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9" r:id="rId6"/>
    <p:sldId id="263" r:id="rId7"/>
    <p:sldId id="302" r:id="rId8"/>
    <p:sldId id="262" r:id="rId9"/>
    <p:sldId id="264" r:id="rId10"/>
    <p:sldId id="266" r:id="rId11"/>
    <p:sldId id="267" r:id="rId12"/>
    <p:sldId id="303" r:id="rId13"/>
    <p:sldId id="286" r:id="rId14"/>
    <p:sldId id="272" r:id="rId15"/>
    <p:sldId id="277" r:id="rId16"/>
    <p:sldId id="276" r:id="rId17"/>
    <p:sldId id="304" r:id="rId18"/>
    <p:sldId id="305" r:id="rId19"/>
    <p:sldId id="287" r:id="rId20"/>
    <p:sldId id="282" r:id="rId21"/>
    <p:sldId id="280" r:id="rId22"/>
    <p:sldId id="301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F6C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28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59208-224C-4CD7-80B4-85505F2B3A17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C9CF7-89ED-4FAA-AE92-097C8A91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7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yourself- Sarita, UCLA,</a:t>
            </a:r>
            <a:r>
              <a:rPr lang="en-US" baseline="0" dirty="0" smtClean="0"/>
              <a:t> statistics (spatial statistics), </a:t>
            </a:r>
          </a:p>
          <a:p>
            <a:r>
              <a:rPr lang="en-US" baseline="0" dirty="0" smtClean="0"/>
              <a:t>informatics, drug combinations (matrix @ NCATS)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7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and y axis- comparing one combination to another (point</a:t>
            </a:r>
            <a:r>
              <a:rPr lang="en-US" baseline="0" dirty="0" smtClean="0"/>
              <a:t> out diagonal line)</a:t>
            </a:r>
          </a:p>
          <a:p>
            <a:r>
              <a:rPr lang="en-US" baseline="0" dirty="0" smtClean="0"/>
              <a:t>Red- value of dissimilarity is 0, meaning no difference between the response matrices of the two combinations</a:t>
            </a:r>
          </a:p>
          <a:p>
            <a:r>
              <a:rPr lang="en-US" baseline="0" dirty="0" smtClean="0"/>
              <a:t>Yellow/white- value gets closer to 1, meaning very dissimilar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Note- </a:t>
            </a:r>
            <a:r>
              <a:rPr lang="en-US" baseline="0" dirty="0" err="1" smtClean="0"/>
              <a:t>Syrjala</a:t>
            </a:r>
            <a:r>
              <a:rPr lang="en-US" baseline="0" dirty="0" smtClean="0"/>
              <a:t> have more of the color variation- meaning it pulled out more differences among the response matrices</a:t>
            </a:r>
          </a:p>
          <a:p>
            <a:r>
              <a:rPr lang="en-US" baseline="0" dirty="0" smtClean="0"/>
              <a:t>This is important when our goal is to separate out these different patterns that may 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19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Repeated for the</a:t>
            </a:r>
            <a:r>
              <a:rPr lang="en-US" baseline="0" dirty="0" smtClean="0"/>
              <a:t> delta bliss (synergy) surfaces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7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1: found out spatial distribution</a:t>
            </a:r>
            <a:r>
              <a:rPr lang="en-US" baseline="0" dirty="0" smtClean="0"/>
              <a:t> is important, </a:t>
            </a:r>
            <a:r>
              <a:rPr lang="en-US" baseline="0" dirty="0" err="1" smtClean="0"/>
              <a:t>syrjala</a:t>
            </a:r>
            <a:r>
              <a:rPr lang="en-US" baseline="0" dirty="0" smtClean="0"/>
              <a:t> test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 2: (next slide is better)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8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structures of the compounds in the drug combinations,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does the dissimilarity of the chemical structures correlate to the dissimilarity of the response matrices?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 bliss matrices?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(show comparing difference of compounds</a:t>
            </a:r>
            <a:r>
              <a:rPr lang="en-US" baseline="0" dirty="0" smtClean="0"/>
              <a:t>, comparing to response matrices, comparing to synergy)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1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r>
              <a:rPr lang="en-US" baseline="0" dirty="0" smtClean="0"/>
              <a:t> of the pairwise values of these two 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7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would expect structural dissimilarity to correlate to dose response dissimilarity</a:t>
            </a:r>
          </a:p>
          <a:p>
            <a:endParaRPr lang="en-US" dirty="0" smtClean="0"/>
          </a:p>
          <a:p>
            <a:r>
              <a:rPr lang="en-US" dirty="0" smtClean="0"/>
              <a:t>Took a step back- </a:t>
            </a:r>
          </a:p>
          <a:p>
            <a:r>
              <a:rPr lang="en-US" dirty="0" smtClean="0"/>
              <a:t>Reevaluated</a:t>
            </a:r>
            <a:r>
              <a:rPr lang="en-US" baseline="0" dirty="0" smtClean="0"/>
              <a:t> what we were using to determine if the SPP was also true for drug combinations (dissimilarity of the compounds, dose response)</a:t>
            </a:r>
          </a:p>
          <a:p>
            <a:r>
              <a:rPr lang="en-US" baseline="0" dirty="0" smtClean="0"/>
              <a:t>Did that for this assay for comparing individual compounds to individual compounds– expected this to follow to SPP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limitation: maybe our ways of computing dissimilarity needed to be improved: 2 values, average into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8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</a:t>
            </a:r>
            <a:r>
              <a:rPr lang="en-US" baseline="0" dirty="0" smtClean="0"/>
              <a:t> know a compound property illustrates the SPP well in individual compounds (one that does show a correlation), then we can use that for drug combinations and draw better conclusions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angle- </a:t>
            </a:r>
          </a:p>
          <a:p>
            <a:r>
              <a:rPr lang="en-US" baseline="0" dirty="0" smtClean="0"/>
              <a:t>Grouping together similar response matrices (response matrices with the same pattern)- maybe within clusters the drug combinations are more similar</a:t>
            </a:r>
          </a:p>
          <a:p>
            <a:r>
              <a:rPr lang="en-US" baseline="0" dirty="0" smtClean="0"/>
              <a:t>Lines of Malaria- three different- work with more data from more diseases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Overall- </a:t>
            </a:r>
          </a:p>
          <a:p>
            <a:r>
              <a:rPr lang="en-US" baseline="0" dirty="0" smtClean="0"/>
              <a:t>This summer: learned about stats, coding experience will be valuable in future classes or work</a:t>
            </a:r>
          </a:p>
          <a:p>
            <a:r>
              <a:rPr lang="en-US" baseline="0" dirty="0" smtClean="0"/>
              <a:t>Even though I’ve just talked about how much work there is to do, we’ve made progress on understanding drug combinations</a:t>
            </a:r>
          </a:p>
          <a:p>
            <a:r>
              <a:rPr lang="en-US" baseline="0" dirty="0" smtClean="0"/>
              <a:t>I can see where being able to understand the data could means so much for clinical application</a:t>
            </a:r>
          </a:p>
          <a:p>
            <a:r>
              <a:rPr lang="en-US" baseline="0" dirty="0" smtClean="0"/>
              <a:t>I’m excited about the work that I’m doing and have enjoyed working on this project: thank you, concludes my slides, but happy to answer any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</a:t>
            </a:r>
            <a:r>
              <a:rPr lang="en-US" baseline="0" dirty="0" smtClean="0"/>
              <a:t> medical conditions such as HIV, malaria and cancer</a:t>
            </a:r>
          </a:p>
          <a:p>
            <a:r>
              <a:rPr lang="en-US" baseline="0" dirty="0" smtClean="0"/>
              <a:t>outcome/response for patients is better when drugs are used together in treatment</a:t>
            </a:r>
          </a:p>
          <a:p>
            <a:r>
              <a:rPr lang="en-US" baseline="0" dirty="0" smtClean="0"/>
              <a:t>Using drugs together is a drug combination</a:t>
            </a:r>
          </a:p>
          <a:p>
            <a:r>
              <a:rPr lang="en-US" baseline="0" dirty="0" smtClean="0"/>
              <a:t>Synergy,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3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However,</a:t>
            </a:r>
            <a:r>
              <a:rPr lang="en-US" baseline="0" dirty="0" smtClean="0"/>
              <a:t> finding these drug combinations is not a fast process</a:t>
            </a:r>
          </a:p>
          <a:p>
            <a:r>
              <a:rPr lang="en-US" baseline="0" dirty="0" smtClean="0"/>
              <a:t>- Depends on observation by clinicians</a:t>
            </a:r>
          </a:p>
          <a:p>
            <a:r>
              <a:rPr lang="en-US" baseline="0" dirty="0" smtClean="0"/>
              <a:t>- Want a dependable and robust process that is fast- </a:t>
            </a:r>
          </a:p>
          <a:p>
            <a:r>
              <a:rPr lang="en-US" baseline="0" dirty="0" smtClean="0"/>
              <a:t>- If we’re able to quickly figure out what drug combination works for a specific disease, we can improve health in patients</a:t>
            </a:r>
          </a:p>
          <a:p>
            <a:r>
              <a:rPr lang="en-US" baseline="0" dirty="0" smtClean="0"/>
              <a:t>- NCATS- high throughput screening- where the response to thousands of drug combinations can be measured</a:t>
            </a:r>
          </a:p>
          <a:p>
            <a:r>
              <a:rPr lang="en-US" baseline="0" dirty="0" smtClean="0"/>
              <a:t>- My role: understand what that data means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7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Introduced concept</a:t>
            </a:r>
            <a:r>
              <a:rPr lang="en-US" baseline="0" dirty="0" smtClean="0"/>
              <a:t> of synergy- effect of drugs together is higher than what they would be alone</a:t>
            </a:r>
          </a:p>
          <a:p>
            <a:r>
              <a:rPr lang="en-US" baseline="0" dirty="0" smtClean="0"/>
              <a:t>Different models of synergy, three in particular (can see slightly different synergy matrices based on which model is used)</a:t>
            </a:r>
          </a:p>
          <a:p>
            <a:r>
              <a:rPr lang="en-US" baseline="0" dirty="0" smtClean="0"/>
              <a:t>Bliss- appropriate for how the data was collected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4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reason that we’re talking about synergy (a property of the drug combination)</a:t>
            </a:r>
          </a:p>
          <a:p>
            <a:r>
              <a:rPr lang="en-US" baseline="0" dirty="0" smtClean="0"/>
              <a:t>Understood concept in cheminformatics (?) that similar compounds have similar properties (comparing one drug to one other drug)</a:t>
            </a:r>
          </a:p>
          <a:p>
            <a:r>
              <a:rPr lang="en-US" baseline="0" dirty="0" smtClean="0"/>
              <a:t>What isn’t known- is if this (the SPP) is also true in drug 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“Do</a:t>
            </a:r>
            <a:r>
              <a:rPr lang="en-US" baseline="0" dirty="0" smtClean="0"/>
              <a:t> similar drug combinations have similar properties?”</a:t>
            </a:r>
          </a:p>
          <a:p>
            <a:r>
              <a:rPr lang="en-US" baseline="0" dirty="0" smtClean="0"/>
              <a:t>Raises questions within itself: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Similarity: How do we say how similar or dissimilar (not similar) two drug combinations are?</a:t>
            </a:r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baseline="0" dirty="0" smtClean="0"/>
              <a:t> chemical structure correlates with combination response and dose response correlates to combination response, might indicate SPP is true for drug combos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</a:t>
            </a:r>
            <a:r>
              <a:rPr lang="en-US" baseline="0" dirty="0" smtClean="0"/>
              <a:t> back to the other questions later</a:t>
            </a:r>
          </a:p>
          <a:p>
            <a:r>
              <a:rPr lang="en-US" baseline="0" dirty="0" smtClean="0"/>
              <a:t>First aspect is saying how dissimilar two response matrices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Spatial distribution? The pattern</a:t>
            </a:r>
            <a:r>
              <a:rPr lang="en-US" baseline="0" dirty="0" smtClean="0"/>
              <a:t> that appears within the matrices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Insensitive</a:t>
            </a:r>
            <a:r>
              <a:rPr lang="en-US" baseline="0" dirty="0" smtClean="0"/>
              <a:t> to spatial distribution:</a:t>
            </a:r>
          </a:p>
          <a:p>
            <a:r>
              <a:rPr lang="en-US" baseline="0" dirty="0" smtClean="0"/>
              <a:t>RMSE and ED- pairwise </a:t>
            </a:r>
          </a:p>
          <a:p>
            <a:r>
              <a:rPr lang="en-US" baseline="0" dirty="0" smtClean="0"/>
              <a:t>KS test- bit more sophisticated because it’s a test - still doesn’t take into account how the entries are in relation to </a:t>
            </a:r>
            <a:r>
              <a:rPr lang="en-US" baseline="0" dirty="0" err="1" smtClean="0"/>
              <a:t>eachother</a:t>
            </a:r>
            <a:r>
              <a:rPr lang="en-US" baseline="0" dirty="0" smtClean="0"/>
              <a:t> in the grid (matrix)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Sensitive to Spatial: </a:t>
            </a:r>
          </a:p>
          <a:p>
            <a:r>
              <a:rPr lang="en-US" baseline="0" dirty="0" err="1" smtClean="0"/>
              <a:t>Syrjala</a:t>
            </a:r>
            <a:r>
              <a:rPr lang="en-US" baseline="0" dirty="0" smtClean="0"/>
              <a:t>- does take into account the spatial (the patterns) (main one that will be used in the presentation)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(As</a:t>
            </a:r>
            <a:r>
              <a:rPr lang="en-US" baseline="0" dirty="0" smtClean="0"/>
              <a:t> mentioned previously) Malaria is a disease for which drug combinations are used in treatment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2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E9E3-9E5F-4A40-BBA0-3EDEEE943AC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Similar Compounds Show Similar Activities- Is This True for Drug Combinations?</a:t>
            </a: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9148"/>
            <a:ext cx="9144000" cy="115102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Intern: Sarita Lee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Mentors: Raj Guha &amp; Lu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Chen</a:t>
            </a: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1832" y="3854407"/>
            <a:ext cx="47885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9" y="381923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913399" y="5190831"/>
            <a:ext cx="1065931" cy="1463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9" t="16423" r="9461" b="11647"/>
          <a:stretch/>
        </p:blipFill>
        <p:spPr>
          <a:xfrm>
            <a:off x="2337404" y="3956391"/>
            <a:ext cx="1228160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11" y="3956391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Question 1: Dissimilarity Metrics- </a:t>
            </a:r>
            <a:r>
              <a:rPr lang="en-US" sz="3600" dirty="0"/>
              <a:t>Response Matrices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Malaria </a:t>
            </a:r>
            <a:r>
              <a:rPr lang="en-US" sz="3600" dirty="0" smtClean="0"/>
              <a:t>Strain HB3 (AID 1764)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4731" y="1179580"/>
            <a:ext cx="2732881" cy="132549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more dissimilar</a:t>
            </a: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4"/>
            <a:ext cx="4114800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05" y="250507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Question 1: Dissimilarity Metrics- </a:t>
            </a:r>
            <a:r>
              <a:rPr lang="el-GR" sz="3600" dirty="0"/>
              <a:t>Δ</a:t>
            </a:r>
            <a:r>
              <a:rPr lang="en-US" sz="3600" dirty="0"/>
              <a:t> Bliss Matrices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Malaria Strain HB3 (AID 1764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05" y="2505075"/>
            <a:ext cx="4114800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14731" y="1179580"/>
            <a:ext cx="2732881" cy="132549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more dissimilar</a:t>
            </a: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Question </a:t>
            </a:r>
            <a:r>
              <a:rPr lang="en-US" sz="2400" b="1" dirty="0"/>
              <a:t>2</a:t>
            </a:r>
            <a:r>
              <a:rPr lang="en-US" sz="2400" b="1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21046" y="1310606"/>
              <a:ext cx="867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41819" y="3093317"/>
            <a:ext cx="5861133" cy="1600200"/>
            <a:chOff x="5338990" y="3952678"/>
            <a:chExt cx="5861133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8990" y="3952678"/>
              <a:ext cx="998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8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2: Structure Correlated With Combination Response and Synergy</a:t>
            </a:r>
            <a:endParaRPr lang="en-US" b="1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1729452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there a correlation between the dissimilarity of the compounds and the dissimilarity of the combination response surfaces? </a:t>
            </a:r>
            <a:r>
              <a:rPr lang="el-G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liss (synergy) surfaces?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1" y="2626974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12" y="3936525"/>
            <a:ext cx="1828800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1427003" y="4393725"/>
            <a:ext cx="666206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2667000" y="2631541"/>
            <a:ext cx="1300976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3938370" y="5765325"/>
            <a:ext cx="862884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5263929" y="4393725"/>
            <a:ext cx="1715589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99" y="2630645"/>
            <a:ext cx="18288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52516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2: Structure </a:t>
            </a:r>
            <a:r>
              <a:rPr lang="en-US" sz="3600" b="1" dirty="0"/>
              <a:t>Correlated With </a:t>
            </a:r>
            <a:r>
              <a:rPr lang="en-US" sz="3600" b="1" dirty="0" smtClean="0"/>
              <a:t>Combination Response and Synergy-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Dissimilarity of Compounds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89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1. Compare one drug combination to another drug combination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y agents</a:t>
            </a:r>
          </a:p>
          <a:p>
            <a:pPr>
              <a:buFontTx/>
              <a:buChar char="-"/>
            </a:pPr>
            <a:r>
              <a:rPr lang="en-US" sz="2400" dirty="0" smtClean="0"/>
              <a:t>Average those values</a:t>
            </a:r>
          </a:p>
          <a:p>
            <a:pPr marL="0" indent="0">
              <a:buNone/>
            </a:pPr>
            <a:r>
              <a:rPr lang="en-US" dirty="0" smtClean="0"/>
              <a:t>Step 2: Repeat for all pairs of combinations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047129" y="3731865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409344" y="3731865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7076038" y="3356159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10617748" y="3356159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8" y="2174439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564" y="2174439"/>
            <a:ext cx="1143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5654710" y="3317439"/>
            <a:ext cx="6662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6601268" y="2213335"/>
            <a:ext cx="1300976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8964622" y="3317307"/>
            <a:ext cx="862884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9967564" y="2213203"/>
            <a:ext cx="1715589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70581" y="4229511"/>
            <a:ext cx="120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agents’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06834" y="4229510"/>
            <a:ext cx="131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 agents’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8704" y="4916914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Average dissimilarity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2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4" grpId="0"/>
      <p:bldP spid="14" grpId="1"/>
      <p:bldP spid="15" grpId="0"/>
      <p:bldP spid="15" grpId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2645"/>
            <a:ext cx="10515600" cy="1494520"/>
          </a:xfrm>
        </p:spPr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2: Structure </a:t>
            </a:r>
            <a:r>
              <a:rPr lang="en-US" sz="3600" b="1" dirty="0"/>
              <a:t>Correlated With </a:t>
            </a:r>
            <a:r>
              <a:rPr lang="en-US" sz="3600" b="1" dirty="0" smtClean="0"/>
              <a:t>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175" y="2498644"/>
            <a:ext cx="1614654" cy="71348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Agent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4" y="4691672"/>
            <a:ext cx="1832655" cy="888984"/>
          </a:xfrm>
        </p:spPr>
        <p:txBody>
          <a:bodyPr>
            <a:noAutofit/>
          </a:bodyPr>
          <a:lstStyle/>
          <a:p>
            <a:r>
              <a:rPr lang="en-US" sz="1800" dirty="0" smtClean="0"/>
              <a:t>Response Matrix Dissimilarities-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3993164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1707164"/>
            <a:ext cx="2286000" cy="2286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259388" y="1707164"/>
            <a:ext cx="6096000" cy="4764505"/>
            <a:chOff x="5259388" y="1707164"/>
            <a:chExt cx="6096000" cy="47645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388" y="1707164"/>
              <a:ext cx="6096000" cy="4572000"/>
            </a:xfrm>
            <a:prstGeom prst="rect">
              <a:avLst/>
            </a:prstGeom>
          </p:spPr>
        </p:pic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5259388" y="6086659"/>
              <a:ext cx="3222875" cy="3850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smtClean="0"/>
                <a:t>R</a:t>
              </a:r>
              <a:r>
                <a:rPr lang="en-US" sz="1800" b="0" baseline="30000" dirty="0" smtClean="0"/>
                <a:t>2 </a:t>
              </a:r>
              <a:r>
                <a:rPr lang="en-US" sz="1800" b="0" dirty="0" smtClean="0"/>
                <a:t>= 0.0198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</a:p>
        </p:txBody>
      </p:sp>
    </p:spTree>
    <p:extLst>
      <p:ext uri="{BB962C8B-B14F-4D97-AF65-F5344CB8AC3E}">
        <p14:creationId xmlns:p14="http://schemas.microsoft.com/office/powerpoint/2010/main" val="42703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</a:t>
            </a:r>
            <a:r>
              <a:rPr lang="en-US" b="1" dirty="0" smtClean="0"/>
              <a:t>2: Structure </a:t>
            </a:r>
            <a:r>
              <a:rPr lang="en-US" b="1" dirty="0"/>
              <a:t>Correlated With Synergy-</a:t>
            </a:r>
            <a:br>
              <a:rPr lang="en-US" b="1" dirty="0"/>
            </a:br>
            <a:r>
              <a:rPr lang="en-US" b="1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48" y="2512235"/>
            <a:ext cx="1550486" cy="64290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Agent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503665"/>
            <a:ext cx="1672807" cy="1232045"/>
          </a:xfrm>
        </p:spPr>
        <p:txBody>
          <a:bodyPr>
            <a:noAutofit/>
          </a:bodyPr>
          <a:lstStyle/>
          <a:p>
            <a:r>
              <a:rPr lang="el-GR" sz="1800" dirty="0" smtClean="0"/>
              <a:t>Δ</a:t>
            </a:r>
            <a:r>
              <a:rPr lang="en-US" sz="1800" dirty="0" smtClean="0"/>
              <a:t> Bliss (Synergy)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95" y="3976687"/>
            <a:ext cx="2286000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90" y="1690688"/>
            <a:ext cx="2286000" cy="2286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259388" y="1690688"/>
            <a:ext cx="6096000" cy="4780981"/>
            <a:chOff x="5259388" y="1690688"/>
            <a:chExt cx="6096000" cy="47809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388" y="1690688"/>
              <a:ext cx="6096000" cy="4572000"/>
            </a:xfrm>
            <a:prstGeom prst="rect">
              <a:avLst/>
            </a:prstGeom>
          </p:spPr>
        </p:pic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5259388" y="6086659"/>
              <a:ext cx="3222875" cy="3850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smtClean="0"/>
                <a:t>R</a:t>
              </a:r>
              <a:r>
                <a:rPr lang="en-US" sz="1800" b="0" baseline="30000" dirty="0" smtClean="0"/>
                <a:t>2 </a:t>
              </a:r>
              <a:r>
                <a:rPr lang="en-US" sz="1800" b="0" dirty="0" smtClean="0"/>
                <a:t>= 0.0056 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</a:p>
        </p:txBody>
      </p:sp>
    </p:spTree>
    <p:extLst>
      <p:ext uri="{BB962C8B-B14F-4D97-AF65-F5344CB8AC3E}">
        <p14:creationId xmlns:p14="http://schemas.microsoft.com/office/powerpoint/2010/main" val="16109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5885" y="1310606"/>
              <a:ext cx="8530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15932" y="3093317"/>
            <a:ext cx="5887020" cy="1600200"/>
            <a:chOff x="5313103" y="3952678"/>
            <a:chExt cx="5887020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13103" y="3952678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4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3: Dose Response Correlated with Combination Response and Synergy</a:t>
            </a:r>
            <a:endParaRPr lang="en-US" b="1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1729452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there a correlation between the dose responses of the compounds and the dissimilarity of the combination response surfaces? </a:t>
            </a:r>
            <a:r>
              <a:rPr lang="el-G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liss (synergy) surfaces?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45" y="2626974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50" y="4517823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91" y="2626974"/>
            <a:ext cx="18288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92" y="4525165"/>
            <a:ext cx="1828800" cy="1828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52240" y="3949590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2091112" y="3295314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08392" y="5840659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4072732" y="5182012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3</a:t>
            </a:r>
            <a:r>
              <a:rPr lang="en-US" sz="3600" b="1" dirty="0" smtClean="0"/>
              <a:t>: </a:t>
            </a:r>
            <a:r>
              <a:rPr lang="en-US" sz="3600" b="1" dirty="0"/>
              <a:t>Dose Response Correlated With </a:t>
            </a:r>
            <a:r>
              <a:rPr lang="en-US" sz="3600" b="1" dirty="0" smtClean="0"/>
              <a:t>Combination Response-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Dissimilarity of Dose Responses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62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1. Compare one </a:t>
            </a:r>
            <a:r>
              <a:rPr lang="en-US" dirty="0" smtClean="0"/>
              <a:t>dose response to </a:t>
            </a:r>
            <a:r>
              <a:rPr lang="en-US" dirty="0"/>
              <a:t>another dose response </a:t>
            </a:r>
            <a:r>
              <a:rPr lang="en-US" dirty="0" smtClean="0"/>
              <a:t>using Lin’s CCC</a:t>
            </a:r>
          </a:p>
          <a:p>
            <a:pPr>
              <a:buFontTx/>
              <a:buChar char="-"/>
            </a:pPr>
            <a:r>
              <a:rPr lang="en-US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dirty="0" smtClean="0"/>
              <a:t>Compare </a:t>
            </a:r>
            <a:r>
              <a:rPr lang="en-US" dirty="0"/>
              <a:t>corresponding y agents</a:t>
            </a:r>
          </a:p>
          <a:p>
            <a:pPr>
              <a:buFontTx/>
              <a:buChar char="-"/>
            </a:pPr>
            <a:r>
              <a:rPr lang="en-US" dirty="0"/>
              <a:t>Average those values</a:t>
            </a:r>
          </a:p>
          <a:p>
            <a:pPr marL="0" indent="0">
              <a:buNone/>
            </a:pPr>
            <a:r>
              <a:rPr lang="en-US" dirty="0"/>
              <a:t>Step 2: </a:t>
            </a:r>
            <a:r>
              <a:rPr lang="en-US" dirty="0" smtClean="0"/>
              <a:t>Repeat for all combinations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777" y="2036792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18" y="2036792"/>
            <a:ext cx="13716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34392" y="302917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7105580" y="253428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90441" y="3066640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9861629" y="2538798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096000" y="301544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846817" y="303917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16200000">
            <a:off x="7570035" y="3487981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 rot="16200000">
            <a:off x="10353554" y="3487980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4392" y="3874376"/>
            <a:ext cx="197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dose responses’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70645" y="3874376"/>
            <a:ext cx="21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 dose responses’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2179" y="4593983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Average dissimilarity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21933" y="6273662"/>
            <a:ext cx="6800245" cy="392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Lawrence I-</a:t>
            </a:r>
            <a:r>
              <a:rPr lang="en-US" sz="1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Kuei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Lin. (1989). A Concordance Correlation Coefficient to Evaluate Reproducibility. Biometrics, 45(1), 255-268. </a:t>
            </a:r>
            <a:endParaRPr lang="en-US" sz="1000" dirty="0">
              <a:solidFill>
                <a:srgbClr val="FF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Introduction- Drug Combinations and Synergy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34263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Drug combinations are used to treat many medical conditions such as:  </a:t>
            </a:r>
            <a:r>
              <a:rPr lang="en-US" dirty="0" smtClean="0"/>
              <a:t>HIV, malaria, and c</a:t>
            </a:r>
            <a:r>
              <a:rPr lang="en-US" b="0" dirty="0" smtClean="0"/>
              <a:t>ancer</a:t>
            </a:r>
          </a:p>
          <a:p>
            <a:pPr marL="571500" indent="-571500"/>
            <a:r>
              <a:rPr lang="en-US" b="0" dirty="0" smtClean="0"/>
              <a:t>Sometimes the combined effect of drugs is different than their individual effects</a:t>
            </a:r>
          </a:p>
          <a:p>
            <a:pPr marL="1028700" lvl="1" indent="-571500"/>
            <a:r>
              <a:rPr lang="en-US" dirty="0" smtClean="0"/>
              <a:t>When it is better: synergism</a:t>
            </a:r>
          </a:p>
          <a:p>
            <a:pPr marL="1028700" lvl="1" indent="-571500"/>
            <a:r>
              <a:rPr lang="en-US" dirty="0" smtClean="0"/>
              <a:t>When it is the same: additive</a:t>
            </a:r>
          </a:p>
          <a:p>
            <a:pPr marL="1028700" lvl="1" indent="-571500"/>
            <a:r>
              <a:rPr lang="en-US" b="0" dirty="0" smtClean="0"/>
              <a:t>When it is worse: antagonism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2" y="1902651"/>
            <a:ext cx="3886200" cy="3886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8851238" y="3266064"/>
            <a:ext cx="324705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272462" y="5674605"/>
            <a:ext cx="333807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43457" y="6157507"/>
            <a:ext cx="1436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X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30209" y="3482410"/>
            <a:ext cx="12056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Y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6272" y="1363117"/>
            <a:ext cx="2671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Response Matrix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84468" y="6157507"/>
            <a:ext cx="2451352" cy="5968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remaining cells =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0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%</a:t>
            </a:r>
            <a:endParaRPr lang="en-US" sz="14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Black: remaining cells = 100%</a:t>
            </a: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3: Dose Response Correlated </a:t>
            </a:r>
            <a:r>
              <a:rPr lang="en-US" sz="3600" b="1" dirty="0"/>
              <a:t>With </a:t>
            </a:r>
            <a:r>
              <a:rPr lang="en-US" sz="3600" b="1" dirty="0" smtClean="0"/>
              <a:t>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22807"/>
            <a:ext cx="1536359" cy="823912"/>
          </a:xfrm>
        </p:spPr>
        <p:txBody>
          <a:bodyPr>
            <a:noAutofit/>
          </a:bodyPr>
          <a:lstStyle/>
          <a:p>
            <a:r>
              <a:rPr lang="en-US" sz="1800" dirty="0" smtClean="0"/>
              <a:t>Dose Response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707732"/>
            <a:ext cx="1367589" cy="82391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Response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8" y="1690688"/>
            <a:ext cx="2286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8" y="3976688"/>
            <a:ext cx="22860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259388" y="1690688"/>
            <a:ext cx="6096000" cy="4780981"/>
            <a:chOff x="5259388" y="1690688"/>
            <a:chExt cx="6096000" cy="47809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388" y="1690688"/>
              <a:ext cx="6096000" cy="4572000"/>
            </a:xfrm>
            <a:prstGeom prst="rect">
              <a:avLst/>
            </a:prstGeom>
          </p:spPr>
        </p:pic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5259388" y="6086659"/>
              <a:ext cx="3222875" cy="3850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smtClean="0"/>
                <a:t>R</a:t>
              </a:r>
              <a:r>
                <a:rPr lang="en-US" sz="1800" b="0" baseline="30000" dirty="0" smtClean="0"/>
                <a:t>2 </a:t>
              </a:r>
              <a:r>
                <a:rPr lang="en-US" sz="1800" b="0" dirty="0" smtClean="0"/>
                <a:t>= 0.4365 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</a:p>
        </p:txBody>
      </p:sp>
    </p:spTree>
    <p:extLst>
      <p:ext uri="{BB962C8B-B14F-4D97-AF65-F5344CB8AC3E}">
        <p14:creationId xmlns:p14="http://schemas.microsoft.com/office/powerpoint/2010/main" val="34162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686465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3: Dose Response Correlated </a:t>
            </a:r>
            <a:r>
              <a:rPr lang="en-US" sz="3600" b="1" dirty="0"/>
              <a:t>With Synergy-</a:t>
            </a:r>
            <a:br>
              <a:rPr lang="en-US" sz="3600" b="1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16969"/>
            <a:ext cx="1534444" cy="82391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Dose Response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2400" y="4539623"/>
            <a:ext cx="1592179" cy="1141080"/>
          </a:xfrm>
        </p:spPr>
        <p:txBody>
          <a:bodyPr>
            <a:noAutofit/>
          </a:bodyPr>
          <a:lstStyle/>
          <a:p>
            <a:r>
              <a:rPr lang="el-GR" sz="1800" dirty="0" smtClean="0"/>
              <a:t>Δ</a:t>
            </a:r>
            <a:r>
              <a:rPr lang="en-US" sz="1800" dirty="0" smtClean="0"/>
              <a:t> Bliss (Synergy)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05" y="1681163"/>
            <a:ext cx="228600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05" y="3967163"/>
            <a:ext cx="22860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259388" y="1681163"/>
            <a:ext cx="6096000" cy="4790506"/>
            <a:chOff x="5259388" y="1681163"/>
            <a:chExt cx="6096000" cy="4790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388" y="1681163"/>
              <a:ext cx="6096000" cy="4572000"/>
            </a:xfrm>
            <a:prstGeom prst="rect">
              <a:avLst/>
            </a:prstGeom>
          </p:spPr>
        </p:pic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5259388" y="6086659"/>
              <a:ext cx="3222875" cy="3850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smtClean="0"/>
                <a:t>R</a:t>
              </a:r>
              <a:r>
                <a:rPr lang="en-US" sz="1800" b="0" baseline="30000" dirty="0" smtClean="0"/>
                <a:t>2 </a:t>
              </a:r>
              <a:r>
                <a:rPr lang="en-US" sz="1800" b="0" dirty="0" smtClean="0"/>
                <a:t>= 0.0521 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</a:p>
        </p:txBody>
      </p:sp>
    </p:spTree>
    <p:extLst>
      <p:ext uri="{BB962C8B-B14F-4D97-AF65-F5344CB8AC3E}">
        <p14:creationId xmlns:p14="http://schemas.microsoft.com/office/powerpoint/2010/main" val="22938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3" y="365125"/>
            <a:ext cx="10733317" cy="1030179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3" y="1395305"/>
            <a:ext cx="7162667" cy="209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Individual Compounds: </a:t>
            </a:r>
          </a:p>
          <a:p>
            <a:r>
              <a:rPr lang="en-US" sz="2200" dirty="0" smtClean="0"/>
              <a:t>We might expect structural dissimilarity to correlate with dose response dissimilarity- but they do not correlate</a:t>
            </a:r>
          </a:p>
          <a:p>
            <a:r>
              <a:rPr lang="en-US" sz="2200" dirty="0" smtClean="0"/>
              <a:t>Suggests that using dose response as the compound property does not appear to be supported by the Similarity Property Principle (SPP) </a:t>
            </a:r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1946" y="2809320"/>
            <a:ext cx="4487093" cy="362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0483" y="3607844"/>
            <a:ext cx="5257800" cy="2871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</a:t>
            </a:r>
            <a:r>
              <a:rPr lang="en-US" sz="31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Combinations: </a:t>
            </a:r>
            <a:endParaRPr lang="en-US" sz="31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SPP to hold, both have to correlate- not the case</a:t>
            </a:r>
            <a:endParaRPr lang="en-US" sz="3100" dirty="0"/>
          </a:p>
          <a:p>
            <a:r>
              <a:rPr lang="el-GR" sz="3100" dirty="0"/>
              <a:t>Δ </a:t>
            </a:r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Bliss plots show even weaker correlations than combination response</a:t>
            </a:r>
          </a:p>
          <a:p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SPP does not appear to hold</a:t>
            </a:r>
            <a:endParaRPr lang="en-US" sz="3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Suggests </a:t>
            </a:r>
            <a:r>
              <a:rPr lang="en-US" sz="3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that </a:t>
            </a:r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combination responses are not a simple function of the individual agent responses</a:t>
            </a: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92175" y="3909887"/>
            <a:ext cx="6231834" cy="2569180"/>
            <a:chOff x="5423207" y="3751660"/>
            <a:chExt cx="6231834" cy="25691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953" y="3751660"/>
              <a:ext cx="3048000" cy="2286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041" y="3751660"/>
              <a:ext cx="3048000" cy="2286000"/>
            </a:xfrm>
            <a:prstGeom prst="rect">
              <a:avLst/>
            </a:prstGeom>
          </p:spPr>
        </p:pic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423207" y="6037660"/>
              <a:ext cx="2982982" cy="283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 correlation </a:t>
              </a:r>
              <a:r>
                <a:rPr lang="en-US" sz="1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(</a:t>
              </a:r>
              <a:r>
                <a:rPr lang="en-US" sz="1400" dirty="0" smtClean="0"/>
                <a:t>R</a:t>
              </a:r>
              <a:r>
                <a:rPr lang="en-US" sz="1400" baseline="30000" dirty="0" smtClean="0"/>
                <a:t>2 </a:t>
              </a:r>
              <a:r>
                <a:rPr lang="en-US" sz="1400" dirty="0"/>
                <a:t>= </a:t>
              </a:r>
              <a:r>
                <a:rPr lang="en-US" sz="1400" dirty="0" smtClean="0"/>
                <a:t>0.0198) </a:t>
              </a:r>
              <a:endParaRPr lang="en-US" sz="1400" dirty="0"/>
            </a:p>
            <a:p>
              <a:pPr marL="0" indent="0">
                <a:buNone/>
              </a:pPr>
              <a:endParaRPr lang="en-US" sz="1600" b="1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797033" y="6037660"/>
              <a:ext cx="2725498" cy="283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Correlation </a:t>
              </a:r>
              <a:r>
                <a:rPr lang="en-US" sz="1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(</a:t>
              </a:r>
              <a:r>
                <a:rPr lang="en-US" sz="1400" dirty="0" smtClean="0"/>
                <a:t>R</a:t>
              </a:r>
              <a:r>
                <a:rPr lang="en-US" sz="1400" baseline="30000" dirty="0" smtClean="0"/>
                <a:t>2 </a:t>
              </a:r>
              <a:r>
                <a:rPr lang="en-US" sz="1400" dirty="0"/>
                <a:t>= </a:t>
              </a:r>
              <a:r>
                <a:rPr lang="en-US" sz="1400" dirty="0" smtClean="0"/>
                <a:t>0.4365) </a:t>
              </a:r>
              <a:endParaRPr lang="en-US" sz="1400" dirty="0"/>
            </a:p>
            <a:p>
              <a:pPr marL="0" indent="0">
                <a:buNone/>
              </a:pPr>
              <a:endParaRPr lang="en-US" sz="1600" b="1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62" y="981662"/>
            <a:ext cx="3048000" cy="228600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093462" y="3267662"/>
            <a:ext cx="2686423" cy="31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correlation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1400" dirty="0" smtClean="0"/>
              <a:t>R</a:t>
            </a:r>
            <a:r>
              <a:rPr lang="en-US" sz="1400" baseline="30000" dirty="0" smtClean="0"/>
              <a:t>2 </a:t>
            </a:r>
            <a:r>
              <a:rPr lang="en-US" sz="1400" dirty="0"/>
              <a:t>= </a:t>
            </a:r>
            <a:r>
              <a:rPr lang="en-US" sz="1400" dirty="0" smtClean="0"/>
              <a:t>0.0141) </a:t>
            </a:r>
            <a:endParaRPr lang="en-US" sz="1400" dirty="0"/>
          </a:p>
          <a:p>
            <a:pPr marL="0" indent="0">
              <a:buNone/>
            </a:pPr>
            <a:endParaRPr lang="en-US" sz="1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3261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Limitations</a:t>
            </a:r>
          </a:p>
          <a:p>
            <a:r>
              <a:rPr lang="en-US" dirty="0" smtClean="0"/>
              <a:t>Dose response was not a compound property that illustrated the SPP well- use one that does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Will be able to draw better conclusions about the SPP for drug combinations using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different compound property that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supported by the SPP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Future Work </a:t>
            </a:r>
            <a:endParaRPr lang="en-US" b="1" dirty="0"/>
          </a:p>
          <a:p>
            <a:r>
              <a:rPr lang="en-US" dirty="0" smtClean="0"/>
              <a:t>Clustering- work within clusters</a:t>
            </a:r>
          </a:p>
          <a:p>
            <a:r>
              <a:rPr lang="en-US" dirty="0" smtClean="0"/>
              <a:t>Analysis on larger, more diverse volume of data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24511" y="3707766"/>
            <a:ext cx="4129289" cy="2956332"/>
            <a:chOff x="7224511" y="3610881"/>
            <a:chExt cx="4129289" cy="2956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0" b="4847"/>
            <a:stretch/>
          </p:blipFill>
          <p:spPr>
            <a:xfrm>
              <a:off x="8631438" y="3824013"/>
              <a:ext cx="2722362" cy="2743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511" y="3610881"/>
              <a:ext cx="1600200" cy="16002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158930"/>
            <a:ext cx="2743200" cy="20574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610600" y="3128532"/>
            <a:ext cx="2982982" cy="28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correlation (</a:t>
            </a:r>
            <a:r>
              <a:rPr lang="en-US" sz="1400" dirty="0" smtClean="0"/>
              <a:t>R</a:t>
            </a:r>
            <a:r>
              <a:rPr lang="en-US" sz="1400" baseline="30000" dirty="0" smtClean="0"/>
              <a:t>2 </a:t>
            </a:r>
            <a:r>
              <a:rPr lang="en-US" sz="1400" dirty="0"/>
              <a:t>= </a:t>
            </a:r>
            <a:r>
              <a:rPr lang="en-US" sz="1400" dirty="0" smtClean="0"/>
              <a:t>0.01414) </a:t>
            </a:r>
            <a:endParaRPr lang="en-US" sz="1400" dirty="0"/>
          </a:p>
          <a:p>
            <a:pPr marL="0" indent="0">
              <a:buNone/>
            </a:pPr>
            <a:endParaRPr lang="en-US" sz="1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0521" cy="1325563"/>
          </a:xfrm>
        </p:spPr>
        <p:txBody>
          <a:bodyPr/>
          <a:lstStyle/>
          <a:p>
            <a:r>
              <a:rPr lang="en-US" b="1" dirty="0" smtClean="0"/>
              <a:t>Introduction- Screening Drug Combinations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180515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Traditionally, screening for drug combinations has been a slow process</a:t>
            </a:r>
          </a:p>
          <a:p>
            <a:pPr marL="571500" indent="-571500"/>
            <a:r>
              <a:rPr lang="en-US" dirty="0" smtClean="0"/>
              <a:t>Since NCATS </a:t>
            </a:r>
            <a:r>
              <a:rPr lang="en-US" dirty="0"/>
              <a:t>has </a:t>
            </a:r>
            <a:r>
              <a:rPr lang="en-US" dirty="0" smtClean="0"/>
              <a:t>high </a:t>
            </a:r>
            <a:r>
              <a:rPr lang="en-US" dirty="0"/>
              <a:t>throughput screening (HTS</a:t>
            </a:r>
            <a:r>
              <a:rPr lang="en-US" dirty="0" smtClean="0"/>
              <a:t>), data for thousands of drug combinations can be generated quickly</a:t>
            </a:r>
          </a:p>
          <a:p>
            <a:pPr marL="571500" indent="-571500"/>
            <a:r>
              <a:rPr lang="en-US" b="0" dirty="0" smtClean="0"/>
              <a:t>Presents opportunity to do large scale analysis</a:t>
            </a:r>
            <a:endParaRPr lang="en-US" b="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104" y="1690688"/>
            <a:ext cx="195033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30426" y="1338949"/>
            <a:ext cx="343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Run single agent dose responses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350" y="3748038"/>
            <a:ext cx="958342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00840" y="3039601"/>
            <a:ext cx="2254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6x6 matrices for </a:t>
            </a:r>
          </a:p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potential synergies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Picture 6" descr="at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51654" y="3691654"/>
            <a:ext cx="1074430" cy="9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379" y="5722537"/>
            <a:ext cx="958342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57638" y="4982425"/>
            <a:ext cx="2385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10x10 for confirmation + self-cross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3" name="Picture 6" descr="at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27965" y="5661925"/>
            <a:ext cx="1074430" cy="9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304430" y="4662438"/>
            <a:ext cx="12837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Acoustic dispense, </a:t>
            </a:r>
          </a:p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 for 1260 wells, 14 min for 1200 wells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/>
          <a:srcRect l="22603" t="32347" r="48904" b="48778"/>
          <a:stretch>
            <a:fillRect/>
          </a:stretch>
        </p:blipFill>
        <p:spPr bwMode="auto">
          <a:xfrm rot="5400000">
            <a:off x="7958477" y="3893311"/>
            <a:ext cx="994832" cy="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/>
          <a:srcRect l="22603" t="32347" r="48904" b="48778"/>
          <a:stretch>
            <a:fillRect/>
          </a:stretch>
        </p:blipFill>
        <p:spPr bwMode="auto">
          <a:xfrm rot="5400000">
            <a:off x="8834788" y="5826378"/>
            <a:ext cx="994832" cy="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Bent Arrow 16"/>
          <p:cNvSpPr/>
          <p:nvPr/>
        </p:nvSpPr>
        <p:spPr>
          <a:xfrm rot="5400000">
            <a:off x="9249436" y="2358877"/>
            <a:ext cx="519641" cy="73247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11097375" y="4215470"/>
            <a:ext cx="519641" cy="73247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1958" cy="1325563"/>
          </a:xfrm>
        </p:spPr>
        <p:txBody>
          <a:bodyPr/>
          <a:lstStyle/>
          <a:p>
            <a:r>
              <a:rPr lang="en-US" b="1" dirty="0" smtClean="0"/>
              <a:t>Introduction- Methods to Measure Synergy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209894" cy="4571022"/>
          </a:xfrm>
        </p:spPr>
        <p:txBody>
          <a:bodyPr numCol="1">
            <a:noAutofit/>
          </a:bodyPr>
          <a:lstStyle/>
          <a:p>
            <a:r>
              <a:rPr lang="en-US" dirty="0" smtClean="0"/>
              <a:t>Synergy is quantified with respect to a model of additivity</a:t>
            </a:r>
          </a:p>
          <a:p>
            <a:r>
              <a:rPr lang="en-US" dirty="0" smtClean="0"/>
              <a:t>Three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Highest Single Agent (HSA)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Bliss Independence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Loewe Additivity Model</a:t>
            </a:r>
          </a:p>
          <a:p>
            <a:r>
              <a:rPr lang="en-US" dirty="0"/>
              <a:t>Used Bliss Independence </a:t>
            </a:r>
            <a:r>
              <a:rPr lang="en-US" dirty="0" smtClean="0"/>
              <a:t>Model: convenient and more robust in high throughput setting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508625"/>
            <a:ext cx="10515600" cy="8880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714" y="4334256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30" y="4334256"/>
            <a:ext cx="1828800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78714" y="3749481"/>
            <a:ext cx="1589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 Matrix- </a:t>
            </a:r>
          </a:p>
          <a:p>
            <a:r>
              <a:rPr lang="el-GR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Bliss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03830" y="3749481"/>
            <a:ext cx="182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 Matrix- </a:t>
            </a:r>
          </a:p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HSA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77" y="1920681"/>
            <a:ext cx="1828800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80677" y="1582127"/>
            <a:ext cx="169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Response Matrix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6411649"/>
            <a:ext cx="66126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Nikolaus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J.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Sucher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(2014).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Searching for synergy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silico, in vitro and in vivo. 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1(1), 30-43.</a:t>
            </a:r>
            <a:endParaRPr lang="en-US" sz="10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9400" y="6059771"/>
            <a:ext cx="1541980" cy="5968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Blue: synergism</a:t>
            </a:r>
          </a:p>
          <a:p>
            <a:pPr algn="ctr"/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antagonism</a:t>
            </a: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6" b="47368"/>
          <a:stretch/>
        </p:blipFill>
        <p:spPr>
          <a:xfrm>
            <a:off x="5742937" y="1825625"/>
            <a:ext cx="160799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2" t="52515" r="24191"/>
          <a:stretch/>
        </p:blipFill>
        <p:spPr>
          <a:xfrm>
            <a:off x="7600941" y="1825625"/>
            <a:ext cx="18806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Introduction- Similarity Property Principle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46821" cy="4428218"/>
          </a:xfrm>
        </p:spPr>
        <p:txBody>
          <a:bodyPr>
            <a:noAutofit/>
          </a:bodyPr>
          <a:lstStyle/>
          <a:p>
            <a:r>
              <a:rPr lang="en-US" dirty="0" smtClean="0"/>
              <a:t>Similarity Property Principle: “Similar compounds have similar properties”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Will the similarity property principle hold for drug combinations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Do similar drug combinations have similar </a:t>
            </a:r>
            <a:r>
              <a:rPr lang="en-US" dirty="0" smtClean="0"/>
              <a:t>properties?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98" y="4341812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65" y="4341812"/>
            <a:ext cx="1828800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68265" y="1517343"/>
            <a:ext cx="24994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Similar Compounds- tend to show similar activities </a:t>
            </a: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Dissimilar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Compounds- </a:t>
            </a: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tend to show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dissimilar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activities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360" y="6253843"/>
            <a:ext cx="10119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Yvonne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C.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Martin, James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Kofron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Linda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Traphagen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(2002).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 Structurally Similar Molecules Have Similar Biological Activity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?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Journal 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Medicinal Chemistry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45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(19),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4350-4358.</a:t>
            </a:r>
          </a:p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Rajarshi Guha, John H. Van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Drie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(2008). Structure-Activity Landscape Index: Identifying and Quantifying Activity Cliffs.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Journal of Chemical Informatics and Modeling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48(3), 646-658.</a:t>
            </a:r>
            <a:endParaRPr lang="en-US" sz="10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7045" y="1310606"/>
              <a:ext cx="95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41819" y="3093317"/>
            <a:ext cx="5861133" cy="1600200"/>
            <a:chOff x="5338990" y="3952678"/>
            <a:chExt cx="5861133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8990" y="3952678"/>
              <a:ext cx="998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1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7045" y="1310606"/>
              <a:ext cx="95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39996" y="3093317"/>
            <a:ext cx="5862956" cy="1600200"/>
            <a:chOff x="5337167" y="3952678"/>
            <a:chExt cx="5862956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7167" y="3952678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0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1: Dissimilarity Metrics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2437"/>
          </a:xfrm>
        </p:spPr>
        <p:txBody>
          <a:bodyPr/>
          <a:lstStyle/>
          <a:p>
            <a:r>
              <a:rPr lang="en-US" dirty="0" smtClean="0"/>
              <a:t>Insensitive to Spatial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133600"/>
            <a:ext cx="5157787" cy="4056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Root Mean Standard Error (RMSE)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Euclidean Distance (ED)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Two- Sample </a:t>
            </a:r>
            <a:r>
              <a:rPr lang="en-US" b="0" dirty="0" smtClean="0"/>
              <a:t>Kolmogorov-Smirnov Test (KS Test)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7575" y="1691449"/>
            <a:ext cx="5183188" cy="452437"/>
          </a:xfrm>
        </p:spPr>
        <p:txBody>
          <a:bodyPr/>
          <a:lstStyle/>
          <a:p>
            <a:r>
              <a:rPr lang="en-US" dirty="0" smtClean="0"/>
              <a:t>Sensitive to Spatial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7575" y="2141563"/>
            <a:ext cx="5183188" cy="12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328" y="3548608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97" y="3561886"/>
            <a:ext cx="1828800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47997" y="2840722"/>
            <a:ext cx="1286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Combo A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4328" y="2840722"/>
            <a:ext cx="1258567" cy="70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Combo B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91" y="2732715"/>
            <a:ext cx="2961381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9" y="4246230"/>
            <a:ext cx="2333804" cy="914400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/>
        </p:nvSpPr>
        <p:spPr>
          <a:xfrm>
            <a:off x="5647997" y="5539578"/>
            <a:ext cx="5882344" cy="826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Using these four metrics, dissimilarity was computed for all pairs of drug combinations</a:t>
            </a: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7118" y="6528138"/>
            <a:ext cx="76774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Stephen E.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Syrjala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(1996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 A Statistical Test for a Difference between the Spatial Distributions of Two Populations. 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Ecology,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77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(1), 75-80. </a:t>
            </a:r>
            <a:endParaRPr lang="en-US" sz="1000" i="1" dirty="0">
              <a:solidFill>
                <a:srgbClr val="FF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659" y="3560805"/>
            <a:ext cx="1828800" cy="182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920659" y="2853808"/>
            <a:ext cx="1258567" cy="70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Combo C </a:t>
            </a:r>
          </a:p>
        </p:txBody>
      </p:sp>
    </p:spTree>
    <p:extLst>
      <p:ext uri="{BB962C8B-B14F-4D97-AF65-F5344CB8AC3E}">
        <p14:creationId xmlns:p14="http://schemas.microsoft.com/office/powerpoint/2010/main" val="7938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1: Dissimilarity Metrics-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Malaria </a:t>
            </a:r>
            <a:r>
              <a:rPr lang="en-US" dirty="0"/>
              <a:t>AID 1764 (cell line HB3)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355"/>
          <a:stretch/>
        </p:blipFill>
        <p:spPr>
          <a:xfrm>
            <a:off x="838200" y="1825621"/>
            <a:ext cx="10515600" cy="4394701"/>
          </a:xfrm>
        </p:spPr>
      </p:pic>
      <p:sp>
        <p:nvSpPr>
          <p:cNvPr id="5" name="TextBox 4"/>
          <p:cNvSpPr txBox="1"/>
          <p:nvPr/>
        </p:nvSpPr>
        <p:spPr>
          <a:xfrm>
            <a:off x="1085309" y="6220322"/>
            <a:ext cx="60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(First 9 drug combinations displayed; 480 total in the assay)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2604</TotalTime>
  <Words>2106</Words>
  <Application>Microsoft Office PowerPoint</Application>
  <PresentationFormat>Widescreen</PresentationFormat>
  <Paragraphs>306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 Semibold</vt:lpstr>
      <vt:lpstr>Segoe UI Semilight</vt:lpstr>
      <vt:lpstr>Office Theme</vt:lpstr>
      <vt:lpstr>Similar Compounds Show Similar Activities- Is This True for Drug Combinations?</vt:lpstr>
      <vt:lpstr>Introduction- Drug Combinations and Synergy</vt:lpstr>
      <vt:lpstr>Introduction- Screening Drug Combinations</vt:lpstr>
      <vt:lpstr>Introduction- Methods to Measure Synergy</vt:lpstr>
      <vt:lpstr>Introduction- Similarity Property Principle</vt:lpstr>
      <vt:lpstr>Overarching Questions </vt:lpstr>
      <vt:lpstr>Overarching Questions </vt:lpstr>
      <vt:lpstr>Question 1: Dissimilarity Metrics</vt:lpstr>
      <vt:lpstr>Question 1: Dissimilarity Metrics-  Malaria AID 1764 (cell line HB3) </vt:lpstr>
      <vt:lpstr>Question 1: Dissimilarity Metrics- Response Matrices Malaria Strain HB3 (AID 1764)</vt:lpstr>
      <vt:lpstr>Question 1: Dissimilarity Metrics- Δ Bliss Matrices Malaria Strain HB3 (AID 1764)</vt:lpstr>
      <vt:lpstr>Overarching Questions </vt:lpstr>
      <vt:lpstr>Question 2: Structure Correlated With Combination Response and Synergy</vt:lpstr>
      <vt:lpstr>Question 2: Structure Correlated With Combination Response and Synergy- Dissimilarity of Compounds</vt:lpstr>
      <vt:lpstr>Question 2: Structure Correlated With Combination Response- Malaria Strain HB3 (AID 1764)</vt:lpstr>
      <vt:lpstr>Question 2: Structure Correlated With Synergy- Malaria Strain HB3 (AID 1764)</vt:lpstr>
      <vt:lpstr>Overarching Questions </vt:lpstr>
      <vt:lpstr>Question 3: Dose Response Correlated with Combination Response and Synergy</vt:lpstr>
      <vt:lpstr>Question 3: Dose Response Correlated With Combination Response- Dissimilarity of Dose Responses</vt:lpstr>
      <vt:lpstr>Question 3: Dose Response Correlated With Combination Response- Malaria Strain HB3 (AID 1764)</vt:lpstr>
      <vt:lpstr>Question 3: Dose Response Correlated With Synergy- Malaria Strain HB3 (AID 1764)</vt:lpstr>
      <vt:lpstr>Conclusion</vt:lpstr>
      <vt:lpstr>Discussion</vt:lpstr>
    </vt:vector>
  </TitlesOfParts>
  <Company>Your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Matrices</dc:title>
  <dc:creator>Lee, Sarita (NIH/NCATS) [F]</dc:creator>
  <cp:lastModifiedBy>Lee, Sarita (NIH/NCATS) [F]</cp:lastModifiedBy>
  <cp:revision>221</cp:revision>
  <dcterms:created xsi:type="dcterms:W3CDTF">2017-07-26T16:24:40Z</dcterms:created>
  <dcterms:modified xsi:type="dcterms:W3CDTF">2017-08-07T20:20:23Z</dcterms:modified>
</cp:coreProperties>
</file>