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6"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94641"/>
  </p:normalViewPr>
  <p:slideViewPr>
    <p:cSldViewPr snapToGrid="0" snapToObjects="1">
      <p:cViewPr varScale="1">
        <p:scale>
          <a:sx n="89" d="100"/>
          <a:sy n="89" d="100"/>
        </p:scale>
        <p:origin x="176" y="2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17CAEF-51BF-F245-AE11-A7953D5CB2F3}"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F06C6-9D6D-D24D-9300-0D84AF6ACEDF}" type="slidenum">
              <a:rPr lang="en-US" smtClean="0"/>
              <a:t>‹#›</a:t>
            </a:fld>
            <a:endParaRPr lang="en-US"/>
          </a:p>
        </p:txBody>
      </p:sp>
    </p:spTree>
    <p:extLst>
      <p:ext uri="{BB962C8B-B14F-4D97-AF65-F5344CB8AC3E}">
        <p14:creationId xmlns:p14="http://schemas.microsoft.com/office/powerpoint/2010/main" val="150234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7CAEF-51BF-F245-AE11-A7953D5CB2F3}"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F06C6-9D6D-D24D-9300-0D84AF6ACEDF}" type="slidenum">
              <a:rPr lang="en-US" smtClean="0"/>
              <a:t>‹#›</a:t>
            </a:fld>
            <a:endParaRPr lang="en-US"/>
          </a:p>
        </p:txBody>
      </p:sp>
    </p:spTree>
    <p:extLst>
      <p:ext uri="{BB962C8B-B14F-4D97-AF65-F5344CB8AC3E}">
        <p14:creationId xmlns:p14="http://schemas.microsoft.com/office/powerpoint/2010/main" val="47278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7CAEF-51BF-F245-AE11-A7953D5CB2F3}"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F06C6-9D6D-D24D-9300-0D84AF6ACEDF}" type="slidenum">
              <a:rPr lang="en-US" smtClean="0"/>
              <a:t>‹#›</a:t>
            </a:fld>
            <a:endParaRPr lang="en-US"/>
          </a:p>
        </p:txBody>
      </p:sp>
    </p:spTree>
    <p:extLst>
      <p:ext uri="{BB962C8B-B14F-4D97-AF65-F5344CB8AC3E}">
        <p14:creationId xmlns:p14="http://schemas.microsoft.com/office/powerpoint/2010/main" val="422438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7CAEF-51BF-F245-AE11-A7953D5CB2F3}"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F06C6-9D6D-D24D-9300-0D84AF6ACEDF}" type="slidenum">
              <a:rPr lang="en-US" smtClean="0"/>
              <a:t>‹#›</a:t>
            </a:fld>
            <a:endParaRPr lang="en-US"/>
          </a:p>
        </p:txBody>
      </p:sp>
    </p:spTree>
    <p:extLst>
      <p:ext uri="{BB962C8B-B14F-4D97-AF65-F5344CB8AC3E}">
        <p14:creationId xmlns:p14="http://schemas.microsoft.com/office/powerpoint/2010/main" val="1884268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17CAEF-51BF-F245-AE11-A7953D5CB2F3}"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F06C6-9D6D-D24D-9300-0D84AF6ACEDF}" type="slidenum">
              <a:rPr lang="en-US" smtClean="0"/>
              <a:t>‹#›</a:t>
            </a:fld>
            <a:endParaRPr lang="en-US"/>
          </a:p>
        </p:txBody>
      </p:sp>
    </p:spTree>
    <p:extLst>
      <p:ext uri="{BB962C8B-B14F-4D97-AF65-F5344CB8AC3E}">
        <p14:creationId xmlns:p14="http://schemas.microsoft.com/office/powerpoint/2010/main" val="210883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17CAEF-51BF-F245-AE11-A7953D5CB2F3}" type="datetimeFigureOut">
              <a:rPr lang="en-US" smtClean="0"/>
              <a:t>8/3/17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F06C6-9D6D-D24D-9300-0D84AF6ACEDF}" type="slidenum">
              <a:rPr lang="en-US" smtClean="0"/>
              <a:t>‹#›</a:t>
            </a:fld>
            <a:endParaRPr lang="en-US"/>
          </a:p>
        </p:txBody>
      </p:sp>
    </p:spTree>
    <p:extLst>
      <p:ext uri="{BB962C8B-B14F-4D97-AF65-F5344CB8AC3E}">
        <p14:creationId xmlns:p14="http://schemas.microsoft.com/office/powerpoint/2010/main" val="116474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17CAEF-51BF-F245-AE11-A7953D5CB2F3}" type="datetimeFigureOut">
              <a:rPr lang="en-US" smtClean="0"/>
              <a:t>8/3/17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F06C6-9D6D-D24D-9300-0D84AF6ACEDF}" type="slidenum">
              <a:rPr lang="en-US" smtClean="0"/>
              <a:t>‹#›</a:t>
            </a:fld>
            <a:endParaRPr lang="en-US"/>
          </a:p>
        </p:txBody>
      </p:sp>
    </p:spTree>
    <p:extLst>
      <p:ext uri="{BB962C8B-B14F-4D97-AF65-F5344CB8AC3E}">
        <p14:creationId xmlns:p14="http://schemas.microsoft.com/office/powerpoint/2010/main" val="153994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17CAEF-51BF-F245-AE11-A7953D5CB2F3}" type="datetimeFigureOut">
              <a:rPr lang="en-US" smtClean="0"/>
              <a:t>8/3/17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F06C6-9D6D-D24D-9300-0D84AF6ACEDF}" type="slidenum">
              <a:rPr lang="en-US" smtClean="0"/>
              <a:t>‹#›</a:t>
            </a:fld>
            <a:endParaRPr lang="en-US"/>
          </a:p>
        </p:txBody>
      </p:sp>
    </p:spTree>
    <p:extLst>
      <p:ext uri="{BB962C8B-B14F-4D97-AF65-F5344CB8AC3E}">
        <p14:creationId xmlns:p14="http://schemas.microsoft.com/office/powerpoint/2010/main" val="30540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7CAEF-51BF-F245-AE11-A7953D5CB2F3}" type="datetimeFigureOut">
              <a:rPr lang="en-US" smtClean="0"/>
              <a:t>8/3/17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F06C6-9D6D-D24D-9300-0D84AF6ACEDF}" type="slidenum">
              <a:rPr lang="en-US" smtClean="0"/>
              <a:t>‹#›</a:t>
            </a:fld>
            <a:endParaRPr lang="en-US"/>
          </a:p>
        </p:txBody>
      </p:sp>
    </p:spTree>
    <p:extLst>
      <p:ext uri="{BB962C8B-B14F-4D97-AF65-F5344CB8AC3E}">
        <p14:creationId xmlns:p14="http://schemas.microsoft.com/office/powerpoint/2010/main" val="47210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7CAEF-51BF-F245-AE11-A7953D5CB2F3}" type="datetimeFigureOut">
              <a:rPr lang="en-US" smtClean="0"/>
              <a:t>8/3/17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F06C6-9D6D-D24D-9300-0D84AF6ACEDF}" type="slidenum">
              <a:rPr lang="en-US" smtClean="0"/>
              <a:t>‹#›</a:t>
            </a:fld>
            <a:endParaRPr lang="en-US"/>
          </a:p>
        </p:txBody>
      </p:sp>
    </p:spTree>
    <p:extLst>
      <p:ext uri="{BB962C8B-B14F-4D97-AF65-F5344CB8AC3E}">
        <p14:creationId xmlns:p14="http://schemas.microsoft.com/office/powerpoint/2010/main" val="184415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7CAEF-51BF-F245-AE11-A7953D5CB2F3}" type="datetimeFigureOut">
              <a:rPr lang="en-US" smtClean="0"/>
              <a:t>8/3/17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F06C6-9D6D-D24D-9300-0D84AF6ACEDF}" type="slidenum">
              <a:rPr lang="en-US" smtClean="0"/>
              <a:t>‹#›</a:t>
            </a:fld>
            <a:endParaRPr lang="en-US"/>
          </a:p>
        </p:txBody>
      </p:sp>
    </p:spTree>
    <p:extLst>
      <p:ext uri="{BB962C8B-B14F-4D97-AF65-F5344CB8AC3E}">
        <p14:creationId xmlns:p14="http://schemas.microsoft.com/office/powerpoint/2010/main" val="1565502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7CAEF-51BF-F245-AE11-A7953D5CB2F3}" type="datetimeFigureOut">
              <a:rPr lang="en-US" smtClean="0"/>
              <a:t>8/3/17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F06C6-9D6D-D24D-9300-0D84AF6ACEDF}" type="slidenum">
              <a:rPr lang="en-US" smtClean="0"/>
              <a:t>‹#›</a:t>
            </a:fld>
            <a:endParaRPr lang="en-US"/>
          </a:p>
        </p:txBody>
      </p:sp>
    </p:spTree>
    <p:extLst>
      <p:ext uri="{BB962C8B-B14F-4D97-AF65-F5344CB8AC3E}">
        <p14:creationId xmlns:p14="http://schemas.microsoft.com/office/powerpoint/2010/main" val="1983384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4838" y="2771775"/>
            <a:ext cx="2971799" cy="584775"/>
          </a:xfrm>
          <a:prstGeom prst="rect">
            <a:avLst/>
          </a:prstGeom>
          <a:noFill/>
        </p:spPr>
        <p:txBody>
          <a:bodyPr wrap="square" rtlCol="0">
            <a:spAutoFit/>
          </a:bodyPr>
          <a:lstStyle/>
          <a:p>
            <a:r>
              <a:rPr lang="en-US" sz="3200" smtClean="0"/>
              <a:t>BACKGROUND</a:t>
            </a:r>
            <a:endParaRPr lang="en-US" sz="3200"/>
          </a:p>
        </p:txBody>
      </p:sp>
    </p:spTree>
    <p:extLst>
      <p:ext uri="{BB962C8B-B14F-4D97-AF65-F5344CB8AC3E}">
        <p14:creationId xmlns:p14="http://schemas.microsoft.com/office/powerpoint/2010/main" val="836477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1" y="528638"/>
            <a:ext cx="8043861" cy="369332"/>
          </a:xfrm>
          <a:prstGeom prst="rect">
            <a:avLst/>
          </a:prstGeom>
          <a:noFill/>
        </p:spPr>
        <p:txBody>
          <a:bodyPr wrap="square" rtlCol="0">
            <a:spAutoFit/>
          </a:bodyPr>
          <a:lstStyle/>
          <a:p>
            <a:r>
              <a:rPr lang="en-US" dirty="0" smtClean="0">
                <a:solidFill>
                  <a:srgbClr val="FF0000"/>
                </a:solidFill>
              </a:rPr>
              <a:t>Background information on LDL Receptor and Familial Hypercholesterolemia (FH)</a:t>
            </a:r>
            <a:endParaRPr lang="en-US" dirty="0">
              <a:solidFill>
                <a:srgbClr val="FF0000"/>
              </a:solidFill>
            </a:endParaRPr>
          </a:p>
        </p:txBody>
      </p:sp>
      <p:sp>
        <p:nvSpPr>
          <p:cNvPr id="5" name="TextBox 4"/>
          <p:cNvSpPr txBox="1"/>
          <p:nvPr/>
        </p:nvSpPr>
        <p:spPr>
          <a:xfrm>
            <a:off x="700088" y="1398628"/>
            <a:ext cx="10572750" cy="1200329"/>
          </a:xfrm>
          <a:prstGeom prst="rect">
            <a:avLst/>
          </a:prstGeom>
          <a:noFill/>
        </p:spPr>
        <p:txBody>
          <a:bodyPr wrap="square" rtlCol="0">
            <a:spAutoFit/>
          </a:bodyPr>
          <a:lstStyle/>
          <a:p>
            <a:pPr marL="285750" indent="-285750">
              <a:buFont typeface="Arial" charset="0"/>
              <a:buChar char="•"/>
            </a:pPr>
            <a:r>
              <a:rPr lang="en-US" dirty="0" smtClean="0"/>
              <a:t>Autosomal dominant mutation in LDL Receptor, results in elevated levels of blood cholesterol</a:t>
            </a:r>
          </a:p>
          <a:p>
            <a:r>
              <a:rPr lang="en-US" dirty="0" smtClean="0"/>
              <a:t> </a:t>
            </a:r>
          </a:p>
          <a:p>
            <a:pPr marL="1200150" lvl="2" indent="-285750">
              <a:buFontTx/>
              <a:buChar char="-"/>
            </a:pPr>
            <a:r>
              <a:rPr lang="en-US" dirty="0" smtClean="0"/>
              <a:t>Heterozygous form is less severe</a:t>
            </a:r>
          </a:p>
          <a:p>
            <a:pPr marL="1200150" lvl="2" indent="-285750">
              <a:buFontTx/>
              <a:buChar char="-"/>
            </a:pPr>
            <a:r>
              <a:rPr lang="en-US" dirty="0" smtClean="0"/>
              <a:t>Homozygous form is </a:t>
            </a:r>
            <a:r>
              <a:rPr lang="en-US" dirty="0" smtClean="0"/>
              <a:t>severe                                      (Refer Goldstein and Brown, 2015, 2009)</a:t>
            </a:r>
            <a:endParaRPr lang="en-US" dirty="0" smtClean="0"/>
          </a:p>
        </p:txBody>
      </p:sp>
      <p:sp>
        <p:nvSpPr>
          <p:cNvPr id="6" name="TextBox 5"/>
          <p:cNvSpPr txBox="1"/>
          <p:nvPr/>
        </p:nvSpPr>
        <p:spPr>
          <a:xfrm>
            <a:off x="700088" y="3021035"/>
            <a:ext cx="10572750" cy="646331"/>
          </a:xfrm>
          <a:prstGeom prst="rect">
            <a:avLst/>
          </a:prstGeom>
          <a:noFill/>
        </p:spPr>
        <p:txBody>
          <a:bodyPr wrap="square" rtlCol="0">
            <a:spAutoFit/>
          </a:bodyPr>
          <a:lstStyle/>
          <a:p>
            <a:pPr marL="285750" indent="-285750">
              <a:buFont typeface="Arial" charset="0"/>
              <a:buChar char="•"/>
            </a:pPr>
            <a:r>
              <a:rPr lang="en-US" dirty="0" smtClean="0"/>
              <a:t>Discovery of LDL Receptor and its role in Cholesterol Homeostasis – Nobel prize winning discovery by Joseph Goldstein and Michael Brown (Nobel prize in 1985)</a:t>
            </a:r>
          </a:p>
        </p:txBody>
      </p:sp>
      <p:sp>
        <p:nvSpPr>
          <p:cNvPr id="7" name="TextBox 6"/>
          <p:cNvSpPr txBox="1"/>
          <p:nvPr/>
        </p:nvSpPr>
        <p:spPr>
          <a:xfrm>
            <a:off x="700088" y="4089444"/>
            <a:ext cx="10572750" cy="923330"/>
          </a:xfrm>
          <a:prstGeom prst="rect">
            <a:avLst/>
          </a:prstGeom>
          <a:noFill/>
        </p:spPr>
        <p:txBody>
          <a:bodyPr wrap="square" rtlCol="0">
            <a:spAutoFit/>
          </a:bodyPr>
          <a:lstStyle/>
          <a:p>
            <a:pPr marL="285750" indent="-285750">
              <a:buFont typeface="Arial" charset="0"/>
              <a:buChar char="•"/>
            </a:pPr>
            <a:r>
              <a:rPr lang="en-US" dirty="0" smtClean="0"/>
              <a:t>Although liver is the important site for cholesterol metabolism, due to lack of appropriate cellular model systems, Goldstein and Brown had to utilize skin fibroblasts for working out LDL receptor’s role in cholesterol homeostasis </a:t>
            </a:r>
          </a:p>
        </p:txBody>
      </p:sp>
      <p:sp>
        <p:nvSpPr>
          <p:cNvPr id="8" name="TextBox 7"/>
          <p:cNvSpPr txBox="1"/>
          <p:nvPr/>
        </p:nvSpPr>
        <p:spPr>
          <a:xfrm>
            <a:off x="700088" y="5434852"/>
            <a:ext cx="10572750" cy="646331"/>
          </a:xfrm>
          <a:prstGeom prst="rect">
            <a:avLst/>
          </a:prstGeom>
          <a:noFill/>
        </p:spPr>
        <p:txBody>
          <a:bodyPr wrap="square" rtlCol="0">
            <a:spAutoFit/>
          </a:bodyPr>
          <a:lstStyle/>
          <a:p>
            <a:pPr marL="285750" indent="-285750">
              <a:buFont typeface="Arial" charset="0"/>
              <a:buChar char="•"/>
            </a:pPr>
            <a:r>
              <a:rPr lang="en-US" dirty="0" smtClean="0"/>
              <a:t>Recent advances have made it possible to obtain relevant model systems for disease modeling, drug discovery etc.</a:t>
            </a:r>
          </a:p>
        </p:txBody>
      </p:sp>
    </p:spTree>
    <p:extLst>
      <p:ext uri="{BB962C8B-B14F-4D97-AF65-F5344CB8AC3E}">
        <p14:creationId xmlns:p14="http://schemas.microsoft.com/office/powerpoint/2010/main" val="33978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29126" y="142869"/>
            <a:ext cx="3114674" cy="369332"/>
          </a:xfrm>
          <a:prstGeom prst="rect">
            <a:avLst/>
          </a:prstGeom>
          <a:noFill/>
        </p:spPr>
        <p:txBody>
          <a:bodyPr wrap="square" rtlCol="0">
            <a:spAutoFit/>
          </a:bodyPr>
          <a:lstStyle/>
          <a:p>
            <a:r>
              <a:rPr lang="en-US" dirty="0" smtClean="0">
                <a:solidFill>
                  <a:srgbClr val="FF0000"/>
                </a:solidFill>
              </a:rPr>
              <a:t>Somatic Cell Reprogramming</a:t>
            </a:r>
            <a:endParaRPr lang="en-US" dirty="0">
              <a:solidFill>
                <a:srgbClr val="FF0000"/>
              </a:solidFill>
            </a:endParaRPr>
          </a:p>
        </p:txBody>
      </p:sp>
      <p:sp>
        <p:nvSpPr>
          <p:cNvPr id="5" name="TextBox 4"/>
          <p:cNvSpPr txBox="1"/>
          <p:nvPr/>
        </p:nvSpPr>
        <p:spPr>
          <a:xfrm>
            <a:off x="442913" y="748546"/>
            <a:ext cx="10572750" cy="646331"/>
          </a:xfrm>
          <a:prstGeom prst="rect">
            <a:avLst/>
          </a:prstGeom>
          <a:noFill/>
        </p:spPr>
        <p:txBody>
          <a:bodyPr wrap="square" rtlCol="0">
            <a:spAutoFit/>
          </a:bodyPr>
          <a:lstStyle/>
          <a:p>
            <a:pPr marL="285750" indent="-285750">
              <a:buFont typeface="Arial" charset="0"/>
              <a:buChar char="•"/>
            </a:pPr>
            <a:r>
              <a:rPr lang="en-US" dirty="0" smtClean="0"/>
              <a:t>Shinya Yamanaka demonstrated in 2006 that somatic cells (skin fibroblasts) can be reprogrammed back to pluripotent stem cell state. He won </a:t>
            </a:r>
            <a:r>
              <a:rPr lang="en-US" dirty="0"/>
              <a:t>N</a:t>
            </a:r>
            <a:r>
              <a:rPr lang="en-US" dirty="0" smtClean="0"/>
              <a:t>obel prize for this in 2012. </a:t>
            </a:r>
            <a:r>
              <a:rPr lang="en-US" dirty="0" smtClean="0"/>
              <a:t> (Refer </a:t>
            </a:r>
            <a:r>
              <a:rPr lang="en-US" dirty="0" err="1" smtClean="0"/>
              <a:t>Hockemeyer</a:t>
            </a:r>
            <a:r>
              <a:rPr lang="en-US" dirty="0" smtClean="0"/>
              <a:t> and </a:t>
            </a:r>
            <a:r>
              <a:rPr lang="en-US" dirty="0" err="1" smtClean="0"/>
              <a:t>Jaenisch</a:t>
            </a:r>
            <a:r>
              <a:rPr lang="en-US" dirty="0" smtClean="0"/>
              <a:t>, 2016) </a:t>
            </a:r>
            <a:endParaRPr lang="en-US" dirty="0" smtClean="0"/>
          </a:p>
        </p:txBody>
      </p:sp>
      <p:sp>
        <p:nvSpPr>
          <p:cNvPr id="7" name="TextBox 6"/>
          <p:cNvSpPr txBox="1"/>
          <p:nvPr/>
        </p:nvSpPr>
        <p:spPr>
          <a:xfrm>
            <a:off x="442913" y="1631222"/>
            <a:ext cx="10572750" cy="369332"/>
          </a:xfrm>
          <a:prstGeom prst="rect">
            <a:avLst/>
          </a:prstGeom>
          <a:noFill/>
        </p:spPr>
        <p:txBody>
          <a:bodyPr wrap="square" rtlCol="0">
            <a:spAutoFit/>
          </a:bodyPr>
          <a:lstStyle/>
          <a:p>
            <a:pPr marL="285750" indent="-285750">
              <a:buFont typeface="Arial" charset="0"/>
              <a:buChar char="•"/>
            </a:pPr>
            <a:r>
              <a:rPr lang="en-US" dirty="0" smtClean="0"/>
              <a:t>Two ways of utilizing the power of somatic cell reprogramming for modeling diseases and for drug discovery</a:t>
            </a:r>
          </a:p>
        </p:txBody>
      </p:sp>
      <p:sp>
        <p:nvSpPr>
          <p:cNvPr id="8" name="TextBox 7"/>
          <p:cNvSpPr txBox="1"/>
          <p:nvPr/>
        </p:nvSpPr>
        <p:spPr>
          <a:xfrm>
            <a:off x="309118" y="3276289"/>
            <a:ext cx="4832157" cy="369332"/>
          </a:xfrm>
          <a:prstGeom prst="rect">
            <a:avLst/>
          </a:prstGeom>
          <a:noFill/>
        </p:spPr>
        <p:txBody>
          <a:bodyPr wrap="none" rtlCol="0">
            <a:spAutoFit/>
          </a:bodyPr>
          <a:lstStyle/>
          <a:p>
            <a:r>
              <a:rPr lang="en-US" dirty="0" smtClean="0"/>
              <a:t>Derive patient specific fibroblasts (with mutation)</a:t>
            </a:r>
            <a:endParaRPr lang="en-US" dirty="0"/>
          </a:p>
        </p:txBody>
      </p:sp>
      <p:cxnSp>
        <p:nvCxnSpPr>
          <p:cNvPr id="10" name="Straight Arrow Connector 9"/>
          <p:cNvCxnSpPr/>
          <p:nvPr/>
        </p:nvCxnSpPr>
        <p:spPr>
          <a:xfrm flipH="1">
            <a:off x="2167402" y="3669750"/>
            <a:ext cx="4301" cy="828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24566" y="3899111"/>
            <a:ext cx="2817823" cy="369332"/>
          </a:xfrm>
          <a:prstGeom prst="rect">
            <a:avLst/>
          </a:prstGeom>
          <a:noFill/>
        </p:spPr>
        <p:txBody>
          <a:bodyPr wrap="none" rtlCol="0">
            <a:spAutoFit/>
          </a:bodyPr>
          <a:lstStyle/>
          <a:p>
            <a:r>
              <a:rPr lang="en-US" dirty="0" smtClean="0"/>
              <a:t>Somatic </a:t>
            </a:r>
            <a:r>
              <a:rPr lang="en-US" smtClean="0"/>
              <a:t>cell reprogramming</a:t>
            </a:r>
            <a:endParaRPr lang="en-US" dirty="0"/>
          </a:p>
        </p:txBody>
      </p:sp>
      <p:sp>
        <p:nvSpPr>
          <p:cNvPr id="13" name="TextBox 12"/>
          <p:cNvSpPr txBox="1"/>
          <p:nvPr/>
        </p:nvSpPr>
        <p:spPr>
          <a:xfrm>
            <a:off x="462889" y="4543120"/>
            <a:ext cx="4005968" cy="369332"/>
          </a:xfrm>
          <a:prstGeom prst="rect">
            <a:avLst/>
          </a:prstGeom>
          <a:noFill/>
        </p:spPr>
        <p:txBody>
          <a:bodyPr wrap="none" rtlCol="0">
            <a:spAutoFit/>
          </a:bodyPr>
          <a:lstStyle/>
          <a:p>
            <a:r>
              <a:rPr lang="en-US" dirty="0" smtClean="0"/>
              <a:t>Induced Pluripotent Stem Cells (</a:t>
            </a:r>
            <a:r>
              <a:rPr lang="en-US" dirty="0" err="1" smtClean="0"/>
              <a:t>iPS</a:t>
            </a:r>
            <a:r>
              <a:rPr lang="en-US" dirty="0" smtClean="0"/>
              <a:t> cells)</a:t>
            </a:r>
            <a:endParaRPr lang="en-US" dirty="0"/>
          </a:p>
        </p:txBody>
      </p:sp>
      <p:cxnSp>
        <p:nvCxnSpPr>
          <p:cNvPr id="14" name="Straight Arrow Connector 13"/>
          <p:cNvCxnSpPr/>
          <p:nvPr/>
        </p:nvCxnSpPr>
        <p:spPr>
          <a:xfrm flipH="1">
            <a:off x="2158800" y="5017445"/>
            <a:ext cx="4301" cy="828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2889" y="5827302"/>
            <a:ext cx="4109202" cy="646331"/>
          </a:xfrm>
          <a:prstGeom prst="rect">
            <a:avLst/>
          </a:prstGeom>
          <a:noFill/>
        </p:spPr>
        <p:txBody>
          <a:bodyPr wrap="none" rtlCol="0">
            <a:spAutoFit/>
          </a:bodyPr>
          <a:lstStyle/>
          <a:p>
            <a:r>
              <a:rPr lang="en-US" dirty="0" smtClean="0"/>
              <a:t>Differentiation to cells to different lineage</a:t>
            </a:r>
          </a:p>
          <a:p>
            <a:r>
              <a:rPr lang="en-US" dirty="0" smtClean="0"/>
              <a:t>(Liver, Heart, Nerve, Pancreas etc.)</a:t>
            </a:r>
            <a:endParaRPr lang="en-US" dirty="0"/>
          </a:p>
        </p:txBody>
      </p:sp>
      <p:sp>
        <p:nvSpPr>
          <p:cNvPr id="16" name="TextBox 15"/>
          <p:cNvSpPr txBox="1"/>
          <p:nvPr/>
        </p:nvSpPr>
        <p:spPr>
          <a:xfrm>
            <a:off x="6712903" y="2747646"/>
            <a:ext cx="2763577" cy="369332"/>
          </a:xfrm>
          <a:prstGeom prst="rect">
            <a:avLst/>
          </a:prstGeom>
          <a:noFill/>
        </p:spPr>
        <p:txBody>
          <a:bodyPr wrap="none" rtlCol="0">
            <a:spAutoFit/>
          </a:bodyPr>
          <a:lstStyle/>
          <a:p>
            <a:r>
              <a:rPr lang="en-US" dirty="0" smtClean="0"/>
              <a:t>Derive </a:t>
            </a:r>
            <a:r>
              <a:rPr lang="en-US" smtClean="0"/>
              <a:t>wild-type fibroblasts</a:t>
            </a:r>
            <a:endParaRPr lang="en-US" dirty="0"/>
          </a:p>
        </p:txBody>
      </p:sp>
      <p:cxnSp>
        <p:nvCxnSpPr>
          <p:cNvPr id="17" name="Straight Arrow Connector 16"/>
          <p:cNvCxnSpPr/>
          <p:nvPr/>
        </p:nvCxnSpPr>
        <p:spPr>
          <a:xfrm flipH="1">
            <a:off x="8094692" y="3141107"/>
            <a:ext cx="4301" cy="828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251856" y="3370468"/>
            <a:ext cx="2817823" cy="369332"/>
          </a:xfrm>
          <a:prstGeom prst="rect">
            <a:avLst/>
          </a:prstGeom>
          <a:noFill/>
        </p:spPr>
        <p:txBody>
          <a:bodyPr wrap="none" rtlCol="0">
            <a:spAutoFit/>
          </a:bodyPr>
          <a:lstStyle/>
          <a:p>
            <a:r>
              <a:rPr lang="en-US" dirty="0" smtClean="0"/>
              <a:t>Somatic </a:t>
            </a:r>
            <a:r>
              <a:rPr lang="en-US" smtClean="0"/>
              <a:t>cell reprogramming</a:t>
            </a:r>
            <a:endParaRPr lang="en-US" dirty="0"/>
          </a:p>
        </p:txBody>
      </p:sp>
      <p:sp>
        <p:nvSpPr>
          <p:cNvPr id="19" name="TextBox 18"/>
          <p:cNvSpPr txBox="1"/>
          <p:nvPr/>
        </p:nvSpPr>
        <p:spPr>
          <a:xfrm>
            <a:off x="6390179" y="4000189"/>
            <a:ext cx="4005968" cy="369332"/>
          </a:xfrm>
          <a:prstGeom prst="rect">
            <a:avLst/>
          </a:prstGeom>
          <a:noFill/>
        </p:spPr>
        <p:txBody>
          <a:bodyPr wrap="none" rtlCol="0">
            <a:spAutoFit/>
          </a:bodyPr>
          <a:lstStyle/>
          <a:p>
            <a:r>
              <a:rPr lang="en-US" dirty="0" smtClean="0"/>
              <a:t>Induced Pluripotent Stem Cells (</a:t>
            </a:r>
            <a:r>
              <a:rPr lang="en-US" dirty="0" err="1" smtClean="0"/>
              <a:t>iPS</a:t>
            </a:r>
            <a:r>
              <a:rPr lang="en-US" dirty="0" smtClean="0"/>
              <a:t> cells)</a:t>
            </a:r>
            <a:endParaRPr lang="en-US" dirty="0"/>
          </a:p>
        </p:txBody>
      </p:sp>
      <p:cxnSp>
        <p:nvCxnSpPr>
          <p:cNvPr id="20" name="Straight Arrow Connector 19"/>
          <p:cNvCxnSpPr/>
          <p:nvPr/>
        </p:nvCxnSpPr>
        <p:spPr>
          <a:xfrm flipH="1">
            <a:off x="8094691" y="4343394"/>
            <a:ext cx="8600" cy="418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90179" y="6041614"/>
            <a:ext cx="4109202" cy="646331"/>
          </a:xfrm>
          <a:prstGeom prst="rect">
            <a:avLst/>
          </a:prstGeom>
          <a:noFill/>
        </p:spPr>
        <p:txBody>
          <a:bodyPr wrap="none" rtlCol="0">
            <a:spAutoFit/>
          </a:bodyPr>
          <a:lstStyle/>
          <a:p>
            <a:r>
              <a:rPr lang="en-US" dirty="0" smtClean="0"/>
              <a:t>Differentiation to cells to different lineage</a:t>
            </a:r>
          </a:p>
          <a:p>
            <a:r>
              <a:rPr lang="en-US" dirty="0" smtClean="0"/>
              <a:t>(Liver, Heart, Nerve, Pancreas etc.)</a:t>
            </a:r>
            <a:endParaRPr lang="en-US" dirty="0"/>
          </a:p>
        </p:txBody>
      </p:sp>
      <p:sp>
        <p:nvSpPr>
          <p:cNvPr id="23" name="TextBox 22"/>
          <p:cNvSpPr txBox="1"/>
          <p:nvPr/>
        </p:nvSpPr>
        <p:spPr>
          <a:xfrm>
            <a:off x="6390179" y="4763016"/>
            <a:ext cx="5107617" cy="369332"/>
          </a:xfrm>
          <a:prstGeom prst="rect">
            <a:avLst/>
          </a:prstGeom>
          <a:noFill/>
        </p:spPr>
        <p:txBody>
          <a:bodyPr wrap="none" rtlCol="0">
            <a:spAutoFit/>
          </a:bodyPr>
          <a:lstStyle/>
          <a:p>
            <a:r>
              <a:rPr lang="en-US" dirty="0" smtClean="0"/>
              <a:t>Introduce desired mutation using CRISPR technology</a:t>
            </a:r>
            <a:endParaRPr lang="en-US" dirty="0"/>
          </a:p>
        </p:txBody>
      </p:sp>
      <p:cxnSp>
        <p:nvCxnSpPr>
          <p:cNvPr id="24" name="Straight Arrow Connector 23"/>
          <p:cNvCxnSpPr/>
          <p:nvPr/>
        </p:nvCxnSpPr>
        <p:spPr>
          <a:xfrm flipH="1">
            <a:off x="8103291" y="5215471"/>
            <a:ext cx="4301" cy="828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43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5901" y="485775"/>
            <a:ext cx="9201149" cy="369332"/>
          </a:xfrm>
          <a:prstGeom prst="rect">
            <a:avLst/>
          </a:prstGeom>
          <a:noFill/>
        </p:spPr>
        <p:txBody>
          <a:bodyPr wrap="square" rtlCol="0">
            <a:spAutoFit/>
          </a:bodyPr>
          <a:lstStyle/>
          <a:p>
            <a:r>
              <a:rPr lang="en-US" dirty="0" smtClean="0">
                <a:solidFill>
                  <a:srgbClr val="FF0000"/>
                </a:solidFill>
              </a:rPr>
              <a:t>Hepatocyte differentiation from </a:t>
            </a:r>
            <a:r>
              <a:rPr lang="en-US" dirty="0" err="1" smtClean="0">
                <a:solidFill>
                  <a:srgbClr val="FF0000"/>
                </a:solidFill>
              </a:rPr>
              <a:t>iPS</a:t>
            </a:r>
            <a:r>
              <a:rPr lang="en-US" dirty="0" smtClean="0">
                <a:solidFill>
                  <a:srgbClr val="FF0000"/>
                </a:solidFill>
              </a:rPr>
              <a:t> cells and modeling of Familial Hypercholesterolemia (FH)</a:t>
            </a:r>
            <a:endParaRPr lang="en-US" dirty="0">
              <a:solidFill>
                <a:srgbClr val="FF0000"/>
              </a:solidFill>
            </a:endParaRPr>
          </a:p>
        </p:txBody>
      </p:sp>
      <p:sp>
        <p:nvSpPr>
          <p:cNvPr id="5" name="TextBox 4"/>
          <p:cNvSpPr txBox="1"/>
          <p:nvPr/>
        </p:nvSpPr>
        <p:spPr>
          <a:xfrm>
            <a:off x="485776" y="1249385"/>
            <a:ext cx="10572750" cy="5078313"/>
          </a:xfrm>
          <a:prstGeom prst="rect">
            <a:avLst/>
          </a:prstGeom>
          <a:noFill/>
        </p:spPr>
        <p:txBody>
          <a:bodyPr wrap="square" rtlCol="0">
            <a:spAutoFit/>
          </a:bodyPr>
          <a:lstStyle/>
          <a:p>
            <a:pPr marL="285750" indent="-285750">
              <a:buFont typeface="Arial" charset="0"/>
              <a:buChar char="•"/>
            </a:pPr>
            <a:r>
              <a:rPr lang="en-US" dirty="0" smtClean="0"/>
              <a:t>Introduce readers to Duncan lab hepatocyte differentiation protocol – Mallanna and Duncan 2013</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smtClean="0"/>
              <a:t>Tell them how this protocol was applied to model Familial Hypercholesterolemia (JD patient derived fibroblasts – </a:t>
            </a:r>
            <a:r>
              <a:rPr lang="en-US" dirty="0" err="1" smtClean="0"/>
              <a:t>iPS</a:t>
            </a:r>
            <a:r>
              <a:rPr lang="en-US" dirty="0" smtClean="0"/>
              <a:t> cells – Hepatocytes) – </a:t>
            </a:r>
            <a:r>
              <a:rPr lang="en-US" dirty="0" err="1" smtClean="0"/>
              <a:t>Cayo</a:t>
            </a:r>
            <a:r>
              <a:rPr lang="en-US" dirty="0" smtClean="0"/>
              <a:t> et al., 2012</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r>
              <a:rPr lang="en-US" dirty="0" smtClean="0"/>
              <a:t>After modeling FH, why it is important to perform drug screening?</a:t>
            </a:r>
          </a:p>
          <a:p>
            <a:pPr marL="285750" indent="-285750">
              <a:buFont typeface="Arial" charset="0"/>
              <a:buChar char="•"/>
            </a:pPr>
            <a:endParaRPr lang="en-US" dirty="0"/>
          </a:p>
          <a:p>
            <a:r>
              <a:rPr lang="en-US" dirty="0" smtClean="0"/>
              <a:t>-  Currently, statins are the most widely used drug for treating elevated levels of blood cholesterol</a:t>
            </a:r>
          </a:p>
          <a:p>
            <a:endParaRPr lang="en-US" dirty="0"/>
          </a:p>
          <a:p>
            <a:pPr marL="285750" indent="-285750">
              <a:buFontTx/>
              <a:buChar char="-"/>
            </a:pPr>
            <a:r>
              <a:rPr lang="en-US" dirty="0" smtClean="0"/>
              <a:t>Statins are effective only when LDL Receptor is intact, because it increases hepatic uptake of LDL (cholesterol containing lipoprotein) from blood</a:t>
            </a:r>
          </a:p>
          <a:p>
            <a:pPr marL="285750" indent="-285750">
              <a:buFontTx/>
              <a:buChar char="-"/>
            </a:pPr>
            <a:endParaRPr lang="en-US" dirty="0"/>
          </a:p>
          <a:p>
            <a:pPr marL="285750" indent="-285750">
              <a:buFontTx/>
              <a:buChar char="-"/>
            </a:pPr>
            <a:r>
              <a:rPr lang="en-US" dirty="0" smtClean="0"/>
              <a:t>Although effective in heterozygous FH (has one intact allele for LDL Receptor), Statins are ineffective in homozygous FH as LDL Receptor mediated uptake of LDL is defective  </a:t>
            </a:r>
          </a:p>
          <a:p>
            <a:pPr marL="285750" indent="-285750">
              <a:buFontTx/>
              <a:buChar char="-"/>
            </a:pPr>
            <a:endParaRPr lang="en-US" dirty="0"/>
          </a:p>
          <a:p>
            <a:pPr marL="285750" indent="-285750">
              <a:buFontTx/>
              <a:buChar char="-"/>
            </a:pPr>
            <a:r>
              <a:rPr lang="en-US" dirty="0" smtClean="0"/>
              <a:t>Additionally, there are patients who are not responsive Statin </a:t>
            </a:r>
            <a:r>
              <a:rPr lang="en-US" dirty="0" smtClean="0"/>
              <a:t>treatment/ Statin intolerance/ side effects</a:t>
            </a:r>
            <a:endParaRPr lang="en-US" dirty="0" smtClean="0"/>
          </a:p>
        </p:txBody>
      </p:sp>
    </p:spTree>
    <p:extLst>
      <p:ext uri="{BB962C8B-B14F-4D97-AF65-F5344CB8AC3E}">
        <p14:creationId xmlns:p14="http://schemas.microsoft.com/office/powerpoint/2010/main" val="1973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1613" y="2671763"/>
            <a:ext cx="8758237" cy="584775"/>
          </a:xfrm>
          <a:prstGeom prst="rect">
            <a:avLst/>
          </a:prstGeom>
          <a:noFill/>
        </p:spPr>
        <p:txBody>
          <a:bodyPr wrap="square" rtlCol="0">
            <a:spAutoFit/>
          </a:bodyPr>
          <a:lstStyle/>
          <a:p>
            <a:r>
              <a:rPr lang="en-US" sz="3200" smtClean="0"/>
              <a:t>Discuss Hypercholesterolemia </a:t>
            </a:r>
            <a:r>
              <a:rPr lang="en-US" sz="3200" dirty="0" smtClean="0"/>
              <a:t>drug screen paper</a:t>
            </a:r>
            <a:endParaRPr lang="en-US" sz="3200" dirty="0"/>
          </a:p>
        </p:txBody>
      </p:sp>
    </p:spTree>
    <p:extLst>
      <p:ext uri="{BB962C8B-B14F-4D97-AF65-F5344CB8AC3E}">
        <p14:creationId xmlns:p14="http://schemas.microsoft.com/office/powerpoint/2010/main" val="831931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417</Words>
  <Application>Microsoft Macintosh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Mallanna, Sunil Kumar (NIH/NCATS) [C]</dc:creator>
  <cp:lastModifiedBy>Mallanna, Sunil Kumar (NIH/NCATS) [C]</cp:lastModifiedBy>
  <cp:revision>12</cp:revision>
  <dcterms:created xsi:type="dcterms:W3CDTF">2017-08-03T13:23:32Z</dcterms:created>
  <dcterms:modified xsi:type="dcterms:W3CDTF">2017-08-03T15:21:39Z</dcterms:modified>
</cp:coreProperties>
</file>