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8404800" cy="38404800"/>
  <p:notesSz cx="81838800" cy="8183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46547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893094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39642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786189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32736" algn="l" defTabSz="893094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679283" algn="l" defTabSz="893094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125831" algn="l" defTabSz="893094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572378" algn="l" defTabSz="893094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558ED5"/>
    <a:srgbClr val="CDDEEE"/>
    <a:srgbClr val="CFE1F1"/>
    <a:srgbClr val="DDEEF9"/>
    <a:srgbClr val="E1ECF7"/>
    <a:srgbClr val="D9E9F4"/>
    <a:srgbClr val="D5E5EF"/>
    <a:srgbClr val="E0EBF6"/>
    <a:srgbClr val="E4E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4" autoAdjust="0"/>
    <p:restoredTop sz="94940" autoAdjust="0"/>
  </p:normalViewPr>
  <p:slideViewPr>
    <p:cSldViewPr>
      <p:cViewPr>
        <p:scale>
          <a:sx n="63" d="100"/>
          <a:sy n="63" d="100"/>
        </p:scale>
        <p:origin x="144" y="-8720"/>
      </p:cViewPr>
      <p:guideLst>
        <p:guide orient="horz" pos="2419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5470897" cy="409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76" tIns="467593" rIns="935176" bIns="467593" numCol="1" anchor="t" anchorCtr="0" compatLnSpc="1">
            <a:prstTxWarp prst="textNoShape">
              <a:avLst/>
            </a:prstTxWarp>
          </a:bodyPr>
          <a:lstStyle>
            <a:lvl1pPr defTabSz="9352638">
              <a:defRPr sz="116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67920" y="0"/>
            <a:ext cx="35470897" cy="409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76" tIns="467593" rIns="935176" bIns="467593" numCol="1" anchor="t" anchorCtr="0" compatLnSpc="1">
            <a:prstTxWarp prst="textNoShape">
              <a:avLst/>
            </a:prstTxWarp>
          </a:bodyPr>
          <a:lstStyle>
            <a:lvl1pPr algn="r" defTabSz="9352638">
              <a:defRPr sz="116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77744077"/>
            <a:ext cx="35470897" cy="409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76" tIns="467593" rIns="935176" bIns="467593" numCol="1" anchor="b" anchorCtr="0" compatLnSpc="1">
            <a:prstTxWarp prst="textNoShape">
              <a:avLst/>
            </a:prstTxWarp>
          </a:bodyPr>
          <a:lstStyle>
            <a:lvl1pPr defTabSz="9352638">
              <a:defRPr sz="116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367920" y="77744077"/>
            <a:ext cx="35470897" cy="409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176" tIns="467593" rIns="935176" bIns="467593" numCol="1" anchor="b" anchorCtr="0" compatLnSpc="1">
            <a:prstTxWarp prst="textNoShape">
              <a:avLst/>
            </a:prstTxWarp>
          </a:bodyPr>
          <a:lstStyle>
            <a:lvl1pPr algn="r" defTabSz="9352638">
              <a:defRPr sz="11600"/>
            </a:lvl1pPr>
          </a:lstStyle>
          <a:p>
            <a:fld id="{7F0FE9D4-E8C5-48AE-B8E8-6D15EDB27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5.29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16383,'39'12'0,"-2"-2"0,-27-3 0,3 1 0,7 2 0,-7 1 0,10 2 0,-13-3 0,6 1 0,-6-1 0,3 0 0,0 1 0,-2-1 0,1 0 0,6 5 0,-6-1 0,8 2 0,-8 3 0,4-4 0,-3 5 0,4-2 0,-6-2 0,6 2 0,-5-2 0,2 1 0,-4-3 0,1 1 0,-1-4 0,1 5 0,2-5 0,-2 5 0,2-5 0,-2 4 0,-1-4 0,1 2 0,-1 0 0,-2-3 0,6 7 0,-5-6 0,5 4 0,-2-1 0,-3-3 0,2 4 0,-1-3 0,0 0 0,2 0 0,-3 2 0,0-5 0,2 5 0,-1-3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4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1 341 16383,'44'-6'0,"0"-4"0,-27 4 0,4-6 0,-2 3 0,1-1 0,-3 4 0,3-5 0,-4 5 0,-2-2 0,1 3 0,0-3 0,-1 3 0,5-5 0,-8 5 0,6-3 0,1 1 0,0 1 0,0-2 0,-3 3 0,-1 0 0,2-1 0,-2 1 0,1 0 0,0-2 0,2 3 0,-2-5 0,5 3 0,-8-2 0,8 1 0,-9 2 0,4-1 0,0-1 0,2 1 0,-2-1 0,0 0 0,0-1 0,0-2 0,0 3 0,-1-2 0,-2 1 0,2 1 0,4 0 0,-5 0 0,3 4 0,1-3 0,-6 3 0,8-4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2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16383,'33'17'0,"-6"-3"0,-22-11 0,5 5 0,6-2 0,-1 3 0,5-1 0,-6 0 0,2 0 0,0 3 0,1 0 0,-4-1 0,0-2 0,-1 4 0,0-4 0,0 3 0,0 0 0,-4 0 0,3 2 0,0 0 0,-2-2 0,1 1 0,-1-1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43.09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0 347 16383,'44'-22'0,"-9"3"0,-19 5 0,-5 3 0,6-5 0,-3 1 0,0 1 0,3-3 0,-5 3 0,1 0 0,6-9 0,-7 10 0,7-11 0,-11 14 0,1-3 0,1-1 0,0 3 0,1-4 0,-2 3 0,-1-1 0,1-2 0,-2 2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05.2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504 0 16383,'-38'11'0,"3"-1"0,21 1 0,1-3 0,-3 2 0,5-2 0,-4 3 0,1-1 0,-2 1 0,-1 3 0,0-2 0,1 2 0,-1 0 0,0-3 0,0 3 0,1-3 0,-1 0 0,1 0 0,2 0 0,-1-1 0,4-2 0,-2 2 0,-1 0 0,1 0 0,0 0 0,0-1 0,4 0 0,-5 0 0,1 2 0,-1-4 0,1 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5470897" cy="409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40" tIns="458865" rIns="917740" bIns="458865" numCol="1" anchor="t" anchorCtr="0" compatLnSpc="1">
            <a:prstTxWarp prst="textNoShape">
              <a:avLst/>
            </a:prstTxWarp>
          </a:bodyPr>
          <a:lstStyle>
            <a:lvl1pPr>
              <a:defRPr sz="116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6349393" y="0"/>
            <a:ext cx="35470897" cy="409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40" tIns="458865" rIns="917740" bIns="458865" numCol="1" anchor="t" anchorCtr="0" compatLnSpc="1">
            <a:prstTxWarp prst="textNoShape">
              <a:avLst/>
            </a:prstTxWarp>
          </a:bodyPr>
          <a:lstStyle>
            <a:lvl1pPr algn="r">
              <a:defRPr sz="116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574625" y="6129338"/>
            <a:ext cx="30689550" cy="3068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91303" y="38879026"/>
            <a:ext cx="65456217" cy="3682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40" tIns="458865" rIns="917740" bIns="458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77730094"/>
            <a:ext cx="35470897" cy="409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40" tIns="458865" rIns="917740" bIns="458865" numCol="1" anchor="b" anchorCtr="0" compatLnSpc="1">
            <a:prstTxWarp prst="textNoShape">
              <a:avLst/>
            </a:prstTxWarp>
          </a:bodyPr>
          <a:lstStyle>
            <a:lvl1pPr>
              <a:defRPr sz="116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349393" y="77730094"/>
            <a:ext cx="35470897" cy="409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40" tIns="458865" rIns="917740" bIns="458865" numCol="1" anchor="b" anchorCtr="0" compatLnSpc="1">
            <a:prstTxWarp prst="textNoShape">
              <a:avLst/>
            </a:prstTxWarp>
          </a:bodyPr>
          <a:lstStyle>
            <a:lvl1pPr algn="r">
              <a:defRPr sz="11600" b="0">
                <a:latin typeface="Times" pitchFamily="18" charset="0"/>
              </a:defRPr>
            </a:lvl1pPr>
          </a:lstStyle>
          <a:p>
            <a:fld id="{D551BAE5-ECC1-4644-A045-102035093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1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4654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8930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396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786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32736" algn="l" defTabSz="8930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79283" algn="l" defTabSz="8930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25831" algn="l" defTabSz="8930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72378" algn="l" defTabSz="8930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73B61-387F-4C48-AD7F-306B523FF5ED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1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360" y="11930383"/>
            <a:ext cx="32644080" cy="82321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1762720"/>
            <a:ext cx="26883360" cy="9814560"/>
          </a:xfrm>
          <a:prstGeom prst="rect">
            <a:avLst/>
          </a:prstGeom>
        </p:spPr>
        <p:txBody>
          <a:bodyPr lIns="438912" tIns="219456" rIns="438912" bIns="21945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537973"/>
            <a:ext cx="3456432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8961123"/>
            <a:ext cx="34564320" cy="25345393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537976"/>
            <a:ext cx="8641080" cy="327685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537976"/>
            <a:ext cx="25283160" cy="32768540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0240" y="1537973"/>
            <a:ext cx="34564320" cy="640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8961123"/>
            <a:ext cx="34564320" cy="25345393"/>
          </a:xfrm>
          <a:prstGeom prst="rect">
            <a:avLst/>
          </a:prstGeom>
        </p:spPr>
        <p:txBody>
          <a:bodyPr lIns="438912" tIns="219456" rIns="438912" bIns="219456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4678643"/>
            <a:ext cx="32644080" cy="762762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6277596"/>
            <a:ext cx="32644080" cy="8401047"/>
          </a:xfrm>
          <a:prstGeom prst="rect">
            <a:avLst/>
          </a:prstGeom>
        </p:spPr>
        <p:txBody>
          <a:bodyPr lIns="438912" tIns="219456" rIns="438912" bIns="219456"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537973"/>
            <a:ext cx="3456432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8961123"/>
            <a:ext cx="16962120" cy="25345393"/>
          </a:xfrm>
          <a:prstGeom prst="rect">
            <a:avLst/>
          </a:prstGeom>
        </p:spPr>
        <p:txBody>
          <a:bodyPr lIns="438912" tIns="219456" rIns="438912" bIns="219456"/>
          <a:lstStyle>
            <a:lvl1pPr>
              <a:defRPr sz="13400">
                <a:latin typeface="Century Gothic"/>
                <a:cs typeface="Century Gothic"/>
              </a:defRPr>
            </a:lvl1pPr>
            <a:lvl2pPr>
              <a:defRPr sz="11500">
                <a:latin typeface="Century Gothic"/>
                <a:cs typeface="Century Gothic"/>
              </a:defRPr>
            </a:lvl2pPr>
            <a:lvl3pPr>
              <a:defRPr sz="9600">
                <a:latin typeface="Century Gothic"/>
                <a:cs typeface="Century Gothic"/>
              </a:defRPr>
            </a:lvl3pPr>
            <a:lvl4pPr>
              <a:defRPr sz="8600">
                <a:latin typeface="Century Gothic"/>
                <a:cs typeface="Century Gothic"/>
              </a:defRPr>
            </a:lvl4pPr>
            <a:lvl5pPr>
              <a:defRPr sz="8600">
                <a:latin typeface="Century Gothic"/>
                <a:cs typeface="Century Gothic"/>
              </a:defRPr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8961123"/>
            <a:ext cx="16962120" cy="25345393"/>
          </a:xfrm>
          <a:prstGeom prst="rect">
            <a:avLst/>
          </a:prstGeom>
        </p:spPr>
        <p:txBody>
          <a:bodyPr lIns="438912" tIns="219456" rIns="438912" bIns="219456"/>
          <a:lstStyle>
            <a:lvl1pPr>
              <a:defRPr sz="13400">
                <a:latin typeface="Century Gothic"/>
                <a:cs typeface="Century Gothic"/>
              </a:defRPr>
            </a:lvl1pPr>
            <a:lvl2pPr>
              <a:defRPr sz="11500">
                <a:latin typeface="Century Gothic"/>
                <a:cs typeface="Century Gothic"/>
              </a:defRPr>
            </a:lvl2pPr>
            <a:lvl3pPr>
              <a:defRPr sz="9600">
                <a:latin typeface="Century Gothic"/>
                <a:cs typeface="Century Gothic"/>
              </a:defRPr>
            </a:lvl3pPr>
            <a:lvl4pPr>
              <a:defRPr sz="8600">
                <a:latin typeface="Century Gothic"/>
                <a:cs typeface="Century Gothic"/>
              </a:defRPr>
            </a:lvl4pPr>
            <a:lvl5pPr>
              <a:defRPr sz="8600">
                <a:latin typeface="Century Gothic"/>
                <a:cs typeface="Century Gothic"/>
              </a:defRPr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537973"/>
            <a:ext cx="34564320" cy="6400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596633"/>
            <a:ext cx="16968790" cy="3582667"/>
          </a:xfrm>
          <a:prstGeom prst="rect">
            <a:avLst/>
          </a:prstGeom>
        </p:spPr>
        <p:txBody>
          <a:bodyPr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2179300"/>
            <a:ext cx="16968790" cy="22127213"/>
          </a:xfrm>
          <a:prstGeom prst="rect">
            <a:avLst/>
          </a:prstGeom>
        </p:spPr>
        <p:txBody>
          <a:bodyPr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8596633"/>
            <a:ext cx="16975455" cy="3582667"/>
          </a:xfrm>
          <a:prstGeom prst="rect">
            <a:avLst/>
          </a:prstGeom>
        </p:spPr>
        <p:txBody>
          <a:bodyPr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2179300"/>
            <a:ext cx="16975455" cy="22127213"/>
          </a:xfrm>
          <a:prstGeom prst="rect">
            <a:avLst/>
          </a:prstGeom>
        </p:spPr>
        <p:txBody>
          <a:bodyPr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537973"/>
            <a:ext cx="34564320" cy="6400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529080"/>
            <a:ext cx="12634915" cy="650748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529083"/>
            <a:ext cx="21469350" cy="32777433"/>
          </a:xfrm>
          <a:prstGeom prst="rect">
            <a:avLst/>
          </a:prstGeom>
        </p:spPr>
        <p:txBody>
          <a:bodyPr lIns="438912" tIns="219456" rIns="438912" bIns="219456"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8036563"/>
            <a:ext cx="12634915" cy="26269953"/>
          </a:xfrm>
          <a:prstGeom prst="rect">
            <a:avLst/>
          </a:prstGeom>
        </p:spPr>
        <p:txBody>
          <a:bodyPr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6883360"/>
            <a:ext cx="23042880" cy="3173733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3431540"/>
            <a:ext cx="23042880" cy="23042880"/>
          </a:xfrm>
          <a:prstGeom prst="rect">
            <a:avLst/>
          </a:prstGeom>
        </p:spPr>
        <p:txBody>
          <a:bodyPr lIns="438912" tIns="219456" rIns="438912" bIns="219456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30057093"/>
            <a:ext cx="23042880" cy="4507227"/>
          </a:xfrm>
          <a:prstGeom prst="rect">
            <a:avLst/>
          </a:prstGeom>
        </p:spPr>
        <p:txBody>
          <a:bodyPr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57AC0551-A3F8-2B4F-B123-F2BA0DFA14D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lIns="438912" tIns="219456" rIns="438912" bIns="219456"/>
          <a:lstStyle/>
          <a:p>
            <a:fld id="{E3B61693-8689-574C-94CB-5A47910F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1920240" y="1537973"/>
            <a:ext cx="34564320" cy="6400800"/>
          </a:xfrm>
          <a:prstGeom prst="rect">
            <a:avLst/>
          </a:prstGeom>
        </p:spPr>
        <p:txBody>
          <a:bodyPr vert="horz" lIns="438912" tIns="219456" rIns="438912" bIns="219456" rtlCol="0" anchor="t">
            <a:normAutofit/>
          </a:bodyPr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017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" TargetMode="External"/><Relationship Id="rId13" Type="http://schemas.openxmlformats.org/officeDocument/2006/relationships/hyperlink" Target="https://doi.org/10.2174/1574888X15666200628141314" TargetMode="External"/><Relationship Id="rId18" Type="http://schemas.openxmlformats.org/officeDocument/2006/relationships/image" Target="../media/image6.png"/><Relationship Id="rId26" Type="http://schemas.openxmlformats.org/officeDocument/2006/relationships/customXml" Target="../ink/ink4.xml"/><Relationship Id="rId3" Type="http://schemas.openxmlformats.org/officeDocument/2006/relationships/image" Target="../media/image1.jpeg"/><Relationship Id="rId21" Type="http://schemas.openxmlformats.org/officeDocument/2006/relationships/image" Target="../media/image8.png"/><Relationship Id="rId7" Type="http://schemas.openxmlformats.org/officeDocument/2006/relationships/hyperlink" Target="https://jbiomedsem.biomedcentral.com/articles/10.1186/s13326-020-00232-y" TargetMode="External"/><Relationship Id="rId12" Type="http://schemas.openxmlformats.org/officeDocument/2006/relationships/hyperlink" Target="https://doi.org/10.3892/ijo.2021.5275" TargetMode="External"/><Relationship Id="rId17" Type="http://schemas.openxmlformats.org/officeDocument/2006/relationships/image" Target="../media/image5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0" Type="http://schemas.openxmlformats.org/officeDocument/2006/relationships/customXml" Target="../ink/ink1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3390/biomedicines9030324" TargetMode="External"/><Relationship Id="rId11" Type="http://schemas.openxmlformats.org/officeDocument/2006/relationships/hyperlink" Target="https://doi.org/10.4161/cc.23050" TargetMode="External"/><Relationship Id="rId24" Type="http://schemas.openxmlformats.org/officeDocument/2006/relationships/customXml" Target="../ink/ink3.xml"/><Relationship Id="rId5" Type="http://schemas.openxmlformats.org/officeDocument/2006/relationships/hyperlink" Target="https://rarediseases.info.nih.gov/diseases/2491/glioblastoma" TargetMode="External"/><Relationship Id="rId15" Type="http://schemas.openxmlformats.org/officeDocument/2006/relationships/image" Target="../media/image3.png"/><Relationship Id="rId23" Type="http://schemas.openxmlformats.org/officeDocument/2006/relationships/image" Target="../media/image9.png"/><Relationship Id="rId28" Type="http://schemas.openxmlformats.org/officeDocument/2006/relationships/customXml" Target="../ink/ink5.xml"/><Relationship Id="rId10" Type="http://schemas.openxmlformats.org/officeDocument/2006/relationships/hyperlink" Target="https://doi.org/10.1371/journal.pone.0077299" TargetMode="External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https://doi.org/10.1038/s41439-021-00150-0" TargetMode="External"/><Relationship Id="rId14" Type="http://schemas.openxmlformats.org/officeDocument/2006/relationships/hyperlink" Target="https://clinicaltrials.gov/ct2/show/NCT04973657" TargetMode="External"/><Relationship Id="rId22" Type="http://schemas.openxmlformats.org/officeDocument/2006/relationships/customXml" Target="../ink/ink2.xml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0555" y="8254993"/>
            <a:ext cx="12025139" cy="10873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dirty="0"/>
              <a:t>Glioblastoma is a malignant (cancerous) brain tumor that develops from specific types of brain cells called astrocytes and oligodendrocytes. Glioblastoma are often very aggressive and grow into surrounding brain tissue.</a:t>
            </a:r>
            <a:r>
              <a:rPr lang="en-US" sz="3200" b="0" baseline="30000" dirty="0"/>
              <a:t>1</a:t>
            </a:r>
            <a:r>
              <a:rPr lang="en-US" sz="3200" b="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dirty="0"/>
              <a:t>Currently treatment options for glioblastoma are extremely limited and rely on surgery and chemotherapy rather than less potentially less invasive drug therapies</a:t>
            </a:r>
            <a:r>
              <a:rPr lang="en-US" sz="3200" b="0" baseline="30000" dirty="0"/>
              <a:t>2</a:t>
            </a:r>
            <a:r>
              <a:rPr lang="en-US" sz="3200" b="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dirty="0"/>
              <a:t>We present a preliminary, network analysis-based approach to drug repositioning candidate discovery for glioblastoma, an approach chosen due to the ability of drug repositioning to dramatically reduce research costs and shorten the drug development timeline.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dirty="0"/>
              <a:t>We have developed a Glioblastoma-Based Network (GBN) by integrating information extracted from the NCATS GARD Knowledge Graph (NGKG)</a:t>
            </a:r>
            <a:r>
              <a:rPr lang="en-US" sz="3200" b="0" baseline="30000" dirty="0"/>
              <a:t>3</a:t>
            </a:r>
            <a:r>
              <a:rPr lang="en-US" sz="3200" b="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dirty="0"/>
              <a:t>A variety of network analysis measures, namely degree, closeness, betweenness, PageRank, and eigenvector centrality, have been calculated to identify high-influence nodes in the GBN that could shed insight on potential drug repositioning candidates for glioblastoma.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dirty="0"/>
              <a:t>We substantiate our findings with evidence from PubMed</a:t>
            </a:r>
            <a:r>
              <a:rPr lang="en-US" sz="3200" b="0" baseline="30000" dirty="0"/>
              <a:t>4</a:t>
            </a:r>
            <a:r>
              <a:rPr lang="en-US" sz="3200" b="0" dirty="0"/>
              <a:t>, and suggest further experimental evaluation for the top candidates.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8649" y="34594800"/>
            <a:ext cx="12165631" cy="1219200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Acknowledgements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597" y="35880869"/>
            <a:ext cx="12093729" cy="1944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sz="2400" b="0" dirty="0"/>
              <a:t>This project was supported by the Division of Preclinical Innovation at the National Center for Advancing Translational Sciences (NCATS) and was conducted while one of the authors, Erin McGowan, was a Data Science Fellow through Coding it Forward. S</a:t>
            </a:r>
            <a:r>
              <a:rPr lang="en-US" b="0" dirty="0"/>
              <a:t>pecial thanks to Jaleal Sanjak for sharing the glioblastoma-based rare disease cluster and Iyanuoluwa Odebode for valuable suggestions on network analysis</a:t>
            </a:r>
            <a:r>
              <a:rPr lang="en-US" sz="2400" b="0" dirty="0"/>
              <a:t>. 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b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8650" y="19278600"/>
            <a:ext cx="12165632" cy="1214245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Methods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2917637" y="33147000"/>
            <a:ext cx="24801363" cy="1219200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 b="1350"/>
          <a:stretch/>
        </p:blipFill>
        <p:spPr>
          <a:xfrm>
            <a:off x="609600" y="677438"/>
            <a:ext cx="37109400" cy="6193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914400"/>
            <a:ext cx="31358908" cy="243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Network Analysis-Based Drug Repositioning for Glioblastoma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200400"/>
            <a:ext cx="24726600" cy="24356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Erin McGowan</a:t>
            </a:r>
            <a:r>
              <a:rPr lang="en-US" altLang="en-US" sz="4800" baseline="30000" dirty="0">
                <a:solidFill>
                  <a:schemeClr val="bg1"/>
                </a:solidFill>
              </a:rPr>
              <a:t>1</a:t>
            </a:r>
            <a:r>
              <a:rPr lang="en-US" altLang="en-US" sz="4800" dirty="0">
                <a:solidFill>
                  <a:schemeClr val="bg1"/>
                </a:solidFill>
              </a:rPr>
              <a:t>, Qian Zhu</a:t>
            </a:r>
            <a:r>
              <a:rPr lang="en-US" altLang="en-US" sz="4800" baseline="30000" dirty="0">
                <a:solidFill>
                  <a:schemeClr val="bg1"/>
                </a:solidFill>
              </a:rPr>
              <a:t>1</a:t>
            </a:r>
            <a:endParaRPr lang="en-US" altLang="en-US" sz="4800" dirty="0">
              <a:solidFill>
                <a:schemeClr val="bg1"/>
              </a:solidFill>
            </a:endParaRPr>
          </a:p>
          <a:p>
            <a:r>
              <a:rPr lang="en-US" altLang="en-US" sz="4200" baseline="30000" dirty="0">
                <a:solidFill>
                  <a:schemeClr val="bg1"/>
                </a:solidFill>
              </a:rPr>
              <a:t>1</a:t>
            </a:r>
            <a:r>
              <a:rPr lang="en-US" altLang="en-US" sz="4200" dirty="0">
                <a:solidFill>
                  <a:schemeClr val="bg1"/>
                </a:solidFill>
              </a:rPr>
              <a:t>Division of Preclinical Innovation, National Center for Advancing Translational Sciences, National Institutes of Health, Bethesda, MD  20850</a:t>
            </a:r>
            <a:endParaRPr lang="en-US" sz="4400" b="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17637" y="25908000"/>
            <a:ext cx="18763802" cy="1244967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Conclusions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457200"/>
            <a:ext cx="37490400" cy="37448454"/>
          </a:xfrm>
          <a:prstGeom prst="rect">
            <a:avLst/>
          </a:prstGeom>
          <a:noFill/>
          <a:ln w="76200">
            <a:solidFill>
              <a:srgbClr val="0A47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6912066"/>
            <a:ext cx="12093727" cy="1219200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2855727" y="6912066"/>
            <a:ext cx="24802162" cy="1219200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z="5900" dirty="0"/>
              <a:t>Results</a:t>
            </a:r>
          </a:p>
        </p:txBody>
      </p:sp>
      <p:grpSp>
        <p:nvGrpSpPr>
          <p:cNvPr id="304" name="Group 2"/>
          <p:cNvGrpSpPr>
            <a:grpSpLocks noChangeAspect="1"/>
          </p:cNvGrpSpPr>
          <p:nvPr/>
        </p:nvGrpSpPr>
        <p:grpSpPr bwMode="auto">
          <a:xfrm>
            <a:off x="12917637" y="8279070"/>
            <a:ext cx="24740252" cy="17460367"/>
            <a:chOff x="15146338" y="15182553"/>
            <a:chExt cx="11053762" cy="63628834"/>
          </a:xfrm>
        </p:grpSpPr>
        <p:grpSp>
          <p:nvGrpSpPr>
            <p:cNvPr id="318" name="Group 25099"/>
            <p:cNvGrpSpPr>
              <a:grpSpLocks/>
            </p:cNvGrpSpPr>
            <p:nvPr/>
          </p:nvGrpSpPr>
          <p:grpSpPr bwMode="auto">
            <a:xfrm>
              <a:off x="19173249" y="17270723"/>
              <a:ext cx="180974" cy="498394"/>
              <a:chOff x="19173825" y="17865725"/>
              <a:chExt cx="180975" cy="498475"/>
            </a:xfrm>
          </p:grpSpPr>
          <p:sp>
            <p:nvSpPr>
              <p:cNvPr id="332" name="Rectangle 26"/>
              <p:cNvSpPr>
                <a:spLocks noChangeArrowheads="1"/>
              </p:cNvSpPr>
              <p:nvPr/>
            </p:nvSpPr>
            <p:spPr bwMode="auto">
              <a:xfrm>
                <a:off x="19173825" y="17865725"/>
                <a:ext cx="17145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>
                  <a:schemeClr val="bg2"/>
                </a:prst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no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0" name="Rectangle 97"/>
              <p:cNvSpPr>
                <a:spLocks noChangeArrowheads="1"/>
              </p:cNvSpPr>
              <p:nvPr/>
            </p:nvSpPr>
            <p:spPr bwMode="auto">
              <a:xfrm>
                <a:off x="19183350" y="18065750"/>
                <a:ext cx="17145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>
                  <a:schemeClr val="bg2"/>
                </a:prst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no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05" name="Text Box 12239"/>
            <p:cNvSpPr txBox="1">
              <a:spLocks noChangeArrowheads="1"/>
            </p:cNvSpPr>
            <p:nvPr/>
          </p:nvSpPr>
          <p:spPr bwMode="auto">
            <a:xfrm>
              <a:off x="15146338" y="15182553"/>
              <a:ext cx="11053762" cy="636288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/>
            </a:p>
          </p:txBody>
        </p:sp>
      </p:grpSp>
      <p:sp>
        <p:nvSpPr>
          <p:cNvPr id="437" name="TextBox 436"/>
          <p:cNvSpPr txBox="1"/>
          <p:nvPr/>
        </p:nvSpPr>
        <p:spPr>
          <a:xfrm>
            <a:off x="31842720" y="25908000"/>
            <a:ext cx="5867399" cy="1219200"/>
          </a:xfrm>
          <a:prstGeom prst="rect">
            <a:avLst/>
          </a:prstGeom>
          <a:solidFill>
            <a:srgbClr val="015E7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Future Directions</a:t>
            </a:r>
          </a:p>
        </p:txBody>
      </p:sp>
      <p:grpSp>
        <p:nvGrpSpPr>
          <p:cNvPr id="171" name="Group 2"/>
          <p:cNvGrpSpPr>
            <a:grpSpLocks/>
          </p:cNvGrpSpPr>
          <p:nvPr/>
        </p:nvGrpSpPr>
        <p:grpSpPr bwMode="auto">
          <a:xfrm>
            <a:off x="12917637" y="27321529"/>
            <a:ext cx="23277363" cy="5727403"/>
            <a:chOff x="4552226" y="14691441"/>
            <a:chExt cx="14801993" cy="8836594"/>
          </a:xfrm>
        </p:grpSpPr>
        <p:sp>
          <p:nvSpPr>
            <p:cNvPr id="172" name="Text Box 12239"/>
            <p:cNvSpPr txBox="1">
              <a:spLocks noChangeAspect="1" noChangeArrowheads="1"/>
            </p:cNvSpPr>
            <p:nvPr/>
          </p:nvSpPr>
          <p:spPr bwMode="auto">
            <a:xfrm>
              <a:off x="4552226" y="14691441"/>
              <a:ext cx="11934087" cy="88365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600" b="1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endParaRPr lang="en-US" altLang="en-US" sz="2600" b="1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endParaRPr lang="en-US" sz="2600" dirty="0">
                <a:solidFill>
                  <a:srgbClr val="0A4760"/>
                </a:solidFill>
              </a:endParaRPr>
            </a:p>
            <a:p>
              <a:endParaRPr lang="en-US" sz="2600" b="0" dirty="0">
                <a:solidFill>
                  <a:srgbClr val="0A4760"/>
                </a:solidFill>
              </a:endParaRPr>
            </a:p>
            <a:p>
              <a:endParaRPr lang="en-US" sz="2600" b="0" dirty="0">
                <a:solidFill>
                  <a:srgbClr val="0A4760"/>
                </a:solidFill>
              </a:endParaRPr>
            </a:p>
            <a:p>
              <a:endParaRPr lang="en-US" sz="2600" b="0" dirty="0">
                <a:solidFill>
                  <a:srgbClr val="0A4760"/>
                </a:solidFill>
              </a:endParaRPr>
            </a:p>
            <a:p>
              <a:endParaRPr lang="en-US" sz="2600" b="0" dirty="0"/>
            </a:p>
          </p:txBody>
        </p:sp>
        <p:grpSp>
          <p:nvGrpSpPr>
            <p:cNvPr id="173" name="Group 25099"/>
            <p:cNvGrpSpPr>
              <a:grpSpLocks/>
            </p:cNvGrpSpPr>
            <p:nvPr/>
          </p:nvGrpSpPr>
          <p:grpSpPr bwMode="auto">
            <a:xfrm>
              <a:off x="19173245" y="17270725"/>
              <a:ext cx="180974" cy="498394"/>
              <a:chOff x="19173825" y="17865725"/>
              <a:chExt cx="180975" cy="498475"/>
            </a:xfrm>
          </p:grpSpPr>
          <p:sp>
            <p:nvSpPr>
              <p:cNvPr id="174" name="Rectangle 26"/>
              <p:cNvSpPr>
                <a:spLocks noChangeArrowheads="1"/>
              </p:cNvSpPr>
              <p:nvPr/>
            </p:nvSpPr>
            <p:spPr bwMode="auto">
              <a:xfrm>
                <a:off x="19173825" y="17865725"/>
                <a:ext cx="17145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>
                  <a:schemeClr val="bg2"/>
                </a:prst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" name="Rectangle 97"/>
              <p:cNvSpPr>
                <a:spLocks noChangeArrowheads="1"/>
              </p:cNvSpPr>
              <p:nvPr/>
            </p:nvSpPr>
            <p:spPr bwMode="auto">
              <a:xfrm>
                <a:off x="19183350" y="18065750"/>
                <a:ext cx="17145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>
                  <a:schemeClr val="bg2"/>
                </a:prst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99F6BC77-67D2-F741-4A89-0041BA5EFCB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643406"/>
            <a:ext cx="12124684" cy="13798995"/>
            <a:chOff x="15210629" y="15182554"/>
            <a:chExt cx="10250975" cy="27987262"/>
          </a:xfrm>
        </p:grpSpPr>
        <p:grpSp>
          <p:nvGrpSpPr>
            <p:cNvPr id="8" name="Group 25099">
              <a:extLst>
                <a:ext uri="{FF2B5EF4-FFF2-40B4-BE49-F238E27FC236}">
                  <a16:creationId xmlns:a16="http://schemas.microsoft.com/office/drawing/2014/main" id="{F1345906-AE7C-13D8-C1D0-83C4280A2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73249" y="17270723"/>
              <a:ext cx="180974" cy="498394"/>
              <a:chOff x="19173825" y="17865725"/>
              <a:chExt cx="180975" cy="498475"/>
            </a:xfrm>
          </p:grpSpPr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3B34FCC5-F9BB-57A9-2B9A-FF3CCE00F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3825" y="17865725"/>
                <a:ext cx="17145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>
                  <a:schemeClr val="bg2"/>
                </a:prst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7">
                <a:extLst>
                  <a:ext uri="{FF2B5EF4-FFF2-40B4-BE49-F238E27FC236}">
                    <a16:creationId xmlns:a16="http://schemas.microsoft.com/office/drawing/2014/main" id="{DD47DDBA-6ABB-EF6C-B09B-735705646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3350" y="18065750"/>
                <a:ext cx="171450" cy="298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>
                  <a:schemeClr val="bg2"/>
                </a:prst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" name="Text Box 12239">
              <a:extLst>
                <a:ext uri="{FF2B5EF4-FFF2-40B4-BE49-F238E27FC236}">
                  <a16:creationId xmlns:a16="http://schemas.microsoft.com/office/drawing/2014/main" id="{126275A5-B34D-C71C-33EE-62CAF1E06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0629" y="15182554"/>
              <a:ext cx="10250975" cy="27987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dirty="0">
                <a:latin typeface="Arial" charset="0"/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>
                <a:solidFill>
                  <a:srgbClr val="0A47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just">
                <a:defRPr/>
              </a:pPr>
              <a:endParaRPr lang="en-US" altLang="en-US" sz="2800" b="0" dirty="0"/>
            </a:p>
          </p:txBody>
        </p:sp>
      </p:grpSp>
      <p:sp>
        <p:nvSpPr>
          <p:cNvPr id="442" name="Text Box 12239"/>
          <p:cNvSpPr txBox="1">
            <a:spLocks noChangeArrowheads="1"/>
          </p:cNvSpPr>
          <p:nvPr/>
        </p:nvSpPr>
        <p:spPr bwMode="auto">
          <a:xfrm>
            <a:off x="31851600" y="27321529"/>
            <a:ext cx="5867399" cy="57274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50" b="0" dirty="0"/>
              <a:t>Experimental validation of Metformin, Riluzole, VK-0214, and stem cell transplants for glioblastoma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50" b="0" dirty="0"/>
              <a:t>While our method of merging duplicate nodes allowed us to treat very closely related conditions, genes, and treatments as one entity, parsing these could provide more granular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50" b="0" dirty="0"/>
              <a:t>Other methods of analyzing the GBN (different centrality measures, perturbation)</a:t>
            </a:r>
            <a:endParaRPr lang="en-US" altLang="en-US" sz="2750" dirty="0">
              <a:latin typeface="Arial" charset="0"/>
            </a:endParaRPr>
          </a:p>
          <a:p>
            <a:pPr algn="just">
              <a:defRPr/>
            </a:pPr>
            <a:endParaRPr lang="en-US" altLang="en-US" sz="2750" dirty="0">
              <a:latin typeface="Arial" charset="0"/>
            </a:endParaRPr>
          </a:p>
          <a:p>
            <a:pPr algn="just">
              <a:defRPr/>
            </a:pPr>
            <a:endParaRPr lang="en-US" altLang="en-US" sz="2750" dirty="0">
              <a:latin typeface="Arial" charset="0"/>
            </a:endParaRPr>
          </a:p>
          <a:p>
            <a:pPr algn="just">
              <a:defRPr/>
            </a:pPr>
            <a:endParaRPr lang="en-US" altLang="en-US" sz="2750" baseline="30000" dirty="0">
              <a:solidFill>
                <a:srgbClr val="0A4760"/>
              </a:solidFill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  <a:latin typeface="Arial" charset="0"/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  <a:latin typeface="Arial" charset="0"/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  <a:latin typeface="Arial" charset="0"/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</a:endParaRPr>
          </a:p>
          <a:p>
            <a:pPr algn="just">
              <a:defRPr/>
            </a:pPr>
            <a:endParaRPr lang="en-US" altLang="en-US" sz="2750" b="0" baseline="30000" dirty="0">
              <a:solidFill>
                <a:srgbClr val="0A4760"/>
              </a:solidFill>
              <a:latin typeface="Arial" charset="0"/>
            </a:endParaRPr>
          </a:p>
          <a:p>
            <a:pPr algn="just">
              <a:defRPr/>
            </a:pPr>
            <a:endParaRPr lang="en-US" altLang="en-US" sz="2750" b="0" baseline="30000" dirty="0"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E9C48-C0B0-A992-262B-61E670D0B828}"/>
              </a:ext>
            </a:extLst>
          </p:cNvPr>
          <p:cNvSpPr txBox="1">
            <a:spLocks noChangeAspect="1"/>
          </p:cNvSpPr>
          <p:nvPr/>
        </p:nvSpPr>
        <p:spPr>
          <a:xfrm>
            <a:off x="746911" y="27430162"/>
            <a:ext cx="11881015" cy="1678238"/>
          </a:xfrm>
          <a:prstGeom prst="rect">
            <a:avLst/>
          </a:prstGeom>
          <a:solidFill>
            <a:srgbClr val="CFE1F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0" dirty="0"/>
              <a:t>Merge duplicates, resulting in nodes that contain very closely related diseases, genes, proteins, and treatments/drugs/compounds.</a:t>
            </a:r>
          </a:p>
          <a:p>
            <a:pPr algn="ctr"/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AF31E-2FB9-B4B9-186C-CCF2324F228F}"/>
              </a:ext>
            </a:extLst>
          </p:cNvPr>
          <p:cNvSpPr txBox="1">
            <a:spLocks noChangeAspect="1"/>
          </p:cNvSpPr>
          <p:nvPr/>
        </p:nvSpPr>
        <p:spPr>
          <a:xfrm>
            <a:off x="746910" y="29561824"/>
            <a:ext cx="11859244" cy="1680176"/>
          </a:xfrm>
          <a:prstGeom prst="rect">
            <a:avLst/>
          </a:prstGeom>
          <a:solidFill>
            <a:srgbClr val="CDDEEE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0" dirty="0"/>
              <a:t>Identify top 10 high-influence nodes in GBN by 5 centrality measures (degree, closeness, betweenness, PageRank, and eigenvector centrality).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B3FFF-44CD-6425-32BC-186DB57D88F3}"/>
              </a:ext>
            </a:extLst>
          </p:cNvPr>
          <p:cNvSpPr txBox="1">
            <a:spLocks noChangeAspect="1"/>
          </p:cNvSpPr>
          <p:nvPr/>
        </p:nvSpPr>
        <p:spPr>
          <a:xfrm>
            <a:off x="746910" y="31710163"/>
            <a:ext cx="11834175" cy="1132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0" dirty="0"/>
              <a:t>Divide graph into modularity classes and identify top 10 high-influence nodes in each modularity class by centrality measures.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2C98D-A2B1-EEF7-28B5-262CF0D8EE32}"/>
              </a:ext>
            </a:extLst>
          </p:cNvPr>
          <p:cNvSpPr txBox="1">
            <a:spLocks noChangeAspect="1"/>
          </p:cNvSpPr>
          <p:nvPr/>
        </p:nvSpPr>
        <p:spPr>
          <a:xfrm>
            <a:off x="746910" y="33310364"/>
            <a:ext cx="11834175" cy="1132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0" dirty="0"/>
              <a:t>Rank top 10 most influential nodes and substantiate connection to glioblastoma using PubMed</a:t>
            </a:r>
            <a:r>
              <a:rPr lang="en-US" sz="3200" b="0" baseline="30000" dirty="0"/>
              <a:t>4</a:t>
            </a:r>
            <a:r>
              <a:rPr lang="en-US" sz="3200" b="0" dirty="0"/>
              <a:t>.</a:t>
            </a:r>
            <a:endParaRPr 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16EDC2-6A89-E39C-D7CC-048FF551A952}"/>
              </a:ext>
            </a:extLst>
          </p:cNvPr>
          <p:cNvSpPr txBox="1"/>
          <p:nvPr/>
        </p:nvSpPr>
        <p:spPr>
          <a:xfrm>
            <a:off x="29516739" y="25080724"/>
            <a:ext cx="91928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3. </a:t>
            </a:r>
            <a:r>
              <a:rPr lang="en-US" b="0" dirty="0"/>
              <a:t>The top 10 overall most influential nodes in the GBN.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B8802-8F1F-4646-F7CD-E9252083FB8C}"/>
              </a:ext>
            </a:extLst>
          </p:cNvPr>
          <p:cNvSpPr txBox="1"/>
          <p:nvPr/>
        </p:nvSpPr>
        <p:spPr>
          <a:xfrm>
            <a:off x="12973585" y="13538160"/>
            <a:ext cx="53575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1.  </a:t>
            </a:r>
            <a:r>
              <a:rPr lang="en-US" b="0" dirty="0"/>
              <a:t>GBN network properties. </a:t>
            </a:r>
            <a:endParaRPr lang="en-US" dirty="0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7C555111-8B7B-A1C8-7E13-1BDBCE6DB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484" y="8382000"/>
            <a:ext cx="9648607" cy="5278825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DF18CC97-3873-5D84-8964-3A8950F39DD7}"/>
              </a:ext>
            </a:extLst>
          </p:cNvPr>
          <p:cNvSpPr txBox="1"/>
          <p:nvPr/>
        </p:nvSpPr>
        <p:spPr>
          <a:xfrm>
            <a:off x="19390025" y="13715724"/>
            <a:ext cx="81158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2.  </a:t>
            </a:r>
            <a:r>
              <a:rPr lang="en-US" b="0" dirty="0"/>
              <a:t>Descriptions of the 10 largest modularity classes. </a:t>
            </a:r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12917637" y="34442400"/>
            <a:ext cx="24801363" cy="33828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sz="1550" b="0" baseline="30000" dirty="0"/>
              <a:t>1 </a:t>
            </a:r>
            <a:r>
              <a:rPr lang="en-US" sz="1550" b="0" dirty="0"/>
              <a:t>Glioblastoma,</a:t>
            </a:r>
            <a:r>
              <a:rPr lang="en-US" sz="1550" b="0" dirty="0">
                <a:hlinkClick r:id="rId5"/>
              </a:rPr>
              <a:t> </a:t>
            </a:r>
            <a:r>
              <a:rPr lang="en-US" sz="1550" b="0" u="sng" dirty="0">
                <a:hlinkClick r:id="rId5"/>
              </a:rPr>
              <a:t>https://rarediseases.info.nih.gov/diseases/2491/glioblastoma</a:t>
            </a:r>
            <a:endParaRPr lang="en-US" sz="1550" b="0" dirty="0"/>
          </a:p>
          <a:p>
            <a:r>
              <a:rPr lang="en-US" sz="1550" b="0" baseline="30000" dirty="0"/>
              <a:t>2</a:t>
            </a:r>
            <a:r>
              <a:rPr lang="en-US" sz="1550" b="0" dirty="0"/>
              <a:t>Fisher, J. P., &amp; Adamson, D. C. (2021). Current FDA-Approved Therapies for High-Grade Malignant Gliomas. </a:t>
            </a:r>
            <a:r>
              <a:rPr lang="en-US" sz="1550" b="0" i="1" dirty="0"/>
              <a:t>Biomedicines</a:t>
            </a:r>
            <a:r>
              <a:rPr lang="en-US" sz="1550" b="0" dirty="0"/>
              <a:t>, </a:t>
            </a:r>
            <a:r>
              <a:rPr lang="en-US" sz="1550" b="0" i="1" dirty="0"/>
              <a:t>9</a:t>
            </a:r>
            <a:r>
              <a:rPr lang="en-US" sz="1550" b="0" dirty="0"/>
              <a:t>(3), 324. </a:t>
            </a:r>
            <a:r>
              <a:rPr lang="en-US" sz="1550" b="0" u="sng" dirty="0">
                <a:hlinkClick r:id="rId6"/>
              </a:rPr>
              <a:t>https://doi.org/10.3390/biomedicines9030324</a:t>
            </a:r>
            <a:r>
              <a:rPr lang="en-US" sz="1550" b="0" dirty="0"/>
              <a:t> </a:t>
            </a:r>
            <a:r>
              <a:rPr lang="en-US" sz="1550" b="0" baseline="30000" dirty="0"/>
              <a:t> </a:t>
            </a:r>
            <a:endParaRPr lang="en-US" sz="1550" b="0" dirty="0"/>
          </a:p>
          <a:p>
            <a:r>
              <a:rPr lang="en-US" sz="1550" b="0" baseline="30000" dirty="0"/>
              <a:t>3</a:t>
            </a:r>
            <a:r>
              <a:rPr lang="en-US" sz="1550" b="0" dirty="0"/>
              <a:t>Zhu Q, Nguyen DT, Grishagin I, Southall N, Sid E, Paiser A,</a:t>
            </a:r>
            <a:r>
              <a:rPr lang="en-US" sz="1550" b="0" dirty="0">
                <a:hlinkClick r:id="rId7"/>
              </a:rPr>
              <a:t> </a:t>
            </a:r>
            <a:r>
              <a:rPr lang="en-US" sz="1550" b="0" u="sng" dirty="0">
                <a:hlinkClick r:id="rId7"/>
              </a:rPr>
              <a:t>An Integrative Knowledge Graph for Rare Diseases, derived from the Genetic and Rare Diseases Information Center (GARD)</a:t>
            </a:r>
            <a:r>
              <a:rPr lang="en-US" sz="1550" b="0" dirty="0"/>
              <a:t>, J Biomed Semant 11, 13 (2020). </a:t>
            </a:r>
          </a:p>
          <a:p>
            <a:r>
              <a:rPr lang="en-US" sz="1550" b="0" baseline="30000" dirty="0"/>
              <a:t>4</a:t>
            </a:r>
            <a:r>
              <a:rPr lang="en-US" sz="1550" b="0" dirty="0"/>
              <a:t>U.S. National Library of Medicine. (n.d.). </a:t>
            </a:r>
            <a:r>
              <a:rPr lang="en-US" sz="1550" b="0" i="1" dirty="0"/>
              <a:t>PubMed</a:t>
            </a:r>
            <a:r>
              <a:rPr lang="en-US" sz="1550" b="0" dirty="0"/>
              <a:t>. National Center for Biotechnology Information. Retrieved July 21, 2022, from </a:t>
            </a:r>
            <a:r>
              <a:rPr lang="en-US" sz="1550" b="0" u="sng" dirty="0">
                <a:hlinkClick r:id="rId8"/>
              </a:rPr>
              <a:t>https://pubmed.ncbi.nlm.nih.gov/</a:t>
            </a:r>
            <a:r>
              <a:rPr lang="en-US" sz="1550" b="0" dirty="0"/>
              <a:t>. </a:t>
            </a:r>
          </a:p>
          <a:p>
            <a:r>
              <a:rPr lang="en-US" sz="1550" b="0" baseline="30000" dirty="0"/>
              <a:t>5</a:t>
            </a:r>
            <a:r>
              <a:rPr lang="en-US" sz="1550" b="0" dirty="0"/>
              <a:t>Muto, K., Miyamoto, R., Terasawa, Y. </a:t>
            </a:r>
            <a:r>
              <a:rPr lang="en-US" sz="1550" b="0" i="1" dirty="0"/>
              <a:t>et al.</a:t>
            </a:r>
            <a:r>
              <a:rPr lang="en-US" sz="1550" b="0" dirty="0"/>
              <a:t> A novel </a:t>
            </a:r>
            <a:r>
              <a:rPr lang="en-US" sz="1550" b="0" i="1" dirty="0"/>
              <a:t>COL4A1</a:t>
            </a:r>
            <a:r>
              <a:rPr lang="en-US" sz="1550" b="0" dirty="0"/>
              <a:t> variant associated with recurrent epistaxis and glioblastoma. </a:t>
            </a:r>
            <a:r>
              <a:rPr lang="en-US" sz="1550" b="0" i="1" dirty="0"/>
              <a:t>Hum Genome Var</a:t>
            </a:r>
            <a:r>
              <a:rPr lang="en-US" sz="1550" b="0" dirty="0"/>
              <a:t> 8, 18 (2021). </a:t>
            </a:r>
            <a:r>
              <a:rPr lang="en-US" sz="1550" b="0" u="sng" dirty="0">
                <a:hlinkClick r:id="rId9"/>
              </a:rPr>
              <a:t>https://doi.org/10.1038/s41439-021-00150-0</a:t>
            </a:r>
            <a:r>
              <a:rPr lang="en-US" sz="1550" b="0" dirty="0"/>
              <a:t> </a:t>
            </a:r>
          </a:p>
          <a:p>
            <a:r>
              <a:rPr lang="en-US" sz="1550" b="0" baseline="30000" dirty="0"/>
              <a:t>6</a:t>
            </a:r>
            <a:r>
              <a:rPr lang="en-US" sz="1550" b="0" dirty="0"/>
              <a:t>Alqudah, M. A., Agarwal, S., Al-</a:t>
            </a:r>
            <a:r>
              <a:rPr lang="en-US" sz="1550" b="0" dirty="0" err="1"/>
              <a:t>Keilani</a:t>
            </a:r>
            <a:r>
              <a:rPr lang="en-US" sz="1550" b="0" dirty="0"/>
              <a:t>, M. S., Sibenaller, Z. A., Ryken, T. C., &amp; Assem, M. (2013). NOTCH3 is a prognostic factor that promotes glioma cell proliferation, migration and invasion via activation of CCND1 and EGFR. </a:t>
            </a:r>
            <a:r>
              <a:rPr lang="en-US" sz="1550" b="0" i="1" dirty="0" err="1"/>
              <a:t>PloS</a:t>
            </a:r>
            <a:r>
              <a:rPr lang="en-US" sz="1550" b="0" i="1" dirty="0"/>
              <a:t> one</a:t>
            </a:r>
            <a:r>
              <a:rPr lang="en-US" sz="1550" b="0" dirty="0"/>
              <a:t>, </a:t>
            </a:r>
            <a:r>
              <a:rPr lang="en-US" sz="1550" b="0" i="1" dirty="0"/>
              <a:t>8</a:t>
            </a:r>
            <a:r>
              <a:rPr lang="en-US" sz="1550" b="0" dirty="0"/>
              <a:t>(10), e77299. </a:t>
            </a:r>
            <a:r>
              <a:rPr lang="en-US" sz="1550" b="0" u="sng" dirty="0">
                <a:hlinkClick r:id="rId10"/>
              </a:rPr>
              <a:t>https://doi.org/10.1371/journal.pone.0077299</a:t>
            </a:r>
            <a:r>
              <a:rPr lang="en-US" sz="1550" b="0" dirty="0"/>
              <a:t> </a:t>
            </a:r>
          </a:p>
          <a:p>
            <a:r>
              <a:rPr lang="en-US" sz="1550" b="0" baseline="30000" dirty="0"/>
              <a:t>7</a:t>
            </a:r>
            <a:r>
              <a:rPr lang="en-US" sz="1550" b="0" dirty="0"/>
              <a:t>Morrison, C., </a:t>
            </a:r>
            <a:r>
              <a:rPr lang="en-US" sz="1550" b="0" dirty="0" err="1"/>
              <a:t>Weterings</a:t>
            </a:r>
            <a:r>
              <a:rPr lang="en-US" sz="1550" b="0" dirty="0"/>
              <a:t>, E., Mahadevan, D., Sanan, A., </a:t>
            </a:r>
            <a:r>
              <a:rPr lang="en-US" sz="1550" b="0" dirty="0" err="1"/>
              <a:t>Weinand</a:t>
            </a:r>
            <a:r>
              <a:rPr lang="en-US" sz="1550" b="0" dirty="0"/>
              <a:t>, M., &amp; </a:t>
            </a:r>
            <a:r>
              <a:rPr lang="en-US" sz="1550" b="0" dirty="0" err="1"/>
              <a:t>Stea</a:t>
            </a:r>
            <a:r>
              <a:rPr lang="en-US" sz="1550" b="0" dirty="0"/>
              <a:t>, B. (2021). Expression Levels of RAD51 Inversely Correlate with Survival of Glioblastoma Patients. </a:t>
            </a:r>
            <a:r>
              <a:rPr lang="en-US" sz="1550" b="0" i="1" dirty="0"/>
              <a:t>Cancers</a:t>
            </a:r>
            <a:r>
              <a:rPr lang="en-US" sz="1550" b="0" dirty="0"/>
              <a:t>, </a:t>
            </a:r>
            <a:r>
              <a:rPr lang="en-US" sz="1550" b="0" i="1" dirty="0"/>
              <a:t>13</a:t>
            </a:r>
            <a:r>
              <a:rPr lang="en-US" sz="1550" b="0" dirty="0"/>
              <a:t>(21), 5358. https://</a:t>
            </a:r>
            <a:r>
              <a:rPr lang="en-US" sz="1550" b="0" dirty="0" err="1"/>
              <a:t>doi.org</a:t>
            </a:r>
            <a:r>
              <a:rPr lang="en-US" sz="1550" b="0" dirty="0"/>
              <a:t>/10.3390/cancers13215358</a:t>
            </a:r>
            <a:endParaRPr lang="en-US" sz="1550" b="0" baseline="30000" dirty="0"/>
          </a:p>
          <a:p>
            <a:r>
              <a:rPr lang="en-US" sz="1550" b="0" baseline="30000" dirty="0"/>
              <a:t>8</a:t>
            </a:r>
            <a:r>
              <a:rPr lang="en-US" sz="1550" b="0" dirty="0"/>
              <a:t>Würth, R., </a:t>
            </a:r>
            <a:r>
              <a:rPr lang="en-US" sz="1550" b="0" dirty="0" err="1"/>
              <a:t>Pattarozzi</a:t>
            </a:r>
            <a:r>
              <a:rPr lang="en-US" sz="1550" b="0" dirty="0"/>
              <a:t>, A., </a:t>
            </a:r>
            <a:r>
              <a:rPr lang="en-US" sz="1550" b="0" dirty="0" err="1"/>
              <a:t>Gatti</a:t>
            </a:r>
            <a:r>
              <a:rPr lang="en-US" sz="1550" b="0" dirty="0"/>
              <a:t>, M., </a:t>
            </a:r>
            <a:r>
              <a:rPr lang="en-US" sz="1550" b="0" dirty="0" err="1"/>
              <a:t>Bajetto</a:t>
            </a:r>
            <a:r>
              <a:rPr lang="en-US" sz="1550" b="0" dirty="0"/>
              <a:t>, A., Corsaro, A., </a:t>
            </a:r>
            <a:r>
              <a:rPr lang="en-US" sz="1550" b="0" dirty="0" err="1"/>
              <a:t>Parodi</a:t>
            </a:r>
            <a:r>
              <a:rPr lang="en-US" sz="1550" b="0" dirty="0"/>
              <a:t>, A., </a:t>
            </a:r>
            <a:r>
              <a:rPr lang="en-US" sz="1550" b="0" dirty="0" err="1"/>
              <a:t>Sirito</a:t>
            </a:r>
            <a:r>
              <a:rPr lang="en-US" sz="1550" b="0" dirty="0"/>
              <a:t>, R., </a:t>
            </a:r>
            <a:r>
              <a:rPr lang="en-US" sz="1550" b="0" dirty="0" err="1"/>
              <a:t>Massollo</a:t>
            </a:r>
            <a:r>
              <a:rPr lang="en-US" sz="1550" b="0" dirty="0"/>
              <a:t>, M., Marini, C., Zona, G., </a:t>
            </a:r>
            <a:r>
              <a:rPr lang="en-US" sz="1550" b="0" dirty="0" err="1"/>
              <a:t>Fenoglio</a:t>
            </a:r>
            <a:r>
              <a:rPr lang="en-US" sz="1550" b="0" dirty="0"/>
              <a:t>, D., </a:t>
            </a:r>
            <a:r>
              <a:rPr lang="en-US" sz="1550" b="0" dirty="0" err="1"/>
              <a:t>Sambuceti</a:t>
            </a:r>
            <a:r>
              <a:rPr lang="en-US" sz="1550" b="0" dirty="0"/>
              <a:t>, G., </a:t>
            </a:r>
            <a:r>
              <a:rPr lang="en-US" sz="1550" b="0" dirty="0" err="1"/>
              <a:t>Filaci</a:t>
            </a:r>
            <a:r>
              <a:rPr lang="en-US" sz="1550" b="0" dirty="0"/>
              <a:t>, G., </a:t>
            </a:r>
            <a:r>
              <a:rPr lang="en-US" sz="1550" b="0" dirty="0" err="1"/>
              <a:t>Daga</a:t>
            </a:r>
            <a:r>
              <a:rPr lang="en-US" sz="1550" b="0" dirty="0"/>
              <a:t>, A., Barbieri, F., &amp; Florio, T. (2013). Metformin selectively affects human glioblastoma tumor-initiating cell viability: A role for metformin-induced inhibition of Akt. </a:t>
            </a:r>
            <a:r>
              <a:rPr lang="en-US" sz="1550" b="0" i="1" dirty="0"/>
              <a:t>Cell cycle (Georgetown, Tex.)</a:t>
            </a:r>
            <a:r>
              <a:rPr lang="en-US" sz="1550" b="0" dirty="0"/>
              <a:t>, </a:t>
            </a:r>
            <a:r>
              <a:rPr lang="en-US" sz="1550" b="0" i="1" dirty="0"/>
              <a:t>12</a:t>
            </a:r>
            <a:r>
              <a:rPr lang="en-US" sz="1550" b="0" dirty="0"/>
              <a:t>(1), 145–156. </a:t>
            </a:r>
            <a:r>
              <a:rPr lang="en-US" sz="1550" b="0" u="sng" dirty="0">
                <a:hlinkClick r:id="rId11"/>
              </a:rPr>
              <a:t>https://doi.org/10.4161/cc.23050</a:t>
            </a:r>
            <a:r>
              <a:rPr lang="en-US" sz="1550" b="0" dirty="0"/>
              <a:t> </a:t>
            </a:r>
          </a:p>
          <a:p>
            <a:r>
              <a:rPr lang="en-US" sz="1550" b="0" baseline="30000" dirty="0"/>
              <a:t>9</a:t>
            </a:r>
            <a:r>
              <a:rPr lang="en-US" sz="1550" b="0" dirty="0"/>
              <a:t>Blyufer, A., </a:t>
            </a:r>
            <a:r>
              <a:rPr lang="en-US" sz="1550" b="0" dirty="0" err="1"/>
              <a:t>Lhamo</a:t>
            </a:r>
            <a:r>
              <a:rPr lang="en-US" sz="1550" b="0" dirty="0"/>
              <a:t>, S., Tam, C., Tariq, I., </a:t>
            </a:r>
            <a:r>
              <a:rPr lang="en-US" sz="1550" b="0" dirty="0" err="1"/>
              <a:t>Thavornwatanayong</a:t>
            </a:r>
            <a:r>
              <a:rPr lang="en-US" sz="1550" b="0" dirty="0"/>
              <a:t>, T., &amp; Mahajan, S. S. (2021). Riluzole: A neuroprotective drug with potential as a novel anti‑cancer agent (Review). </a:t>
            </a:r>
            <a:r>
              <a:rPr lang="en-US" sz="1550" b="0" i="1" dirty="0"/>
              <a:t>International journal of oncology</a:t>
            </a:r>
            <a:r>
              <a:rPr lang="en-US" sz="1550" b="0" dirty="0"/>
              <a:t>, </a:t>
            </a:r>
            <a:r>
              <a:rPr lang="en-US" sz="1550" b="0" i="1" dirty="0"/>
              <a:t>59</a:t>
            </a:r>
            <a:r>
              <a:rPr lang="en-US" sz="1550" b="0" dirty="0"/>
              <a:t>(5), 95. </a:t>
            </a:r>
            <a:r>
              <a:rPr lang="en-US" sz="1550" b="0" u="sng" dirty="0">
                <a:hlinkClick r:id="rId12"/>
              </a:rPr>
              <a:t>https://doi.org/10.3892/ijo.2021.5275</a:t>
            </a:r>
            <a:r>
              <a:rPr lang="en-US" sz="1550" b="0" dirty="0"/>
              <a:t> </a:t>
            </a:r>
          </a:p>
          <a:p>
            <a:r>
              <a:rPr lang="en-US" sz="1550" b="0" baseline="30000" dirty="0"/>
              <a:t>10</a:t>
            </a:r>
            <a:r>
              <a:rPr lang="en-US" sz="1550" b="0" dirty="0"/>
              <a:t>Ebrahimi, T., Abasi, M., </a:t>
            </a:r>
            <a:r>
              <a:rPr lang="en-US" sz="1550" b="0" dirty="0" err="1"/>
              <a:t>Seifar</a:t>
            </a:r>
            <a:r>
              <a:rPr lang="en-US" sz="1550" b="0" dirty="0"/>
              <a:t>, F., </a:t>
            </a:r>
            <a:r>
              <a:rPr lang="en-US" sz="1550" b="0" dirty="0" err="1"/>
              <a:t>Eyvazi</a:t>
            </a:r>
            <a:r>
              <a:rPr lang="en-US" sz="1550" b="0" dirty="0"/>
              <a:t>, S., Hejazi, M. S., </a:t>
            </a:r>
            <a:r>
              <a:rPr lang="en-US" sz="1550" b="0" dirty="0" err="1"/>
              <a:t>Tarhriz</a:t>
            </a:r>
            <a:r>
              <a:rPr lang="en-US" sz="1550" b="0" dirty="0"/>
              <a:t>, V., &amp; </a:t>
            </a:r>
            <a:r>
              <a:rPr lang="en-US" sz="1550" b="0" dirty="0" err="1"/>
              <a:t>Montazersaheb</a:t>
            </a:r>
            <a:r>
              <a:rPr lang="en-US" sz="1550" b="0" dirty="0"/>
              <a:t>, S. (2021). Transplantation of Stem Cells as a Potential Therapeutic Strategy in Neurodegenerative Disorders. </a:t>
            </a:r>
            <a:r>
              <a:rPr lang="en-US" sz="1550" b="0" i="1" dirty="0"/>
              <a:t>Current stem cell research &amp; therapy</a:t>
            </a:r>
            <a:r>
              <a:rPr lang="en-US" sz="1550" b="0" dirty="0"/>
              <a:t>, </a:t>
            </a:r>
            <a:r>
              <a:rPr lang="en-US" sz="1550" b="0" i="1" dirty="0"/>
              <a:t>16</a:t>
            </a:r>
            <a:r>
              <a:rPr lang="en-US" sz="1550" b="0" dirty="0"/>
              <a:t>(2), 133–144. </a:t>
            </a:r>
            <a:r>
              <a:rPr lang="en-US" sz="1550" b="0" u="sng" dirty="0">
                <a:hlinkClick r:id="rId13"/>
              </a:rPr>
              <a:t>https://doi.org/10.2174/1574888X15666200628141314</a:t>
            </a:r>
            <a:r>
              <a:rPr lang="en-US" sz="1550" b="0" dirty="0"/>
              <a:t> </a:t>
            </a:r>
          </a:p>
          <a:p>
            <a:r>
              <a:rPr lang="en-US" sz="1550" b="0" baseline="30000" dirty="0"/>
              <a:t>11</a:t>
            </a:r>
            <a:r>
              <a:rPr lang="en-US" sz="1550" b="0" i="1" dirty="0"/>
              <a:t>A study to assess the pharmacodynamics of VK0214 in male subjects with </a:t>
            </a:r>
            <a:r>
              <a:rPr lang="en-US" sz="1550" b="0" i="1" dirty="0" err="1"/>
              <a:t>amn</a:t>
            </a:r>
            <a:r>
              <a:rPr lang="en-US" sz="1550" b="0" i="1" dirty="0"/>
              <a:t> - full text view</a:t>
            </a:r>
            <a:r>
              <a:rPr lang="en-US" sz="1550" b="0" dirty="0"/>
              <a:t>. Full Text View - </a:t>
            </a:r>
            <a:r>
              <a:rPr lang="en-US" sz="1550" b="0" dirty="0" err="1"/>
              <a:t>ClinicalTrials.gov</a:t>
            </a:r>
            <a:r>
              <a:rPr lang="en-US" sz="1550" b="0" dirty="0"/>
              <a:t>. (n.d.). Retrieved July 21, 2022, from </a:t>
            </a:r>
            <a:r>
              <a:rPr lang="en-US" sz="1550" b="0" u="sng" dirty="0">
                <a:hlinkClick r:id="rId14"/>
              </a:rPr>
              <a:t>https://clinicaltrials.gov/ct2/show/NCT04973657</a:t>
            </a:r>
            <a:endParaRPr lang="en-US" sz="155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1B92C1-A74D-5A85-2A2F-882828D26C87}"/>
              </a:ext>
            </a:extLst>
          </p:cNvPr>
          <p:cNvSpPr txBox="1">
            <a:spLocks noChangeAspect="1"/>
          </p:cNvSpPr>
          <p:nvPr/>
        </p:nvSpPr>
        <p:spPr>
          <a:xfrm>
            <a:off x="733258" y="24848288"/>
            <a:ext cx="11881015" cy="2126512"/>
          </a:xfrm>
          <a:prstGeom prst="rect">
            <a:avLst/>
          </a:prstGeom>
          <a:solidFill>
            <a:srgbClr val="DDEEF9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0" dirty="0"/>
              <a:t>Extract subgraphs from NGKG</a:t>
            </a:r>
            <a:r>
              <a:rPr lang="en-US" sz="3200" b="0" baseline="30000" dirty="0"/>
              <a:t>3</a:t>
            </a:r>
            <a:r>
              <a:rPr lang="en-US" sz="3200" b="0" dirty="0"/>
              <a:t>, each containing one of the 92 diseases in the glioblastoma cluster and all nodes connected to it by a path length of up to length 3. Take the union of these subgraphs to create GBN.</a:t>
            </a:r>
          </a:p>
          <a:p>
            <a:pPr algn="ctr"/>
            <a:endParaRPr lang="en-US" sz="3200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BD956AA5-26D1-F622-DE4C-A4928F20136C}"/>
              </a:ext>
            </a:extLst>
          </p:cNvPr>
          <p:cNvSpPr/>
          <p:nvPr/>
        </p:nvSpPr>
        <p:spPr>
          <a:xfrm>
            <a:off x="6450401" y="26898600"/>
            <a:ext cx="401704" cy="6240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D2FCF-2AE8-2CE9-84E4-1A8A882225E4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20795806"/>
            <a:ext cx="4275870" cy="3661673"/>
          </a:xfrm>
          <a:prstGeom prst="rect">
            <a:avLst/>
          </a:prstGeom>
          <a:solidFill>
            <a:srgbClr val="EBF5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0" dirty="0"/>
              <a:t>Begin with the NCATS GARD Knowledge Graph (NGKG)</a:t>
            </a:r>
            <a:r>
              <a:rPr lang="en-US" sz="3200" b="0" baseline="30000" dirty="0"/>
              <a:t>3</a:t>
            </a:r>
            <a:r>
              <a:rPr lang="en-US" sz="3200" b="0" dirty="0"/>
              <a:t>, which contains data related to diseases, genes, phenotypes, drugs/treatments, etc.</a:t>
            </a:r>
          </a:p>
        </p:txBody>
      </p:sp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13FC8FCB-E170-2C56-926C-24729680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5112"/>
              </p:ext>
            </p:extLst>
          </p:nvPr>
        </p:nvGraphicFramePr>
        <p:xfrm>
          <a:off x="12973585" y="27317392"/>
          <a:ext cx="18707854" cy="572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558">
                  <a:extLst>
                    <a:ext uri="{9D8B030D-6E8A-4147-A177-3AD203B41FA5}">
                      <a16:colId xmlns:a16="http://schemas.microsoft.com/office/drawing/2014/main" val="1820379927"/>
                    </a:ext>
                  </a:extLst>
                </a:gridCol>
                <a:gridCol w="17324296">
                  <a:extLst>
                    <a:ext uri="{9D8B030D-6E8A-4147-A177-3AD203B41FA5}">
                      <a16:colId xmlns:a16="http://schemas.microsoft.com/office/drawing/2014/main" val="4212250762"/>
                    </a:ext>
                  </a:extLst>
                </a:gridCol>
              </a:tblGrid>
              <a:tr h="1001368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 nodes all contain central nervous system (brain or neurodegenerative) conditions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 nodes in top 10 are genetic disorders, several are X-linked</a:t>
                      </a:r>
                    </a:p>
                  </a:txBody>
                  <a:tcPr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871643"/>
                  </a:ext>
                </a:extLst>
              </a:tr>
              <a:tr h="150041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>
                    <a:solidFill>
                      <a:srgbClr val="558ED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Novel COL4A1 gene variant recently found to be associated with glioblastoma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NOTCH3 is a prognostic factor that promotes glioma cell proliferation, migration, and invasion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RAD51 expression levels are inversely correlated with glioblastoma patient survival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 b="0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58ED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73915"/>
                  </a:ext>
                </a:extLst>
              </a:tr>
              <a:tr h="322562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>
                    <a:solidFill>
                      <a:srgbClr val="558E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Metformin (PME2) reduces the proliferation rate of tumor-initiating cell-enriched cultures isolated from glioblastomas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Riluzole (ALS) pretreatment sensitizes glioma to radiation therapy and has synergistic effects with select other drugs when used to treat glioblastoma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Stem cell transplantation has shown potential for treating neuron and glial cell damage from glioblastoma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VK-0214 (currently in Phase I clinical trial as treatment for X-ALD) and could potentially be a novel candidate for glioblastoma treatment</a:t>
                      </a:r>
                      <a:r>
                        <a:rPr lang="en-US" sz="2800" b="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558ED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44862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F5B969FC-A92E-F1E5-027D-B08C932369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02638" y="8461926"/>
            <a:ext cx="6161662" cy="50381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E2FF21-2D01-7940-0F0B-9AD8EDE0CC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47096" y="8342890"/>
            <a:ext cx="8095704" cy="16729234"/>
          </a:xfrm>
          <a:prstGeom prst="rect">
            <a:avLst/>
          </a:prstGeom>
        </p:spPr>
      </p:pic>
      <p:sp>
        <p:nvSpPr>
          <p:cNvPr id="39" name="Down Arrow 38">
            <a:extLst>
              <a:ext uri="{FF2B5EF4-FFF2-40B4-BE49-F238E27FC236}">
                <a16:creationId xmlns:a16="http://schemas.microsoft.com/office/drawing/2014/main" id="{84326EE1-D2B4-A051-694E-6217A3B686F1}"/>
              </a:ext>
            </a:extLst>
          </p:cNvPr>
          <p:cNvSpPr/>
          <p:nvPr/>
        </p:nvSpPr>
        <p:spPr>
          <a:xfrm>
            <a:off x="2651821" y="24307800"/>
            <a:ext cx="478087" cy="5736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5A3E6649-D1CD-1FFD-BC4A-39FDA66326A2}"/>
              </a:ext>
            </a:extLst>
          </p:cNvPr>
          <p:cNvSpPr/>
          <p:nvPr/>
        </p:nvSpPr>
        <p:spPr>
          <a:xfrm>
            <a:off x="6450401" y="29032200"/>
            <a:ext cx="401704" cy="6201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F5870C40-C8A3-142A-6A3D-373727439A49}"/>
              </a:ext>
            </a:extLst>
          </p:cNvPr>
          <p:cNvSpPr/>
          <p:nvPr/>
        </p:nvSpPr>
        <p:spPr>
          <a:xfrm>
            <a:off x="6450401" y="31155242"/>
            <a:ext cx="401704" cy="6201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AF1FE069-63BE-C03C-9C0C-F2E7E76C9C43}"/>
              </a:ext>
            </a:extLst>
          </p:cNvPr>
          <p:cNvSpPr/>
          <p:nvPr/>
        </p:nvSpPr>
        <p:spPr>
          <a:xfrm>
            <a:off x="6450401" y="32755442"/>
            <a:ext cx="401704" cy="6201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Chart, line chart&#10;&#10;Description automatically generated">
            <a:extLst>
              <a:ext uri="{FF2B5EF4-FFF2-40B4-BE49-F238E27FC236}">
                <a16:creationId xmlns:a16="http://schemas.microsoft.com/office/drawing/2014/main" id="{E471D807-FD8E-A399-D9FD-C9E7A3B190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571" y="14396417"/>
            <a:ext cx="15997520" cy="105971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25FD0E7-6D67-99E4-9EB7-B7AE096D7F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973800" y="14746299"/>
            <a:ext cx="10095624" cy="57878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2F4F7B-7125-E0D7-93DE-919EC72EEF3A}"/>
              </a:ext>
            </a:extLst>
          </p:cNvPr>
          <p:cNvSpPr txBox="1"/>
          <p:nvPr/>
        </p:nvSpPr>
        <p:spPr>
          <a:xfrm>
            <a:off x="13653002" y="24917400"/>
            <a:ext cx="154520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</a:t>
            </a:r>
            <a:r>
              <a:rPr lang="en-US" b="0" dirty="0"/>
              <a:t>The top 10 most influential nodes in the overall GBN by degree, betweenness, eigenvector, and PageRank centralities. Nodes highlighted in the conclusion section are labeled on plot.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AD1B73-3EE6-28B9-FB1A-21A15389285F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3934" b="1"/>
          <a:stretch/>
        </p:blipFill>
        <p:spPr>
          <a:xfrm>
            <a:off x="6463700" y="20656939"/>
            <a:ext cx="5055800" cy="39636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7FE965-40A9-BA7F-BE68-2D18426D7CDC}"/>
              </a:ext>
            </a:extLst>
          </p:cNvPr>
          <p:cNvSpPr txBox="1"/>
          <p:nvPr/>
        </p:nvSpPr>
        <p:spPr>
          <a:xfrm>
            <a:off x="7924800" y="2341530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drug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241ED7-108F-27D3-13E8-53C4CABF779E}"/>
              </a:ext>
            </a:extLst>
          </p:cNvPr>
          <p:cNvSpPr txBox="1"/>
          <p:nvPr/>
        </p:nvSpPr>
        <p:spPr>
          <a:xfrm>
            <a:off x="9299709" y="2174896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disease subtype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DC664-8956-3C4B-BE9A-86A419A9D944}"/>
              </a:ext>
            </a:extLst>
          </p:cNvPr>
          <p:cNvSpPr txBox="1"/>
          <p:nvPr/>
        </p:nvSpPr>
        <p:spPr>
          <a:xfrm>
            <a:off x="8748243" y="2116161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disease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888E1-2DA6-F2AF-4717-49D8C0E257C9}"/>
              </a:ext>
            </a:extLst>
          </p:cNvPr>
          <p:cNvSpPr txBox="1"/>
          <p:nvPr/>
        </p:nvSpPr>
        <p:spPr>
          <a:xfrm>
            <a:off x="8001000" y="2065693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gene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83C07-7D12-AC1B-988B-AA947BC6B397}"/>
              </a:ext>
            </a:extLst>
          </p:cNvPr>
          <p:cNvSpPr txBox="1"/>
          <p:nvPr/>
        </p:nvSpPr>
        <p:spPr>
          <a:xfrm>
            <a:off x="5163477" y="24533423"/>
            <a:ext cx="757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</a:t>
            </a:r>
            <a:r>
              <a:rPr lang="en-US" sz="1400" b="0" dirty="0"/>
              <a:t>One of the 92 disease-based subgraphs of NGKG</a:t>
            </a:r>
            <a:r>
              <a:rPr lang="en-US" sz="1400" b="0" baseline="30000" dirty="0"/>
              <a:t>3</a:t>
            </a:r>
            <a:r>
              <a:rPr lang="en-US" sz="1400" b="0" dirty="0"/>
              <a:t> (Familial Alzheimer Disease).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BCD26-E57E-F5C9-5869-AC3CDA238FEA}"/>
              </a:ext>
            </a:extLst>
          </p:cNvPr>
          <p:cNvSpPr txBox="1"/>
          <p:nvPr/>
        </p:nvSpPr>
        <p:spPr>
          <a:xfrm>
            <a:off x="10058400" y="20883654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“R_subclassOf”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89029F0-C6A7-39DF-2F7C-5E870CEA8A55}"/>
                  </a:ext>
                </a:extLst>
              </p14:cNvPr>
              <p14:cNvContentPartPr/>
              <p14:nvPr/>
            </p14:nvContentPartPr>
            <p14:xfrm>
              <a:off x="9529713" y="21136813"/>
              <a:ext cx="245520" cy="239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89029F0-C6A7-39DF-2F7C-5E870CEA8A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5713" y="21028813"/>
                <a:ext cx="3531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B2128CE-8074-F0A5-2CCF-8DD68DA66591}"/>
                  </a:ext>
                </a:extLst>
              </p14:cNvPr>
              <p14:cNvContentPartPr/>
              <p14:nvPr/>
            </p14:nvContentPartPr>
            <p14:xfrm>
              <a:off x="9942633" y="22149824"/>
              <a:ext cx="299160" cy="123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B2128CE-8074-F0A5-2CCF-8DD68DA665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88993" y="22042184"/>
                <a:ext cx="4068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8059122-6564-0E8D-62B3-8E056C02C94B}"/>
                  </a:ext>
                </a:extLst>
              </p14:cNvPr>
              <p14:cNvContentPartPr/>
              <p14:nvPr/>
            </p14:nvContentPartPr>
            <p14:xfrm>
              <a:off x="7205124" y="22189739"/>
              <a:ext cx="119520" cy="89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8059122-6564-0E8D-62B3-8E056C02C9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1124" y="22082099"/>
                <a:ext cx="227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9FDDFC-6052-0BC1-443A-F80B6B252415}"/>
                  </a:ext>
                </a:extLst>
              </p14:cNvPr>
              <p14:cNvContentPartPr/>
              <p14:nvPr/>
            </p14:nvContentPartPr>
            <p14:xfrm>
              <a:off x="10570261" y="23765528"/>
              <a:ext cx="119880" cy="125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9FDDFC-6052-0BC1-443A-F80B6B2524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16261" y="23657528"/>
                <a:ext cx="227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4A9A549-1BC3-D11A-2354-B37D849B1629}"/>
                  </a:ext>
                </a:extLst>
              </p14:cNvPr>
              <p14:cNvContentPartPr/>
              <p14:nvPr/>
            </p14:nvContentPartPr>
            <p14:xfrm>
              <a:off x="7129381" y="20836179"/>
              <a:ext cx="181800" cy="120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4A9A549-1BC3-D11A-2354-B37D849B16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5381" y="20728179"/>
                <a:ext cx="289440" cy="33660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07A4D0-C8CD-1680-30DF-8321EFAC9AAD}"/>
              </a:ext>
            </a:extLst>
          </p:cNvPr>
          <p:cNvCxnSpPr>
            <a:cxnSpLocks/>
          </p:cNvCxnSpPr>
          <p:nvPr/>
        </p:nvCxnSpPr>
        <p:spPr>
          <a:xfrm flipH="1">
            <a:off x="9678857" y="21070170"/>
            <a:ext cx="501991" cy="10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0085EC7-6C8F-D8D7-EB9D-D268028A8B2E}"/>
              </a:ext>
            </a:extLst>
          </p:cNvPr>
          <p:cNvSpPr txBox="1"/>
          <p:nvPr/>
        </p:nvSpPr>
        <p:spPr>
          <a:xfrm>
            <a:off x="10353266" y="2147211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“R_closeMatch”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6D04C1-9E36-7549-0A5F-2C4AA8767AD4}"/>
              </a:ext>
            </a:extLst>
          </p:cNvPr>
          <p:cNvCxnSpPr>
            <a:cxnSpLocks/>
          </p:cNvCxnSpPr>
          <p:nvPr/>
        </p:nvCxnSpPr>
        <p:spPr>
          <a:xfrm flipH="1">
            <a:off x="10268305" y="21675542"/>
            <a:ext cx="219372" cy="369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FE7DCB6-BBD3-F6DC-683E-9CBD33A9CFB0}"/>
              </a:ext>
            </a:extLst>
          </p:cNvPr>
          <p:cNvSpPr txBox="1"/>
          <p:nvPr/>
        </p:nvSpPr>
        <p:spPr>
          <a:xfrm>
            <a:off x="10903274" y="23620862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“I_CODE”</a:t>
            </a:r>
          </a:p>
          <a:p>
            <a:r>
              <a:rPr lang="en-US" sz="1400" dirty="0"/>
              <a:t>(synonyms)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0C0A0E1-5359-8FA8-EDB7-30F9FDD6E548}"/>
              </a:ext>
            </a:extLst>
          </p:cNvPr>
          <p:cNvCxnSpPr>
            <a:cxnSpLocks/>
          </p:cNvCxnSpPr>
          <p:nvPr/>
        </p:nvCxnSpPr>
        <p:spPr>
          <a:xfrm flipH="1">
            <a:off x="10737268" y="23854337"/>
            <a:ext cx="26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E44DE86-FC5C-ACE6-1EFC-0A3C1758C874}"/>
              </a:ext>
            </a:extLst>
          </p:cNvPr>
          <p:cNvSpPr txBox="1"/>
          <p:nvPr/>
        </p:nvSpPr>
        <p:spPr>
          <a:xfrm>
            <a:off x="5570871" y="20849913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“N_Name”</a:t>
            </a:r>
          </a:p>
          <a:p>
            <a:r>
              <a:rPr lang="en-US" sz="1400" dirty="0"/>
              <a:t>(synonyms)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9D0F17E-A6D8-243F-4DEC-8AA09983F730}"/>
              </a:ext>
            </a:extLst>
          </p:cNvPr>
          <p:cNvCxnSpPr>
            <a:cxnSpLocks/>
          </p:cNvCxnSpPr>
          <p:nvPr/>
        </p:nvCxnSpPr>
        <p:spPr>
          <a:xfrm flipV="1">
            <a:off x="6553200" y="20973025"/>
            <a:ext cx="553636" cy="97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9CFA8C8-A251-F0E3-FD49-B878CD10E1DD}"/>
              </a:ext>
            </a:extLst>
          </p:cNvPr>
          <p:cNvSpPr txBox="1"/>
          <p:nvPr/>
        </p:nvSpPr>
        <p:spPr>
          <a:xfrm>
            <a:off x="5680794" y="22045839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“I_GENE”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422A458-AF8B-64B5-DB87-4570BC9312B1}"/>
              </a:ext>
            </a:extLst>
          </p:cNvPr>
          <p:cNvCxnSpPr>
            <a:cxnSpLocks/>
          </p:cNvCxnSpPr>
          <p:nvPr/>
        </p:nvCxnSpPr>
        <p:spPr>
          <a:xfrm>
            <a:off x="6606844" y="22222844"/>
            <a:ext cx="547738" cy="24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656585E-EBF1-6EE3-73B5-4BD9E67A034E}"/>
              </a:ext>
            </a:extLst>
          </p:cNvPr>
          <p:cNvSpPr txBox="1"/>
          <p:nvPr/>
        </p:nvSpPr>
        <p:spPr>
          <a:xfrm>
            <a:off x="5680794" y="2324100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5307"/>
      </p:ext>
    </p:extLst>
  </p:cSld>
  <p:clrMapOvr>
    <a:masterClrMapping/>
  </p:clrMapOvr>
</p:sld>
</file>

<file path=ppt/theme/theme1.xml><?xml version="1.0" encoding="utf-8"?>
<a:theme xmlns:a="http://schemas.openxmlformats.org/drawingml/2006/main" name="Kyl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8527</TotalTime>
  <Words>1367</Words>
  <Application>Microsoft Macintosh PowerPoint</Application>
  <PresentationFormat>Custom</PresentationFormat>
  <Paragraphs>162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</vt:lpstr>
      <vt:lpstr>Kyle Theme</vt:lpstr>
      <vt:lpstr>PowerPoint Presentation</vt:lpstr>
    </vt:vector>
  </TitlesOfParts>
  <Company>NIH - NHGRI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User</dc:creator>
  <cp:lastModifiedBy>Erin McGowan</cp:lastModifiedBy>
  <cp:revision>394</cp:revision>
  <cp:lastPrinted>2017-08-24T16:57:32Z</cp:lastPrinted>
  <dcterms:created xsi:type="dcterms:W3CDTF">2001-05-18T19:51:53Z</dcterms:created>
  <dcterms:modified xsi:type="dcterms:W3CDTF">2022-07-28T15:56:05Z</dcterms:modified>
</cp:coreProperties>
</file>