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65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BD6FD-7C75-C148-919F-F9556A5E437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ECE2E-1525-D641-A632-4CD4E802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7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Spend less time</a:t>
            </a:r>
            <a:endParaRPr/>
          </a:p>
        </p:txBody>
      </p:sp>
      <p:sp>
        <p:nvSpPr>
          <p:cNvPr id="51" name="Google Shape;5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77c43c2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377c43c2c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377c43c2c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>
          <a:extLst>
            <a:ext uri="{FF2B5EF4-FFF2-40B4-BE49-F238E27FC236}">
              <a16:creationId xmlns:a16="http://schemas.microsoft.com/office/drawing/2014/main" id="{237A6531-0495-3075-51B3-27BA99AFA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>
            <a:extLst>
              <a:ext uri="{FF2B5EF4-FFF2-40B4-BE49-F238E27FC236}">
                <a16:creationId xmlns:a16="http://schemas.microsoft.com/office/drawing/2014/main" id="{0DFD3232-13B6-C698-FF35-4AD277930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>
            <a:extLst>
              <a:ext uri="{FF2B5EF4-FFF2-40B4-BE49-F238E27FC236}">
                <a16:creationId xmlns:a16="http://schemas.microsoft.com/office/drawing/2014/main" id="{86DD4D1C-2584-08BE-1299-BAA82645E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:notes">
            <a:extLst>
              <a:ext uri="{FF2B5EF4-FFF2-40B4-BE49-F238E27FC236}">
                <a16:creationId xmlns:a16="http://schemas.microsoft.com/office/drawing/2014/main" id="{027078A8-21D3-C6AD-D167-973E64CDC5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57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ECB8-D402-53A7-D559-2A72B77E7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95B99-3B00-7CDC-D6FE-150C52CDF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A57E-57E3-04B7-B62A-F15C6EFA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1A3-4BC1-8741-B656-C21839F4161A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2004-ADA4-9C21-8F04-0EC2A0D7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C30B4-CFAD-2405-B4F6-9D5BDD1E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3E7E-6758-3947-B2A4-1D08A9E2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4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54B6-AE16-58AC-E6EB-49BC322A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B8BA2-26ED-B8B8-D721-751E4A149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FB0FB-281A-AB5B-F71D-64FEA5E2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1A3-4BC1-8741-B656-C21839F4161A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B8CA1-6774-032E-822B-210BF82E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2EB62-5DEB-EB47-481A-C51979F5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3E7E-6758-3947-B2A4-1D08A9E2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47851-FED7-7AD3-1EB5-3092A452B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7082C-622A-BE3A-3E1E-20C703766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1C53-1A6D-BD11-07DB-D0E61E74D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1A3-4BC1-8741-B656-C21839F4161A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AD3E-9093-50F2-112A-020E945A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9B6E5-640C-1DD0-B22E-6C908C26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3E7E-6758-3947-B2A4-1D08A9E2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75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White_Static">
  <p:cSld name="Title Slide_White_Static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857"/>
            <a:ext cx="12188952" cy="68562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>
            <a:spLocks noGrp="1"/>
          </p:cNvSpPr>
          <p:nvPr>
            <p:ph type="ctrTitle"/>
          </p:nvPr>
        </p:nvSpPr>
        <p:spPr>
          <a:xfrm>
            <a:off x="270933" y="1409836"/>
            <a:ext cx="11667067" cy="171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2F6C"/>
              </a:buClr>
              <a:buSzPts val="4000"/>
              <a:buFont typeface="Arial"/>
              <a:buNone/>
              <a:defRPr sz="4000" b="0">
                <a:solidFill>
                  <a:srgbClr val="642F6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270933" y="3428731"/>
            <a:ext cx="11514667" cy="63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sz="2600" b="0" i="0">
                <a:solidFill>
                  <a:srgbClr val="636669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2"/>
          </p:nvPr>
        </p:nvSpPr>
        <p:spPr>
          <a:xfrm>
            <a:off x="270933" y="4065002"/>
            <a:ext cx="11514667" cy="67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Arial"/>
              <a:buNone/>
              <a:defRPr sz="2200" b="0" i="1">
                <a:solidFill>
                  <a:srgbClr val="63666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990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9658-9845-F2A9-324A-13B5AC5F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CD831-6834-55FB-2A94-5820A126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51D2-9883-6666-0E34-C4D91F4A8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1A3-4BC1-8741-B656-C21839F4161A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56C76-CC74-2643-09AE-41B763787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EB33C-F65A-FECF-3D13-DD92DD68F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3E7E-6758-3947-B2A4-1D08A9E2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3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FCDA-ACD0-08B9-0CF2-7BB8EC50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D2F0B-3024-392A-4326-B355F4E37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B4A32-AC8C-532B-6221-18FBE307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1A3-4BC1-8741-B656-C21839F4161A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7AA1E-9E70-F3C6-B02A-37AF472E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59271-1F74-D5B3-AEC9-5AD8B92C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3E7E-6758-3947-B2A4-1D08A9E2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1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0DF0-7117-7257-07E9-AE795CA2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2AB1-3236-EDF8-3558-C86275EA0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DC9A2-9614-3EAC-C9A9-27F1D52EB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F83D7-F40B-87F0-DB02-54AEDF68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1A3-4BC1-8741-B656-C21839F4161A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2E76D-82BC-EB7D-1C8F-BF163440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C4C05-B098-6E95-D370-D9254F905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3E7E-6758-3947-B2A4-1D08A9E2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2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40535-ACF5-6E8C-EF85-6B1F3545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8C2FF-3F80-40A6-D70A-8F2AFBBA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A16AE-A968-9833-9724-3115CA6A2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CEDE1-0D47-BA07-3B08-BFC744665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BA2D-F218-9F3B-5905-D6A09D4A5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4E028-6BEC-C285-19CD-2BF7DEF8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1A3-4BC1-8741-B656-C21839F4161A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14C3B-FBE9-5CC7-0976-1B174B5B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7A166-E827-8916-DD2F-A14B3054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3E7E-6758-3947-B2A4-1D08A9E2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7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3A59-7F5C-FB6A-A9A9-C3CDD56A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DE578-28E8-1CDC-46D5-92AD5D37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1A3-4BC1-8741-B656-C21839F4161A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8DB26-F351-BD04-067B-C3DC57CE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AECA7-C700-4803-6EAD-DF4BF536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3E7E-6758-3947-B2A4-1D08A9E2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7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4BE4B-CBA8-537A-9A45-D190E3A7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1A3-4BC1-8741-B656-C21839F4161A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63801-C802-8B2E-09A6-4BD081D97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0B27C-9550-EC4B-991E-02AD695EC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3E7E-6758-3947-B2A4-1D08A9E2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0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4402-4783-E373-9CFC-DD318CBA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8A32-90A8-B3D6-72F6-2305AEE2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27EF1-8C4A-EBC4-E688-8B93B3ECB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9C399-C153-0799-E494-2BB9F99C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1A3-4BC1-8741-B656-C21839F4161A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74FAF-0204-03C7-B0A2-43FB2024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A6BAC-89DB-44E9-7CD2-AF9A6423A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3E7E-6758-3947-B2A4-1D08A9E2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1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72F3-9E1C-D41A-15EC-EB23ED23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46AE07-78DA-7D9E-3C72-533841558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0AFE3-C94C-B4F1-6FC9-D035AD936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5364A-8FE6-D5C6-598C-19EF3DF5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E1A3-4BC1-8741-B656-C21839F4161A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16537-B689-9B6A-E7B7-EBCCF8788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A8BC-08D2-0589-41D3-6B98AAF1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83E7E-6758-3947-B2A4-1D08A9E2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6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DCBEC-8C9B-D1BE-8F9F-EFF44B2A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3FAC8-B677-C8C8-14EB-96AA4C02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1267-E332-C0A0-51C1-182BEB094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E1A3-4BC1-8741-B656-C21839F4161A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1905-AE92-8569-F28E-F8C2C704A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D382F-D44D-C843-4517-5D519CB57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83E7E-6758-3947-B2A4-1D08A9E2E8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4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>
            <a:spLocks noGrp="1"/>
          </p:cNvSpPr>
          <p:nvPr>
            <p:ph type="ctrTitle"/>
          </p:nvPr>
        </p:nvSpPr>
        <p:spPr>
          <a:xfrm>
            <a:off x="270933" y="1409836"/>
            <a:ext cx="11667067" cy="1714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42F6C"/>
              </a:buClr>
              <a:buSzPts val="4000"/>
              <a:buFont typeface="Arial"/>
              <a:buNone/>
            </a:pPr>
            <a:r>
              <a:rPr lang="en-US" b="1" dirty="0"/>
              <a:t>ADME@NCATS</a:t>
            </a:r>
            <a:endParaRPr sz="3600" b="1" dirty="0">
              <a:solidFill>
                <a:srgbClr val="642F6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270933" y="3534128"/>
            <a:ext cx="11514667" cy="53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338666" y="4595831"/>
            <a:ext cx="11514667" cy="371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800"/>
              <a:buFont typeface="Arial"/>
              <a:buNone/>
            </a:pPr>
            <a:endParaRPr sz="1800" b="0" i="1" u="none" strike="noStrike" cap="none">
              <a:solidFill>
                <a:srgbClr val="6366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39D32-3477-2B42-9C9E-26D57425E3B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i="0" dirty="0"/>
              <a:t>03/26/2025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-79513" y="0"/>
            <a:ext cx="12271513" cy="67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  <p:sp>
        <p:nvSpPr>
          <p:cNvPr id="135" name="Google Shape;135;p5"/>
          <p:cNvSpPr/>
          <p:nvPr/>
        </p:nvSpPr>
        <p:spPr>
          <a:xfrm>
            <a:off x="588027" y="3012440"/>
            <a:ext cx="1341782" cy="131196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2898045" y="3193718"/>
            <a:ext cx="1123950" cy="94940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</a:t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2939255" y="3241222"/>
            <a:ext cx="1035344" cy="859637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5"/>
          <p:cNvCxnSpPr>
            <a:stCxn id="135" idx="4"/>
            <a:endCxn id="136" idx="1"/>
          </p:cNvCxnSpPr>
          <p:nvPr/>
        </p:nvCxnSpPr>
        <p:spPr>
          <a:xfrm>
            <a:off x="1929809" y="3668423"/>
            <a:ext cx="968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9" name="Google Shape;139;p5"/>
          <p:cNvSpPr/>
          <p:nvPr/>
        </p:nvSpPr>
        <p:spPr>
          <a:xfrm>
            <a:off x="5072375" y="3062974"/>
            <a:ext cx="1444730" cy="1206766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 Hoc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</a:rPr>
              <a:t>Modeling</a:t>
            </a:r>
            <a:endParaRPr dirty="0"/>
          </a:p>
        </p:txBody>
      </p:sp>
      <p:sp>
        <p:nvSpPr>
          <p:cNvPr id="140" name="Google Shape;140;p5"/>
          <p:cNvSpPr/>
          <p:nvPr/>
        </p:nvSpPr>
        <p:spPr>
          <a:xfrm>
            <a:off x="5110474" y="3419409"/>
            <a:ext cx="1065664" cy="78678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5"/>
          <p:cNvCxnSpPr>
            <a:cxnSpLocks/>
            <a:stCxn id="137" idx="3"/>
          </p:cNvCxnSpPr>
          <p:nvPr/>
        </p:nvCxnSpPr>
        <p:spPr>
          <a:xfrm>
            <a:off x="3974599" y="3671041"/>
            <a:ext cx="1097776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2" name="Google Shape;142;p5"/>
          <p:cNvSpPr/>
          <p:nvPr/>
        </p:nvSpPr>
        <p:spPr>
          <a:xfrm>
            <a:off x="7595422" y="2677345"/>
            <a:ext cx="1323975" cy="198215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7297349" y="2082361"/>
            <a:ext cx="1920119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Public Storage</a:t>
            </a:r>
            <a:endParaRPr dirty="0"/>
          </a:p>
        </p:txBody>
      </p:sp>
      <p:sp>
        <p:nvSpPr>
          <p:cNvPr id="144" name="Google Shape;144;p5"/>
          <p:cNvSpPr/>
          <p:nvPr/>
        </p:nvSpPr>
        <p:spPr>
          <a:xfrm>
            <a:off x="7682804" y="2750158"/>
            <a:ext cx="1152526" cy="1847479"/>
          </a:xfrm>
          <a:prstGeom prst="roundRect">
            <a:avLst>
              <a:gd name="adj" fmla="val 16667"/>
            </a:avLst>
          </a:prstGeom>
          <a:solidFill>
            <a:srgbClr val="E4CC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5" name="Google Shape;145;p5"/>
          <p:cNvCxnSpPr>
            <a:endCxn id="146" idx="2"/>
          </p:cNvCxnSpPr>
          <p:nvPr/>
        </p:nvCxnSpPr>
        <p:spPr>
          <a:xfrm>
            <a:off x="6370954" y="3713922"/>
            <a:ext cx="1460400" cy="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47;p5"/>
          <p:cNvSpPr/>
          <p:nvPr/>
        </p:nvSpPr>
        <p:spPr>
          <a:xfrm>
            <a:off x="9967043" y="2677345"/>
            <a:ext cx="1323975" cy="198215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9671698" y="2202665"/>
            <a:ext cx="1920119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ADME@NCATS</a:t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10054425" y="2750158"/>
            <a:ext cx="1152526" cy="1847479"/>
          </a:xfrm>
          <a:prstGeom prst="roundRect">
            <a:avLst>
              <a:gd name="adj" fmla="val 16667"/>
            </a:avLst>
          </a:prstGeom>
          <a:solidFill>
            <a:srgbClr val="E4CC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5" descr="A practical introduction to Docker containers | Red Hat Develo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94007" y="3249909"/>
            <a:ext cx="1070045" cy="885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5"/>
          <p:cNvCxnSpPr/>
          <p:nvPr/>
        </p:nvCxnSpPr>
        <p:spPr>
          <a:xfrm>
            <a:off x="8495533" y="3714017"/>
            <a:ext cx="147151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6" name="Google Shape;156;p5"/>
          <p:cNvSpPr/>
          <p:nvPr/>
        </p:nvSpPr>
        <p:spPr>
          <a:xfrm>
            <a:off x="8858480" y="3284479"/>
            <a:ext cx="1065664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dirty="0"/>
          </a:p>
        </p:txBody>
      </p:sp>
      <p:sp>
        <p:nvSpPr>
          <p:cNvPr id="157" name="Google Shape;157;p5"/>
          <p:cNvSpPr/>
          <p:nvPr/>
        </p:nvSpPr>
        <p:spPr>
          <a:xfrm>
            <a:off x="8869804" y="3664766"/>
            <a:ext cx="1065664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6562917" y="3277924"/>
            <a:ext cx="1065664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dirty="0"/>
          </a:p>
        </p:txBody>
      </p:sp>
      <p:sp>
        <p:nvSpPr>
          <p:cNvPr id="159" name="Google Shape;159;p5"/>
          <p:cNvSpPr/>
          <p:nvPr/>
        </p:nvSpPr>
        <p:spPr>
          <a:xfrm>
            <a:off x="6574241" y="3658211"/>
            <a:ext cx="1065664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/>
          </a:p>
        </p:txBody>
      </p:sp>
      <p:sp>
        <p:nvSpPr>
          <p:cNvPr id="160" name="Google Shape;160;p5"/>
          <p:cNvSpPr/>
          <p:nvPr/>
        </p:nvSpPr>
        <p:spPr>
          <a:xfrm>
            <a:off x="193605" y="1409310"/>
            <a:ext cx="11725275" cy="4343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8224E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7831354" y="3218430"/>
            <a:ext cx="895841" cy="80238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Store</a:t>
            </a:r>
            <a:endParaRPr/>
          </a:p>
        </p:txBody>
      </p:sp>
      <p:sp>
        <p:nvSpPr>
          <p:cNvPr id="3" name="Google Shape;76;p4">
            <a:extLst>
              <a:ext uri="{FF2B5EF4-FFF2-40B4-BE49-F238E27FC236}">
                <a16:creationId xmlns:a16="http://schemas.microsoft.com/office/drawing/2014/main" id="{BEEE1151-08F9-712B-07B1-6ED15028E782}"/>
              </a:ext>
            </a:extLst>
          </p:cNvPr>
          <p:cNvSpPr txBox="1"/>
          <p:nvPr/>
        </p:nvSpPr>
        <p:spPr>
          <a:xfrm>
            <a:off x="-39757" y="536194"/>
            <a:ext cx="12271513" cy="67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</a:rPr>
              <a:t>Current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Tier 1 ADME Modeling Workflow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77c43c2ce_0_0"/>
          <p:cNvSpPr txBox="1"/>
          <p:nvPr/>
        </p:nvSpPr>
        <p:spPr>
          <a:xfrm>
            <a:off x="-79513" y="0"/>
            <a:ext cx="122715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dirty="0"/>
          </a:p>
        </p:txBody>
      </p:sp>
      <p:sp>
        <p:nvSpPr>
          <p:cNvPr id="167" name="Google Shape;167;g2377c43c2ce_0_0"/>
          <p:cNvSpPr/>
          <p:nvPr/>
        </p:nvSpPr>
        <p:spPr>
          <a:xfrm>
            <a:off x="493437" y="2602541"/>
            <a:ext cx="1341900" cy="131190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  <p:sp>
        <p:nvSpPr>
          <p:cNvPr id="168" name="Google Shape;168;g2377c43c2ce_0_0"/>
          <p:cNvSpPr/>
          <p:nvPr/>
        </p:nvSpPr>
        <p:spPr>
          <a:xfrm>
            <a:off x="2803455" y="2783819"/>
            <a:ext cx="1124100" cy="949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Prep</a:t>
            </a:r>
            <a:endParaRPr/>
          </a:p>
        </p:txBody>
      </p:sp>
      <p:sp>
        <p:nvSpPr>
          <p:cNvPr id="169" name="Google Shape;169;g2377c43c2ce_0_0"/>
          <p:cNvSpPr/>
          <p:nvPr/>
        </p:nvSpPr>
        <p:spPr>
          <a:xfrm>
            <a:off x="2844665" y="2831323"/>
            <a:ext cx="1035300" cy="8595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2377c43c2ce_0_0"/>
          <p:cNvCxnSpPr>
            <a:stCxn id="167" idx="4"/>
            <a:endCxn id="168" idx="1"/>
          </p:cNvCxnSpPr>
          <p:nvPr/>
        </p:nvCxnSpPr>
        <p:spPr>
          <a:xfrm>
            <a:off x="1835337" y="3258491"/>
            <a:ext cx="9681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1" name="Google Shape;171;g2377c43c2ce_0_0"/>
          <p:cNvSpPr/>
          <p:nvPr/>
        </p:nvSpPr>
        <p:spPr>
          <a:xfrm>
            <a:off x="5051355" y="2653075"/>
            <a:ext cx="1323900" cy="12069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Factory</a:t>
            </a:r>
            <a:endParaRPr/>
          </a:p>
        </p:txBody>
      </p:sp>
      <p:sp>
        <p:nvSpPr>
          <p:cNvPr id="172" name="Google Shape;172;g2377c43c2ce_0_0"/>
          <p:cNvSpPr/>
          <p:nvPr/>
        </p:nvSpPr>
        <p:spPr>
          <a:xfrm>
            <a:off x="5089455" y="3009510"/>
            <a:ext cx="933600" cy="7869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g2377c43c2ce_0_0"/>
          <p:cNvCxnSpPr>
            <a:stCxn id="169" idx="3"/>
          </p:cNvCxnSpPr>
          <p:nvPr/>
        </p:nvCxnSpPr>
        <p:spPr>
          <a:xfrm>
            <a:off x="3879965" y="3261073"/>
            <a:ext cx="1171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g2377c43c2ce_0_0"/>
          <p:cNvSpPr/>
          <p:nvPr/>
        </p:nvSpPr>
        <p:spPr>
          <a:xfrm>
            <a:off x="7500832" y="2267446"/>
            <a:ext cx="1323900" cy="1982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377c43c2ce_0_0"/>
          <p:cNvSpPr/>
          <p:nvPr/>
        </p:nvSpPr>
        <p:spPr>
          <a:xfrm>
            <a:off x="7588214" y="2340259"/>
            <a:ext cx="1152600" cy="1847400"/>
          </a:xfrm>
          <a:prstGeom prst="roundRect">
            <a:avLst>
              <a:gd name="adj" fmla="val 16667"/>
            </a:avLst>
          </a:prstGeom>
          <a:solidFill>
            <a:srgbClr val="E4CC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g2377c43c2ce_0_0"/>
          <p:cNvCxnSpPr>
            <a:endCxn id="178" idx="2"/>
          </p:cNvCxnSpPr>
          <p:nvPr/>
        </p:nvCxnSpPr>
        <p:spPr>
          <a:xfrm>
            <a:off x="6276364" y="3304093"/>
            <a:ext cx="1460400" cy="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9" name="Google Shape;179;g2377c43c2ce_0_0"/>
          <p:cNvSpPr/>
          <p:nvPr/>
        </p:nvSpPr>
        <p:spPr>
          <a:xfrm>
            <a:off x="9872453" y="2267446"/>
            <a:ext cx="1323900" cy="1982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2377c43c2ce_0_0"/>
          <p:cNvSpPr/>
          <p:nvPr/>
        </p:nvSpPr>
        <p:spPr>
          <a:xfrm>
            <a:off x="9577108" y="1792766"/>
            <a:ext cx="1920000" cy="43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ADME@NCATS</a:t>
            </a:r>
            <a:endParaRPr/>
          </a:p>
        </p:txBody>
      </p:sp>
      <p:sp>
        <p:nvSpPr>
          <p:cNvPr id="181" name="Google Shape;181;g2377c43c2ce_0_0"/>
          <p:cNvSpPr/>
          <p:nvPr/>
        </p:nvSpPr>
        <p:spPr>
          <a:xfrm>
            <a:off x="9959835" y="2340259"/>
            <a:ext cx="1152600" cy="1847400"/>
          </a:xfrm>
          <a:prstGeom prst="roundRect">
            <a:avLst>
              <a:gd name="adj" fmla="val 16667"/>
            </a:avLst>
          </a:prstGeom>
          <a:solidFill>
            <a:srgbClr val="E4CC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g2377c43c2ce_0_0" descr="A practical introduction to Docker containers | Red Hat Develop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9417" y="2840010"/>
            <a:ext cx="1070045" cy="8850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g2377c43c2ce_0_0"/>
          <p:cNvCxnSpPr/>
          <p:nvPr/>
        </p:nvCxnSpPr>
        <p:spPr>
          <a:xfrm>
            <a:off x="8400943" y="3304118"/>
            <a:ext cx="1471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g2377c43c2ce_0_0"/>
          <p:cNvSpPr/>
          <p:nvPr/>
        </p:nvSpPr>
        <p:spPr>
          <a:xfrm rot="10800000">
            <a:off x="10090027" y="4257145"/>
            <a:ext cx="798600" cy="533700"/>
          </a:xfrm>
          <a:prstGeom prst="uturnArrow">
            <a:avLst>
              <a:gd name="adj1" fmla="val 9657"/>
              <a:gd name="adj2" fmla="val 25000"/>
              <a:gd name="adj3" fmla="val 25000"/>
              <a:gd name="adj4" fmla="val 48390"/>
              <a:gd name="adj5" fmla="val 100000"/>
            </a:avLst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2377c43c2ce_0_0"/>
          <p:cNvSpPr/>
          <p:nvPr/>
        </p:nvSpPr>
        <p:spPr>
          <a:xfrm>
            <a:off x="9689923" y="4861487"/>
            <a:ext cx="1689000" cy="70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Container restart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updates models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website</a:t>
            </a:r>
            <a:endParaRPr/>
          </a:p>
        </p:txBody>
      </p:sp>
      <p:cxnSp>
        <p:nvCxnSpPr>
          <p:cNvPr id="186" name="Google Shape;186;g2377c43c2ce_0_0"/>
          <p:cNvCxnSpPr>
            <a:stCxn id="171" idx="3"/>
            <a:endCxn id="187" idx="0"/>
          </p:cNvCxnSpPr>
          <p:nvPr/>
        </p:nvCxnSpPr>
        <p:spPr>
          <a:xfrm>
            <a:off x="5562443" y="3859975"/>
            <a:ext cx="600" cy="75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8" name="Google Shape;188;g2377c43c2ce_0_0"/>
          <p:cNvSpPr/>
          <p:nvPr/>
        </p:nvSpPr>
        <p:spPr>
          <a:xfrm>
            <a:off x="8763890" y="2874580"/>
            <a:ext cx="1065600" cy="43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/>
          </a:p>
        </p:txBody>
      </p:sp>
      <p:sp>
        <p:nvSpPr>
          <p:cNvPr id="189" name="Google Shape;189;g2377c43c2ce_0_0"/>
          <p:cNvSpPr/>
          <p:nvPr/>
        </p:nvSpPr>
        <p:spPr>
          <a:xfrm>
            <a:off x="8775214" y="3254867"/>
            <a:ext cx="1065600" cy="43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/>
          </a:p>
        </p:txBody>
      </p:sp>
      <p:sp>
        <p:nvSpPr>
          <p:cNvPr id="190" name="Google Shape;190;g2377c43c2ce_0_0"/>
          <p:cNvSpPr/>
          <p:nvPr/>
        </p:nvSpPr>
        <p:spPr>
          <a:xfrm>
            <a:off x="6405267" y="2868025"/>
            <a:ext cx="1065600" cy="43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dirty="0"/>
          </a:p>
        </p:txBody>
      </p:sp>
      <p:sp>
        <p:nvSpPr>
          <p:cNvPr id="191" name="Google Shape;191;g2377c43c2ce_0_0"/>
          <p:cNvSpPr/>
          <p:nvPr/>
        </p:nvSpPr>
        <p:spPr>
          <a:xfrm>
            <a:off x="6395571" y="3248312"/>
            <a:ext cx="1065600" cy="43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 dirty="0"/>
          </a:p>
        </p:txBody>
      </p:sp>
      <p:sp>
        <p:nvSpPr>
          <p:cNvPr id="192" name="Google Shape;192;g2377c43c2ce_0_0"/>
          <p:cNvSpPr/>
          <p:nvPr/>
        </p:nvSpPr>
        <p:spPr>
          <a:xfrm>
            <a:off x="193605" y="1409310"/>
            <a:ext cx="11725200" cy="43434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8224E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2377c43c2ce_0_0"/>
          <p:cNvSpPr/>
          <p:nvPr/>
        </p:nvSpPr>
        <p:spPr>
          <a:xfrm>
            <a:off x="5419823" y="4002826"/>
            <a:ext cx="1065600" cy="43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Versioning</a:t>
            </a:r>
            <a:endParaRPr dirty="0"/>
          </a:p>
        </p:txBody>
      </p:sp>
      <p:sp>
        <p:nvSpPr>
          <p:cNvPr id="194" name="Google Shape;194;g2377c43c2ce_0_0"/>
          <p:cNvSpPr/>
          <p:nvPr/>
        </p:nvSpPr>
        <p:spPr>
          <a:xfrm>
            <a:off x="3357767" y="4834151"/>
            <a:ext cx="1731600" cy="43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System</a:t>
            </a:r>
            <a:endParaRPr dirty="0"/>
          </a:p>
        </p:txBody>
      </p:sp>
      <p:sp>
        <p:nvSpPr>
          <p:cNvPr id="195" name="Google Shape;195;g2377c43c2ce_0_0"/>
          <p:cNvSpPr/>
          <p:nvPr/>
        </p:nvSpPr>
        <p:spPr>
          <a:xfrm>
            <a:off x="9354220" y="1105289"/>
            <a:ext cx="2083800" cy="265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Biweekly CRON job</a:t>
            </a:r>
            <a:endParaRPr/>
          </a:p>
        </p:txBody>
      </p:sp>
      <p:sp>
        <p:nvSpPr>
          <p:cNvPr id="187" name="Google Shape;187;g2377c43c2ce_0_0"/>
          <p:cNvSpPr/>
          <p:nvPr/>
        </p:nvSpPr>
        <p:spPr>
          <a:xfrm>
            <a:off x="5030336" y="4614475"/>
            <a:ext cx="1065600" cy="1033500"/>
          </a:xfrm>
          <a:prstGeom prst="foldedCorner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Model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Dataset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Timestamp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Params</a:t>
            </a:r>
            <a:endParaRPr/>
          </a:p>
        </p:txBody>
      </p:sp>
      <p:sp>
        <p:nvSpPr>
          <p:cNvPr id="178" name="Google Shape;178;g2377c43c2ce_0_0"/>
          <p:cNvSpPr/>
          <p:nvPr/>
        </p:nvSpPr>
        <p:spPr>
          <a:xfrm>
            <a:off x="7736764" y="2808531"/>
            <a:ext cx="895800" cy="8025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 Store</a:t>
            </a:r>
            <a:endParaRPr/>
          </a:p>
        </p:txBody>
      </p:sp>
      <p:sp>
        <p:nvSpPr>
          <p:cNvPr id="2" name="Google Shape;143;p5">
            <a:extLst>
              <a:ext uri="{FF2B5EF4-FFF2-40B4-BE49-F238E27FC236}">
                <a16:creationId xmlns:a16="http://schemas.microsoft.com/office/drawing/2014/main" id="{775137AB-90BF-DBD4-1C74-6812C139D949}"/>
              </a:ext>
            </a:extLst>
          </p:cNvPr>
          <p:cNvSpPr/>
          <p:nvPr/>
        </p:nvSpPr>
        <p:spPr>
          <a:xfrm>
            <a:off x="7235292" y="1695550"/>
            <a:ext cx="1920119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Public Storage</a:t>
            </a:r>
            <a:endParaRPr dirty="0"/>
          </a:p>
        </p:txBody>
      </p:sp>
      <p:sp>
        <p:nvSpPr>
          <p:cNvPr id="4" name="Google Shape;193;g2377c43c2ce_0_0">
            <a:extLst>
              <a:ext uri="{FF2B5EF4-FFF2-40B4-BE49-F238E27FC236}">
                <a16:creationId xmlns:a16="http://schemas.microsoft.com/office/drawing/2014/main" id="{83D91570-9303-151A-83E7-E8BB9186FDED}"/>
              </a:ext>
            </a:extLst>
          </p:cNvPr>
          <p:cNvSpPr/>
          <p:nvPr/>
        </p:nvSpPr>
        <p:spPr>
          <a:xfrm>
            <a:off x="7506604" y="3682951"/>
            <a:ext cx="1322700" cy="43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Biweekly Models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Archived Models</a:t>
            </a:r>
            <a:endParaRPr lang="en-US"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</a:rPr>
              <a:t>Stable Models</a:t>
            </a:r>
          </a:p>
        </p:txBody>
      </p:sp>
      <p:sp>
        <p:nvSpPr>
          <p:cNvPr id="5" name="Google Shape;76;p4">
            <a:extLst>
              <a:ext uri="{FF2B5EF4-FFF2-40B4-BE49-F238E27FC236}">
                <a16:creationId xmlns:a16="http://schemas.microsoft.com/office/drawing/2014/main" id="{80A894FB-FC3A-5733-2A60-C31A0C81009F}"/>
              </a:ext>
            </a:extLst>
          </p:cNvPr>
          <p:cNvSpPr txBox="1"/>
          <p:nvPr/>
        </p:nvSpPr>
        <p:spPr>
          <a:xfrm>
            <a:off x="-39757" y="536194"/>
            <a:ext cx="12271513" cy="67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</a:rPr>
              <a:t>Proposed Automated 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 Workflow</a:t>
            </a:r>
            <a:endParaRPr lang="en-US" sz="3200" dirty="0"/>
          </a:p>
        </p:txBody>
      </p:sp>
      <p:sp>
        <p:nvSpPr>
          <p:cNvPr id="6" name="Google Shape;194;g2377c43c2ce_0_0">
            <a:extLst>
              <a:ext uri="{FF2B5EF4-FFF2-40B4-BE49-F238E27FC236}">
                <a16:creationId xmlns:a16="http://schemas.microsoft.com/office/drawing/2014/main" id="{F0E0EF84-8770-3417-4A60-87153109336D}"/>
              </a:ext>
            </a:extLst>
          </p:cNvPr>
          <p:cNvSpPr/>
          <p:nvPr/>
        </p:nvSpPr>
        <p:spPr>
          <a:xfrm>
            <a:off x="3097999" y="1717195"/>
            <a:ext cx="2565440" cy="436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using a Python framework</a:t>
            </a:r>
            <a:endParaRPr dirty="0"/>
          </a:p>
        </p:txBody>
      </p:sp>
      <p:sp>
        <p:nvSpPr>
          <p:cNvPr id="7" name="Google Shape;192;g2377c43c2ce_0_0">
            <a:extLst>
              <a:ext uri="{FF2B5EF4-FFF2-40B4-BE49-F238E27FC236}">
                <a16:creationId xmlns:a16="http://schemas.microsoft.com/office/drawing/2014/main" id="{18274497-5E2E-E4E9-E6FC-8FD30C7816B2}"/>
              </a:ext>
            </a:extLst>
          </p:cNvPr>
          <p:cNvSpPr/>
          <p:nvPr/>
        </p:nvSpPr>
        <p:spPr>
          <a:xfrm>
            <a:off x="2234815" y="2224820"/>
            <a:ext cx="4291809" cy="3461676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8224E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A1A30C-E8F0-B2BA-068D-D6E8009B414F}"/>
              </a:ext>
            </a:extLst>
          </p:cNvPr>
          <p:cNvSpPr txBox="1"/>
          <p:nvPr/>
        </p:nvSpPr>
        <p:spPr>
          <a:xfrm>
            <a:off x="647700" y="6096000"/>
            <a:ext cx="46602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-Industry standard includes daily update of these models</a:t>
            </a:r>
          </a:p>
          <a:p>
            <a:r>
              <a:rPr lang="en-US" dirty="0"/>
              <a:t>-Our goal is to update our models every two weeks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6;p4">
            <a:extLst>
              <a:ext uri="{FF2B5EF4-FFF2-40B4-BE49-F238E27FC236}">
                <a16:creationId xmlns:a16="http://schemas.microsoft.com/office/drawing/2014/main" id="{5D65FC79-C654-80BE-0249-EF39EDEF0CF8}"/>
              </a:ext>
            </a:extLst>
          </p:cNvPr>
          <p:cNvSpPr txBox="1"/>
          <p:nvPr/>
        </p:nvSpPr>
        <p:spPr>
          <a:xfrm>
            <a:off x="-31890" y="179168"/>
            <a:ext cx="12271513" cy="67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ADME@NCATS Web Application</a:t>
            </a:r>
            <a:endParaRPr dirty="0"/>
          </a:p>
        </p:txBody>
      </p:sp>
      <p:pic>
        <p:nvPicPr>
          <p:cNvPr id="7" name="Graphic 6" descr="Programmer female with solid fill">
            <a:extLst>
              <a:ext uri="{FF2B5EF4-FFF2-40B4-BE49-F238E27FC236}">
                <a16:creationId xmlns:a16="http://schemas.microsoft.com/office/drawing/2014/main" id="{DDDDCBA9-F6E4-79B1-BFC7-E4E0CD995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28359" y="1383032"/>
            <a:ext cx="914400" cy="914400"/>
          </a:xfrm>
          <a:prstGeom prst="rect">
            <a:avLst/>
          </a:prstGeom>
        </p:spPr>
      </p:pic>
      <p:pic>
        <p:nvPicPr>
          <p:cNvPr id="15" name="Graphic 14" descr="Network outline">
            <a:extLst>
              <a:ext uri="{FF2B5EF4-FFF2-40B4-BE49-F238E27FC236}">
                <a16:creationId xmlns:a16="http://schemas.microsoft.com/office/drawing/2014/main" id="{2D5FCCF8-5F7A-7EC0-326B-C183C1226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1843" y="2206782"/>
            <a:ext cx="914400" cy="914400"/>
          </a:xfrm>
          <a:prstGeom prst="rect">
            <a:avLst/>
          </a:prstGeom>
        </p:spPr>
      </p:pic>
      <p:pic>
        <p:nvPicPr>
          <p:cNvPr id="19" name="Graphic 18" descr="Network with solid fill">
            <a:extLst>
              <a:ext uri="{FF2B5EF4-FFF2-40B4-BE49-F238E27FC236}">
                <a16:creationId xmlns:a16="http://schemas.microsoft.com/office/drawing/2014/main" id="{1B4D5F7A-822B-7CEB-D9C4-AECEDC489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65785" y="2377922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4582F3-E701-2CFF-C692-CBCBDB3656B8}"/>
              </a:ext>
            </a:extLst>
          </p:cNvPr>
          <p:cNvSpPr txBox="1"/>
          <p:nvPr/>
        </p:nvSpPr>
        <p:spPr>
          <a:xfrm>
            <a:off x="2230760" y="1085275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Client Side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7C6E75-DCF4-DA64-98FA-B27161439985}"/>
              </a:ext>
            </a:extLst>
          </p:cNvPr>
          <p:cNvSpPr txBox="1"/>
          <p:nvPr/>
        </p:nvSpPr>
        <p:spPr>
          <a:xfrm>
            <a:off x="8550724" y="1085275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Server Side</a:t>
            </a:r>
          </a:p>
        </p:txBody>
      </p:sp>
      <p:pic>
        <p:nvPicPr>
          <p:cNvPr id="25" name="Graphic 24" descr="Chemicals outline">
            <a:extLst>
              <a:ext uri="{FF2B5EF4-FFF2-40B4-BE49-F238E27FC236}">
                <a16:creationId xmlns:a16="http://schemas.microsoft.com/office/drawing/2014/main" id="{AA3B552C-04C4-F98D-980A-B9961D30A5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4360" y="3200234"/>
            <a:ext cx="1141240" cy="1119743"/>
          </a:xfrm>
          <a:prstGeom prst="rect">
            <a:avLst/>
          </a:prstGeom>
        </p:spPr>
      </p:pic>
      <p:pic>
        <p:nvPicPr>
          <p:cNvPr id="31" name="Graphic 30" descr="Bar chart with solid fill">
            <a:extLst>
              <a:ext uri="{FF2B5EF4-FFF2-40B4-BE49-F238E27FC236}">
                <a16:creationId xmlns:a16="http://schemas.microsoft.com/office/drawing/2014/main" id="{71BE9256-55D3-ED05-EDE2-97B3EA5561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88575" y="5412713"/>
            <a:ext cx="914400" cy="914400"/>
          </a:xfrm>
          <a:prstGeom prst="rect">
            <a:avLst/>
          </a:prstGeom>
        </p:spPr>
      </p:pic>
      <p:pic>
        <p:nvPicPr>
          <p:cNvPr id="35" name="Graphic 34" descr="Remote learning science with solid fill">
            <a:extLst>
              <a:ext uri="{FF2B5EF4-FFF2-40B4-BE49-F238E27FC236}">
                <a16:creationId xmlns:a16="http://schemas.microsoft.com/office/drawing/2014/main" id="{A00CC17C-B9FD-0EA6-5287-9859D0FF71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58556" y="3349074"/>
            <a:ext cx="914400" cy="914400"/>
          </a:xfrm>
          <a:prstGeom prst="rect">
            <a:avLst/>
          </a:prstGeom>
        </p:spPr>
      </p:pic>
      <p:pic>
        <p:nvPicPr>
          <p:cNvPr id="37" name="Graphic 36" descr="Single gear with solid fill">
            <a:extLst>
              <a:ext uri="{FF2B5EF4-FFF2-40B4-BE49-F238E27FC236}">
                <a16:creationId xmlns:a16="http://schemas.microsoft.com/office/drawing/2014/main" id="{1DE44B48-CD65-C43C-0168-8F43C52EE3E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37143" y="4447681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4B1A817-B664-CEB0-BA1B-C6D44658D34F}"/>
              </a:ext>
            </a:extLst>
          </p:cNvPr>
          <p:cNvSpPr txBox="1"/>
          <p:nvPr/>
        </p:nvSpPr>
        <p:spPr>
          <a:xfrm>
            <a:off x="4875847" y="3345201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is input sent to Server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BFE7457-14F4-DD5E-7364-F0DA008146EA}"/>
              </a:ext>
            </a:extLst>
          </p:cNvPr>
          <p:cNvCxnSpPr>
            <a:cxnSpLocks/>
          </p:cNvCxnSpPr>
          <p:nvPr/>
        </p:nvCxnSpPr>
        <p:spPr>
          <a:xfrm>
            <a:off x="4503442" y="3760106"/>
            <a:ext cx="3200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AFF643-F0C7-9B02-CBAC-7E8255FE64DC}"/>
              </a:ext>
            </a:extLst>
          </p:cNvPr>
          <p:cNvCxnSpPr>
            <a:cxnSpLocks/>
          </p:cNvCxnSpPr>
          <p:nvPr/>
        </p:nvCxnSpPr>
        <p:spPr>
          <a:xfrm flipH="1" flipV="1">
            <a:off x="4503442" y="5968196"/>
            <a:ext cx="3199986" cy="6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54DFB90-E55D-F1AE-DFAE-7E570AE7200B}"/>
              </a:ext>
            </a:extLst>
          </p:cNvPr>
          <p:cNvSpPr txBox="1"/>
          <p:nvPr/>
        </p:nvSpPr>
        <p:spPr>
          <a:xfrm>
            <a:off x="4746110" y="5562136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are returned to the User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8F9943-8316-7AF7-6D64-DAB22C55BDF1}"/>
              </a:ext>
            </a:extLst>
          </p:cNvPr>
          <p:cNvSpPr txBox="1"/>
          <p:nvPr/>
        </p:nvSpPr>
        <p:spPr>
          <a:xfrm>
            <a:off x="9004863" y="3606451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 models predict</a:t>
            </a:r>
          </a:p>
          <a:p>
            <a:r>
              <a:rPr lang="en-US" dirty="0"/>
              <a:t>on the user’s input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59D910-B837-7997-9A0A-AC8D80CBC889}"/>
              </a:ext>
            </a:extLst>
          </p:cNvPr>
          <p:cNvSpPr txBox="1"/>
          <p:nvPr/>
        </p:nvSpPr>
        <p:spPr>
          <a:xfrm>
            <a:off x="10126851" y="2046695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Persistent Static Models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ECB90C-B9B1-4640-59A8-84F5A4FA2B78}"/>
              </a:ext>
            </a:extLst>
          </p:cNvPr>
          <p:cNvCxnSpPr>
            <a:cxnSpLocks/>
          </p:cNvCxnSpPr>
          <p:nvPr/>
        </p:nvCxnSpPr>
        <p:spPr>
          <a:xfrm flipH="1">
            <a:off x="9243731" y="3121182"/>
            <a:ext cx="1022054" cy="386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90A2D39-BC41-0F6B-60D6-BEC2D1D2331A}"/>
              </a:ext>
            </a:extLst>
          </p:cNvPr>
          <p:cNvSpPr txBox="1"/>
          <p:nvPr/>
        </p:nvSpPr>
        <p:spPr>
          <a:xfrm>
            <a:off x="5855282" y="4262064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API</a:t>
            </a:r>
          </a:p>
        </p:txBody>
      </p:sp>
      <p:pic>
        <p:nvPicPr>
          <p:cNvPr id="73" name="Graphic 72" descr="Blueprint with solid fill">
            <a:extLst>
              <a:ext uri="{FF2B5EF4-FFF2-40B4-BE49-F238E27FC236}">
                <a16:creationId xmlns:a16="http://schemas.microsoft.com/office/drawing/2014/main" id="{4D9CBD9F-624F-ACD6-702A-1CC13EC56E3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06834" y="2781066"/>
            <a:ext cx="914400" cy="914400"/>
          </a:xfrm>
          <a:prstGeom prst="rect">
            <a:avLst/>
          </a:prstGeom>
        </p:spPr>
      </p:pic>
      <p:pic>
        <p:nvPicPr>
          <p:cNvPr id="77" name="Graphic 76" descr="Document with solid fill">
            <a:extLst>
              <a:ext uri="{FF2B5EF4-FFF2-40B4-BE49-F238E27FC236}">
                <a16:creationId xmlns:a16="http://schemas.microsoft.com/office/drawing/2014/main" id="{D3636BE6-2991-43F4-23C4-31C5E15855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06834" y="3753576"/>
            <a:ext cx="914400" cy="91440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5E60F19-8251-118B-7547-E292B530C043}"/>
              </a:ext>
            </a:extLst>
          </p:cNvPr>
          <p:cNvSpPr txBox="1"/>
          <p:nvPr/>
        </p:nvSpPr>
        <p:spPr>
          <a:xfrm>
            <a:off x="64587" y="3121182"/>
            <a:ext cx="1536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Draw Structure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BF8D30-9BFD-7494-8242-99C4336D68AD}"/>
              </a:ext>
            </a:extLst>
          </p:cNvPr>
          <p:cNvSpPr txBox="1"/>
          <p:nvPr/>
        </p:nvSpPr>
        <p:spPr>
          <a:xfrm>
            <a:off x="55632" y="4056887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SMILES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81B32E6-D76C-9168-E9D5-83618473309E}"/>
              </a:ext>
            </a:extLst>
          </p:cNvPr>
          <p:cNvSpPr txBox="1"/>
          <p:nvPr/>
        </p:nvSpPr>
        <p:spPr>
          <a:xfrm>
            <a:off x="503975" y="35871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7DEEE4D-F83C-255A-D188-02A0EE25294D}"/>
              </a:ext>
            </a:extLst>
          </p:cNvPr>
          <p:cNvCxnSpPr>
            <a:cxnSpLocks/>
          </p:cNvCxnSpPr>
          <p:nvPr/>
        </p:nvCxnSpPr>
        <p:spPr>
          <a:xfrm>
            <a:off x="2593910" y="3760106"/>
            <a:ext cx="6488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1037C11-EE54-7AAA-FB62-12687F480A9C}"/>
              </a:ext>
            </a:extLst>
          </p:cNvPr>
          <p:cNvCxnSpPr>
            <a:cxnSpLocks/>
          </p:cNvCxnSpPr>
          <p:nvPr/>
        </p:nvCxnSpPr>
        <p:spPr>
          <a:xfrm>
            <a:off x="8515756" y="4326556"/>
            <a:ext cx="0" cy="1035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0" name="Graphic 89" descr="Binary with solid fill">
            <a:extLst>
              <a:ext uri="{FF2B5EF4-FFF2-40B4-BE49-F238E27FC236}">
                <a16:creationId xmlns:a16="http://schemas.microsoft.com/office/drawing/2014/main" id="{0F29A0B8-6928-8287-C86D-2434006B50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58556" y="5443770"/>
            <a:ext cx="914400" cy="914400"/>
          </a:xfrm>
          <a:prstGeom prst="rect">
            <a:avLst/>
          </a:prstGeom>
        </p:spPr>
      </p:pic>
      <p:pic>
        <p:nvPicPr>
          <p:cNvPr id="94" name="Graphic 93" descr="Database with solid fill">
            <a:extLst>
              <a:ext uri="{FF2B5EF4-FFF2-40B4-BE49-F238E27FC236}">
                <a16:creationId xmlns:a16="http://schemas.microsoft.com/office/drawing/2014/main" id="{989C58B2-F814-4B51-5331-73436FE593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79582" y="1377952"/>
            <a:ext cx="914400" cy="914400"/>
          </a:xfrm>
          <a:prstGeom prst="rect">
            <a:avLst/>
          </a:prstGeom>
        </p:spPr>
      </p:pic>
      <p:pic>
        <p:nvPicPr>
          <p:cNvPr id="4" name="Graphic 3" descr="Table with solid fill">
            <a:extLst>
              <a:ext uri="{FF2B5EF4-FFF2-40B4-BE49-F238E27FC236}">
                <a16:creationId xmlns:a16="http://schemas.microsoft.com/office/drawing/2014/main" id="{FE2A69C6-98C2-4C4B-16D7-08934261E15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174175" y="5412713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AE6EED-3BDA-FF9C-99C7-278F1A3D4004}"/>
              </a:ext>
            </a:extLst>
          </p:cNvPr>
          <p:cNvSpPr txBox="1"/>
          <p:nvPr/>
        </p:nvSpPr>
        <p:spPr>
          <a:xfrm>
            <a:off x="430831" y="1447406"/>
            <a:ext cx="1649896" cy="7386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Chemists + DMPK Discovery Community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513FE4-C8DE-224E-5BAD-D842F3C439A5}"/>
              </a:ext>
            </a:extLst>
          </p:cNvPr>
          <p:cNvSpPr txBox="1"/>
          <p:nvPr/>
        </p:nvSpPr>
        <p:spPr>
          <a:xfrm>
            <a:off x="7517550" y="1599536"/>
            <a:ext cx="1102006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Support?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B77DA-EA13-70F1-F9D1-14E62F448C4D}"/>
              </a:ext>
            </a:extLst>
          </p:cNvPr>
          <p:cNvSpPr txBox="1"/>
          <p:nvPr/>
        </p:nvSpPr>
        <p:spPr>
          <a:xfrm>
            <a:off x="6551543" y="4750992"/>
            <a:ext cx="1102006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Support?</a:t>
            </a:r>
          </a:p>
        </p:txBody>
      </p:sp>
      <p:pic>
        <p:nvPicPr>
          <p:cNvPr id="9" name="Graphic 8" descr="Books on shelf with solid fill">
            <a:extLst>
              <a:ext uri="{FF2B5EF4-FFF2-40B4-BE49-F238E27FC236}">
                <a16:creationId xmlns:a16="http://schemas.microsoft.com/office/drawing/2014/main" id="{7387B305-4193-D2AF-44AF-DB643CD865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585166" y="431997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D30700-5E0E-22CA-5846-32D6B1A79AF2}"/>
              </a:ext>
            </a:extLst>
          </p:cNvPr>
          <p:cNvSpPr txBox="1"/>
          <p:nvPr/>
        </p:nvSpPr>
        <p:spPr>
          <a:xfrm>
            <a:off x="9754758" y="5104936"/>
            <a:ext cx="23038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Deprecated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PyTorch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ChemProp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AE458-3AF9-B784-8B61-65679FB4E0CA}"/>
              </a:ext>
            </a:extLst>
          </p:cNvPr>
          <p:cNvSpPr txBox="1"/>
          <p:nvPr/>
        </p:nvSpPr>
        <p:spPr>
          <a:xfrm>
            <a:off x="10496294" y="4096447"/>
            <a:ext cx="1102006" cy="30777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Support?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82C264F-7DC2-B798-DBA8-DC909AA53E05}"/>
              </a:ext>
            </a:extLst>
          </p:cNvPr>
          <p:cNvCxnSpPr>
            <a:cxnSpLocks/>
          </p:cNvCxnSpPr>
          <p:nvPr/>
        </p:nvCxnSpPr>
        <p:spPr>
          <a:xfrm flipH="1" flipV="1">
            <a:off x="8999458" y="4262064"/>
            <a:ext cx="1263068" cy="658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04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09BAC290-E63F-A46D-BE8A-078DD1A3F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>
            <a:extLst>
              <a:ext uri="{FF2B5EF4-FFF2-40B4-BE49-F238E27FC236}">
                <a16:creationId xmlns:a16="http://schemas.microsoft.com/office/drawing/2014/main" id="{53AB6324-DD59-28F6-AAA1-322EE392483D}"/>
              </a:ext>
            </a:extLst>
          </p:cNvPr>
          <p:cNvSpPr txBox="1"/>
          <p:nvPr/>
        </p:nvSpPr>
        <p:spPr>
          <a:xfrm>
            <a:off x="-31890" y="179168"/>
            <a:ext cx="12271513" cy="67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ADME Resources</a:t>
            </a:r>
            <a:endParaRPr dirty="0"/>
          </a:p>
        </p:txBody>
      </p:sp>
      <p:sp>
        <p:nvSpPr>
          <p:cNvPr id="77" name="Google Shape;77;p4">
            <a:extLst>
              <a:ext uri="{FF2B5EF4-FFF2-40B4-BE49-F238E27FC236}">
                <a16:creationId xmlns:a16="http://schemas.microsoft.com/office/drawing/2014/main" id="{21DAA55A-CA1C-6662-2719-A187E9BB917C}"/>
              </a:ext>
            </a:extLst>
          </p:cNvPr>
          <p:cNvSpPr/>
          <p:nvPr/>
        </p:nvSpPr>
        <p:spPr>
          <a:xfrm>
            <a:off x="7081632" y="2612456"/>
            <a:ext cx="1341782" cy="1311965"/>
          </a:xfrm>
          <a:prstGeom prst="can">
            <a:avLst>
              <a:gd name="adj" fmla="val 25000"/>
            </a:avLst>
          </a:prstGeom>
          <a:solidFill>
            <a:schemeClr val="accent6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 dirty="0"/>
          </a:p>
        </p:txBody>
      </p:sp>
      <p:sp>
        <p:nvSpPr>
          <p:cNvPr id="78" name="Google Shape;78;p4">
            <a:extLst>
              <a:ext uri="{FF2B5EF4-FFF2-40B4-BE49-F238E27FC236}">
                <a16:creationId xmlns:a16="http://schemas.microsoft.com/office/drawing/2014/main" id="{22325874-157E-9BDB-BB93-EFDF235784C5}"/>
              </a:ext>
            </a:extLst>
          </p:cNvPr>
          <p:cNvSpPr/>
          <p:nvPr/>
        </p:nvSpPr>
        <p:spPr>
          <a:xfrm>
            <a:off x="9599544" y="460446"/>
            <a:ext cx="1649896" cy="13119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Browser</a:t>
            </a:r>
            <a:endParaRPr dirty="0"/>
          </a:p>
        </p:txBody>
      </p:sp>
      <p:sp>
        <p:nvSpPr>
          <p:cNvPr id="79" name="Google Shape;79;p4">
            <a:extLst>
              <a:ext uri="{FF2B5EF4-FFF2-40B4-BE49-F238E27FC236}">
                <a16:creationId xmlns:a16="http://schemas.microsoft.com/office/drawing/2014/main" id="{2075FD9A-3788-B06E-8A3B-656D692350B7}"/>
              </a:ext>
            </a:extLst>
          </p:cNvPr>
          <p:cNvSpPr/>
          <p:nvPr/>
        </p:nvSpPr>
        <p:spPr>
          <a:xfrm>
            <a:off x="942560" y="4806613"/>
            <a:ext cx="1649896" cy="13119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/>
          </a:p>
        </p:txBody>
      </p:sp>
      <p:sp>
        <p:nvSpPr>
          <p:cNvPr id="80" name="Google Shape;80;p4">
            <a:extLst>
              <a:ext uri="{FF2B5EF4-FFF2-40B4-BE49-F238E27FC236}">
                <a16:creationId xmlns:a16="http://schemas.microsoft.com/office/drawing/2014/main" id="{67788A74-FF5A-114D-5580-C3A186C89589}"/>
              </a:ext>
            </a:extLst>
          </p:cNvPr>
          <p:cNvSpPr/>
          <p:nvPr/>
        </p:nvSpPr>
        <p:spPr>
          <a:xfrm>
            <a:off x="942560" y="2664543"/>
            <a:ext cx="1649896" cy="131196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IQC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Validator</a:t>
            </a:r>
            <a:endParaRPr/>
          </a:p>
        </p:txBody>
      </p:sp>
      <p:sp>
        <p:nvSpPr>
          <p:cNvPr id="81" name="Google Shape;81;p4">
            <a:extLst>
              <a:ext uri="{FF2B5EF4-FFF2-40B4-BE49-F238E27FC236}">
                <a16:creationId xmlns:a16="http://schemas.microsoft.com/office/drawing/2014/main" id="{05C3ADA8-6027-E4B4-0A34-110FEBDC979A}"/>
              </a:ext>
            </a:extLst>
          </p:cNvPr>
          <p:cNvSpPr/>
          <p:nvPr/>
        </p:nvSpPr>
        <p:spPr>
          <a:xfrm>
            <a:off x="9599544" y="4744588"/>
            <a:ext cx="1649896" cy="131196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Predictor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(and API)</a:t>
            </a:r>
            <a:endParaRPr dirty="0"/>
          </a:p>
        </p:txBody>
      </p:sp>
      <p:sp>
        <p:nvSpPr>
          <p:cNvPr id="82" name="Google Shape;82;p4">
            <a:extLst>
              <a:ext uri="{FF2B5EF4-FFF2-40B4-BE49-F238E27FC236}">
                <a16:creationId xmlns:a16="http://schemas.microsoft.com/office/drawing/2014/main" id="{C9ADFCA1-C524-8CCC-1B0D-5F21263A6AA3}"/>
              </a:ext>
            </a:extLst>
          </p:cNvPr>
          <p:cNvSpPr/>
          <p:nvPr/>
        </p:nvSpPr>
        <p:spPr>
          <a:xfrm>
            <a:off x="4023690" y="2150098"/>
            <a:ext cx="1689653" cy="23655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48224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>
            <a:extLst>
              <a:ext uri="{FF2B5EF4-FFF2-40B4-BE49-F238E27FC236}">
                <a16:creationId xmlns:a16="http://schemas.microsoft.com/office/drawing/2014/main" id="{1D9D01F5-0A6C-8E21-E606-9CC122D79138}"/>
              </a:ext>
            </a:extLst>
          </p:cNvPr>
          <p:cNvSpPr/>
          <p:nvPr/>
        </p:nvSpPr>
        <p:spPr>
          <a:xfrm>
            <a:off x="3745848" y="1614694"/>
            <a:ext cx="2245335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IFX Server(s)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(currently on Lorentz/Tripod)</a:t>
            </a:r>
            <a:endParaRPr/>
          </a:p>
        </p:txBody>
      </p:sp>
      <p:sp>
        <p:nvSpPr>
          <p:cNvPr id="84" name="Google Shape;84;p4">
            <a:extLst>
              <a:ext uri="{FF2B5EF4-FFF2-40B4-BE49-F238E27FC236}">
                <a16:creationId xmlns:a16="http://schemas.microsoft.com/office/drawing/2014/main" id="{B073EAC5-6292-80D6-6157-064ACAC10657}"/>
              </a:ext>
            </a:extLst>
          </p:cNvPr>
          <p:cNvSpPr/>
          <p:nvPr/>
        </p:nvSpPr>
        <p:spPr>
          <a:xfrm>
            <a:off x="4123081" y="2239551"/>
            <a:ext cx="1501636" cy="2201516"/>
          </a:xfrm>
          <a:prstGeom prst="roundRect">
            <a:avLst>
              <a:gd name="adj" fmla="val 16667"/>
            </a:avLst>
          </a:prstGeom>
          <a:solidFill>
            <a:srgbClr val="E4CC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>
            <a:extLst>
              <a:ext uri="{FF2B5EF4-FFF2-40B4-BE49-F238E27FC236}">
                <a16:creationId xmlns:a16="http://schemas.microsoft.com/office/drawing/2014/main" id="{3601772E-F252-DDFE-978B-4BB830167555}"/>
              </a:ext>
            </a:extLst>
          </p:cNvPr>
          <p:cNvSpPr/>
          <p:nvPr/>
        </p:nvSpPr>
        <p:spPr>
          <a:xfrm>
            <a:off x="4282108" y="2533667"/>
            <a:ext cx="1202635" cy="293581"/>
          </a:xfrm>
          <a:prstGeom prst="rect">
            <a:avLst/>
          </a:prstGeom>
          <a:solidFill>
            <a:srgbClr val="632F6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IQC Convert Service</a:t>
            </a:r>
            <a:endParaRPr/>
          </a:p>
        </p:txBody>
      </p:sp>
      <p:sp>
        <p:nvSpPr>
          <p:cNvPr id="86" name="Google Shape;86;p4">
            <a:extLst>
              <a:ext uri="{FF2B5EF4-FFF2-40B4-BE49-F238E27FC236}">
                <a16:creationId xmlns:a16="http://schemas.microsoft.com/office/drawing/2014/main" id="{1937B6C7-52A9-699A-1856-6D8B94F23EB0}"/>
              </a:ext>
            </a:extLst>
          </p:cNvPr>
          <p:cNvSpPr/>
          <p:nvPr/>
        </p:nvSpPr>
        <p:spPr>
          <a:xfrm>
            <a:off x="4272167" y="3796313"/>
            <a:ext cx="1202635" cy="248636"/>
          </a:xfrm>
          <a:prstGeom prst="rect">
            <a:avLst/>
          </a:prstGeom>
          <a:solidFill>
            <a:srgbClr val="632F6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ADME Service</a:t>
            </a:r>
            <a:endParaRPr/>
          </a:p>
        </p:txBody>
      </p:sp>
      <p:grpSp>
        <p:nvGrpSpPr>
          <p:cNvPr id="87" name="Google Shape;87;p4">
            <a:extLst>
              <a:ext uri="{FF2B5EF4-FFF2-40B4-BE49-F238E27FC236}">
                <a16:creationId xmlns:a16="http://schemas.microsoft.com/office/drawing/2014/main" id="{8030B582-538A-6C3D-77AE-79B7F65B4AFB}"/>
              </a:ext>
            </a:extLst>
          </p:cNvPr>
          <p:cNvGrpSpPr/>
          <p:nvPr/>
        </p:nvGrpSpPr>
        <p:grpSpPr>
          <a:xfrm>
            <a:off x="942562" y="460446"/>
            <a:ext cx="1649896" cy="1311965"/>
            <a:chOff x="942562" y="460446"/>
            <a:chExt cx="1649896" cy="1311965"/>
          </a:xfrm>
        </p:grpSpPr>
        <p:sp>
          <p:nvSpPr>
            <p:cNvPr id="88" name="Google Shape;88;p4">
              <a:extLst>
                <a:ext uri="{FF2B5EF4-FFF2-40B4-BE49-F238E27FC236}">
                  <a16:creationId xmlns:a16="http://schemas.microsoft.com/office/drawing/2014/main" id="{454E1FE2-1A06-EE3D-B621-59C0084B7E7A}"/>
                </a:ext>
              </a:extLst>
            </p:cNvPr>
            <p:cNvSpPr/>
            <p:nvPr/>
          </p:nvSpPr>
          <p:spPr>
            <a:xfrm>
              <a:off x="942562" y="460446"/>
              <a:ext cx="1649896" cy="131196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8224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IQC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Convert</a:t>
              </a:r>
              <a:endParaRPr dirty="0"/>
            </a:p>
          </p:txBody>
        </p:sp>
        <p:sp>
          <p:nvSpPr>
            <p:cNvPr id="89" name="Google Shape;89;p4">
              <a:extLst>
                <a:ext uri="{FF2B5EF4-FFF2-40B4-BE49-F238E27FC236}">
                  <a16:creationId xmlns:a16="http://schemas.microsoft.com/office/drawing/2014/main" id="{4D278D15-98F5-4088-52F8-E6BF93D09960}"/>
                </a:ext>
              </a:extLst>
            </p:cNvPr>
            <p:cNvSpPr/>
            <p:nvPr/>
          </p:nvSpPr>
          <p:spPr>
            <a:xfrm>
              <a:off x="1003056" y="526091"/>
              <a:ext cx="1519827" cy="1187914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4">
            <a:extLst>
              <a:ext uri="{FF2B5EF4-FFF2-40B4-BE49-F238E27FC236}">
                <a16:creationId xmlns:a16="http://schemas.microsoft.com/office/drawing/2014/main" id="{A6743ACC-C282-23CE-A2BB-3BD50B6D509D}"/>
              </a:ext>
            </a:extLst>
          </p:cNvPr>
          <p:cNvSpPr/>
          <p:nvPr/>
        </p:nvSpPr>
        <p:spPr>
          <a:xfrm>
            <a:off x="1003053" y="2726568"/>
            <a:ext cx="1519827" cy="118791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">
            <a:extLst>
              <a:ext uri="{FF2B5EF4-FFF2-40B4-BE49-F238E27FC236}">
                <a16:creationId xmlns:a16="http://schemas.microsoft.com/office/drawing/2014/main" id="{6F1402D0-B816-0082-389C-D8D4A1727CE0}"/>
              </a:ext>
            </a:extLst>
          </p:cNvPr>
          <p:cNvSpPr/>
          <p:nvPr/>
        </p:nvSpPr>
        <p:spPr>
          <a:xfrm>
            <a:off x="1003052" y="4868637"/>
            <a:ext cx="1519827" cy="118791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">
            <a:extLst>
              <a:ext uri="{FF2B5EF4-FFF2-40B4-BE49-F238E27FC236}">
                <a16:creationId xmlns:a16="http://schemas.microsoft.com/office/drawing/2014/main" id="{2DE4A957-6B47-DC45-BB32-BE357408D1CD}"/>
              </a:ext>
            </a:extLst>
          </p:cNvPr>
          <p:cNvSpPr/>
          <p:nvPr/>
        </p:nvSpPr>
        <p:spPr>
          <a:xfrm>
            <a:off x="9664578" y="517349"/>
            <a:ext cx="1519827" cy="118791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">
            <a:extLst>
              <a:ext uri="{FF2B5EF4-FFF2-40B4-BE49-F238E27FC236}">
                <a16:creationId xmlns:a16="http://schemas.microsoft.com/office/drawing/2014/main" id="{218DF939-E1A8-0C7C-1B54-8D5ECA7FD2DD}"/>
              </a:ext>
            </a:extLst>
          </p:cNvPr>
          <p:cNvSpPr/>
          <p:nvPr/>
        </p:nvSpPr>
        <p:spPr>
          <a:xfrm>
            <a:off x="9664578" y="4806613"/>
            <a:ext cx="1519827" cy="1187914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>
            <a:extLst>
              <a:ext uri="{FF2B5EF4-FFF2-40B4-BE49-F238E27FC236}">
                <a16:creationId xmlns:a16="http://schemas.microsoft.com/office/drawing/2014/main" id="{5F8D31A1-4901-2DD4-6153-4EA880AFEFCE}"/>
              </a:ext>
            </a:extLst>
          </p:cNvPr>
          <p:cNvSpPr/>
          <p:nvPr/>
        </p:nvSpPr>
        <p:spPr>
          <a:xfrm>
            <a:off x="4282108" y="3183311"/>
            <a:ext cx="1202635" cy="278296"/>
          </a:xfrm>
          <a:prstGeom prst="rect">
            <a:avLst/>
          </a:prstGeom>
          <a:solidFill>
            <a:srgbClr val="632F6C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IQC Validator Service</a:t>
            </a:r>
            <a:endParaRPr/>
          </a:p>
        </p:txBody>
      </p:sp>
      <p:cxnSp>
        <p:nvCxnSpPr>
          <p:cNvPr id="95" name="Google Shape;95;p4">
            <a:extLst>
              <a:ext uri="{FF2B5EF4-FFF2-40B4-BE49-F238E27FC236}">
                <a16:creationId xmlns:a16="http://schemas.microsoft.com/office/drawing/2014/main" id="{214C21AF-CDBA-7E46-6B1E-72842038CB24}"/>
              </a:ext>
            </a:extLst>
          </p:cNvPr>
          <p:cNvCxnSpPr>
            <a:stCxn id="88" idx="3"/>
            <a:endCxn id="85" idx="1"/>
          </p:cNvCxnSpPr>
          <p:nvPr/>
        </p:nvCxnSpPr>
        <p:spPr>
          <a:xfrm>
            <a:off x="2592458" y="1116429"/>
            <a:ext cx="1689600" cy="1563900"/>
          </a:xfrm>
          <a:prstGeom prst="bentConnector3">
            <a:avLst>
              <a:gd name="adj1" fmla="val 50001"/>
            </a:avLst>
          </a:prstGeom>
          <a:noFill/>
          <a:ln w="9525" cap="flat" cmpd="dbl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6" name="Google Shape;96;p4">
            <a:extLst>
              <a:ext uri="{FF2B5EF4-FFF2-40B4-BE49-F238E27FC236}">
                <a16:creationId xmlns:a16="http://schemas.microsoft.com/office/drawing/2014/main" id="{686E34EC-03E7-47D9-B5F4-23AA87BF7D83}"/>
              </a:ext>
            </a:extLst>
          </p:cNvPr>
          <p:cNvCxnSpPr>
            <a:stCxn id="79" idx="3"/>
            <a:endCxn id="86" idx="1"/>
          </p:cNvCxnSpPr>
          <p:nvPr/>
        </p:nvCxnSpPr>
        <p:spPr>
          <a:xfrm rot="10800000" flipH="1">
            <a:off x="2592456" y="3920596"/>
            <a:ext cx="1679700" cy="154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7" name="Google Shape;97;p4">
            <a:extLst>
              <a:ext uri="{FF2B5EF4-FFF2-40B4-BE49-F238E27FC236}">
                <a16:creationId xmlns:a16="http://schemas.microsoft.com/office/drawing/2014/main" id="{9649B284-E2D8-A35D-B350-682B58406A58}"/>
              </a:ext>
            </a:extLst>
          </p:cNvPr>
          <p:cNvCxnSpPr>
            <a:stCxn id="80" idx="3"/>
            <a:endCxn id="94" idx="1"/>
          </p:cNvCxnSpPr>
          <p:nvPr/>
        </p:nvCxnSpPr>
        <p:spPr>
          <a:xfrm>
            <a:off x="2592456" y="3320525"/>
            <a:ext cx="1689600" cy="1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98" name="Google Shape;98;p4">
            <a:extLst>
              <a:ext uri="{FF2B5EF4-FFF2-40B4-BE49-F238E27FC236}">
                <a16:creationId xmlns:a16="http://schemas.microsoft.com/office/drawing/2014/main" id="{F89705A2-8E79-EC89-737B-F4A12FF4B050}"/>
              </a:ext>
            </a:extLst>
          </p:cNvPr>
          <p:cNvCxnSpPr>
            <a:stCxn id="86" idx="3"/>
            <a:endCxn id="77" idx="2"/>
          </p:cNvCxnSpPr>
          <p:nvPr/>
        </p:nvCxnSpPr>
        <p:spPr>
          <a:xfrm rot="10800000" flipH="1">
            <a:off x="5474802" y="3268431"/>
            <a:ext cx="1606800" cy="652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9" name="Google Shape;99;p4">
            <a:extLst>
              <a:ext uri="{FF2B5EF4-FFF2-40B4-BE49-F238E27FC236}">
                <a16:creationId xmlns:a16="http://schemas.microsoft.com/office/drawing/2014/main" id="{98696EDA-0F9B-665F-FC60-CB19D3A11B99}"/>
              </a:ext>
            </a:extLst>
          </p:cNvPr>
          <p:cNvCxnSpPr>
            <a:stCxn id="77" idx="4"/>
            <a:endCxn id="78" idx="1"/>
          </p:cNvCxnSpPr>
          <p:nvPr/>
        </p:nvCxnSpPr>
        <p:spPr>
          <a:xfrm rot="10800000" flipH="1">
            <a:off x="8423414" y="1116538"/>
            <a:ext cx="1176000" cy="2151900"/>
          </a:xfrm>
          <a:prstGeom prst="bentConnector3">
            <a:avLst>
              <a:gd name="adj1" fmla="val 4433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" name="Google Shape;100;p4">
            <a:extLst>
              <a:ext uri="{FF2B5EF4-FFF2-40B4-BE49-F238E27FC236}">
                <a16:creationId xmlns:a16="http://schemas.microsoft.com/office/drawing/2014/main" id="{BD4B3912-0B1E-8B84-0DEA-136B5D7C55C9}"/>
              </a:ext>
            </a:extLst>
          </p:cNvPr>
          <p:cNvCxnSpPr>
            <a:stCxn id="77" idx="3"/>
            <a:endCxn id="81" idx="1"/>
          </p:cNvCxnSpPr>
          <p:nvPr/>
        </p:nvCxnSpPr>
        <p:spPr>
          <a:xfrm rot="-5400000" flipH="1">
            <a:off x="7938073" y="3738871"/>
            <a:ext cx="1476000" cy="18471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01" name="Google Shape;101;p4" descr="Gear Icon Vector Art, Icons, and Graphics for Free Download">
            <a:extLst>
              <a:ext uri="{FF2B5EF4-FFF2-40B4-BE49-F238E27FC236}">
                <a16:creationId xmlns:a16="http://schemas.microsoft.com/office/drawing/2014/main" id="{EE347EC8-DC08-FBE3-3CCE-29A7A9FE05AA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200255" y="4806613"/>
            <a:ext cx="1104534" cy="1104534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rgbClr val="632F6C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2" name="Google Shape;102;p4">
            <a:extLst>
              <a:ext uri="{FF2B5EF4-FFF2-40B4-BE49-F238E27FC236}">
                <a16:creationId xmlns:a16="http://schemas.microsoft.com/office/drawing/2014/main" id="{B0519A65-8115-1BEE-5108-3B9BC6902826}"/>
              </a:ext>
            </a:extLst>
          </p:cNvPr>
          <p:cNvSpPr/>
          <p:nvPr/>
        </p:nvSpPr>
        <p:spPr>
          <a:xfrm>
            <a:off x="5713343" y="5074423"/>
            <a:ext cx="1523729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QSAR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dirty="0"/>
          </a:p>
        </p:txBody>
      </p:sp>
      <p:sp>
        <p:nvSpPr>
          <p:cNvPr id="103" name="Google Shape;103;p4">
            <a:extLst>
              <a:ext uri="{FF2B5EF4-FFF2-40B4-BE49-F238E27FC236}">
                <a16:creationId xmlns:a16="http://schemas.microsoft.com/office/drawing/2014/main" id="{F7174FE3-1EB1-AB35-CA59-7A75B609AB36}"/>
              </a:ext>
            </a:extLst>
          </p:cNvPr>
          <p:cNvSpPr/>
          <p:nvPr/>
        </p:nvSpPr>
        <p:spPr>
          <a:xfrm>
            <a:off x="3222444" y="1656678"/>
            <a:ext cx="943359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 ZIP</a:t>
            </a:r>
            <a:endParaRPr/>
          </a:p>
        </p:txBody>
      </p:sp>
      <p:cxnSp>
        <p:nvCxnSpPr>
          <p:cNvPr id="104" name="Google Shape;104;p4">
            <a:extLst>
              <a:ext uri="{FF2B5EF4-FFF2-40B4-BE49-F238E27FC236}">
                <a16:creationId xmlns:a16="http://schemas.microsoft.com/office/drawing/2014/main" id="{18005A93-BC20-93A7-5C25-668868809FA0}"/>
              </a:ext>
            </a:extLst>
          </p:cNvPr>
          <p:cNvCxnSpPr/>
          <p:nvPr/>
        </p:nvCxnSpPr>
        <p:spPr>
          <a:xfrm flipH="1">
            <a:off x="3669889" y="2023015"/>
            <a:ext cx="1" cy="3666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A6B3CC5B-DC51-8C34-76B9-73B27C9AAE1A}"/>
              </a:ext>
            </a:extLst>
          </p:cNvPr>
          <p:cNvSpPr/>
          <p:nvPr/>
        </p:nvSpPr>
        <p:spPr>
          <a:xfrm>
            <a:off x="2629019" y="1570020"/>
            <a:ext cx="943359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 file</a:t>
            </a:r>
            <a:endParaRPr/>
          </a:p>
        </p:txBody>
      </p:sp>
      <p:cxnSp>
        <p:nvCxnSpPr>
          <p:cNvPr id="106" name="Google Shape;106;p4">
            <a:extLst>
              <a:ext uri="{FF2B5EF4-FFF2-40B4-BE49-F238E27FC236}">
                <a16:creationId xmlns:a16="http://schemas.microsoft.com/office/drawing/2014/main" id="{80EE0063-10EF-A7BE-2D45-DBB465634E05}"/>
              </a:ext>
            </a:extLst>
          </p:cNvPr>
          <p:cNvCxnSpPr/>
          <p:nvPr/>
        </p:nvCxnSpPr>
        <p:spPr>
          <a:xfrm rot="10800000">
            <a:off x="3200831" y="1273446"/>
            <a:ext cx="1" cy="3666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Google Shape;108;p4">
            <a:extLst>
              <a:ext uri="{FF2B5EF4-FFF2-40B4-BE49-F238E27FC236}">
                <a16:creationId xmlns:a16="http://schemas.microsoft.com/office/drawing/2014/main" id="{CE74AA20-B870-C849-4327-73675B8C841F}"/>
              </a:ext>
            </a:extLst>
          </p:cNvPr>
          <p:cNvSpPr/>
          <p:nvPr/>
        </p:nvSpPr>
        <p:spPr>
          <a:xfrm>
            <a:off x="8369823" y="5037118"/>
            <a:ext cx="1160301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QSAR Models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09" name="Google Shape;109;p4">
            <a:extLst>
              <a:ext uri="{FF2B5EF4-FFF2-40B4-BE49-F238E27FC236}">
                <a16:creationId xmlns:a16="http://schemas.microsoft.com/office/drawing/2014/main" id="{0EC5EBFC-4A10-1C93-890C-9A0808FD2F14}"/>
              </a:ext>
            </a:extLst>
          </p:cNvPr>
          <p:cNvSpPr/>
          <p:nvPr/>
        </p:nvSpPr>
        <p:spPr>
          <a:xfrm>
            <a:off x="3306315" y="4707194"/>
            <a:ext cx="1361227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 and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</a:rPr>
              <a:t>Predicted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  <a:endParaRPr dirty="0"/>
          </a:p>
        </p:txBody>
      </p:sp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C6B7C49E-9C83-0DF2-ACD7-DBA8ADEA2C22}"/>
              </a:ext>
            </a:extLst>
          </p:cNvPr>
          <p:cNvSpPr/>
          <p:nvPr/>
        </p:nvSpPr>
        <p:spPr>
          <a:xfrm>
            <a:off x="2681907" y="2877637"/>
            <a:ext cx="943359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 Data (CSV)</a:t>
            </a:r>
            <a:endParaRPr/>
          </a:p>
        </p:txBody>
      </p:sp>
      <p:cxnSp>
        <p:nvCxnSpPr>
          <p:cNvPr id="111" name="Google Shape;111;p4">
            <a:extLst>
              <a:ext uri="{FF2B5EF4-FFF2-40B4-BE49-F238E27FC236}">
                <a16:creationId xmlns:a16="http://schemas.microsoft.com/office/drawing/2014/main" id="{0A435EE2-0D0D-8532-19C5-2C8115008964}"/>
              </a:ext>
            </a:extLst>
          </p:cNvPr>
          <p:cNvCxnSpPr/>
          <p:nvPr/>
        </p:nvCxnSpPr>
        <p:spPr>
          <a:xfrm rot="-5400000" flipH="1">
            <a:off x="3633607" y="2919170"/>
            <a:ext cx="1" cy="3666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4">
            <a:extLst>
              <a:ext uri="{FF2B5EF4-FFF2-40B4-BE49-F238E27FC236}">
                <a16:creationId xmlns:a16="http://schemas.microsoft.com/office/drawing/2014/main" id="{61C10CC3-B906-08D0-C011-0B68D4FBA13C}"/>
              </a:ext>
            </a:extLst>
          </p:cNvPr>
          <p:cNvSpPr/>
          <p:nvPr/>
        </p:nvSpPr>
        <p:spPr>
          <a:xfrm>
            <a:off x="3074219" y="3301102"/>
            <a:ext cx="943359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cxnSp>
        <p:nvCxnSpPr>
          <p:cNvPr id="113" name="Google Shape;113;p4">
            <a:extLst>
              <a:ext uri="{FF2B5EF4-FFF2-40B4-BE49-F238E27FC236}">
                <a16:creationId xmlns:a16="http://schemas.microsoft.com/office/drawing/2014/main" id="{C3E1083A-76B0-AAF1-768A-BD8A31B8803F}"/>
              </a:ext>
            </a:extLst>
          </p:cNvPr>
          <p:cNvCxnSpPr/>
          <p:nvPr/>
        </p:nvCxnSpPr>
        <p:spPr>
          <a:xfrm rot="5400000">
            <a:off x="3055755" y="3332317"/>
            <a:ext cx="1" cy="3666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4">
            <a:extLst>
              <a:ext uri="{FF2B5EF4-FFF2-40B4-BE49-F238E27FC236}">
                <a16:creationId xmlns:a16="http://schemas.microsoft.com/office/drawing/2014/main" id="{578B90DF-6216-8CF1-5164-58CB3AA89EBC}"/>
              </a:ext>
            </a:extLst>
          </p:cNvPr>
          <p:cNvSpPr/>
          <p:nvPr/>
        </p:nvSpPr>
        <p:spPr>
          <a:xfrm>
            <a:off x="4742640" y="6166498"/>
            <a:ext cx="1361227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Predicted Data</a:t>
            </a:r>
            <a:endParaRPr dirty="0"/>
          </a:p>
        </p:txBody>
      </p:sp>
      <p:cxnSp>
        <p:nvCxnSpPr>
          <p:cNvPr id="115" name="Google Shape;115;p4">
            <a:extLst>
              <a:ext uri="{FF2B5EF4-FFF2-40B4-BE49-F238E27FC236}">
                <a16:creationId xmlns:a16="http://schemas.microsoft.com/office/drawing/2014/main" id="{11B39C2F-0E4B-0093-BCF0-D313462FA326}"/>
              </a:ext>
            </a:extLst>
          </p:cNvPr>
          <p:cNvCxnSpPr>
            <a:stCxn id="79" idx="2"/>
            <a:endCxn id="81" idx="2"/>
          </p:cNvCxnSpPr>
          <p:nvPr/>
        </p:nvCxnSpPr>
        <p:spPr>
          <a:xfrm rot="-5400000">
            <a:off x="6065008" y="1758978"/>
            <a:ext cx="62100" cy="8657100"/>
          </a:xfrm>
          <a:prstGeom prst="bentConnector3">
            <a:avLst>
              <a:gd name="adj1" fmla="val -935638"/>
            </a:avLst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4">
            <a:extLst>
              <a:ext uri="{FF2B5EF4-FFF2-40B4-BE49-F238E27FC236}">
                <a16:creationId xmlns:a16="http://schemas.microsoft.com/office/drawing/2014/main" id="{345E45EF-0845-8962-C58B-C5BFC8A95DBA}"/>
              </a:ext>
            </a:extLst>
          </p:cNvPr>
          <p:cNvCxnSpPr/>
          <p:nvPr/>
        </p:nvCxnSpPr>
        <p:spPr>
          <a:xfrm>
            <a:off x="2592456" y="5898687"/>
            <a:ext cx="2276060" cy="641951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none" w="sm" len="sm"/>
          </a:ln>
        </p:spPr>
      </p:cxnSp>
      <p:cxnSp>
        <p:nvCxnSpPr>
          <p:cNvPr id="117" name="Google Shape;117;p4">
            <a:extLst>
              <a:ext uri="{FF2B5EF4-FFF2-40B4-BE49-F238E27FC236}">
                <a16:creationId xmlns:a16="http://schemas.microsoft.com/office/drawing/2014/main" id="{FBFFC19D-BBBE-FF22-2CB6-6B098DD2CAED}"/>
              </a:ext>
            </a:extLst>
          </p:cNvPr>
          <p:cNvCxnSpPr/>
          <p:nvPr/>
        </p:nvCxnSpPr>
        <p:spPr>
          <a:xfrm>
            <a:off x="4868516" y="6540638"/>
            <a:ext cx="5419658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8" name="Google Shape;118;p4">
            <a:extLst>
              <a:ext uri="{FF2B5EF4-FFF2-40B4-BE49-F238E27FC236}">
                <a16:creationId xmlns:a16="http://schemas.microsoft.com/office/drawing/2014/main" id="{A4C46B17-B6D7-E7D1-42FB-A06FE1AD1278}"/>
              </a:ext>
            </a:extLst>
          </p:cNvPr>
          <p:cNvCxnSpPr/>
          <p:nvPr/>
        </p:nvCxnSpPr>
        <p:spPr>
          <a:xfrm>
            <a:off x="10288174" y="6064811"/>
            <a:ext cx="0" cy="475827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19" name="Google Shape;119;p4">
            <a:extLst>
              <a:ext uri="{FF2B5EF4-FFF2-40B4-BE49-F238E27FC236}">
                <a16:creationId xmlns:a16="http://schemas.microsoft.com/office/drawing/2014/main" id="{309D81C9-FDC8-9A74-AF68-974B9FB92969}"/>
              </a:ext>
            </a:extLst>
          </p:cNvPr>
          <p:cNvSpPr/>
          <p:nvPr/>
        </p:nvSpPr>
        <p:spPr>
          <a:xfrm>
            <a:off x="1596141" y="6302724"/>
            <a:ext cx="1642924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API Call</a:t>
            </a:r>
            <a:endParaRPr dirty="0"/>
          </a:p>
        </p:txBody>
      </p:sp>
      <p:sp>
        <p:nvSpPr>
          <p:cNvPr id="124" name="Google Shape;124;p4">
            <a:extLst>
              <a:ext uri="{FF2B5EF4-FFF2-40B4-BE49-F238E27FC236}">
                <a16:creationId xmlns:a16="http://schemas.microsoft.com/office/drawing/2014/main" id="{06CE544C-E2E6-342D-BB36-5990DBE777B8}"/>
              </a:ext>
            </a:extLst>
          </p:cNvPr>
          <p:cNvSpPr/>
          <p:nvPr/>
        </p:nvSpPr>
        <p:spPr>
          <a:xfrm>
            <a:off x="7578345" y="4056347"/>
            <a:ext cx="1161006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Experimental</a:t>
            </a:r>
            <a:b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4D258D-5FDF-9886-BA5B-5FBE1F489D83}"/>
              </a:ext>
            </a:extLst>
          </p:cNvPr>
          <p:cNvSpPr txBox="1"/>
          <p:nvPr/>
        </p:nvSpPr>
        <p:spPr>
          <a:xfrm>
            <a:off x="9957786" y="130328"/>
            <a:ext cx="93166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Chemists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CE8D34-E939-FC21-1CB5-EF27273F0D95}"/>
              </a:ext>
            </a:extLst>
          </p:cNvPr>
          <p:cNvSpPr txBox="1"/>
          <p:nvPr/>
        </p:nvSpPr>
        <p:spPr>
          <a:xfrm>
            <a:off x="9799891" y="1822930"/>
            <a:ext cx="124745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Tongan Zhao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3ED24-42EA-9F11-B0E0-53A57FC844DB}"/>
              </a:ext>
            </a:extLst>
          </p:cNvPr>
          <p:cNvSpPr txBox="1"/>
          <p:nvPr/>
        </p:nvSpPr>
        <p:spPr>
          <a:xfrm>
            <a:off x="6957386" y="2273703"/>
            <a:ext cx="2081605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ADME Scientists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203C4-FC65-3F69-B880-ACF69A58C4C0}"/>
              </a:ext>
            </a:extLst>
          </p:cNvPr>
          <p:cNvSpPr txBox="1"/>
          <p:nvPr/>
        </p:nvSpPr>
        <p:spPr>
          <a:xfrm>
            <a:off x="8478957" y="3402862"/>
            <a:ext cx="1185622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Tongan Zhao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831F0-0981-4AD1-E3AB-47D0926B4233}"/>
              </a:ext>
            </a:extLst>
          </p:cNvPr>
          <p:cNvSpPr txBox="1"/>
          <p:nvPr/>
        </p:nvSpPr>
        <p:spPr>
          <a:xfrm>
            <a:off x="1036174" y="4435590"/>
            <a:ext cx="1592845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ADME Scientists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FE180-8071-7A97-F7D1-3272019D43DF}"/>
              </a:ext>
            </a:extLst>
          </p:cNvPr>
          <p:cNvSpPr txBox="1"/>
          <p:nvPr/>
        </p:nvSpPr>
        <p:spPr>
          <a:xfrm>
            <a:off x="269907" y="6232862"/>
            <a:ext cx="1161215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Tongan Zhao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52BA3C-D5F8-6C2A-B7D4-C39A8042376B}"/>
              </a:ext>
            </a:extLst>
          </p:cNvPr>
          <p:cNvSpPr txBox="1"/>
          <p:nvPr/>
        </p:nvSpPr>
        <p:spPr>
          <a:xfrm>
            <a:off x="9599414" y="3940954"/>
            <a:ext cx="1649896" cy="800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Chemists + DMPK Discovery </a:t>
            </a:r>
            <a:r>
              <a:rPr lang="en-US" dirty="0"/>
              <a:t>Community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98110D-DB00-4C3F-D3CA-93F053704B13}"/>
              </a:ext>
            </a:extLst>
          </p:cNvPr>
          <p:cNvSpPr/>
          <p:nvPr/>
        </p:nvSpPr>
        <p:spPr>
          <a:xfrm>
            <a:off x="9395058" y="4707194"/>
            <a:ext cx="2025864" cy="1411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Google Shape;109;p4">
            <a:extLst>
              <a:ext uri="{FF2B5EF4-FFF2-40B4-BE49-F238E27FC236}">
                <a16:creationId xmlns:a16="http://schemas.microsoft.com/office/drawing/2014/main" id="{E828F0C8-FDC7-A584-E998-B08DED3D74CC}"/>
              </a:ext>
            </a:extLst>
          </p:cNvPr>
          <p:cNvSpPr/>
          <p:nvPr/>
        </p:nvSpPr>
        <p:spPr>
          <a:xfrm>
            <a:off x="7677765" y="1304537"/>
            <a:ext cx="1361227" cy="436093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Data Sharing </a:t>
            </a:r>
            <a:r>
              <a:rPr lang="en-US" sz="1000" b="0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Experimental and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</a:rPr>
              <a:t>Predicted</a:t>
            </a:r>
            <a:r>
              <a:rPr lang="en-US" sz="1000" b="0" i="0" u="none" strike="noStrike" cap="none" dirty="0">
                <a:solidFill>
                  <a:srgbClr val="FF0000"/>
                </a:solidFill>
                <a:sym typeface="Arial"/>
              </a:rPr>
              <a:t> Data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992AF-19A5-F37F-507C-C0E02D70685F}"/>
              </a:ext>
            </a:extLst>
          </p:cNvPr>
          <p:cNvSpPr txBox="1"/>
          <p:nvPr/>
        </p:nvSpPr>
        <p:spPr>
          <a:xfrm>
            <a:off x="154521" y="67955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Tier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D4C0B-ACCB-52FC-AD39-F6D8D75460C6}"/>
              </a:ext>
            </a:extLst>
          </p:cNvPr>
          <p:cNvSpPr txBox="1"/>
          <p:nvPr/>
        </p:nvSpPr>
        <p:spPr>
          <a:xfrm>
            <a:off x="189306" y="305966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Tier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067C-2A93-C9AF-344D-9C78CFA5568F}"/>
              </a:ext>
            </a:extLst>
          </p:cNvPr>
          <p:cNvSpPr txBox="1"/>
          <p:nvPr/>
        </p:nvSpPr>
        <p:spPr>
          <a:xfrm>
            <a:off x="211877" y="550933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D5802-1385-E6F9-1EE8-5E72CD9C91B5}"/>
              </a:ext>
            </a:extLst>
          </p:cNvPr>
          <p:cNvSpPr txBox="1"/>
          <p:nvPr/>
        </p:nvSpPr>
        <p:spPr>
          <a:xfrm>
            <a:off x="8357735" y="2914698"/>
            <a:ext cx="74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Probedb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AF3444-EC3B-FA8B-97FA-B7D174B36A9E}"/>
              </a:ext>
            </a:extLst>
          </p:cNvPr>
          <p:cNvSpPr txBox="1"/>
          <p:nvPr/>
        </p:nvSpPr>
        <p:spPr>
          <a:xfrm>
            <a:off x="116967" y="5334711"/>
            <a:ext cx="746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Probedb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536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272</Words>
  <Application>Microsoft Macintosh PowerPoint</Application>
  <PresentationFormat>Widescreen</PresentationFormat>
  <Paragraphs>123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ADME@NCATS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Zhao, Tongan (NIH/NCATS) [E]</dc:creator>
  <cp:lastModifiedBy>Zhao, Tongan (NIH/NCATS) [E]</cp:lastModifiedBy>
  <cp:revision>1</cp:revision>
  <dcterms:created xsi:type="dcterms:W3CDTF">2025-03-26T13:03:16Z</dcterms:created>
  <dcterms:modified xsi:type="dcterms:W3CDTF">2025-03-26T13:10:20Z</dcterms:modified>
</cp:coreProperties>
</file>