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8700f0b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8700f0b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8700f0b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8700f0b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700f0b8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700f0b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8700f0b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8700f0b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8700f0b8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8700f0b8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8700f0b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8700f0b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8700f0b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8700f0b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Demand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Norman Cattles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Choice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Demand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dataset comprises detailed records of over 100,00 hotel bookings, including various details such as hotel type, hotel country, </a:t>
            </a:r>
            <a:r>
              <a:rPr lang="en"/>
              <a:t>booking</a:t>
            </a:r>
            <a:r>
              <a:rPr lang="en"/>
              <a:t> date, arrival date, length of stay, and much more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diverse in terms of the information it provides, offering opportunities to analyze booking patterns and customer preferences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addresses current trends in travel, providing valuable insights for decision-making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996650" y="486575"/>
            <a:ext cx="51474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hotel bookings were for a city hotel (~70,000) as opposed to a resort hotel (~30,000)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Overwhelming majority of meal types were for bed and breakfast (~75,000)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 10 Booking Countries: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</a:t>
            </a:r>
            <a:r>
              <a:rPr b="1" lang="en"/>
              <a:t>GBR</a:t>
            </a:r>
            <a:r>
              <a:rPr lang="en"/>
              <a:t>, 0)(</a:t>
            </a:r>
            <a:r>
              <a:rPr b="1" lang="en"/>
              <a:t>PRT</a:t>
            </a:r>
            <a:r>
              <a:rPr lang="en"/>
              <a:t>, 1)(</a:t>
            </a:r>
            <a:r>
              <a:rPr b="1" lang="en"/>
              <a:t>USA</a:t>
            </a:r>
            <a:r>
              <a:rPr lang="en"/>
              <a:t>, 2)(</a:t>
            </a:r>
            <a:r>
              <a:rPr b="1" lang="en"/>
              <a:t>ESP</a:t>
            </a:r>
            <a:r>
              <a:rPr lang="en"/>
              <a:t>, 3)(</a:t>
            </a:r>
            <a:r>
              <a:rPr b="1" lang="en"/>
              <a:t>IRL</a:t>
            </a:r>
            <a:r>
              <a:rPr lang="en"/>
              <a:t>, 4)(</a:t>
            </a:r>
            <a:r>
              <a:rPr b="1" lang="en"/>
              <a:t>DEU</a:t>
            </a:r>
            <a:r>
              <a:rPr lang="en"/>
              <a:t>, 10)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</a:t>
            </a:r>
            <a:r>
              <a:rPr b="1" lang="en"/>
              <a:t>FRA</a:t>
            </a:r>
            <a:r>
              <a:rPr lang="en"/>
              <a:t>, 11)(</a:t>
            </a:r>
            <a:r>
              <a:rPr b="1" lang="en"/>
              <a:t>BEL</a:t>
            </a:r>
            <a:r>
              <a:rPr lang="en"/>
              <a:t>, 12)(</a:t>
            </a:r>
            <a:r>
              <a:rPr b="1" lang="en"/>
              <a:t>ITA</a:t>
            </a:r>
            <a:r>
              <a:rPr lang="en"/>
              <a:t>, 16)(</a:t>
            </a:r>
            <a:r>
              <a:rPr b="1" lang="en"/>
              <a:t>BRA</a:t>
            </a:r>
            <a:r>
              <a:rPr lang="en"/>
              <a:t>, 23)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-2637" t="-5529"/>
          <a:stretch/>
        </p:blipFill>
        <p:spPr>
          <a:xfrm>
            <a:off x="0" y="2926250"/>
            <a:ext cx="2940125" cy="22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525" y="2884525"/>
            <a:ext cx="3079925" cy="22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450" y="2835875"/>
            <a:ext cx="3039424" cy="23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996650" y="486575"/>
            <a:ext cx="51474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Most people book their hotels within 3 months of their reservation (~60,000)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Most people stay for 0-3 nights during the week (~80,000)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0-2 nights during the weekend (~70,000)</a:t>
            </a:r>
            <a:endParaRPr sz="13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846" y="3079150"/>
            <a:ext cx="2827154" cy="2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35" y="2972325"/>
            <a:ext cx="2993515" cy="21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" y="2700349"/>
            <a:ext cx="3323325" cy="244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996650" y="486575"/>
            <a:ext cx="51474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reservations were made for the summer / least reservations were made for the winter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ADR: average revenue earned per available room per day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daily revenue / # of rooms sold in a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 35,000 reservations were cancelled</a:t>
            </a:r>
            <a:endParaRPr sz="16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4925"/>
            <a:ext cx="3040249" cy="23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600" y="2835875"/>
            <a:ext cx="2895875" cy="23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225" y="3060996"/>
            <a:ext cx="2832775" cy="208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Challenges/Conclusion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Challenges</a:t>
            </a:r>
            <a:endParaRPr sz="1207"/>
          </a:p>
          <a:p>
            <a:pPr indent="-30527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Lack of origin information</a:t>
            </a:r>
            <a:endParaRPr sz="1207"/>
          </a:p>
          <a:p>
            <a:pPr indent="-29543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53"/>
              <a:buChar char="-"/>
            </a:pPr>
            <a:r>
              <a:rPr lang="en" sz="1052"/>
              <a:t>One significant challenge is the absence of data regarding customers' booking origins and purposes, which limits our ability to fully understand booking motivations and regional booking trends</a:t>
            </a:r>
            <a:endParaRPr sz="105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Conclusion</a:t>
            </a:r>
            <a:endParaRPr sz="1207"/>
          </a:p>
          <a:p>
            <a:pPr indent="-30527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8"/>
              <a:buChar char="-"/>
            </a:pPr>
            <a:r>
              <a:rPr lang="en" sz="1207"/>
              <a:t>These results can be utilized effectively in many different ways:</a:t>
            </a:r>
            <a:endParaRPr sz="1207"/>
          </a:p>
          <a:p>
            <a:pPr indent="-29543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53"/>
              <a:buChar char="-"/>
            </a:pPr>
            <a:r>
              <a:rPr lang="en" sz="1052"/>
              <a:t>Operational efficiency</a:t>
            </a:r>
            <a:endParaRPr sz="1052"/>
          </a:p>
          <a:p>
            <a:pPr indent="-295433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53"/>
              <a:buChar char="-"/>
            </a:pPr>
            <a:r>
              <a:rPr lang="en" sz="1052"/>
              <a:t>Data analysis such as this can help hotels better manage staff and rooms, making operations smoother during busy times</a:t>
            </a:r>
            <a:endParaRPr sz="1052"/>
          </a:p>
          <a:p>
            <a:pPr indent="-29543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53"/>
              <a:buChar char="-"/>
            </a:pPr>
            <a:r>
              <a:rPr lang="en" sz="1052"/>
              <a:t>Marketing insights</a:t>
            </a:r>
            <a:endParaRPr sz="1052"/>
          </a:p>
          <a:p>
            <a:pPr indent="-295433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53"/>
              <a:buChar char="-"/>
            </a:pPr>
            <a:r>
              <a:rPr lang="en" sz="1052"/>
              <a:t>Understanding guest preferences guides targeted marketing efforts and strategic planning, which can boost guest satisfaction and enhance business growth</a:t>
            </a:r>
            <a:endParaRPr sz="105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