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RobotoMono-regular.fntdata"/><Relationship Id="rId21" Type="http://schemas.openxmlformats.org/officeDocument/2006/relationships/font" Target="fonts/La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582d26b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582d26b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582d26b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582d26b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582d26b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582d26b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d582d26b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d582d26b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582d26b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582d26b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Teoría de la computación I</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b="1" sz="2400"/>
          </a:p>
          <a:p>
            <a:pPr indent="0" lvl="0" marL="0" rtl="0" algn="r">
              <a:spcBef>
                <a:spcPts val="0"/>
              </a:spcBef>
              <a:spcAft>
                <a:spcPts val="0"/>
              </a:spcAft>
              <a:buNone/>
            </a:pPr>
            <a:r>
              <a:rPr lang="es" sz="2000"/>
              <a:t>Nicolas Cavasin - Legajo #143501</a:t>
            </a:r>
            <a:endParaRPr sz="2000"/>
          </a:p>
        </p:txBody>
      </p:sp>
      <p:sp>
        <p:nvSpPr>
          <p:cNvPr id="74" name="Google Shape;74;p13"/>
          <p:cNvSpPr txBox="1"/>
          <p:nvPr>
            <p:ph idx="1" type="subTitle"/>
          </p:nvPr>
        </p:nvSpPr>
        <p:spPr>
          <a:xfrm>
            <a:off x="2390275" y="2097775"/>
            <a:ext cx="63315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rgbClr val="000000"/>
                </a:solidFill>
              </a:rPr>
              <a:t>TP Integrador</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283100" y="712150"/>
            <a:ext cx="8137200" cy="44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a:t>
            </a:r>
            <a:r>
              <a:rPr lang="es"/>
              <a:t>:</a:t>
            </a:r>
            <a:endParaRPr/>
          </a:p>
          <a:p>
            <a:pPr indent="0" lvl="0" marL="457200" rtl="0" algn="l">
              <a:spcBef>
                <a:spcPts val="0"/>
              </a:spcBef>
              <a:spcAft>
                <a:spcPts val="0"/>
              </a:spcAft>
              <a:buNone/>
            </a:pPr>
            <a:r>
              <a:t/>
            </a:r>
            <a:endParaRPr sz="1600"/>
          </a:p>
          <a:p>
            <a:pPr indent="-323850" lvl="0" marL="457200" rtl="0" algn="l">
              <a:spcBef>
                <a:spcPts val="0"/>
              </a:spcBef>
              <a:spcAft>
                <a:spcPts val="0"/>
              </a:spcAft>
              <a:buSzPts val="1500"/>
              <a:buChar char="-"/>
            </a:pPr>
            <a:r>
              <a:rPr lang="es" sz="1500"/>
              <a:t>Realizar un analizador lexicográfico utilizando la herramienta JFLEX.</a:t>
            </a:r>
            <a:endParaRPr sz="1500"/>
          </a:p>
          <a:p>
            <a:pPr indent="0" lvl="0" marL="457200" rtl="0" algn="l">
              <a:spcBef>
                <a:spcPts val="0"/>
              </a:spcBef>
              <a:spcAft>
                <a:spcPts val="0"/>
              </a:spcAft>
              <a:buNone/>
            </a:pPr>
            <a:r>
              <a:t/>
            </a:r>
            <a:endParaRPr sz="1500"/>
          </a:p>
          <a:p>
            <a:pPr indent="-330200" lvl="0" marL="457200" rtl="0" algn="l">
              <a:spcBef>
                <a:spcPts val="0"/>
              </a:spcBef>
              <a:spcAft>
                <a:spcPts val="0"/>
              </a:spcAft>
              <a:buSzPts val="1600"/>
              <a:buChar char="-"/>
            </a:pPr>
            <a:r>
              <a:rPr lang="es" sz="1600"/>
              <a:t>Realizar un analizador sintáctico utilizando la herramienta Java CUP.</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La aplicación realizada debe mostrar una interfaz gráfica que pueda utilizarse como IDE del compilador, el cual en este caso deberá mostrar por pantalla un texto aclaratorio identificando las reglas sintácticas que va analizando el parser, en base a un archivo de entrada (prueba.txt).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Las impresiones deben ser claras.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Las reglas que no realizan ninguna acción no deben generar salida.</a:t>
            </a:r>
            <a:endParaRPr sz="1600"/>
          </a:p>
          <a:p>
            <a:pPr indent="0" lvl="0" marL="0" rtl="0" algn="l">
              <a:spcBef>
                <a:spcPts val="0"/>
              </a:spcBef>
              <a:spcAft>
                <a:spcPts val="0"/>
              </a:spcAft>
              <a:buNone/>
            </a:pPr>
            <a:r>
              <a:t/>
            </a:r>
            <a:endParaRPr sz="1600">
              <a:solidFill>
                <a:schemeClr val="dk2"/>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283100" y="712150"/>
            <a:ext cx="8137200" cy="44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take:</a:t>
            </a:r>
            <a:endParaRPr/>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Recibe un operador numérico básico (suma, resta, división o multiplicación), una constante entera (</a:t>
            </a:r>
            <a:r>
              <a:rPr i="1" lang="es" sz="1600"/>
              <a:t>n</a:t>
            </a:r>
            <a:r>
              <a:rPr lang="es" sz="1600"/>
              <a:t>) y una lista de constantes enteras.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Devuelve el valor que resulta de aplicar el operador numérico a los primeros </a:t>
            </a:r>
            <a:r>
              <a:rPr i="1" lang="es" sz="1600"/>
              <a:t>n</a:t>
            </a:r>
            <a:r>
              <a:rPr lang="es" sz="1600"/>
              <a:t> elementos de la lista de enteros.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Si recibe una lista vacía, devuelve 0 (cero).</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Signature: TAKE ( OP_NUM;  CTE_INT;  [lista CTE_INTs])</a:t>
            </a:r>
            <a:endParaRPr sz="1600"/>
          </a:p>
          <a:p>
            <a:pPr indent="0" lvl="0" marL="457200" rtl="0" algn="l">
              <a:spcBef>
                <a:spcPts val="0"/>
              </a:spcBef>
              <a:spcAft>
                <a:spcPts val="0"/>
              </a:spcAft>
              <a:buNone/>
            </a:pPr>
            <a:r>
              <a:t/>
            </a:r>
            <a:endParaRPr sz="1600">
              <a:solidFill>
                <a:srgbClr val="000000"/>
              </a:solidFill>
            </a:endParaRPr>
          </a:p>
          <a:p>
            <a:pPr indent="-330200" lvl="1" marL="914400" rtl="0" algn="l">
              <a:spcBef>
                <a:spcPts val="0"/>
              </a:spcBef>
              <a:spcAft>
                <a:spcPts val="0"/>
              </a:spcAft>
              <a:buClr>
                <a:srgbClr val="000000"/>
              </a:buClr>
              <a:buSzPts val="1600"/>
              <a:buFont typeface="Roboto Mono"/>
              <a:buChar char="-"/>
            </a:pPr>
            <a:r>
              <a:rPr lang="es" sz="1600">
                <a:solidFill>
                  <a:schemeClr val="dk2"/>
                </a:solidFill>
                <a:latin typeface="Roboto Mono"/>
                <a:ea typeface="Roboto Mono"/>
                <a:cs typeface="Roboto Mono"/>
                <a:sym typeface="Roboto Mono"/>
              </a:rPr>
              <a:t>var := TAKE (+ ; 2 ; [2 ; 12 ; 24 ; 48] ) 	==&gt; 14.</a:t>
            </a:r>
            <a:endParaRPr sz="1600">
              <a:solidFill>
                <a:schemeClr val="dk2"/>
              </a:solidFill>
              <a:latin typeface="Roboto Mono"/>
              <a:ea typeface="Roboto Mono"/>
              <a:cs typeface="Roboto Mono"/>
              <a:sym typeface="Roboto Mono"/>
            </a:endParaRPr>
          </a:p>
          <a:p>
            <a:pPr indent="-330200" lvl="1" marL="914400" rtl="0" algn="l">
              <a:spcBef>
                <a:spcPts val="0"/>
              </a:spcBef>
              <a:spcAft>
                <a:spcPts val="0"/>
              </a:spcAft>
              <a:buClr>
                <a:schemeClr val="dk2"/>
              </a:buClr>
              <a:buSzPts val="1600"/>
              <a:buFont typeface="Roboto Mono"/>
              <a:buChar char="-"/>
            </a:pPr>
            <a:r>
              <a:rPr lang="es" sz="1600">
                <a:solidFill>
                  <a:schemeClr val="dk2"/>
                </a:solidFill>
                <a:latin typeface="Roboto Mono"/>
                <a:ea typeface="Roboto Mono"/>
                <a:cs typeface="Roboto Mono"/>
                <a:sym typeface="Roboto Mono"/>
              </a:rPr>
              <a:t>var := TAKE (/ ; 5 ; [])						==&gt; 0.</a:t>
            </a:r>
            <a:endParaRPr sz="1600">
              <a:solidFill>
                <a:schemeClr val="dk2"/>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90" name="Google Shape;90;p16"/>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&lt;programa&gt; ::= &lt;declaraciones&gt; BEGIN_PROGRAM &lt;lista_sentencias&gt; END_PROGRAM </a:t>
            </a:r>
            <a:endParaRPr sz="1300">
              <a:solidFill>
                <a:srgbClr val="000000"/>
              </a:solidFill>
              <a:latin typeface="Roboto Mono"/>
              <a:ea typeface="Roboto Mono"/>
              <a:cs typeface="Roboto Mono"/>
              <a:sym typeface="Roboto Mono"/>
            </a:endParaRPr>
          </a:p>
          <a:p>
            <a:pPr indent="0" lvl="0" marL="137160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 BEGIN_PROGRAM &lt;funcion_print&gt; END_PROGRAM</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&lt;declaraciones&gt; ::= DECLARE &lt;lista_declaraciones&gt; ENDDECLARE</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&lt;lista_declaraciones&gt; ::= &lt;lista_declaraciones&gt; &lt;linea_declaracion&gt; </a:t>
            </a:r>
            <a:endParaRPr sz="1300">
              <a:solidFill>
                <a:srgbClr val="000000"/>
              </a:solidFill>
              <a:latin typeface="Roboto Mono"/>
              <a:ea typeface="Roboto Mono"/>
              <a:cs typeface="Roboto Mono"/>
              <a:sym typeface="Roboto Mono"/>
            </a:endParaRPr>
          </a:p>
          <a:p>
            <a:pPr indent="0" lvl="0" marL="182880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    	 | &lt;linea_declaracion&gt;</a:t>
            </a:r>
            <a:endParaRPr sz="1300">
              <a:solidFill>
                <a:srgbClr val="000000"/>
              </a:solidFill>
              <a:latin typeface="Roboto Mono"/>
              <a:ea typeface="Roboto Mono"/>
              <a:cs typeface="Roboto Mono"/>
              <a:sym typeface="Roboto Mono"/>
            </a:endParaRPr>
          </a:p>
          <a:p>
            <a:pPr indent="0" lvl="0" marL="1828800" rtl="0" algn="l">
              <a:lnSpc>
                <a:spcPct val="100000"/>
              </a:lnSpc>
              <a:spcBef>
                <a:spcPts val="0"/>
              </a:spcBef>
              <a:spcAft>
                <a:spcPts val="0"/>
              </a:spcAft>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&lt;linea_declaracion&gt; ::= COR_ABRE &lt;declaracion&gt; COR_CIERRA</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&lt;declaracion&gt; ::=  ID COMA &lt;declaracion&gt; COMA &lt;tipo&gt; </a:t>
            </a:r>
            <a:endParaRPr sz="1300">
              <a:solidFill>
                <a:srgbClr val="000000"/>
              </a:solidFill>
              <a:latin typeface="Roboto Mono"/>
              <a:ea typeface="Roboto Mono"/>
              <a:cs typeface="Roboto Mono"/>
              <a:sym typeface="Roboto Mono"/>
            </a:endParaRPr>
          </a:p>
          <a:p>
            <a:pPr indent="0" lvl="0" marL="137160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   | ID COR_CIERRA ASIGNA COR_ABRE &lt;tipo&gt;</a:t>
            </a:r>
            <a:endParaRPr sz="1300">
              <a:solidFill>
                <a:srgbClr val="000000"/>
              </a:solidFill>
              <a:latin typeface="Roboto Mono"/>
              <a:ea typeface="Roboto Mono"/>
              <a:cs typeface="Roboto Mono"/>
              <a:sym typeface="Roboto Mono"/>
            </a:endParaRPr>
          </a:p>
          <a:p>
            <a:pPr indent="0" lvl="0" marL="1371600" rtl="0" algn="l">
              <a:lnSpc>
                <a:spcPct val="100000"/>
              </a:lnSpc>
              <a:spcBef>
                <a:spcPts val="0"/>
              </a:spcBef>
              <a:spcAft>
                <a:spcPts val="0"/>
              </a:spcAft>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&lt;tipo&gt; ::= INT | FLOAT | STRING</a:t>
            </a:r>
            <a:endParaRPr sz="1300">
              <a:solidFill>
                <a:srgbClr val="00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96" name="Google Shape;96;p17"/>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&lt;lista_sentencias&gt; ::= &lt;lista_sentencias&gt; &lt;sentencia&gt; | &lt;sentencia&gt;</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&lt;sentencia&gt; ::= &lt;asignacion&gt; | &lt;funcion_print&gt; | &lt;funcion_if&gt; </a:t>
            </a:r>
            <a:endParaRPr sz="1300">
              <a:solidFill>
                <a:srgbClr val="000000"/>
              </a:solidFill>
              <a:latin typeface="Roboto Mono"/>
              <a:ea typeface="Roboto Mono"/>
              <a:cs typeface="Roboto Mono"/>
              <a:sym typeface="Roboto Mono"/>
            </a:endParaRPr>
          </a:p>
          <a:p>
            <a:pPr indent="457200" lvl="0" marL="91440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 &lt;funcion_while&gt;</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&lt;asignacion&gt; ::= ID ASIGNA &lt;expresion&gt;</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&lt;expresion&gt; ::= &lt;expresion&gt; SUMA &lt;termino&gt; | &lt;expresion&gt; RESTA &lt;termino&gt; </a:t>
            </a:r>
            <a:endParaRPr sz="1300">
              <a:solidFill>
                <a:srgbClr val="000000"/>
              </a:solidFill>
              <a:latin typeface="Roboto Mono"/>
              <a:ea typeface="Roboto Mono"/>
              <a:cs typeface="Roboto Mono"/>
              <a:sym typeface="Roboto Mono"/>
            </a:endParaRPr>
          </a:p>
          <a:p>
            <a:pPr indent="457200" lvl="0" marL="91440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 &lt;termino&gt;</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&lt;termino&gt; ::= &lt;termino&gt; MULTIPLICA &lt;factor&gt; | &lt;termino&gt; DIVIDE &lt;factor&gt; </a:t>
            </a:r>
            <a:endParaRPr sz="1300">
              <a:solidFill>
                <a:srgbClr val="000000"/>
              </a:solidFill>
              <a:latin typeface="Roboto Mono"/>
              <a:ea typeface="Roboto Mono"/>
              <a:cs typeface="Roboto Mono"/>
              <a:sym typeface="Roboto Mono"/>
            </a:endParaRPr>
          </a:p>
          <a:p>
            <a:pPr indent="0" lvl="0" marL="91440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   | &lt;factor&gt;</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&lt;factor&gt; ::= ID | CTE_INT | CTE_FLOAT | </a:t>
            </a:r>
            <a:r>
              <a:rPr lang="es" sz="1300">
                <a:solidFill>
                  <a:srgbClr val="FF0000"/>
                </a:solidFill>
                <a:latin typeface="Roboto Mono"/>
                <a:ea typeface="Roboto Mono"/>
                <a:cs typeface="Roboto Mono"/>
                <a:sym typeface="Roboto Mono"/>
              </a:rPr>
              <a:t>CTE_STRING </a:t>
            </a:r>
            <a:endParaRPr sz="1300">
              <a:solidFill>
                <a:srgbClr val="FF0000"/>
              </a:solidFill>
              <a:latin typeface="Roboto Mono"/>
              <a:ea typeface="Roboto Mono"/>
              <a:cs typeface="Roboto Mono"/>
              <a:sym typeface="Roboto Mono"/>
            </a:endParaRPr>
          </a:p>
          <a:p>
            <a:pPr indent="457200" lvl="0" marL="45720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  | PAR_ABRE &lt;expresion&gt; PAR_CIERRA | &lt;funcion_take&gt;</a:t>
            </a:r>
            <a:endParaRPr sz="1300">
              <a:solidFill>
                <a:srgbClr val="00000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102" name="Google Shape;102;p18"/>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300">
                <a:latin typeface="Roboto Mono"/>
                <a:ea typeface="Roboto Mono"/>
                <a:cs typeface="Roboto Mono"/>
                <a:sym typeface="Roboto Mono"/>
              </a:rPr>
              <a:t>&lt;funcion_take&gt; ::= TAKE PAR_ABRE &lt;op_num&gt; PUNTO_COMA CTE_INT PUNTO_COMA </a:t>
            </a:r>
            <a:endParaRPr sz="1300">
              <a:latin typeface="Roboto Mono"/>
              <a:ea typeface="Roboto Mono"/>
              <a:cs typeface="Roboto Mono"/>
              <a:sym typeface="Roboto Mono"/>
            </a:endParaRPr>
          </a:p>
          <a:p>
            <a:pPr indent="0" lvl="0" marL="0" rtl="0" algn="l">
              <a:spcBef>
                <a:spcPts val="0"/>
              </a:spcBef>
              <a:spcAft>
                <a:spcPts val="0"/>
              </a:spcAft>
              <a:buNone/>
            </a:pPr>
            <a:r>
              <a:rPr lang="es" sz="1300">
                <a:latin typeface="Roboto Mono"/>
                <a:ea typeface="Roboto Mono"/>
                <a:cs typeface="Roboto Mono"/>
                <a:sym typeface="Roboto Mono"/>
              </a:rPr>
              <a:t> 				 COR_ABRE &lt;lista_take&gt; COR_CIERRA PAR_CIERRA </a:t>
            </a:r>
            <a:endParaRPr sz="1300">
              <a:latin typeface="Roboto Mono"/>
              <a:ea typeface="Roboto Mono"/>
              <a:cs typeface="Roboto Mono"/>
              <a:sym typeface="Roboto Mono"/>
            </a:endParaRPr>
          </a:p>
          <a:p>
            <a:pPr indent="457200" lvl="0" marL="914400" rtl="0" algn="l">
              <a:spcBef>
                <a:spcPts val="0"/>
              </a:spcBef>
              <a:spcAft>
                <a:spcPts val="0"/>
              </a:spcAft>
              <a:buNone/>
            </a:pPr>
            <a:r>
              <a:rPr lang="es" sz="1300">
                <a:latin typeface="Roboto Mono"/>
                <a:ea typeface="Roboto Mono"/>
                <a:cs typeface="Roboto Mono"/>
                <a:sym typeface="Roboto Mono"/>
              </a:rPr>
              <a:t>   | TAKE PAR_ABRE &lt;op_num&gt; PUNTO_COMA CTE_INT PUNTO_COMA </a:t>
            </a:r>
            <a:endParaRPr sz="1300">
              <a:latin typeface="Roboto Mono"/>
              <a:ea typeface="Roboto Mono"/>
              <a:cs typeface="Roboto Mono"/>
              <a:sym typeface="Roboto Mono"/>
            </a:endParaRPr>
          </a:p>
          <a:p>
            <a:pPr indent="0" lvl="0" marL="1828800" rtl="0" algn="l">
              <a:spcBef>
                <a:spcPts val="0"/>
              </a:spcBef>
              <a:spcAft>
                <a:spcPts val="0"/>
              </a:spcAft>
              <a:buClr>
                <a:schemeClr val="dk2"/>
              </a:buClr>
              <a:buSzPts val="1100"/>
              <a:buFont typeface="Arial"/>
              <a:buNone/>
            </a:pPr>
            <a:r>
              <a:rPr lang="es" sz="1300">
                <a:latin typeface="Roboto Mono"/>
                <a:ea typeface="Roboto Mono"/>
                <a:cs typeface="Roboto Mono"/>
                <a:sym typeface="Roboto Mono"/>
              </a:rPr>
              <a:t> COR_ABRE COR_CIERRA PAR_CIERRA</a:t>
            </a:r>
            <a:endParaRPr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lang="es" sz="1300">
                <a:latin typeface="Roboto Mono"/>
                <a:ea typeface="Roboto Mono"/>
                <a:cs typeface="Roboto Mono"/>
                <a:sym typeface="Roboto Mono"/>
              </a:rPr>
              <a:t>   				 </a:t>
            </a:r>
            <a:endParaRPr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lang="es" sz="1300">
                <a:latin typeface="Roboto Mono"/>
                <a:ea typeface="Roboto Mono"/>
                <a:cs typeface="Roboto Mono"/>
                <a:sym typeface="Roboto Mono"/>
              </a:rPr>
              <a:t>&lt;op_sum&gt; ::= SUMA | RESTA | DIVIDE | MULTIPLICA</a:t>
            </a:r>
            <a:endParaRPr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lang="es" sz="1300">
                <a:latin typeface="Roboto Mono"/>
                <a:ea typeface="Roboto Mono"/>
                <a:cs typeface="Roboto Mono"/>
                <a:sym typeface="Roboto Mono"/>
              </a:rPr>
              <a:t>&lt;lista_take&gt; ::= &lt;lista_take&gt; PUNTO_COMA CTE_INT | CTE_INT</a:t>
            </a:r>
            <a:endParaRPr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lang="es" sz="1300">
                <a:latin typeface="Roboto Mono"/>
                <a:ea typeface="Roboto Mono"/>
                <a:cs typeface="Roboto Mono"/>
                <a:sym typeface="Roboto Mono"/>
              </a:rPr>
              <a:t>&lt;funcion_print&gt; ::= PRINT CTE_STRING</a:t>
            </a:r>
            <a:endParaRPr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lang="es" sz="1300">
                <a:latin typeface="Roboto Mono"/>
                <a:ea typeface="Roboto Mono"/>
                <a:cs typeface="Roboto Mono"/>
                <a:sym typeface="Roboto Mono"/>
              </a:rPr>
              <a:t>&lt;funcion_if&gt; ::= IF PAR_ABRE &lt;condicion&gt; PAR_CIERRA &lt;bloque&gt; </a:t>
            </a:r>
            <a:endParaRPr sz="1300">
              <a:latin typeface="Roboto Mono"/>
              <a:ea typeface="Roboto Mono"/>
              <a:cs typeface="Roboto Mono"/>
              <a:sym typeface="Roboto Mono"/>
            </a:endParaRPr>
          </a:p>
          <a:p>
            <a:pPr indent="457200" lvl="0" marL="914400" rtl="0" algn="l">
              <a:spcBef>
                <a:spcPts val="0"/>
              </a:spcBef>
              <a:spcAft>
                <a:spcPts val="0"/>
              </a:spcAft>
              <a:buClr>
                <a:schemeClr val="dk2"/>
              </a:buClr>
              <a:buSzPts val="1100"/>
              <a:buFont typeface="Arial"/>
              <a:buNone/>
            </a:pPr>
            <a:r>
              <a:rPr lang="es" sz="1300">
                <a:latin typeface="Roboto Mono"/>
                <a:ea typeface="Roboto Mono"/>
                <a:cs typeface="Roboto Mono"/>
                <a:sym typeface="Roboto Mono"/>
              </a:rPr>
              <a:t> | IF PAR_ABRE &lt;condicion&gt; PAR_CIERRA &lt;bloque&gt; ELSE &lt;bloque&gt;</a:t>
            </a:r>
            <a:endParaRPr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t/>
            </a:r>
            <a:endParaRPr sz="1300">
              <a:latin typeface="Roboto Mono"/>
              <a:ea typeface="Roboto Mono"/>
              <a:cs typeface="Roboto Mono"/>
              <a:sym typeface="Roboto Mono"/>
            </a:endParaRPr>
          </a:p>
          <a:p>
            <a:pPr indent="0" lvl="0" marL="0" rtl="0" algn="l">
              <a:spcBef>
                <a:spcPts val="0"/>
              </a:spcBef>
              <a:spcAft>
                <a:spcPts val="0"/>
              </a:spcAft>
              <a:buClr>
                <a:schemeClr val="dk2"/>
              </a:buClr>
              <a:buSzPts val="1100"/>
              <a:buFont typeface="Arial"/>
              <a:buNone/>
            </a:pPr>
            <a:r>
              <a:rPr lang="es" sz="1300">
                <a:latin typeface="Roboto Mono"/>
                <a:ea typeface="Roboto Mono"/>
                <a:cs typeface="Roboto Mono"/>
                <a:sym typeface="Roboto Mono"/>
              </a:rPr>
              <a:t>&lt;funcion_while&gt; ::= WHILE PAR_ABRE &lt;condicion&gt; PAR_CIERRA &lt;bloque&gt;</a:t>
            </a:r>
            <a:endParaRPr sz="1300">
              <a:latin typeface="Roboto Mono"/>
              <a:ea typeface="Roboto Mono"/>
              <a:cs typeface="Roboto Mono"/>
              <a:sym typeface="Roboto Mono"/>
            </a:endParaRPr>
          </a:p>
          <a:p>
            <a:pPr indent="457200" lvl="0" marL="457200" rtl="0" algn="l">
              <a:lnSpc>
                <a:spcPct val="100000"/>
              </a:lnSpc>
              <a:spcBef>
                <a:spcPts val="0"/>
              </a:spcBef>
              <a:spcAft>
                <a:spcPts val="0"/>
              </a:spcAft>
              <a:buNone/>
            </a:pPr>
            <a:r>
              <a:t/>
            </a:r>
            <a:endParaRPr sz="13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Gramática libre de contexto</a:t>
            </a:r>
            <a:endParaRPr sz="2400"/>
          </a:p>
        </p:txBody>
      </p:sp>
      <p:sp>
        <p:nvSpPr>
          <p:cNvPr id="108" name="Google Shape;108;p19"/>
          <p:cNvSpPr txBox="1"/>
          <p:nvPr>
            <p:ph idx="4294967295" type="title"/>
          </p:nvPr>
        </p:nvSpPr>
        <p:spPr>
          <a:xfrm>
            <a:off x="535775" y="1480150"/>
            <a:ext cx="7942200" cy="313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&lt;condicion&gt; ::= </a:t>
            </a:r>
            <a:r>
              <a:rPr lang="es" sz="1300">
                <a:solidFill>
                  <a:srgbClr val="FF0000"/>
                </a:solidFill>
                <a:latin typeface="Roboto Mono"/>
                <a:ea typeface="Roboto Mono"/>
                <a:cs typeface="Roboto Mono"/>
                <a:sym typeface="Roboto Mono"/>
              </a:rPr>
              <a:t>PAR_ABRE &lt;condicion&gt; PAR_CIERRA &lt;op_bin&gt; PAR_ABRE &lt;condicion&gt;    </a:t>
            </a:r>
            <a:endParaRPr sz="1300">
              <a:solidFill>
                <a:srgbClr val="FF0000"/>
              </a:solidFill>
              <a:latin typeface="Roboto Mono"/>
              <a:ea typeface="Roboto Mono"/>
              <a:cs typeface="Roboto Mono"/>
              <a:sym typeface="Roboto Mono"/>
            </a:endParaRPr>
          </a:p>
          <a:p>
            <a:pPr indent="457200" lvl="0" marL="914400" rtl="0" algn="l">
              <a:lnSpc>
                <a:spcPct val="100000"/>
              </a:lnSpc>
              <a:spcBef>
                <a:spcPts val="0"/>
              </a:spcBef>
              <a:spcAft>
                <a:spcPts val="0"/>
              </a:spcAft>
              <a:buNone/>
            </a:pPr>
            <a:r>
              <a:rPr lang="es" sz="1300">
                <a:solidFill>
                  <a:srgbClr val="FF0000"/>
                </a:solidFill>
                <a:latin typeface="Roboto Mono"/>
                <a:ea typeface="Roboto Mono"/>
                <a:cs typeface="Roboto Mono"/>
                <a:sym typeface="Roboto Mono"/>
              </a:rPr>
              <a:t>  PAR_CIERRA</a:t>
            </a:r>
            <a:endParaRPr sz="1300">
              <a:solidFill>
                <a:srgbClr val="FF0000"/>
              </a:solidFill>
              <a:latin typeface="Roboto Mono"/>
              <a:ea typeface="Roboto Mono"/>
              <a:cs typeface="Roboto Mono"/>
              <a:sym typeface="Roboto Mono"/>
            </a:endParaRPr>
          </a:p>
          <a:p>
            <a:pPr indent="0" lvl="0" marL="91440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 PAR_ABRE &lt;condicion&gt; PAR_CIERRA &lt;op_logico&gt; PAR_ABRE &lt;condicion&gt;   </a:t>
            </a:r>
            <a:endParaRPr sz="1300">
              <a:solidFill>
                <a:srgbClr val="000000"/>
              </a:solidFill>
              <a:latin typeface="Roboto Mono"/>
              <a:ea typeface="Roboto Mono"/>
              <a:cs typeface="Roboto Mono"/>
              <a:sym typeface="Roboto Mono"/>
            </a:endParaRPr>
          </a:p>
          <a:p>
            <a:pPr indent="0" lvl="0" marL="914400" rtl="0" algn="l">
              <a:lnSpc>
                <a:spcPct val="100000"/>
              </a:lnSpc>
              <a:spcBef>
                <a:spcPts val="0"/>
              </a:spcBef>
              <a:spcAft>
                <a:spcPts val="0"/>
              </a:spcAft>
              <a:buClr>
                <a:schemeClr val="dk2"/>
              </a:buClr>
              <a:buSzPts val="1100"/>
              <a:buFont typeface="Arial"/>
              <a:buNone/>
            </a:pPr>
            <a:r>
              <a:rPr lang="es" sz="1300">
                <a:solidFill>
                  <a:srgbClr val="000000"/>
                </a:solidFill>
                <a:latin typeface="Roboto Mono"/>
                <a:ea typeface="Roboto Mono"/>
                <a:cs typeface="Roboto Mono"/>
                <a:sym typeface="Roboto Mono"/>
              </a:rPr>
              <a:t>  PAR_CIERRA</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lang="es" sz="1300">
                <a:solidFill>
                  <a:srgbClr val="000000"/>
                </a:solidFill>
                <a:latin typeface="Roboto Mono"/>
                <a:ea typeface="Roboto Mono"/>
                <a:cs typeface="Roboto Mono"/>
                <a:sym typeface="Roboto Mono"/>
              </a:rPr>
              <a:t>   		| PAR_ABRE &lt;condicion&gt; PAR_CIERRA &lt;op_logico&gt; &lt;expresion&gt;</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lang="es" sz="1300">
                <a:solidFill>
                  <a:srgbClr val="000000"/>
                </a:solidFill>
                <a:latin typeface="Roboto Mono"/>
                <a:ea typeface="Roboto Mono"/>
                <a:cs typeface="Roboto Mono"/>
                <a:sym typeface="Roboto Mono"/>
              </a:rPr>
              <a:t>   		| &lt;expresion&gt; &lt;op_logico&gt; PAR_ABRE &lt;condicion&gt; PAR_CIERRA</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lang="es" sz="1300">
                <a:solidFill>
                  <a:srgbClr val="000000"/>
                </a:solidFill>
                <a:latin typeface="Roboto Mono"/>
                <a:ea typeface="Roboto Mono"/>
                <a:cs typeface="Roboto Mono"/>
                <a:sym typeface="Roboto Mono"/>
              </a:rPr>
              <a:t>   		| &lt;expresion&gt; &lt;op_logico&gt; &lt;expresion&gt;</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lang="es" sz="1300">
                <a:solidFill>
                  <a:srgbClr val="000000"/>
                </a:solidFill>
                <a:latin typeface="Roboto Mono"/>
                <a:ea typeface="Roboto Mono"/>
                <a:cs typeface="Roboto Mono"/>
                <a:sym typeface="Roboto Mono"/>
              </a:rPr>
              <a:t>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lang="es" sz="1300">
                <a:solidFill>
                  <a:srgbClr val="000000"/>
                </a:solidFill>
                <a:latin typeface="Roboto Mono"/>
                <a:ea typeface="Roboto Mono"/>
                <a:cs typeface="Roboto Mono"/>
                <a:sym typeface="Roboto Mono"/>
              </a:rPr>
              <a:t>&lt;bloque&gt; ::= LLAVE_ABRE &lt;lista_sentencias&lt; LLAVE_CIERRA</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rPr lang="es" sz="1300">
                <a:solidFill>
                  <a:srgbClr val="000000"/>
                </a:solidFill>
                <a:latin typeface="Roboto Mono"/>
                <a:ea typeface="Roboto Mono"/>
                <a:cs typeface="Roboto Mono"/>
                <a:sym typeface="Roboto Mono"/>
              </a:rPr>
              <a:t>&lt;op_logico&gt; ::= IGUAL | DISTINTO | MENOR | MAYOR | MAYOR_IGUAL</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100"/>
              <a:buFont typeface="Arial"/>
              <a:buNone/>
            </a:pPr>
            <a:r>
              <a:t/>
            </a:r>
            <a:endParaRPr sz="13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s" sz="1300">
                <a:solidFill>
                  <a:srgbClr val="000000"/>
                </a:solidFill>
                <a:latin typeface="Roboto Mono"/>
                <a:ea typeface="Roboto Mono"/>
                <a:cs typeface="Roboto Mono"/>
                <a:sym typeface="Roboto Mono"/>
              </a:rPr>
              <a:t>&lt;op_bin&gt; ::= AND | OR</a:t>
            </a:r>
            <a:endParaRPr sz="1300">
              <a:solidFill>
                <a:srgbClr val="000000"/>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283100" y="712150"/>
            <a:ext cx="8137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 al proyecto:</a:t>
            </a:r>
            <a:endParaRPr/>
          </a:p>
          <a:p>
            <a:pPr indent="0" lvl="0" marL="0" rtl="0" algn="l">
              <a:spcBef>
                <a:spcPts val="1000"/>
              </a:spcBef>
              <a:spcAft>
                <a:spcPts val="0"/>
              </a:spcAft>
              <a:buNone/>
            </a:pPr>
            <a:r>
              <a:t/>
            </a:r>
            <a:endParaRPr sz="1500"/>
          </a:p>
          <a:p>
            <a:pPr indent="0" lvl="0" marL="0" rtl="0" algn="l">
              <a:spcBef>
                <a:spcPts val="1000"/>
              </a:spcBef>
              <a:spcAft>
                <a:spcPts val="1000"/>
              </a:spcAft>
              <a:buNone/>
            </a:pPr>
            <a:r>
              <a:rPr lang="es" sz="1400"/>
              <a:t>https://github.com/ncavasin/teo1/blob/main/tp07-integrador/entrega_2/compilador.jar</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