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7" r:id="rId3"/>
    <p:sldId id="498" r:id="rId5"/>
    <p:sldId id="499" r:id="rId6"/>
    <p:sldId id="500" r:id="rId7"/>
    <p:sldId id="501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5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FA3E-5047-4FF8-AAB2-A4BCD48C5A02}" type="datetimeFigureOut">
              <a:rPr lang="es-AR" smtClean="0"/>
            </a:fld>
            <a:endParaRPr lang="es-AR"/>
          </a:p>
        </p:txBody>
      </p:sp>
      <p:sp>
        <p:nvSpPr>
          <p:cNvPr id="4" name="Marcador de imagen de diapositiva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A109A-BBC9-4B7F-A4E7-EA37421BD3D0}" type="slidenum">
              <a:rPr lang="es-AR" smtClean="0"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true" noChangeArrowheads="true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FB8648-C51D-4FBF-B4F1-BDF3A18D79E4}" type="slidenum">
              <a:rPr kumimoji="0" lang="es-ES" altLang="es-A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s-A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3379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true" noChangeArrowheads="true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23472B-8042-436B-950F-8A07D88411C5}" type="slidenum">
              <a:rPr kumimoji="0" lang="es-ES" altLang="es-A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s-A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40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true" noChangeArrowheads="true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23472B-8042-436B-950F-8A07D88411C5}" type="slidenum">
              <a:rPr kumimoji="0" lang="es-ES" altLang="es-A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s-A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40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true" noChangeArrowheads="true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23472B-8042-436B-950F-8A07D88411C5}" type="slidenum">
              <a:rPr kumimoji="0" lang="es-ES" altLang="es-A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s-A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40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true" noChangeArrowheads="true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23472B-8042-436B-950F-8A07D88411C5}" type="slidenum">
              <a:rPr kumimoji="0" lang="es-ES" altLang="es-A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s-A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40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589889" y="2514601"/>
            <a:ext cx="880060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2589889" y="4777381"/>
            <a:ext cx="880060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3EA75-A44D-4122-8A1F-2412FF31A0BE}" type="datetime1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Freeform 8"/>
          <p:cNvSpPr/>
          <p:nvPr/>
        </p:nvSpPr>
        <p:spPr bwMode="auto">
          <a:xfrm>
            <a:off x="-42292" y="4321159"/>
            <a:ext cx="1860631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564445" y="4529542"/>
            <a:ext cx="779971" cy="365125"/>
          </a:xfrm>
        </p:spPr>
        <p:txBody>
          <a:bodyPr/>
          <a:lstStyle/>
          <a:p>
            <a:fld id="{CA6CFC4A-4964-40DC-8AB1-AC7610B3BEF7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888" y="609600"/>
            <a:ext cx="8789313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2589888" y="4354046"/>
            <a:ext cx="8789313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FF305-73D8-4310-B2C9-380A75B66C8B}" type="datetime1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true">
            <a:off x="78" y="3166528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81637" y="3244141"/>
            <a:ext cx="779971" cy="365125"/>
          </a:xfrm>
        </p:spPr>
        <p:txBody>
          <a:bodyPr/>
          <a:lstStyle/>
          <a:p>
            <a:fld id="{32B8F59C-8C58-48C7-8D38-EF4BEEF246DE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17498" y="609600"/>
            <a:ext cx="814611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3221296" y="3505200"/>
            <a:ext cx="7538517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2589888" y="4354046"/>
            <a:ext cx="8789313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FF305-73D8-4310-B2C9-380A75B66C8B}" type="datetime1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9" name="Freeform 11"/>
          <p:cNvSpPr/>
          <p:nvPr/>
        </p:nvSpPr>
        <p:spPr bwMode="auto">
          <a:xfrm flipV="true">
            <a:off x="78" y="3166528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81637" y="3244141"/>
            <a:ext cx="779971" cy="365125"/>
          </a:xfrm>
        </p:spPr>
        <p:txBody>
          <a:bodyPr/>
          <a:lstStyle/>
          <a:p>
            <a:fld id="{32B8F59C-8C58-48C7-8D38-EF4BEEF246DE}" type="slidenum">
              <a:rPr lang="es-AR" altLang="es-AR" smtClean="0"/>
            </a:fld>
            <a:endParaRPr lang="es-AR" altLang="es-AR"/>
          </a:p>
        </p:txBody>
      </p:sp>
      <p:sp>
        <p:nvSpPr>
          <p:cNvPr id="14" name="TextBox 13"/>
          <p:cNvSpPr txBox="true"/>
          <p:nvPr/>
        </p:nvSpPr>
        <p:spPr>
          <a:xfrm>
            <a:off x="2411089" y="648005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true"/>
          <p:nvPr/>
        </p:nvSpPr>
        <p:spPr>
          <a:xfrm>
            <a:off x="10892711" y="290530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888" y="2438402"/>
            <a:ext cx="8789313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2589888" y="5181600"/>
            <a:ext cx="8789313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FF305-73D8-4310-B2C9-380A75B66C8B}" type="datetime1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true">
            <a:off x="78" y="4910661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81637" y="4983089"/>
            <a:ext cx="779971" cy="365125"/>
          </a:xfrm>
        </p:spPr>
        <p:txBody>
          <a:bodyPr/>
          <a:lstStyle/>
          <a:p>
            <a:fld id="{32B8F59C-8C58-48C7-8D38-EF4BEEF246DE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true"/>
          </p:cNvSpPr>
          <p:nvPr>
            <p:ph type="title"/>
          </p:nvPr>
        </p:nvSpPr>
        <p:spPr>
          <a:xfrm>
            <a:off x="2917498" y="609600"/>
            <a:ext cx="814611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2589887" y="4343400"/>
            <a:ext cx="8917723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2589887" y="5181600"/>
            <a:ext cx="8917723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FF305-73D8-4310-B2C9-380A75B66C8B}" type="datetime1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20" name="Freeform 11"/>
          <p:cNvSpPr/>
          <p:nvPr/>
        </p:nvSpPr>
        <p:spPr bwMode="auto">
          <a:xfrm flipV="true">
            <a:off x="78" y="4910661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81637" y="4983089"/>
            <a:ext cx="779971" cy="365125"/>
          </a:xfrm>
        </p:spPr>
        <p:txBody>
          <a:bodyPr/>
          <a:lstStyle/>
          <a:p>
            <a:fld id="{32B8F59C-8C58-48C7-8D38-EF4BEEF246DE}" type="slidenum">
              <a:rPr lang="es-AR" altLang="es-AR" smtClean="0"/>
            </a:fld>
            <a:endParaRPr lang="es-AR" altLang="es-AR"/>
          </a:p>
        </p:txBody>
      </p:sp>
      <p:sp>
        <p:nvSpPr>
          <p:cNvPr id="11" name="TextBox 10"/>
          <p:cNvSpPr txBox="true"/>
          <p:nvPr/>
        </p:nvSpPr>
        <p:spPr>
          <a:xfrm>
            <a:off x="2411089" y="648005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2" name="TextBox 11"/>
          <p:cNvSpPr txBox="true"/>
          <p:nvPr/>
        </p:nvSpPr>
        <p:spPr>
          <a:xfrm>
            <a:off x="10892711" y="290530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888" y="627407"/>
            <a:ext cx="8789312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2589888" y="4343400"/>
            <a:ext cx="8789313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2589888" y="5181600"/>
            <a:ext cx="8789313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FF305-73D8-4310-B2C9-380A75B66C8B}" type="datetime1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true">
            <a:off x="78" y="4910661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81637" y="4983089"/>
            <a:ext cx="779971" cy="365125"/>
          </a:xfrm>
        </p:spPr>
        <p:txBody>
          <a:bodyPr/>
          <a:lstStyle/>
          <a:p>
            <a:fld id="{32B8F59C-8C58-48C7-8D38-EF4BEEF246DE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DC513B-A8A8-4CD3-99F2-BBB71097CD96}" type="datetime1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true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EF3035B-758E-417C-98E2-7140CB92A11E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171380" y="627407"/>
            <a:ext cx="2208176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2589888" y="627407"/>
            <a:ext cx="6288464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67E2CF-0246-4867-805E-CD07504E0599}" type="datetime1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true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098E5F7-1E0C-49F0-BEA1-327F310A4BFC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42806-EA84-4882-A3A3-A6715B83385F}" type="datetime1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true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50F8BAC-B6AF-464E-B8A4-4C9644678D5C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888" y="2074562"/>
            <a:ext cx="8789313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2589888" y="3581400"/>
            <a:ext cx="8789313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0739D-B674-4EA1-B95A-03340A9E1B5F}" type="datetime1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true">
            <a:off x="78" y="3166528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81637" y="3244141"/>
            <a:ext cx="779971" cy="365125"/>
          </a:xfrm>
        </p:spPr>
        <p:txBody>
          <a:bodyPr/>
          <a:lstStyle/>
          <a:p>
            <a:fld id="{2C2CB57B-2259-4183-8B8D-FE1C74B4CBC3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2589889" y="2136707"/>
            <a:ext cx="4263375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7116410" y="2136707"/>
            <a:ext cx="426279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0993F2-EEBD-4B96-BD87-366EE30DA997}" type="datetime1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true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81637" y="787784"/>
            <a:ext cx="779971" cy="365125"/>
          </a:xfrm>
        </p:spPr>
        <p:txBody>
          <a:bodyPr/>
          <a:lstStyle/>
          <a:p>
            <a:fld id="{68B12D82-91C5-4C02-9178-01209805E074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3020469" y="2226626"/>
            <a:ext cx="38327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2589887" y="2802889"/>
            <a:ext cx="4263376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7541540" y="2223398"/>
            <a:ext cx="38309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7111620" y="2799661"/>
            <a:ext cx="4260907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9F50EB-717E-4F1D-B2E5-4557ECB030D7}" type="datetime1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true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81637" y="787784"/>
            <a:ext cx="779971" cy="365125"/>
          </a:xfrm>
        </p:spPr>
        <p:txBody>
          <a:bodyPr/>
          <a:lstStyle/>
          <a:p>
            <a:fld id="{5F568336-C258-4BE5-99B0-EE2FAF85A9F8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93600" y="624110"/>
            <a:ext cx="87856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FF305-73D8-4310-B2C9-380A75B66C8B}" type="datetime1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true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2B8F59C-8C58-48C7-8D38-EF4BEEF246DE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7FC5E2-EC2C-4DD6-8DF9-4B3CD1260D5A}" type="datetime1">
              <a:rPr lang="es-AR" smtClean="0"/>
            </a:fld>
            <a:endParaRPr lang="es-AR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true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54D8AD2-95A3-45AE-95F6-2AD3C468E56B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887" y="446088"/>
            <a:ext cx="3506112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6324659" y="446090"/>
            <a:ext cx="5054541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2589887" y="1598613"/>
            <a:ext cx="3506112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12D9DA-B265-4902-A1D5-7559F0516343}" type="datetime1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true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2A7B663-7FB9-4CE4-8068-AB4CACA224E3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888" y="4800600"/>
            <a:ext cx="878931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589888" y="634965"/>
            <a:ext cx="8789313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2589888" y="5367338"/>
            <a:ext cx="8789313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8C42F-AE48-4999-B9F3-E5E630E9402B}" type="datetime1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true">
            <a:off x="78" y="4910661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81637" y="4983089"/>
            <a:ext cx="779971" cy="365125"/>
          </a:xfrm>
        </p:spPr>
        <p:txBody>
          <a:bodyPr/>
          <a:lstStyle/>
          <a:p>
            <a:fld id="{050232FF-AB24-448B-87CC-AA60CD4D07E8}" type="slidenum">
              <a:rPr lang="es-AR" altLang="es-AR" smtClean="0"/>
            </a:fld>
            <a:endParaRPr lang="es-AR" alt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26416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7228" y="285"/>
            <a:ext cx="2603029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4384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593600" y="624110"/>
            <a:ext cx="87856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589888" y="2133600"/>
            <a:ext cx="8789313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BFF305-73D8-4310-B2C9-380A75B66C8B}" type="datetime1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 bwMode="gray">
          <a:xfrm>
            <a:off x="681637" y="787784"/>
            <a:ext cx="779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B8F59C-8C58-48C7-8D38-EF4BEEF246DE}" type="slidenum">
              <a:rPr lang="es-AR" altLang="es-AR" smtClean="0"/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2985109" y="3889863"/>
            <a:ext cx="7695073" cy="965665"/>
          </a:xfrm>
        </p:spPr>
        <p:txBody>
          <a:bodyPr/>
          <a:lstStyle/>
          <a:p>
            <a:pPr eaLnBrk="1" hangingPunct="1">
              <a:defRPr/>
            </a:pPr>
            <a:r>
              <a:rPr lang="es-AR" sz="4400" dirty="0"/>
              <a:t>Teoría de la Computación I</a:t>
            </a:r>
            <a:endParaRPr lang="es-ES" sz="4400" dirty="0"/>
          </a:p>
        </p:txBody>
      </p:sp>
      <p:sp>
        <p:nvSpPr>
          <p:cNvPr id="21507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6165151" y="4982294"/>
            <a:ext cx="4308475" cy="1471041"/>
          </a:xfrm>
        </p:spPr>
        <p:txBody>
          <a:bodyPr>
            <a:normAutofit/>
          </a:bodyPr>
          <a:lstStyle/>
          <a:p>
            <a:pPr algn="r"/>
            <a:r>
              <a:rPr lang="es-AR" altLang="es-ES" sz="3200" dirty="0"/>
              <a:t>Práctica 1</a:t>
            </a:r>
            <a:endParaRPr lang="es-AR" altLang="es-ES" sz="3200" dirty="0"/>
          </a:p>
          <a:p>
            <a:pPr algn="r"/>
            <a:r>
              <a:rPr lang="es-AR" altLang="es-ES" sz="3200" dirty="0"/>
              <a:t>TIPS </a:t>
            </a:r>
            <a:endParaRPr lang="es-AR" altLang="es-ES" sz="3200" dirty="0"/>
          </a:p>
          <a:p>
            <a:pPr algn="r"/>
            <a:endParaRPr lang="es-AR" altLang="es-ES" sz="3200" dirty="0"/>
          </a:p>
          <a:p>
            <a:endParaRPr lang="es-AR" altLang="es-ES" dirty="0"/>
          </a:p>
          <a:p>
            <a:endParaRPr lang="es-AR" altLang="es-ES" dirty="0"/>
          </a:p>
          <a:p>
            <a:endParaRPr lang="es-AR" altLang="es-ES" dirty="0"/>
          </a:p>
          <a:p>
            <a:endParaRPr lang="es-ES" altLang="es-ES" dirty="0"/>
          </a:p>
        </p:txBody>
      </p:sp>
      <p:pic>
        <p:nvPicPr>
          <p:cNvPr id="3" name="Imagen 2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670286" y="404664"/>
            <a:ext cx="1692188" cy="163788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524000" y="0"/>
            <a:ext cx="179512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AR" sz="1200" u="sng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Flecha: pentágono 4"/>
          <p:cNvSpPr/>
          <p:nvPr/>
        </p:nvSpPr>
        <p:spPr>
          <a:xfrm>
            <a:off x="1703512" y="4982295"/>
            <a:ext cx="1404156" cy="5739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AR" sz="1200" u="sng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3513" y="315888"/>
            <a:ext cx="3901109" cy="8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AR" sz="1200" u="sng">
              <a:solidFill>
                <a:prstClr val="white"/>
              </a:solidFill>
              <a:latin typeface="Century Gothic" panose="020B050202020202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ChangeArrowheads="true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47" name="Rectangle 15"/>
          <p:cNvSpPr>
            <a:spLocks noChangeArrowheads="true"/>
          </p:cNvSpPr>
          <p:nvPr/>
        </p:nvSpPr>
        <p:spPr bwMode="auto">
          <a:xfrm>
            <a:off x="1524001" y="3187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48" name="Rectangle 20"/>
          <p:cNvSpPr>
            <a:spLocks noChangeArrowheads="true"/>
          </p:cNvSpPr>
          <p:nvPr/>
        </p:nvSpPr>
        <p:spPr bwMode="auto">
          <a:xfrm>
            <a:off x="1676401" y="242501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51" name="1 Marcador de número de diapositiva"/>
          <p:cNvSpPr>
            <a:spLocks noGrp="true"/>
          </p:cNvSpPr>
          <p:nvPr>
            <p:ph type="sldNum" sz="quarter" idx="12"/>
          </p:nvPr>
        </p:nvSpPr>
        <p:spPr bwMode="auto">
          <a:xfrm>
            <a:off x="9444373" y="6233886"/>
            <a:ext cx="966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65A9829-50EA-4C80-99AA-D3A179F07A3B}" type="slidenum">
              <a:rPr lang="es-ES" altLang="en-US" sz="1200" u="sng">
                <a:solidFill>
                  <a:prstClr val="black"/>
                </a:solidFill>
                <a:cs typeface="Arial" panose="02080604020202020204" pitchFamily="34" charset="0"/>
              </a:rPr>
            </a:fld>
            <a:endParaRPr lang="es-ES" altLang="en-US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52" name="CuadroTexto 51"/>
          <p:cNvSpPr txBox="true"/>
          <p:nvPr/>
        </p:nvSpPr>
        <p:spPr>
          <a:xfrm>
            <a:off x="4751705" y="703580"/>
            <a:ext cx="1579245" cy="829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Alfabeto 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A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)</a:t>
            </a:r>
            <a:endParaRPr lang="es-A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7"/>
          <p:cNvSpPr>
            <a:spLocks noGrp="true"/>
          </p:cNvSpPr>
          <p:nvPr>
            <p:ph type="title"/>
          </p:nvPr>
        </p:nvSpPr>
        <p:spPr>
          <a:xfrm>
            <a:off x="1524001" y="46972"/>
            <a:ext cx="8984839" cy="681728"/>
          </a:xfrm>
        </p:spPr>
        <p:txBody>
          <a:bodyPr>
            <a:normAutofit fontScale="90000"/>
          </a:bodyPr>
          <a:lstStyle/>
          <a:p>
            <a:r>
              <a:rPr lang="es-AR" u="none" dirty="0"/>
              <a:t>Lenguajes Formales</a:t>
            </a:r>
            <a:br>
              <a:rPr lang="es-AR" u="none" dirty="0"/>
            </a:br>
            <a:endParaRPr lang="es-AR" dirty="0"/>
          </a:p>
        </p:txBody>
      </p:sp>
      <p:sp>
        <p:nvSpPr>
          <p:cNvPr id="3" name="CuadroTexto 2"/>
          <p:cNvSpPr txBox="true"/>
          <p:nvPr/>
        </p:nvSpPr>
        <p:spPr>
          <a:xfrm>
            <a:off x="4805193" y="2173365"/>
            <a:ext cx="144320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Cadena</a:t>
            </a:r>
            <a:endParaRPr lang="es-AR" sz="24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true"/>
          <p:nvPr/>
        </p:nvSpPr>
        <p:spPr>
          <a:xfrm>
            <a:off x="4805194" y="3563854"/>
            <a:ext cx="144320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Lenguaje</a:t>
            </a:r>
            <a:endParaRPr lang="es-AR" sz="24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/>
          <p:cNvCxnSpPr>
            <a:endCxn id="3" idx="0"/>
          </p:cNvCxnSpPr>
          <p:nvPr/>
        </p:nvCxnSpPr>
        <p:spPr>
          <a:xfrm flipH="true">
            <a:off x="5526796" y="1571570"/>
            <a:ext cx="7700" cy="60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3" idx="2"/>
            <a:endCxn id="4" idx="0"/>
          </p:cNvCxnSpPr>
          <p:nvPr/>
        </p:nvCxnSpPr>
        <p:spPr>
          <a:xfrm>
            <a:off x="5526797" y="2635029"/>
            <a:ext cx="1" cy="92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true">
            <a:off x="6384032" y="3563853"/>
            <a:ext cx="684076" cy="2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true"/>
          <p:nvPr/>
        </p:nvSpPr>
        <p:spPr>
          <a:xfrm>
            <a:off x="7068109" y="3292354"/>
            <a:ext cx="144320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Finito</a:t>
            </a:r>
            <a:endParaRPr lang="es-AR" sz="24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6384032" y="4025518"/>
            <a:ext cx="680346" cy="49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true"/>
          <p:nvPr/>
        </p:nvSpPr>
        <p:spPr>
          <a:xfrm>
            <a:off x="7064379" y="4250899"/>
            <a:ext cx="144320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s-AR" sz="24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H="true">
            <a:off x="3884547" y="2360419"/>
            <a:ext cx="912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3552" y="1968082"/>
            <a:ext cx="1676684" cy="681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solidFill>
                  <a:prstClr val="black"/>
                </a:solidFill>
                <a:latin typeface="Century Gothic" panose="020B0502020202020204"/>
              </a:rPr>
              <a:t>Cadena Vacía </a:t>
            </a:r>
            <a:r>
              <a:rPr lang="el-GR" sz="1200" b="1" dirty="0">
                <a:solidFill>
                  <a:prstClr val="black"/>
                </a:solidFill>
                <a:latin typeface="Century Gothic" panose="020B0502020202020204"/>
              </a:rPr>
              <a:t>λ</a:t>
            </a:r>
            <a:endParaRPr lang="es-AR" sz="1200" b="1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H="true">
            <a:off x="7745686" y="4708943"/>
            <a:ext cx="1" cy="5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6947639" y="5312329"/>
            <a:ext cx="1676684" cy="681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AR" sz="1200" b="1" dirty="0">
                <a:solidFill>
                  <a:prstClr val="black"/>
                </a:solidFill>
                <a:latin typeface="Century Gothic" panose="020B0502020202020204"/>
              </a:rPr>
              <a:t>Universo</a:t>
            </a:r>
            <a:endParaRPr lang="es-AR" sz="1200" b="1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AR" sz="1200" b="1" dirty="0">
                <a:solidFill>
                  <a:prstClr val="black"/>
                </a:solidFill>
                <a:latin typeface="Century Gothic" panose="020B0502020202020204"/>
                <a:sym typeface="Symbol" panose="05050102010706020507" pitchFamily="18" charset="2"/>
              </a:rPr>
              <a:t>*</a:t>
            </a:r>
            <a:endParaRPr lang="es-AR" sz="1200" b="1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 flipH="true">
            <a:off x="4509507" y="3764267"/>
            <a:ext cx="287933" cy="39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true"/>
          <p:nvPr/>
        </p:nvSpPr>
        <p:spPr>
          <a:xfrm>
            <a:off x="3018633" y="3961621"/>
            <a:ext cx="14432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Extensión</a:t>
            </a:r>
            <a:endParaRPr lang="es-AR" sz="24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uadroTexto 42"/>
          <p:cNvSpPr txBox="true"/>
          <p:nvPr/>
        </p:nvSpPr>
        <p:spPr>
          <a:xfrm>
            <a:off x="2998694" y="3146594"/>
            <a:ext cx="14432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Comprensión</a:t>
            </a:r>
            <a:endParaRPr lang="es-AR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de flecha 43"/>
          <p:cNvCxnSpPr>
            <a:endCxn id="43" idx="3"/>
          </p:cNvCxnSpPr>
          <p:nvPr/>
        </p:nvCxnSpPr>
        <p:spPr>
          <a:xfrm flipH="true" flipV="true">
            <a:off x="4441900" y="3331261"/>
            <a:ext cx="337584" cy="41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ChangeArrowheads="true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47" name="Rectangle 15"/>
          <p:cNvSpPr>
            <a:spLocks noChangeArrowheads="true"/>
          </p:cNvSpPr>
          <p:nvPr/>
        </p:nvSpPr>
        <p:spPr bwMode="auto">
          <a:xfrm>
            <a:off x="1524001" y="3187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48" name="Rectangle 20"/>
          <p:cNvSpPr>
            <a:spLocks noChangeArrowheads="true"/>
          </p:cNvSpPr>
          <p:nvPr/>
        </p:nvSpPr>
        <p:spPr bwMode="auto">
          <a:xfrm>
            <a:off x="1676401" y="242501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51" name="1 Marcador de número de diapositiva"/>
          <p:cNvSpPr>
            <a:spLocks noGrp="true"/>
          </p:cNvSpPr>
          <p:nvPr>
            <p:ph type="sldNum" sz="quarter" idx="12"/>
          </p:nvPr>
        </p:nvSpPr>
        <p:spPr bwMode="auto">
          <a:xfrm>
            <a:off x="9444373" y="6233886"/>
            <a:ext cx="966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65A9829-50EA-4C80-99AA-D3A179F07A3B}" type="slidenum">
              <a:rPr lang="es-ES" altLang="en-US" sz="1200" u="sng">
                <a:solidFill>
                  <a:prstClr val="black"/>
                </a:solidFill>
                <a:cs typeface="Arial" panose="02080604020202020204" pitchFamily="34" charset="0"/>
              </a:rPr>
            </a:fld>
            <a:endParaRPr lang="es-ES" altLang="en-US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8" name="Título 7"/>
          <p:cNvSpPr>
            <a:spLocks noGrp="true"/>
          </p:cNvSpPr>
          <p:nvPr>
            <p:ph type="title"/>
          </p:nvPr>
        </p:nvSpPr>
        <p:spPr>
          <a:xfrm>
            <a:off x="1524001" y="46972"/>
            <a:ext cx="8984839" cy="681728"/>
          </a:xfrm>
        </p:spPr>
        <p:txBody>
          <a:bodyPr>
            <a:normAutofit fontScale="90000"/>
          </a:bodyPr>
          <a:lstStyle/>
          <a:p>
            <a:r>
              <a:rPr lang="es-AR" u="none" dirty="0"/>
              <a:t>Lenguajes Formales</a:t>
            </a:r>
            <a:br>
              <a:rPr lang="es-AR" u="none" dirty="0"/>
            </a:br>
            <a:endParaRPr lang="es-AR" dirty="0"/>
          </a:p>
        </p:txBody>
      </p:sp>
      <p:sp>
        <p:nvSpPr>
          <p:cNvPr id="5" name="CuadroTexto 4"/>
          <p:cNvSpPr txBox="true"/>
          <p:nvPr/>
        </p:nvSpPr>
        <p:spPr>
          <a:xfrm>
            <a:off x="1903815" y="664851"/>
            <a:ext cx="8224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¿Qué podemos decir cuando escribimos 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x 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{0,1}* ?</a:t>
            </a:r>
            <a:endParaRPr lang="es-AR" sz="1600" dirty="0">
              <a:solidFill>
                <a:prstClr val="black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CuadroTexto 5"/>
          <p:cNvSpPr txBox="true"/>
          <p:nvPr/>
        </p:nvSpPr>
        <p:spPr>
          <a:xfrm>
            <a:off x="2432020" y="1159713"/>
            <a:ext cx="5500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Que cada cadena x va a pertenecer al conjunto universo</a:t>
            </a:r>
            <a:endParaRPr lang="es-AR" sz="1600" dirty="0">
              <a:solidFill>
                <a:prstClr val="black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Que decir 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{0,1}*  es lo mismo que decir   </a:t>
            </a:r>
            <a:r>
              <a:rPr lang="es-AR" sz="1600" b="1" dirty="0">
                <a:solidFill>
                  <a:srgbClr val="A5301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{ {0}  </a:t>
            </a:r>
            <a:r>
              <a:rPr lang="es-AR" sz="1600" b="1" dirty="0">
                <a:solidFill>
                  <a:srgbClr val="A5301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{</a:t>
            </a:r>
            <a:r>
              <a:rPr lang="es-AR" sz="1600" b="1" dirty="0">
                <a:solidFill>
                  <a:srgbClr val="A5301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1} }</a:t>
            </a:r>
            <a:r>
              <a:rPr lang="es-AR" sz="1600" b="1" dirty="0">
                <a:solidFill>
                  <a:srgbClr val="6AAC9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endParaRPr lang="es-AR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Que son cadenas que </a:t>
            </a:r>
            <a:r>
              <a:rPr lang="es-AR" sz="1600" b="1" dirty="0">
                <a:solidFill>
                  <a:srgbClr val="A5301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mezclan 0 o 1 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s-AR" sz="1600" b="1" dirty="0">
                <a:solidFill>
                  <a:srgbClr val="6AAC9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cero o más veces</a:t>
            </a:r>
            <a:endParaRPr lang="es-AR" sz="1600" b="1" dirty="0">
              <a:solidFill>
                <a:srgbClr val="6AAC9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CuadroTexto 6"/>
          <p:cNvSpPr txBox="true"/>
          <p:nvPr/>
        </p:nvSpPr>
        <p:spPr>
          <a:xfrm>
            <a:off x="3052470" y="2195277"/>
            <a:ext cx="52065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Si  </a:t>
            </a: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  <a:sym typeface="Symbol" panose="05050102010706020507" pitchFamily="18" charset="2"/>
              </a:rPr>
              <a:t> = {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0,1} (alfabeto)  </a:t>
            </a: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entonces </a:t>
            </a: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  <a:sym typeface="Symbol" panose="05050102010706020507" pitchFamily="18" charset="2"/>
              </a:rPr>
              <a:t>* = {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0,1}* (universo)</a:t>
            </a: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endParaRPr lang="es-AR" sz="1600" dirty="0">
              <a:solidFill>
                <a:prstClr val="black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805816" y="3717032"/>
            <a:ext cx="4450425" cy="29740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AR" sz="1200" u="sng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2" name="CuadroTexto 11"/>
          <p:cNvSpPr txBox="true"/>
          <p:nvPr/>
        </p:nvSpPr>
        <p:spPr>
          <a:xfrm>
            <a:off x="1903815" y="6056823"/>
            <a:ext cx="2391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  <a:sym typeface="Symbol" panose="05050102010706020507" pitchFamily="18" charset="2"/>
              </a:rPr>
              <a:t>* = {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0,1}* (universo)</a:t>
            </a: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endParaRPr lang="es-AR" sz="1600" dirty="0">
              <a:solidFill>
                <a:prstClr val="black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6" name="CuadroTexto 35"/>
          <p:cNvSpPr txBox="true"/>
          <p:nvPr/>
        </p:nvSpPr>
        <p:spPr>
          <a:xfrm>
            <a:off x="1626477" y="2809343"/>
            <a:ext cx="7641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Ejercicio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h –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Práctica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 = {x / x 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{0,1}*  y x forma un número binario par}</a:t>
            </a:r>
            <a:endParaRPr lang="es-AR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6096000" y="4378433"/>
            <a:ext cx="1836204" cy="16783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AR" sz="1200" u="sng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V="true">
            <a:off x="7644172" y="4509120"/>
            <a:ext cx="1044116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true"/>
          <p:nvPr/>
        </p:nvSpPr>
        <p:spPr>
          <a:xfrm>
            <a:off x="8926246" y="4289695"/>
            <a:ext cx="554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</a:t>
            </a:r>
            <a:endParaRPr lang="es-AR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/>
          <p:cNvSpPr txBox="true"/>
          <p:nvPr/>
        </p:nvSpPr>
        <p:spPr>
          <a:xfrm>
            <a:off x="8743909" y="5630215"/>
            <a:ext cx="130711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 </a:t>
            </a:r>
            <a:r>
              <a:rPr lang="es-AR" sz="1600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  <a:sym typeface="Symbol" panose="05050102010706020507" pitchFamily="18" charset="2"/>
              </a:rPr>
              <a:t> * </a:t>
            </a:r>
            <a:endParaRPr lang="es-AR" sz="1600" dirty="0">
              <a:solidFill>
                <a:prstClr val="black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ChangeArrowheads="true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47" name="Rectangle 15"/>
          <p:cNvSpPr>
            <a:spLocks noChangeArrowheads="true"/>
          </p:cNvSpPr>
          <p:nvPr/>
        </p:nvSpPr>
        <p:spPr bwMode="auto">
          <a:xfrm>
            <a:off x="1524001" y="3187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48" name="Rectangle 20"/>
          <p:cNvSpPr>
            <a:spLocks noChangeArrowheads="true"/>
          </p:cNvSpPr>
          <p:nvPr/>
        </p:nvSpPr>
        <p:spPr bwMode="auto">
          <a:xfrm>
            <a:off x="1676401" y="242501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51" name="1 Marcador de número de diapositiva"/>
          <p:cNvSpPr>
            <a:spLocks noGrp="true"/>
          </p:cNvSpPr>
          <p:nvPr>
            <p:ph type="sldNum" sz="quarter" idx="12"/>
          </p:nvPr>
        </p:nvSpPr>
        <p:spPr bwMode="auto">
          <a:xfrm>
            <a:off x="9444373" y="6233886"/>
            <a:ext cx="966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65A9829-50EA-4C80-99AA-D3A179F07A3B}" type="slidenum">
              <a:rPr lang="es-ES" altLang="en-US" sz="1200" u="sng">
                <a:solidFill>
                  <a:prstClr val="black"/>
                </a:solidFill>
                <a:cs typeface="Arial" panose="02080604020202020204" pitchFamily="34" charset="0"/>
              </a:rPr>
            </a:fld>
            <a:endParaRPr lang="es-ES" altLang="en-US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8" name="Título 7"/>
          <p:cNvSpPr>
            <a:spLocks noGrp="true"/>
          </p:cNvSpPr>
          <p:nvPr>
            <p:ph type="title"/>
          </p:nvPr>
        </p:nvSpPr>
        <p:spPr>
          <a:xfrm>
            <a:off x="1524001" y="46972"/>
            <a:ext cx="8984839" cy="420832"/>
          </a:xfrm>
        </p:spPr>
        <p:txBody>
          <a:bodyPr>
            <a:normAutofit fontScale="90000"/>
          </a:bodyPr>
          <a:lstStyle/>
          <a:p>
            <a:r>
              <a:rPr lang="es-AR" sz="2200" dirty="0"/>
              <a:t>Lenguajes Formales</a:t>
            </a:r>
            <a:br>
              <a:rPr lang="es-AR" u="none" dirty="0"/>
            </a:br>
            <a:endParaRPr lang="es-AR" dirty="0"/>
          </a:p>
        </p:txBody>
      </p:sp>
      <p:pic>
        <p:nvPicPr>
          <p:cNvPr id="7" name="Imagen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776" y="149751"/>
            <a:ext cx="4731656" cy="3498534"/>
          </a:xfrm>
          <a:prstGeom prst="rect">
            <a:avLst/>
          </a:prstGeom>
        </p:spPr>
      </p:pic>
      <p:sp>
        <p:nvSpPr>
          <p:cNvPr id="29" name="CuadroTexto 28"/>
          <p:cNvSpPr txBox="true"/>
          <p:nvPr/>
        </p:nvSpPr>
        <p:spPr>
          <a:xfrm>
            <a:off x="1919536" y="3875253"/>
            <a:ext cx="3936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Ejercicio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c –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Práctica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{ 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aseline="300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300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 k 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, j 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}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Definido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por 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comprensión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Infinito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Alfabeto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 = {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Cadenas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aaab,aabb,bbb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b,abbbb,etc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AR" sz="1600" dirty="0">
              <a:solidFill>
                <a:prstClr val="black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3" name="CuadroTexto 12"/>
          <p:cNvSpPr txBox="true"/>
          <p:nvPr/>
        </p:nvSpPr>
        <p:spPr>
          <a:xfrm>
            <a:off x="6096000" y="3846255"/>
            <a:ext cx="473165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Ejercicio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e –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Práctica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{ x / x 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{0, 1, 2, 3, 4, 5, 6, 7, 8, 9}</a:t>
            </a:r>
            <a:r>
              <a:rPr lang="es-AR" sz="1600" baseline="30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 x  es un número par}</a:t>
            </a:r>
            <a:endParaRPr lang="es-AR" sz="16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Definido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por </a:t>
            </a: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comprensión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Infinito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Alfabeto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 = </a:t>
            </a:r>
            <a:r>
              <a:rPr lang="es-AR" sz="16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{0, 1, 2, 3, 4, 5, 6, 7, 8, 9}</a:t>
            </a:r>
            <a:endParaRPr lang="es-AR" sz="16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Cadenas</a:t>
            </a:r>
            <a:r>
              <a:rPr lang="en-US" sz="16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112,58, 966,4, 254</a:t>
            </a:r>
            <a:endParaRPr lang="en-US" sz="16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AR" sz="1600" dirty="0">
              <a:solidFill>
                <a:prstClr val="black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ChangeArrowheads="true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47" name="Rectangle 15"/>
          <p:cNvSpPr>
            <a:spLocks noChangeArrowheads="true"/>
          </p:cNvSpPr>
          <p:nvPr/>
        </p:nvSpPr>
        <p:spPr bwMode="auto">
          <a:xfrm>
            <a:off x="1524001" y="3187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48" name="Rectangle 20"/>
          <p:cNvSpPr>
            <a:spLocks noChangeArrowheads="true"/>
          </p:cNvSpPr>
          <p:nvPr/>
        </p:nvSpPr>
        <p:spPr bwMode="auto">
          <a:xfrm>
            <a:off x="1676401" y="242501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altLang="es-AR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31751" name="1 Marcador de número de diapositiva"/>
          <p:cNvSpPr>
            <a:spLocks noGrp="true"/>
          </p:cNvSpPr>
          <p:nvPr>
            <p:ph type="sldNum" sz="quarter" idx="12"/>
          </p:nvPr>
        </p:nvSpPr>
        <p:spPr bwMode="auto">
          <a:xfrm>
            <a:off x="9444373" y="6233886"/>
            <a:ext cx="966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65A9829-50EA-4C80-99AA-D3A179F07A3B}" type="slidenum">
              <a:rPr lang="es-ES" altLang="en-US" sz="1200" u="sng">
                <a:solidFill>
                  <a:prstClr val="black"/>
                </a:solidFill>
                <a:cs typeface="Arial" panose="02080604020202020204" pitchFamily="34" charset="0"/>
              </a:rPr>
            </a:fld>
            <a:endParaRPr lang="es-ES" altLang="en-US" sz="1200" u="sng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8" name="Título 7"/>
          <p:cNvSpPr>
            <a:spLocks noGrp="true"/>
          </p:cNvSpPr>
          <p:nvPr>
            <p:ph type="title"/>
          </p:nvPr>
        </p:nvSpPr>
        <p:spPr>
          <a:xfrm>
            <a:off x="1524001" y="46972"/>
            <a:ext cx="8984839" cy="420832"/>
          </a:xfrm>
        </p:spPr>
        <p:txBody>
          <a:bodyPr>
            <a:normAutofit fontScale="90000"/>
          </a:bodyPr>
          <a:lstStyle/>
          <a:p>
            <a:r>
              <a:rPr lang="es-AR" sz="2200" dirty="0"/>
              <a:t>Lenguajes Formales</a:t>
            </a:r>
            <a:br>
              <a:rPr lang="es-AR" u="none" dirty="0"/>
            </a:br>
            <a:endParaRPr lang="es-AR" dirty="0"/>
          </a:p>
        </p:txBody>
      </p:sp>
      <p:sp>
        <p:nvSpPr>
          <p:cNvPr id="29" name="CuadroTexto 28"/>
          <p:cNvSpPr txBox="true"/>
          <p:nvPr/>
        </p:nvSpPr>
        <p:spPr>
          <a:xfrm>
            <a:off x="1639596" y="2251810"/>
            <a:ext cx="8932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AR" sz="1400" b="1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Ejercicio 2.</a:t>
            </a:r>
            <a:endParaRPr lang="es-AR" sz="1400" dirty="0">
              <a:solidFill>
                <a:prstClr val="black"/>
              </a:solidFill>
              <a:latin typeface="Book Antiqua" panose="02040602050305030304" pitchFamily="18" charset="0"/>
              <a:ea typeface="Times New Roman" panose="02020603050405020304" pitchFamily="18" charset="0"/>
              <a:cs typeface="Arial" panose="0208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Sean     L</a:t>
            </a:r>
            <a:r>
              <a:rPr lang="es-AR" sz="1400" baseline="-25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1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= {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a</a:t>
            </a:r>
            <a:r>
              <a:rPr lang="es-AR" sz="1400" baseline="300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n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 b</a:t>
            </a:r>
            <a:r>
              <a:rPr lang="es-AR" sz="1400" baseline="30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2k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 /  n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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0 y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k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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n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 }         L</a:t>
            </a:r>
            <a:r>
              <a:rPr lang="es-AR" sz="1400" baseline="-25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2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 = { 0</a:t>
            </a:r>
            <a:r>
              <a:rPr lang="es-AR" sz="1400" baseline="30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m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 1</a:t>
            </a:r>
            <a:r>
              <a:rPr lang="es-AR" sz="1400" baseline="30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n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/ m impar y n par,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ó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 m par y n par }</a:t>
            </a:r>
            <a:endParaRPr lang="es-AR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true"/>
          <p:nvPr/>
        </p:nvSpPr>
        <p:spPr>
          <a:xfrm>
            <a:off x="4573270" y="607695"/>
            <a:ext cx="1584960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Lenguaje</a:t>
            </a:r>
            <a:endParaRPr lang="es-AR" sz="24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5580884" y="1083718"/>
            <a:ext cx="577270" cy="2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168820" y="858147"/>
            <a:ext cx="1240037" cy="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true">
            <a:off x="5106653" y="1111217"/>
            <a:ext cx="1" cy="45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true"/>
          <p:nvPr/>
        </p:nvSpPr>
        <p:spPr>
          <a:xfrm>
            <a:off x="4110355" y="1696085"/>
            <a:ext cx="1701800" cy="337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Concatenación</a:t>
            </a:r>
            <a:endParaRPr lang="es-AR" sz="20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true"/>
          <p:nvPr/>
        </p:nvSpPr>
        <p:spPr>
          <a:xfrm>
            <a:off x="2423602" y="1042250"/>
            <a:ext cx="1419125" cy="1168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Unión</a:t>
            </a:r>
            <a:endParaRPr lang="es-ES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Intersección</a:t>
            </a:r>
            <a:endParaRPr lang="es-ES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endParaRPr lang="es-ES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Diferencia</a:t>
            </a:r>
            <a:endParaRPr lang="es-AR" sz="14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true">
            <a:off x="3866616" y="1069331"/>
            <a:ext cx="1016923" cy="37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true"/>
          <p:nvPr/>
        </p:nvSpPr>
        <p:spPr>
          <a:xfrm>
            <a:off x="5912565" y="1442897"/>
            <a:ext cx="14432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Potencia</a:t>
            </a:r>
            <a:endParaRPr lang="es-AR" sz="24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true"/>
          <p:nvPr/>
        </p:nvSpPr>
        <p:spPr>
          <a:xfrm>
            <a:off x="7454871" y="657344"/>
            <a:ext cx="14432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Clausura</a:t>
            </a:r>
            <a:endParaRPr lang="es-AR" sz="2400" dirty="0">
              <a:solidFill>
                <a:prstClr val="black"/>
              </a:solidFill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/>
          <p:cNvSpPr txBox="true"/>
          <p:nvPr/>
        </p:nvSpPr>
        <p:spPr>
          <a:xfrm>
            <a:off x="1639596" y="4379924"/>
            <a:ext cx="80184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AR" sz="1200" b="1" dirty="0">
                <a:solidFill>
                  <a:prstClr val="black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Ejercicio 6.</a:t>
            </a:r>
            <a:endParaRPr lang="es-AR" sz="1200" b="1" dirty="0">
              <a:solidFill>
                <a:prstClr val="black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Sean L1={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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},  L2={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aa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, ab,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bb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},   L3={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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,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aa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,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bb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} y   L4=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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,      definidos sobre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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={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a,b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}</a:t>
            </a:r>
            <a:endParaRPr lang="es-AR" sz="1400" dirty="0">
              <a:solidFill>
                <a:prstClr val="black"/>
              </a:solidFill>
              <a:latin typeface="Book Antiqua" panose="02040602050305030304" pitchFamily="18" charset="0"/>
              <a:cs typeface="Arial" panose="0208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400" b="1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 </a:t>
            </a:r>
            <a:endParaRPr lang="es-AR" sz="1400" b="1" dirty="0">
              <a:solidFill>
                <a:prstClr val="black"/>
              </a:solidFill>
              <a:latin typeface="Book Antiqua" panose="02040602050305030304" pitchFamily="18" charset="0"/>
              <a:cs typeface="Arial" panose="02080604020202020204" pitchFamily="34" charset="0"/>
            </a:endParaRPr>
          </a:p>
        </p:txBody>
      </p:sp>
      <p:sp>
        <p:nvSpPr>
          <p:cNvPr id="22" name="CuadroTexto 21"/>
          <p:cNvSpPr txBox="true"/>
          <p:nvPr/>
        </p:nvSpPr>
        <p:spPr>
          <a:xfrm>
            <a:off x="2001952" y="3187331"/>
            <a:ext cx="2640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Definidos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por 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comprensión</a:t>
            </a: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Infinito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ambos</a:t>
            </a: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Alfabeto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(L</a:t>
            </a:r>
            <a:r>
              <a:rPr lang="en-US" sz="1400" baseline="-250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 </a:t>
            </a: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Alfabeto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(L</a:t>
            </a:r>
            <a:r>
              <a:rPr lang="en-US" sz="1400" baseline="-250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 </a:t>
            </a: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CuadroTexto 8"/>
          <p:cNvSpPr txBox="true"/>
          <p:nvPr/>
        </p:nvSpPr>
        <p:spPr>
          <a:xfrm>
            <a:off x="6261603" y="2874664"/>
            <a:ext cx="414955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Item  k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a</a:t>
            </a:r>
            <a:r>
              <a:rPr lang="en-US" sz="1400" baseline="300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sz="1400" baseline="300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</a:t>
            </a:r>
            <a:r>
              <a:rPr lang="en-US" sz="1400" baseline="300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4      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?</a:t>
            </a:r>
            <a:r>
              <a:rPr lang="en-US" sz="1400" baseline="300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AR" sz="1400" baseline="-25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s-AR" sz="1400" baseline="-25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300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sz="1400" baseline="300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</a:t>
            </a:r>
            <a:r>
              <a:rPr lang="en-US" sz="1400" baseline="300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4  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  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aaaaaabbbbbbbb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0000</a:t>
            </a: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 6 , k =4  k es 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menor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que n , 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entonces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ya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Podemos 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decir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que no 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pertence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 L1 por lo tanto no 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pertence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AR" sz="1400" baseline="-25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s-AR" sz="1400" baseline="-25000" dirty="0">
                <a:solidFill>
                  <a:prstClr val="black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3024600" y="4548453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true"/>
          <p:nvPr/>
        </p:nvSpPr>
        <p:spPr>
          <a:xfrm>
            <a:off x="1676401" y="5607070"/>
            <a:ext cx="26405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Definidos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por 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extensión</a:t>
            </a: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Finitos</a:t>
            </a: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Alfabeto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= {</a:t>
            </a:r>
            <a:r>
              <a:rPr lang="en-US" sz="1400" dirty="0" err="1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sz="1400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 </a:t>
            </a: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CuadroTexto 12"/>
          <p:cNvSpPr txBox="true"/>
          <p:nvPr/>
        </p:nvSpPr>
        <p:spPr>
          <a:xfrm>
            <a:off x="5220069" y="5607071"/>
            <a:ext cx="4800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Item  a   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L1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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 L2   (todo lo que está en L1 o en L2)      </a:t>
            </a:r>
            <a:endParaRPr lang="es-AR" sz="1400" dirty="0">
              <a:solidFill>
                <a:prstClr val="black"/>
              </a:solidFill>
              <a:latin typeface="Book Antiqua" panose="02040602050305030304" pitchFamily="18" charset="0"/>
              <a:cs typeface="Arial" panose="0208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L1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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 L2 = {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,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aa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, ab,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bb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}</a:t>
            </a:r>
            <a:endParaRPr lang="es-AR" sz="1400" dirty="0">
              <a:solidFill>
                <a:prstClr val="black"/>
              </a:solidFill>
              <a:latin typeface="Book Antiqua" panose="02040602050305030304" pitchFamily="18" charset="0"/>
              <a:cs typeface="Arial" panose="02080604020202020204" pitchFamily="34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Item  e   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L2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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L3   (todo lo que está en L2 y en L3)      </a:t>
            </a:r>
            <a:endParaRPr lang="es-AR" sz="1400" dirty="0">
              <a:solidFill>
                <a:prstClr val="black"/>
              </a:solidFill>
              <a:latin typeface="Book Antiqua" panose="02040602050305030304" pitchFamily="18" charset="0"/>
              <a:cs typeface="Arial" panose="0208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L2 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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</a:rPr>
              <a:t> L3 = {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aa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, </a:t>
            </a:r>
            <a:r>
              <a:rPr lang="es-AR" sz="1400" dirty="0" err="1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bb</a:t>
            </a:r>
            <a:r>
              <a:rPr lang="es-AR" sz="1400" dirty="0">
                <a:solidFill>
                  <a:prstClr val="black"/>
                </a:solidFill>
                <a:latin typeface="Book Antiqua" panose="02040602050305030304" pitchFamily="18" charset="0"/>
                <a:cs typeface="Arial" panose="02080604020202020204" pitchFamily="34" charset="0"/>
                <a:sym typeface="Symbol" panose="05050102010706020507" pitchFamily="18" charset="2"/>
              </a:rPr>
              <a:t>}</a:t>
            </a:r>
            <a:endParaRPr lang="es-AR" sz="1400" dirty="0">
              <a:solidFill>
                <a:prstClr val="black"/>
              </a:solidFill>
              <a:latin typeface="Book Antiqua" panose="02040602050305030304" pitchFamily="18" charset="0"/>
              <a:cs typeface="Arial" panose="02080604020202020204" pitchFamily="34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Book Antiqua" panose="02040602050305030304" pitchFamily="18" charset="0"/>
              <a:cs typeface="Arial" panose="0208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true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false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WPS Presentation</Application>
  <PresentationFormat>Panorámica</PresentationFormat>
  <Paragraphs>127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DejaVu Sans</vt:lpstr>
      <vt:lpstr>Century Gothic</vt:lpstr>
      <vt:lpstr>Times New Roman</vt:lpstr>
      <vt:lpstr>Symbol</vt:lpstr>
      <vt:lpstr>Garamond</vt:lpstr>
      <vt:lpstr>Book Antiqua</vt:lpstr>
      <vt:lpstr>Liberation Serif</vt:lpstr>
      <vt:lpstr>Liberation Sans</vt:lpstr>
      <vt:lpstr>微软雅黑</vt:lpstr>
      <vt:lpstr>Monospace</vt:lpstr>
      <vt:lpstr>Arial Unicode MS</vt:lpstr>
      <vt:lpstr>Espiral</vt:lpstr>
      <vt:lpstr>Teoría de la Computación I</vt:lpstr>
      <vt:lpstr>Lenguajes Formales </vt:lpstr>
      <vt:lpstr>Lenguajes Formales </vt:lpstr>
      <vt:lpstr>Lenguajes Formales </vt:lpstr>
      <vt:lpstr>Lenguajes Formales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la Computación I</dc:title>
  <dc:creator>MARA ALEJANDRA CAPUYA</dc:creator>
  <cp:lastModifiedBy>Nicolas Cavasin</cp:lastModifiedBy>
  <cp:revision>5</cp:revision>
  <dcterms:created xsi:type="dcterms:W3CDTF">2020-09-16T11:39:25Z</dcterms:created>
  <dcterms:modified xsi:type="dcterms:W3CDTF">2020-09-16T11:39:25Z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3082-11.1.0.9615</vt:lpwstr>
  </property>
</Properties>
</file>