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media/image2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11" r:id="rId5"/>
  </p:sldMasterIdLst>
  <p:notesMasterIdLst>
    <p:notesMasterId r:id="rId49"/>
  </p:notesMasterIdLst>
  <p:handoutMasterIdLst>
    <p:handoutMasterId r:id="rId50"/>
  </p:handoutMasterIdLst>
  <p:sldIdLst>
    <p:sldId id="334" r:id="rId6"/>
    <p:sldId id="330" r:id="rId7"/>
    <p:sldId id="331" r:id="rId8"/>
    <p:sldId id="332" r:id="rId9"/>
    <p:sldId id="335" r:id="rId10"/>
    <p:sldId id="262" r:id="rId11"/>
    <p:sldId id="299" r:id="rId12"/>
    <p:sldId id="302" r:id="rId13"/>
    <p:sldId id="264" r:id="rId14"/>
    <p:sldId id="266" r:id="rId15"/>
    <p:sldId id="265" r:id="rId16"/>
    <p:sldId id="276" r:id="rId17"/>
    <p:sldId id="293" r:id="rId18"/>
    <p:sldId id="336" r:id="rId19"/>
    <p:sldId id="269" r:id="rId20"/>
    <p:sldId id="304" r:id="rId21"/>
    <p:sldId id="305" r:id="rId22"/>
    <p:sldId id="307" r:id="rId23"/>
    <p:sldId id="306" r:id="rId24"/>
    <p:sldId id="308" r:id="rId25"/>
    <p:sldId id="270" r:id="rId26"/>
    <p:sldId id="309" r:id="rId27"/>
    <p:sldId id="310" r:id="rId28"/>
    <p:sldId id="311" r:id="rId29"/>
    <p:sldId id="312" r:id="rId30"/>
    <p:sldId id="314" r:id="rId31"/>
    <p:sldId id="313" r:id="rId32"/>
    <p:sldId id="315" r:id="rId33"/>
    <p:sldId id="316" r:id="rId34"/>
    <p:sldId id="317" r:id="rId35"/>
    <p:sldId id="337" r:id="rId36"/>
    <p:sldId id="296" r:id="rId37"/>
    <p:sldId id="318" r:id="rId38"/>
    <p:sldId id="319" r:id="rId39"/>
    <p:sldId id="338" r:id="rId40"/>
    <p:sldId id="322" r:id="rId41"/>
    <p:sldId id="341" r:id="rId42"/>
    <p:sldId id="342" r:id="rId43"/>
    <p:sldId id="339" r:id="rId44"/>
    <p:sldId id="289" r:id="rId45"/>
    <p:sldId id="320" r:id="rId46"/>
    <p:sldId id="274" r:id="rId47"/>
    <p:sldId id="340" r:id="rId4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48CB"/>
    <a:srgbClr val="0B49CB"/>
    <a:srgbClr val="F2F4F8"/>
    <a:srgbClr val="1C7DDB"/>
    <a:srgbClr val="121619"/>
    <a:srgbClr val="F2F2F2"/>
    <a:srgbClr val="145579"/>
    <a:srgbClr val="3A6483"/>
    <a:srgbClr val="204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1"/>
    <p:restoredTop sz="85174"/>
  </p:normalViewPr>
  <p:slideViewPr>
    <p:cSldViewPr snapToGrid="0" snapToObjects="1">
      <p:cViewPr>
        <p:scale>
          <a:sx n="75" d="100"/>
          <a:sy n="75" d="100"/>
        </p:scale>
        <p:origin x="2208" y="-19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Sheet6!$J$11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Sheet6!$I$12:$I$15</c:f>
              <c:strCache>
                <c:ptCount val="4"/>
                <c:pt idx="0">
                  <c:v>LogReg</c:v>
                </c:pt>
                <c:pt idx="1">
                  <c:v>SVM</c:v>
                </c:pt>
                <c:pt idx="2">
                  <c:v>DecisionTree</c:v>
                </c:pt>
                <c:pt idx="3">
                  <c:v>KNN</c:v>
                </c:pt>
              </c:strCache>
            </c:strRef>
          </c:cat>
          <c:val>
            <c:numRef>
              <c:f>Sheet6!$J$12:$J$15</c:f>
              <c:numCache>
                <c:formatCode>General</c:formatCode>
                <c:ptCount val="4"/>
                <c:pt idx="0">
                  <c:v>0.94399999999999995</c:v>
                </c:pt>
                <c:pt idx="1">
                  <c:v>0.94399999999999995</c:v>
                </c:pt>
                <c:pt idx="2">
                  <c:v>0.72199999999999998</c:v>
                </c:pt>
                <c:pt idx="3">
                  <c:v>0.94399999999999995</c:v>
                </c:pt>
              </c:numCache>
            </c:numRef>
          </c:val>
          <c:extLst>
            <c:ext xmlns:c16="http://schemas.microsoft.com/office/drawing/2014/chart" uri="{C3380CC4-5D6E-409C-BE32-E72D297353CC}">
              <c16:uniqueId val="{00000000-DCA0-4788-9E89-DE7B0115E673}"/>
            </c:ext>
          </c:extLst>
        </c:ser>
        <c:dLbls>
          <c:showLegendKey val="0"/>
          <c:showVal val="0"/>
          <c:showCatName val="0"/>
          <c:showSerName val="0"/>
          <c:showPercent val="0"/>
          <c:showBubbleSize val="0"/>
        </c:dLbls>
        <c:gapWidth val="219"/>
        <c:overlap val="-27"/>
        <c:axId val="891042816"/>
        <c:axId val="108697696"/>
      </c:barChart>
      <c:catAx>
        <c:axId val="891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697696"/>
        <c:crosses val="autoZero"/>
        <c:auto val="1"/>
        <c:lblAlgn val="ctr"/>
        <c:lblOffset val="100"/>
        <c:noMultiLvlLbl val="0"/>
      </c:catAx>
      <c:valAx>
        <c:axId val="10869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042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12/6/2023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4575-326F-2EE3-7CF9-4D1D6CD26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1AA218F-5A6D-1325-CDCB-A15570ED3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BEDECBE-2532-D225-3438-8BDD43976222}"/>
              </a:ext>
            </a:extLst>
          </p:cNvPr>
          <p:cNvSpPr>
            <a:spLocks noGrp="1"/>
          </p:cNvSpPr>
          <p:nvPr>
            <p:ph type="dt" sz="half" idx="10"/>
          </p:nvPr>
        </p:nvSpPr>
        <p:spPr/>
        <p:txBody>
          <a:bodyPr/>
          <a:lstStyle/>
          <a:p>
            <a:fld id="{737DB61D-95A9-47EB-AFD3-8EC5EB082656}" type="datetimeFigureOut">
              <a:rPr lang="en-AU" smtClean="0"/>
              <a:t>6/12/2023</a:t>
            </a:fld>
            <a:endParaRPr lang="en-AU"/>
          </a:p>
        </p:txBody>
      </p:sp>
      <p:sp>
        <p:nvSpPr>
          <p:cNvPr id="5" name="Footer Placeholder 4">
            <a:extLst>
              <a:ext uri="{FF2B5EF4-FFF2-40B4-BE49-F238E27FC236}">
                <a16:creationId xmlns:a16="http://schemas.microsoft.com/office/drawing/2014/main" id="{A7533F95-D4A4-FF63-9DFE-CACAE0C7AC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8BFB71E-B9CF-383B-9280-3AD117258173}"/>
              </a:ext>
            </a:extLst>
          </p:cNvPr>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58624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BE87-0999-AE07-8AFC-3662B5D1E26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95FE174-5BE5-87C1-37C9-1727EE1B16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84E9899-54EA-9EE9-CAD5-9930E69C42C0}"/>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4AF1CDF9-5933-8E52-F49B-D333873EE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1DA67-8A84-8588-129D-8103552718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1031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E08B-D6AB-F2DD-2E18-AE87EA459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9E14E59-0C59-375A-737B-A314A5900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6B875-08CA-02E3-4E36-137BEABA055A}"/>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9CC4DDD9-81A0-6028-2DB0-9A2B7ED9B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85224-3B00-E9AF-EC8C-428AD1C5006A}"/>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74494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0AAC-FF34-9905-9646-0962EA07A88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33FE638-4251-963D-DA66-AD3D458377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B392FD8-71CC-D778-718D-D9E43B709B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BFFE8C6-7255-FD98-3BC1-AE44473BDBFB}"/>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6" name="Footer Placeholder 5">
            <a:extLst>
              <a:ext uri="{FF2B5EF4-FFF2-40B4-BE49-F238E27FC236}">
                <a16:creationId xmlns:a16="http://schemas.microsoft.com/office/drawing/2014/main" id="{51970CFE-48EF-45F0-1F77-C3DE491D8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1F4F2-71A4-52F5-BDA1-19713C52FECA}"/>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98684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74E8-0550-9EA7-BB0A-67D69AD356C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22D8DB-E53F-8802-A6BF-F39E853C5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1D429-323D-11F6-A44C-BF256A4CC0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800B1A1-3706-4F7C-135B-C6C7B9F2D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CF51E9-95D6-E0FC-54F1-2A15C34A7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D577477-1C6F-AA59-9565-453482B0A49C}"/>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8" name="Footer Placeholder 7">
            <a:extLst>
              <a:ext uri="{FF2B5EF4-FFF2-40B4-BE49-F238E27FC236}">
                <a16:creationId xmlns:a16="http://schemas.microsoft.com/office/drawing/2014/main" id="{C4F4249F-8BA7-3ADF-CB1A-62071DB49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8B92A6-437B-9AF9-4640-60C0128FFC41}"/>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95575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260E-8A70-A87C-8F04-F999CA24F82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6B97B0F-0DBD-F27E-C6BD-57653E20B29D}"/>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4" name="Footer Placeholder 3">
            <a:extLst>
              <a:ext uri="{FF2B5EF4-FFF2-40B4-BE49-F238E27FC236}">
                <a16:creationId xmlns:a16="http://schemas.microsoft.com/office/drawing/2014/main" id="{406AA2A7-DD51-2CF8-77CE-F46B526FB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D2B3A-EEEC-7354-39A1-095007B0A0B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89049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C41078-EDD3-625E-C65C-274CE3374FEB}"/>
              </a:ext>
            </a:extLst>
          </p:cNvPr>
          <p:cNvSpPr/>
          <p:nvPr userDrawn="1"/>
        </p:nvSpPr>
        <p:spPr>
          <a:xfrm>
            <a:off x="-388189" y="-45948"/>
            <a:ext cx="12836106" cy="14837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pic>
        <p:nvPicPr>
          <p:cNvPr id="9" name="Graphic 8" descr="Rocket outline">
            <a:extLst>
              <a:ext uri="{FF2B5EF4-FFF2-40B4-BE49-F238E27FC236}">
                <a16:creationId xmlns:a16="http://schemas.microsoft.com/office/drawing/2014/main" id="{441E20DC-05E1-B0B6-1DE9-591A64DF1E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4568" y="-234410"/>
            <a:ext cx="2140069" cy="2140069"/>
          </a:xfrm>
          <a:prstGeom prst="rect">
            <a:avLst/>
          </a:prstGeom>
        </p:spPr>
      </p:pic>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13DF3-E134-DC3C-37BC-04DA47A17F31}"/>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3" name="Footer Placeholder 2">
            <a:extLst>
              <a:ext uri="{FF2B5EF4-FFF2-40B4-BE49-F238E27FC236}">
                <a16:creationId xmlns:a16="http://schemas.microsoft.com/office/drawing/2014/main" id="{AE3F4608-5CA8-C107-5F4B-39FACC8BE8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1117BC-1ABF-0D7A-6735-2305A2B53C0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13314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5334-F840-5CB4-17FE-E1F84C45F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1F9902C-5FE9-B52B-3729-0A2DBC49E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70D8D71-847B-3F91-CCAA-30830AB75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56A84-BDAC-E754-977F-2309B0377DCD}"/>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6" name="Footer Placeholder 5">
            <a:extLst>
              <a:ext uri="{FF2B5EF4-FFF2-40B4-BE49-F238E27FC236}">
                <a16:creationId xmlns:a16="http://schemas.microsoft.com/office/drawing/2014/main" id="{2F37D7E8-026A-1185-84D9-06F30E961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43AB-DA1F-89D4-F6D3-B77936B56D0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29966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DA48-ABCC-7EF4-B862-2D8B5354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56C9DEA-1DE4-43C2-F280-7F61A7313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42DD9BAC-48C4-47C4-C403-BA8C6D6A9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CCBBC-EC2A-CCCE-160A-CD5E8D46B683}"/>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6" name="Footer Placeholder 5">
            <a:extLst>
              <a:ext uri="{FF2B5EF4-FFF2-40B4-BE49-F238E27FC236}">
                <a16:creationId xmlns:a16="http://schemas.microsoft.com/office/drawing/2014/main" id="{F17986A5-3EDE-DBE4-D97B-5D4D306C9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3517D-65EB-05CA-F8B8-2656A0EDB9D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375366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2CAD-CA2B-C06F-B190-D5D1A3D3474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0ED157-26B5-A7C7-DCF8-C0F10CAA1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53800DA-7E7E-439F-8CE1-CD3A8A93DFB8}"/>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83196C4E-ED9D-087D-3F52-210E6A831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1D9D8-2757-7373-EF4C-0C2E3FD305B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3266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4CE17-3CF0-7603-6F13-9677178859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4D9F0E2-6084-1724-3013-062BB8F58C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2656E53-6D65-63CA-C2A7-5D8FB671C622}"/>
              </a:ext>
            </a:extLst>
          </p:cNvPr>
          <p:cNvSpPr>
            <a:spLocks noGrp="1"/>
          </p:cNvSpPr>
          <p:nvPr>
            <p:ph type="dt" sz="half" idx="10"/>
          </p:nvPr>
        </p:nvSpPr>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4D039062-FB31-2246-099D-C5543CAEE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19103-18A1-2CD8-386E-B6EA34DFA250}"/>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198883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33614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12/6/2023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4.sv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EED35-5236-6FFC-EEC4-BCBFC7EA0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602BF4D-CEA7-8A07-885B-06D7E5DF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1ECA563-8F43-B8C0-7A9E-7D7C0A15D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22E96-B704-4BCF-B2BF-42521408FEEF}" type="datetimeFigureOut">
              <a:rPr lang="en-AU" smtClean="0"/>
              <a:t>6/12/2023</a:t>
            </a:fld>
            <a:endParaRPr lang="en-AU"/>
          </a:p>
        </p:txBody>
      </p:sp>
      <p:sp>
        <p:nvSpPr>
          <p:cNvPr id="5" name="Footer Placeholder 4">
            <a:extLst>
              <a:ext uri="{FF2B5EF4-FFF2-40B4-BE49-F238E27FC236}">
                <a16:creationId xmlns:a16="http://schemas.microsoft.com/office/drawing/2014/main" id="{00389558-3861-7CD3-DC90-FA589C81F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AC6B5D6-8EDA-4836-2746-8F07E4409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0C97C-0095-2443-AC12-FA4CBA4ACD4D}" type="slidenum">
              <a:rPr lang="en-US" smtClean="0"/>
              <a:pPr/>
              <a:t>‹#›</a:t>
            </a:fld>
            <a:endParaRPr lang="en-US"/>
          </a:p>
        </p:txBody>
      </p:sp>
      <p:sp>
        <p:nvSpPr>
          <p:cNvPr id="7" name="Rectangle 6">
            <a:extLst>
              <a:ext uri="{FF2B5EF4-FFF2-40B4-BE49-F238E27FC236}">
                <a16:creationId xmlns:a16="http://schemas.microsoft.com/office/drawing/2014/main" id="{88217FEA-0E83-3F7B-2047-76C82B6CAC01}"/>
              </a:ext>
            </a:extLst>
          </p:cNvPr>
          <p:cNvSpPr/>
          <p:nvPr userDrawn="1"/>
        </p:nvSpPr>
        <p:spPr>
          <a:xfrm>
            <a:off x="-388189" y="-45948"/>
            <a:ext cx="12836106" cy="1483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Graphic 7" descr="Rocket outline">
            <a:extLst>
              <a:ext uri="{FF2B5EF4-FFF2-40B4-BE49-F238E27FC236}">
                <a16:creationId xmlns:a16="http://schemas.microsoft.com/office/drawing/2014/main" id="{4611B409-3A94-357A-D893-6CC22E598FAB}"/>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04568" y="-234410"/>
            <a:ext cx="2140069" cy="2140069"/>
          </a:xfrm>
          <a:prstGeom prst="rect">
            <a:avLst/>
          </a:prstGeom>
        </p:spPr>
      </p:pic>
    </p:spTree>
    <p:extLst>
      <p:ext uri="{BB962C8B-B14F-4D97-AF65-F5344CB8AC3E}">
        <p14:creationId xmlns:p14="http://schemas.microsoft.com/office/powerpoint/2010/main" val="2792752693"/>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cbf87/SpaceFight/blob/main/jupyter-labs-eda-dataviz.ipynb.jupyterlite.ipynb" TargetMode="External"/><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cbf87/SpaceFight/blob/main/jupyter-labs-eda-sql-coursera_sqllite.ipynb" TargetMode="External"/><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cbf87/SpaceFight/blob/main/lab_jupyter_launch_site_location.jupyterlite%20(1).ipynb" TargetMode="External"/><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cbf87/SpaceFight/blob/main/SpaceX_Machine_Learning_Prediction_Part_5.jupyterlite.ipynb" TargetMode="External"/><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api.spacexdata.com/v4/launches/past" TargetMode="External"/><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hyperlink" Target="https://github.com/ncbf87/SpaceFight/blob/main/jupyter-labs-spacex-data-collection-api.ipyn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cbf87/SpaceFight/blob/main/jupyter-labs-webscraping.ipynb" TargetMode="External"/><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cbf87/SpaceFight/blob/main/labs-jupyter-spacex-Data%20wrangling.ipynb" TargetMode="External"/><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pace station in space&#10;&#10;Description automatically generated">
            <a:extLst>
              <a:ext uri="{FF2B5EF4-FFF2-40B4-BE49-F238E27FC236}">
                <a16:creationId xmlns:a16="http://schemas.microsoft.com/office/drawing/2014/main" id="{46832240-F2D3-EE5B-2AA1-29CA78EEDE8B}"/>
              </a:ext>
            </a:extLst>
          </p:cNvPr>
          <p:cNvPicPr>
            <a:picLocks noChangeAspect="1"/>
          </p:cNvPicPr>
          <p:nvPr/>
        </p:nvPicPr>
        <p:blipFill>
          <a:blip r:embed="rId2"/>
          <a:stretch>
            <a:fillRect/>
          </a:stretch>
        </p:blipFill>
        <p:spPr>
          <a:xfrm>
            <a:off x="0" y="12560"/>
            <a:ext cx="12192000" cy="6832879"/>
          </a:xfrm>
          <a:prstGeom prst="rect">
            <a:avLst/>
          </a:prstGeom>
        </p:spPr>
      </p:pic>
      <p:sp>
        <p:nvSpPr>
          <p:cNvPr id="4" name="TextBox 3">
            <a:extLst>
              <a:ext uri="{FF2B5EF4-FFF2-40B4-BE49-F238E27FC236}">
                <a16:creationId xmlns:a16="http://schemas.microsoft.com/office/drawing/2014/main" id="{37F3A178-4824-2B47-256C-A8D1421389CC}"/>
              </a:ext>
            </a:extLst>
          </p:cNvPr>
          <p:cNvSpPr txBox="1"/>
          <p:nvPr/>
        </p:nvSpPr>
        <p:spPr>
          <a:xfrm>
            <a:off x="264160" y="422651"/>
            <a:ext cx="5242560" cy="2308324"/>
          </a:xfrm>
          <a:prstGeom prst="rect">
            <a:avLst/>
          </a:prstGeom>
          <a:solidFill>
            <a:srgbClr val="FFFFFF">
              <a:alpha val="34118"/>
            </a:srgbClr>
          </a:solidFill>
        </p:spPr>
        <p:txBody>
          <a:bodyPr wrap="square" rtlCol="0">
            <a:spAutoFit/>
          </a:bodyPr>
          <a:lstStyle/>
          <a:p>
            <a:r>
              <a:rPr lang="en-AU" sz="4800" dirty="0">
                <a:solidFill>
                  <a:schemeClr val="bg1">
                    <a:lumMod val="10000"/>
                    <a:lumOff val="90000"/>
                  </a:schemeClr>
                </a:solidFill>
              </a:rPr>
              <a:t>Winning the Space Race with Data Science</a:t>
            </a:r>
          </a:p>
        </p:txBody>
      </p:sp>
      <p:sp>
        <p:nvSpPr>
          <p:cNvPr id="5" name="TextBox 4">
            <a:extLst>
              <a:ext uri="{FF2B5EF4-FFF2-40B4-BE49-F238E27FC236}">
                <a16:creationId xmlns:a16="http://schemas.microsoft.com/office/drawing/2014/main" id="{ED490018-D3A0-6A26-D0D7-6D2AC152022D}"/>
              </a:ext>
            </a:extLst>
          </p:cNvPr>
          <p:cNvSpPr txBox="1"/>
          <p:nvPr/>
        </p:nvSpPr>
        <p:spPr>
          <a:xfrm>
            <a:off x="264160" y="6041063"/>
            <a:ext cx="4511040" cy="646331"/>
          </a:xfrm>
          <a:prstGeom prst="rect">
            <a:avLst/>
          </a:prstGeom>
          <a:noFill/>
        </p:spPr>
        <p:txBody>
          <a:bodyPr wrap="square" rtlCol="0">
            <a:spAutoFit/>
          </a:bodyPr>
          <a:lstStyle/>
          <a:p>
            <a:r>
              <a:rPr lang="en-AU" dirty="0">
                <a:solidFill>
                  <a:schemeClr val="bg1">
                    <a:lumMod val="10000"/>
                    <a:lumOff val="90000"/>
                  </a:schemeClr>
                </a:solidFill>
              </a:rPr>
              <a:t>Nicholas Chew</a:t>
            </a:r>
          </a:p>
          <a:p>
            <a:r>
              <a:rPr lang="en-AU" dirty="0">
                <a:solidFill>
                  <a:schemeClr val="bg1">
                    <a:lumMod val="10000"/>
                    <a:lumOff val="90000"/>
                  </a:schemeClr>
                </a:solidFill>
              </a:rPr>
              <a:t>6</a:t>
            </a:r>
            <a:r>
              <a:rPr lang="en-AU" baseline="30000" dirty="0">
                <a:solidFill>
                  <a:schemeClr val="bg1">
                    <a:lumMod val="10000"/>
                    <a:lumOff val="90000"/>
                  </a:schemeClr>
                </a:solidFill>
              </a:rPr>
              <a:t>th</a:t>
            </a:r>
            <a:r>
              <a:rPr lang="en-AU" dirty="0">
                <a:solidFill>
                  <a:schemeClr val="bg1">
                    <a:lumMod val="10000"/>
                    <a:lumOff val="90000"/>
                  </a:schemeClr>
                </a:solidFill>
              </a:rPr>
              <a:t> December 2023</a:t>
            </a:r>
          </a:p>
        </p:txBody>
      </p:sp>
    </p:spTree>
    <p:extLst>
      <p:ext uri="{BB962C8B-B14F-4D97-AF65-F5344CB8AC3E}">
        <p14:creationId xmlns:p14="http://schemas.microsoft.com/office/powerpoint/2010/main" val="368370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13080" y="1825625"/>
            <a:ext cx="11165840" cy="4351338"/>
          </a:xfrm>
          <a:prstGeom prst="rect">
            <a:avLst/>
          </a:prstGeom>
        </p:spPr>
        <p:txBody>
          <a:bodyPr lIns="91440" tIns="45720" rIns="91440" bIns="45720" anchor="t">
            <a:noAutofit/>
          </a:bodyPr>
          <a:lstStyle/>
          <a:p>
            <a:pPr>
              <a:lnSpc>
                <a:spcPct val="100000"/>
              </a:lnSpc>
              <a:spcBef>
                <a:spcPts val="1400"/>
              </a:spcBef>
            </a:pPr>
            <a:r>
              <a:rPr lang="en-US" sz="1800" dirty="0">
                <a:solidFill>
                  <a:schemeClr val="accent3">
                    <a:lumMod val="25000"/>
                  </a:schemeClr>
                </a:solidFill>
                <a:latin typeface="+mj-lt"/>
              </a:rPr>
              <a:t>Chart 1: A categorical chart was plotted to explore the relationship between flight number, launch site, and mission success</a:t>
            </a:r>
          </a:p>
          <a:p>
            <a:pPr>
              <a:lnSpc>
                <a:spcPct val="100000"/>
              </a:lnSpc>
              <a:spcBef>
                <a:spcPts val="1400"/>
              </a:spcBef>
            </a:pPr>
            <a:r>
              <a:rPr lang="en-US" sz="1800" dirty="0">
                <a:solidFill>
                  <a:schemeClr val="accent3">
                    <a:lumMod val="25000"/>
                  </a:schemeClr>
                </a:solidFill>
                <a:latin typeface="+mj-lt"/>
              </a:rPr>
              <a:t>Chart 2: A categorical chart was plotted to explore the relationship between pay load mass (kg), launch site, and mission success</a:t>
            </a:r>
          </a:p>
          <a:p>
            <a:pPr>
              <a:lnSpc>
                <a:spcPct val="100000"/>
              </a:lnSpc>
              <a:spcBef>
                <a:spcPts val="1400"/>
              </a:spcBef>
            </a:pPr>
            <a:r>
              <a:rPr lang="en-US" sz="1800" dirty="0">
                <a:solidFill>
                  <a:schemeClr val="accent3">
                    <a:lumMod val="25000"/>
                  </a:schemeClr>
                </a:solidFill>
                <a:latin typeface="+mj-lt"/>
              </a:rPr>
              <a:t>Chart 3: A bar chart was plotted to explore the relationship between orbit and success rate</a:t>
            </a:r>
          </a:p>
          <a:p>
            <a:pPr>
              <a:lnSpc>
                <a:spcPct val="100000"/>
              </a:lnSpc>
              <a:spcBef>
                <a:spcPts val="1400"/>
              </a:spcBef>
            </a:pPr>
            <a:r>
              <a:rPr lang="en-US" sz="1800" dirty="0">
                <a:solidFill>
                  <a:schemeClr val="accent3">
                    <a:lumMod val="25000"/>
                  </a:schemeClr>
                </a:solidFill>
                <a:latin typeface="+mj-lt"/>
              </a:rPr>
              <a:t>Chart 4: A categorical chart was plotted to explore the relationship between orbit, flight number, and mission success</a:t>
            </a:r>
          </a:p>
          <a:p>
            <a:pPr>
              <a:lnSpc>
                <a:spcPct val="100000"/>
              </a:lnSpc>
              <a:spcBef>
                <a:spcPts val="1400"/>
              </a:spcBef>
            </a:pPr>
            <a:r>
              <a:rPr lang="en-US" sz="1800" dirty="0">
                <a:solidFill>
                  <a:schemeClr val="accent3">
                    <a:lumMod val="25000"/>
                  </a:schemeClr>
                </a:solidFill>
                <a:latin typeface="+mj-lt"/>
              </a:rPr>
              <a:t>Chart 5: A categorical chart was plotted to explore the relationship between Orbit, pay load mass (kg), and mission success</a:t>
            </a:r>
          </a:p>
          <a:p>
            <a:pPr>
              <a:lnSpc>
                <a:spcPct val="100000"/>
              </a:lnSpc>
              <a:spcBef>
                <a:spcPts val="1400"/>
              </a:spcBef>
            </a:pPr>
            <a:r>
              <a:rPr lang="en-US" sz="1800" dirty="0">
                <a:solidFill>
                  <a:schemeClr val="accent3">
                    <a:lumMod val="25000"/>
                  </a:schemeClr>
                </a:solidFill>
                <a:latin typeface="+mj-lt"/>
              </a:rPr>
              <a:t>Chart 6: A line chart was plotted to explore the relationship between success rate and year (time series).</a:t>
            </a:r>
          </a:p>
          <a:p>
            <a:pPr>
              <a:lnSpc>
                <a:spcPct val="100000"/>
              </a:lnSpc>
              <a:spcBef>
                <a:spcPts val="1400"/>
              </a:spcBef>
            </a:pPr>
            <a:r>
              <a:rPr lang="en-US" sz="1800" dirty="0">
                <a:solidFill>
                  <a:schemeClr val="accent3">
                    <a:lumMod val="25000"/>
                  </a:schemeClr>
                </a:solidFill>
                <a:latin typeface="+mj-lt"/>
                <a:hlinkClick r:id="rId3"/>
              </a:rPr>
              <a:t>GitHub link </a:t>
            </a:r>
            <a:r>
              <a:rPr lang="en-US" sz="1800" dirty="0">
                <a:solidFill>
                  <a:schemeClr val="accent3">
                    <a:lumMod val="25000"/>
                  </a:schemeClr>
                </a:solidFill>
                <a:latin typeface="+mj-lt"/>
              </a:rPr>
              <a:t>to notebook</a:t>
            </a:r>
          </a:p>
          <a:p>
            <a:endParaRPr lang="en-US" sz="1800" dirty="0">
              <a:latin typeface="+mj-lt"/>
            </a:endParaRP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EDA with Data Visualization</a:t>
            </a:r>
          </a:p>
        </p:txBody>
      </p:sp>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4300" y="1806575"/>
            <a:ext cx="9745663" cy="4351338"/>
          </a:xfrm>
          <a:prstGeom prst="rect">
            <a:avLst/>
          </a:prstGeom>
        </p:spPr>
        <p:txBody>
          <a:bodyPr lIns="91440" tIns="45720" rIns="91440" bIns="45720" anchor="t">
            <a:noAutofit/>
          </a:bodyPr>
          <a:lstStyle/>
          <a:p>
            <a:pPr algn="l"/>
            <a:r>
              <a:rPr lang="en-US" sz="1800" i="0" dirty="0">
                <a:solidFill>
                  <a:schemeClr val="bg1"/>
                </a:solidFill>
                <a:effectLst/>
                <a:latin typeface="+mj-lt"/>
              </a:rPr>
              <a:t>Display the names of the unique launch sites in the space mission</a:t>
            </a:r>
          </a:p>
          <a:p>
            <a:r>
              <a:rPr lang="en-US" sz="1800" i="0" dirty="0">
                <a:solidFill>
                  <a:schemeClr val="bg1"/>
                </a:solidFill>
                <a:effectLst/>
                <a:latin typeface="+mj-lt"/>
              </a:rPr>
              <a:t>Display 5 records where launch sites begin with the string 'CCA’</a:t>
            </a:r>
          </a:p>
          <a:p>
            <a:r>
              <a:rPr lang="en-US" sz="1800" i="0" dirty="0">
                <a:solidFill>
                  <a:schemeClr val="bg1"/>
                </a:solidFill>
                <a:effectLst/>
                <a:latin typeface="+mj-lt"/>
              </a:rPr>
              <a:t>Display the total payload mass carried by boosters launched by NASA (CRS)</a:t>
            </a:r>
          </a:p>
          <a:p>
            <a:r>
              <a:rPr lang="en-US" sz="1800" i="0" dirty="0">
                <a:solidFill>
                  <a:schemeClr val="bg1"/>
                </a:solidFill>
                <a:effectLst/>
                <a:latin typeface="+mj-lt"/>
              </a:rPr>
              <a:t>Display average payload mass carried by booster version F9 v1.1</a:t>
            </a:r>
          </a:p>
          <a:p>
            <a:r>
              <a:rPr lang="en-US" sz="1800" i="0" dirty="0">
                <a:solidFill>
                  <a:schemeClr val="bg1"/>
                </a:solidFill>
                <a:effectLst/>
                <a:latin typeface="+mj-lt"/>
              </a:rPr>
              <a:t>List the date when the first </a:t>
            </a:r>
            <a:r>
              <a:rPr lang="en-US" sz="1800" i="0" dirty="0" err="1">
                <a:solidFill>
                  <a:schemeClr val="bg1"/>
                </a:solidFill>
                <a:effectLst/>
                <a:latin typeface="+mj-lt"/>
              </a:rPr>
              <a:t>succesful</a:t>
            </a:r>
            <a:r>
              <a:rPr lang="en-US" sz="1800" i="0" dirty="0">
                <a:solidFill>
                  <a:schemeClr val="bg1"/>
                </a:solidFill>
                <a:effectLst/>
                <a:latin typeface="+mj-lt"/>
              </a:rPr>
              <a:t> landing outcome in ground pad was </a:t>
            </a:r>
            <a:r>
              <a:rPr lang="en-US" sz="1800" i="0" dirty="0" err="1">
                <a:solidFill>
                  <a:schemeClr val="bg1"/>
                </a:solidFill>
                <a:effectLst/>
                <a:latin typeface="+mj-lt"/>
              </a:rPr>
              <a:t>acheived</a:t>
            </a:r>
            <a:r>
              <a:rPr lang="en-US" sz="1800" i="0" dirty="0">
                <a:solidFill>
                  <a:schemeClr val="bg1"/>
                </a:solidFill>
                <a:effectLst/>
                <a:latin typeface="+mj-lt"/>
              </a:rPr>
              <a:t>.</a:t>
            </a:r>
          </a:p>
          <a:p>
            <a:r>
              <a:rPr lang="en-US" sz="1800" i="0" dirty="0">
                <a:solidFill>
                  <a:schemeClr val="bg1"/>
                </a:solidFill>
                <a:effectLst/>
                <a:latin typeface="+mj-lt"/>
              </a:rPr>
              <a:t>List the names of the boosters which have success in drone ship and have payload mass greater than 4000 but less than 6000</a:t>
            </a:r>
          </a:p>
          <a:p>
            <a:r>
              <a:rPr lang="en-US" sz="1800" i="0" dirty="0">
                <a:solidFill>
                  <a:schemeClr val="bg1"/>
                </a:solidFill>
                <a:effectLst/>
                <a:latin typeface="+mj-lt"/>
              </a:rPr>
              <a:t>List the total number of successful and failure mission outcomes</a:t>
            </a:r>
          </a:p>
          <a:p>
            <a:r>
              <a:rPr lang="en-US" sz="1800" i="0" dirty="0">
                <a:solidFill>
                  <a:schemeClr val="bg1"/>
                </a:solidFill>
                <a:effectLst/>
                <a:latin typeface="+mj-lt"/>
              </a:rPr>
              <a:t>List the names of the </a:t>
            </a:r>
            <a:r>
              <a:rPr lang="en-US" sz="1800" i="0" dirty="0" err="1">
                <a:solidFill>
                  <a:schemeClr val="bg1"/>
                </a:solidFill>
                <a:effectLst/>
                <a:latin typeface="+mj-lt"/>
              </a:rPr>
              <a:t>booster_versions</a:t>
            </a:r>
            <a:r>
              <a:rPr lang="en-US" sz="1800" i="0" dirty="0">
                <a:solidFill>
                  <a:schemeClr val="bg1"/>
                </a:solidFill>
                <a:effectLst/>
                <a:latin typeface="+mj-lt"/>
              </a:rPr>
              <a:t> which have carried the maximum payload mass. Use a subquery</a:t>
            </a:r>
          </a:p>
          <a:p>
            <a:r>
              <a:rPr lang="en-US" sz="1800" i="0" dirty="0">
                <a:solidFill>
                  <a:schemeClr val="bg1"/>
                </a:solidFill>
                <a:effectLst/>
                <a:latin typeface="+mj-lt"/>
              </a:rPr>
              <a:t>List the records which will display the month names, failure </a:t>
            </a:r>
            <a:r>
              <a:rPr lang="en-US" sz="1800" i="0" dirty="0" err="1">
                <a:solidFill>
                  <a:schemeClr val="bg1"/>
                </a:solidFill>
                <a:effectLst/>
                <a:latin typeface="+mj-lt"/>
              </a:rPr>
              <a:t>landing_outcomes</a:t>
            </a:r>
            <a:r>
              <a:rPr lang="en-US" sz="1800" i="0" dirty="0">
                <a:solidFill>
                  <a:schemeClr val="bg1"/>
                </a:solidFill>
                <a:effectLst/>
                <a:latin typeface="+mj-lt"/>
              </a:rPr>
              <a:t> in drone ship ,booster versions, </a:t>
            </a:r>
            <a:r>
              <a:rPr lang="en-US" sz="1800" i="0" dirty="0" err="1">
                <a:solidFill>
                  <a:schemeClr val="bg1"/>
                </a:solidFill>
                <a:effectLst/>
                <a:latin typeface="+mj-lt"/>
              </a:rPr>
              <a:t>launch_site</a:t>
            </a:r>
            <a:r>
              <a:rPr lang="en-US" sz="1800" i="0" dirty="0">
                <a:solidFill>
                  <a:schemeClr val="bg1"/>
                </a:solidFill>
                <a:effectLst/>
                <a:latin typeface="+mj-lt"/>
              </a:rPr>
              <a:t> for the months in year 2015</a:t>
            </a:r>
          </a:p>
          <a:p>
            <a:r>
              <a:rPr lang="en-US" sz="1800" i="0" dirty="0">
                <a:solidFill>
                  <a:schemeClr val="bg1"/>
                </a:solidFill>
                <a:effectLst/>
                <a:latin typeface="+mj-lt"/>
              </a:rPr>
              <a:t>Rank the count of landing outcomes (such as Failure (drone ship) or Success (ground pad)) between the date 2010-06-04 and 2017-03-20, in descending order.</a:t>
            </a:r>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EDA with SQL</a:t>
            </a:r>
            <a:endParaRPr lang="en-US" dirty="0">
              <a:solidFill>
                <a:schemeClr val="bg1">
                  <a:lumMod val="10000"/>
                  <a:lumOff val="90000"/>
                </a:schemeClr>
              </a:solidFill>
            </a:endParaRPr>
          </a:p>
        </p:txBody>
      </p:sp>
      <p:sp>
        <p:nvSpPr>
          <p:cNvPr id="2" name="TextBox 1">
            <a:extLst>
              <a:ext uri="{FF2B5EF4-FFF2-40B4-BE49-F238E27FC236}">
                <a16:creationId xmlns:a16="http://schemas.microsoft.com/office/drawing/2014/main" id="{90B5FA8C-EF1E-6F0C-57F3-298529F2D00B}"/>
              </a:ext>
            </a:extLst>
          </p:cNvPr>
          <p:cNvSpPr txBox="1"/>
          <p:nvPr/>
        </p:nvSpPr>
        <p:spPr>
          <a:xfrm>
            <a:off x="9192418" y="1935053"/>
            <a:ext cx="1579563" cy="646331"/>
          </a:xfrm>
          <a:prstGeom prst="rect">
            <a:avLst/>
          </a:prstGeom>
          <a:noFill/>
        </p:spPr>
        <p:txBody>
          <a:bodyPr wrap="square" rtlCol="0">
            <a:spAutoFit/>
          </a:bodyPr>
          <a:lstStyle/>
          <a:p>
            <a:r>
              <a:rPr lang="en-AU" dirty="0" err="1">
                <a:solidFill>
                  <a:schemeClr val="bg1"/>
                </a:solidFill>
                <a:hlinkClick r:id="rId3"/>
              </a:rPr>
              <a:t>Github</a:t>
            </a:r>
            <a:r>
              <a:rPr lang="en-AU" dirty="0">
                <a:solidFill>
                  <a:schemeClr val="bg1"/>
                </a:solidFill>
                <a:hlinkClick r:id="rId3"/>
              </a:rPr>
              <a:t> notebook link</a:t>
            </a:r>
            <a:endParaRPr lang="en-AU" dirty="0">
              <a:solidFill>
                <a:schemeClr val="bg1"/>
              </a:solidFill>
            </a:endParaRP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Build an Interactive Map with Folium</a:t>
            </a:r>
            <a:endParaRPr lang="en-US" dirty="0">
              <a:solidFill>
                <a:schemeClr val="bg1">
                  <a:lumMod val="10000"/>
                  <a:lumOff val="90000"/>
                </a:schemeClr>
              </a:solidFill>
            </a:endParaRPr>
          </a:p>
        </p:txBody>
      </p:sp>
      <p:sp>
        <p:nvSpPr>
          <p:cNvPr id="2" name="TextBox 1">
            <a:extLst>
              <a:ext uri="{FF2B5EF4-FFF2-40B4-BE49-F238E27FC236}">
                <a16:creationId xmlns:a16="http://schemas.microsoft.com/office/drawing/2014/main" id="{5407B87F-9358-B4F7-00E4-F383A81FAD11}"/>
              </a:ext>
            </a:extLst>
          </p:cNvPr>
          <p:cNvSpPr txBox="1"/>
          <p:nvPr/>
        </p:nvSpPr>
        <p:spPr>
          <a:xfrm>
            <a:off x="770011" y="5158005"/>
            <a:ext cx="1579563" cy="646331"/>
          </a:xfrm>
          <a:prstGeom prst="rect">
            <a:avLst/>
          </a:prstGeom>
          <a:noFill/>
        </p:spPr>
        <p:txBody>
          <a:bodyPr wrap="square" rtlCol="0">
            <a:spAutoFit/>
          </a:bodyPr>
          <a:lstStyle/>
          <a:p>
            <a:r>
              <a:rPr lang="en-AU" dirty="0" err="1">
                <a:solidFill>
                  <a:schemeClr val="bg1"/>
                </a:solidFill>
                <a:hlinkClick r:id="rId3"/>
              </a:rPr>
              <a:t>Github</a:t>
            </a:r>
            <a:r>
              <a:rPr lang="en-AU" dirty="0">
                <a:solidFill>
                  <a:schemeClr val="bg1"/>
                </a:solidFill>
                <a:hlinkClick r:id="rId3"/>
              </a:rPr>
              <a:t> notebook link</a:t>
            </a:r>
            <a:endParaRPr lang="en-AU" dirty="0">
              <a:solidFill>
                <a:schemeClr val="bg1"/>
              </a:solidFill>
            </a:endParaRPr>
          </a:p>
        </p:txBody>
      </p:sp>
      <p:sp>
        <p:nvSpPr>
          <p:cNvPr id="6" name="TextBox 5">
            <a:extLst>
              <a:ext uri="{FF2B5EF4-FFF2-40B4-BE49-F238E27FC236}">
                <a16:creationId xmlns:a16="http://schemas.microsoft.com/office/drawing/2014/main" id="{8CFBAD1B-FB84-6521-7686-FF23D21AC76B}"/>
              </a:ext>
            </a:extLst>
          </p:cNvPr>
          <p:cNvSpPr txBox="1"/>
          <p:nvPr/>
        </p:nvSpPr>
        <p:spPr>
          <a:xfrm>
            <a:off x="770011" y="1955800"/>
            <a:ext cx="8597900" cy="2308324"/>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rPr>
              <a:t>Markers were added to launch sites on the global map to show the locations of launch sites.</a:t>
            </a:r>
          </a:p>
          <a:p>
            <a:pPr marL="285750" indent="-285750">
              <a:buFont typeface="Arial" panose="020B0604020202020204" pitchFamily="34" charset="0"/>
              <a:buChar char="•"/>
            </a:pPr>
            <a:r>
              <a:rPr lang="en-AU" dirty="0">
                <a:solidFill>
                  <a:schemeClr val="bg1"/>
                </a:solidFill>
              </a:rPr>
              <a:t>Markers within launch sites were added to indicate count of missions, and success/failure of missions. Green represents success missions, Red represents failed missions.</a:t>
            </a:r>
          </a:p>
          <a:p>
            <a:pPr marL="285750" indent="-285750">
              <a:buFont typeface="Arial" panose="020B0604020202020204" pitchFamily="34" charset="0"/>
              <a:buChar char="•"/>
            </a:pPr>
            <a:r>
              <a:rPr lang="en-AU" dirty="0">
                <a:solidFill>
                  <a:schemeClr val="bg1"/>
                </a:solidFill>
              </a:rPr>
              <a:t>Proximity lines were added to show the distance between launch sites and important locations/landmarks.</a:t>
            </a:r>
          </a:p>
          <a:p>
            <a:pPr marL="285750" indent="-285750">
              <a:buFont typeface="Arial" panose="020B0604020202020204" pitchFamily="34" charset="0"/>
              <a:buChar char="•"/>
            </a:pPr>
            <a:endParaRPr lang="en-AU" dirty="0">
              <a:solidFill>
                <a:schemeClr val="bg1"/>
              </a:solidFill>
            </a:endParaRP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73100" y="1825625"/>
            <a:ext cx="9745663" cy="4351338"/>
          </a:xfrm>
          <a:prstGeom prst="rect">
            <a:avLst/>
          </a:prstGeom>
        </p:spPr>
        <p:txBody>
          <a:bodyPr>
            <a:normAutofit/>
          </a:bodyPr>
          <a:lstStyle/>
          <a:p>
            <a:pPr marL="514350" indent="-514350">
              <a:buFont typeface="+mj-lt"/>
              <a:buAutoNum type="arabicPeriod"/>
            </a:pPr>
            <a:r>
              <a:rPr lang="en-US" sz="1700" dirty="0">
                <a:solidFill>
                  <a:schemeClr val="bg1"/>
                </a:solidFill>
              </a:rPr>
              <a:t>Data was split to test and train data</a:t>
            </a:r>
          </a:p>
          <a:p>
            <a:pPr marL="514350" indent="-514350">
              <a:buFont typeface="+mj-lt"/>
              <a:buAutoNum type="arabicPeriod"/>
            </a:pPr>
            <a:r>
              <a:rPr lang="en-US" sz="1700" dirty="0">
                <a:solidFill>
                  <a:schemeClr val="bg1"/>
                </a:solidFill>
              </a:rPr>
              <a:t>Create </a:t>
            </a:r>
            <a:r>
              <a:rPr lang="en-US" sz="1700" dirty="0" err="1">
                <a:solidFill>
                  <a:schemeClr val="bg1"/>
                </a:solidFill>
              </a:rPr>
              <a:t>GridSearchCV</a:t>
            </a:r>
            <a:r>
              <a:rPr lang="en-US" sz="1700" dirty="0">
                <a:solidFill>
                  <a:schemeClr val="bg1"/>
                </a:solidFill>
              </a:rPr>
              <a:t> object with cv=10 for optimization purposes</a:t>
            </a:r>
          </a:p>
          <a:p>
            <a:pPr marL="514350" indent="-514350">
              <a:buFont typeface="+mj-lt"/>
              <a:buAutoNum type="arabicPeriod"/>
            </a:pPr>
            <a:r>
              <a:rPr lang="en-US" sz="1700" dirty="0">
                <a:solidFill>
                  <a:schemeClr val="bg1"/>
                </a:solidFill>
              </a:rPr>
              <a:t>Apply </a:t>
            </a:r>
            <a:r>
              <a:rPr lang="en-US" sz="1700" dirty="0" err="1">
                <a:solidFill>
                  <a:schemeClr val="bg1"/>
                </a:solidFill>
              </a:rPr>
              <a:t>GridSearchCV</a:t>
            </a:r>
            <a:r>
              <a:rPr lang="en-US" sz="1700" dirty="0">
                <a:solidFill>
                  <a:schemeClr val="bg1"/>
                </a:solidFill>
              </a:rPr>
              <a:t> to different analysis methodology, including logistic regression, SVC, Decision Tree, and KNN</a:t>
            </a:r>
          </a:p>
          <a:p>
            <a:pPr marL="514350" indent="-514350">
              <a:buFont typeface="+mj-lt"/>
              <a:buAutoNum type="arabicPeriod"/>
            </a:pPr>
            <a:r>
              <a:rPr lang="en-US" sz="1700" dirty="0">
                <a:solidFill>
                  <a:schemeClr val="bg1"/>
                </a:solidFill>
              </a:rPr>
              <a:t>Calculate accuracy on test data</a:t>
            </a:r>
          </a:p>
          <a:p>
            <a:pPr marL="514350" indent="-514350">
              <a:buFont typeface="+mj-lt"/>
              <a:buAutoNum type="arabicPeriod"/>
            </a:pPr>
            <a:r>
              <a:rPr lang="en-US" sz="1700" dirty="0">
                <a:solidFill>
                  <a:schemeClr val="bg1"/>
                </a:solidFill>
              </a:rPr>
              <a:t>Assess confusion matrix for all outcome</a:t>
            </a:r>
          </a:p>
          <a:p>
            <a:pPr marL="0" indent="0">
              <a:buNone/>
            </a:pPr>
            <a:endParaRPr lang="en-US" sz="1700" dirty="0">
              <a:solidFill>
                <a:schemeClr val="bg1"/>
              </a:solidFill>
            </a:endParaRP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Predictive Analysis (Classification)</a:t>
            </a:r>
          </a:p>
        </p:txBody>
      </p:sp>
      <p:sp>
        <p:nvSpPr>
          <p:cNvPr id="7" name="TextBox 6">
            <a:extLst>
              <a:ext uri="{FF2B5EF4-FFF2-40B4-BE49-F238E27FC236}">
                <a16:creationId xmlns:a16="http://schemas.microsoft.com/office/drawing/2014/main" id="{C1F9D199-E711-73E1-2A73-59FAA0B12ED4}"/>
              </a:ext>
            </a:extLst>
          </p:cNvPr>
          <p:cNvSpPr txBox="1"/>
          <p:nvPr/>
        </p:nvSpPr>
        <p:spPr>
          <a:xfrm>
            <a:off x="770011" y="4967505"/>
            <a:ext cx="1579563" cy="646331"/>
          </a:xfrm>
          <a:prstGeom prst="rect">
            <a:avLst/>
          </a:prstGeom>
          <a:noFill/>
        </p:spPr>
        <p:txBody>
          <a:bodyPr wrap="square" rtlCol="0">
            <a:spAutoFit/>
          </a:bodyPr>
          <a:lstStyle/>
          <a:p>
            <a:r>
              <a:rPr lang="en-AU" dirty="0" err="1">
                <a:solidFill>
                  <a:schemeClr val="bg1"/>
                </a:solidFill>
                <a:hlinkClick r:id="rId3"/>
              </a:rPr>
              <a:t>Github</a:t>
            </a:r>
            <a:r>
              <a:rPr lang="en-AU" dirty="0">
                <a:solidFill>
                  <a:schemeClr val="bg1"/>
                </a:solidFill>
                <a:hlinkClick r:id="rId3"/>
              </a:rPr>
              <a:t> notebook link</a:t>
            </a:r>
            <a:endParaRPr lang="en-AU" dirty="0">
              <a:solidFill>
                <a:schemeClr val="bg1"/>
              </a:solidFill>
            </a:endParaRPr>
          </a:p>
        </p:txBody>
      </p:sp>
    </p:spTree>
    <p:extLst>
      <p:ext uri="{BB962C8B-B14F-4D97-AF65-F5344CB8AC3E}">
        <p14:creationId xmlns:p14="http://schemas.microsoft.com/office/powerpoint/2010/main" val="181371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ABC-6778-3CA4-AA76-10D9251F850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5145EC57-2AF7-D7BC-8B15-E8973A625A9D}"/>
              </a:ext>
            </a:extLst>
          </p:cNvPr>
          <p:cNvSpPr>
            <a:spLocks noGrp="1"/>
          </p:cNvSpPr>
          <p:nvPr>
            <p:ph type="body" idx="1"/>
          </p:nvPr>
        </p:nvSpPr>
        <p:spPr/>
        <p:txBody>
          <a:bodyPr/>
          <a:lstStyle/>
          <a:p>
            <a:endParaRPr lang="en-AU"/>
          </a:p>
        </p:txBody>
      </p:sp>
      <p:pic>
        <p:nvPicPr>
          <p:cNvPr id="5" name="Picture 4" descr="A person in a space suit&#10;&#10;Description automatically generated">
            <a:extLst>
              <a:ext uri="{FF2B5EF4-FFF2-40B4-BE49-F238E27FC236}">
                <a16:creationId xmlns:a16="http://schemas.microsoft.com/office/drawing/2014/main" id="{3C8EF00F-A3E0-01B3-25D8-C932651E6E3D}"/>
              </a:ext>
            </a:extLst>
          </p:cNvPr>
          <p:cNvPicPr>
            <a:picLocks noChangeAspect="1"/>
          </p:cNvPicPr>
          <p:nvPr/>
        </p:nvPicPr>
        <p:blipFill>
          <a:blip r:embed="rId2"/>
          <a:stretch>
            <a:fillRect/>
          </a:stretch>
        </p:blipFill>
        <p:spPr>
          <a:xfrm>
            <a:off x="-35560" y="0"/>
            <a:ext cx="12263120" cy="6877566"/>
          </a:xfrm>
          <a:prstGeom prst="rect">
            <a:avLst/>
          </a:prstGeom>
        </p:spPr>
      </p:pic>
      <p:sp>
        <p:nvSpPr>
          <p:cNvPr id="6" name="TextBox 5">
            <a:extLst>
              <a:ext uri="{FF2B5EF4-FFF2-40B4-BE49-F238E27FC236}">
                <a16:creationId xmlns:a16="http://schemas.microsoft.com/office/drawing/2014/main" id="{2685E554-2218-7F84-7D85-E509A4B4EBB8}"/>
              </a:ext>
            </a:extLst>
          </p:cNvPr>
          <p:cNvSpPr txBox="1"/>
          <p:nvPr/>
        </p:nvSpPr>
        <p:spPr>
          <a:xfrm>
            <a:off x="558800" y="450652"/>
            <a:ext cx="6482080" cy="1938992"/>
          </a:xfrm>
          <a:prstGeom prst="rect">
            <a:avLst/>
          </a:prstGeom>
          <a:noFill/>
        </p:spPr>
        <p:txBody>
          <a:bodyPr wrap="square" rtlCol="0">
            <a:spAutoFit/>
          </a:bodyPr>
          <a:lstStyle/>
          <a:p>
            <a:r>
              <a:rPr lang="en-AU" sz="6000" dirty="0">
                <a:solidFill>
                  <a:schemeClr val="bg1">
                    <a:lumMod val="10000"/>
                    <a:lumOff val="90000"/>
                  </a:schemeClr>
                </a:solidFill>
              </a:rPr>
              <a:t>Insights drawn from EDA</a:t>
            </a:r>
          </a:p>
        </p:txBody>
      </p:sp>
    </p:spTree>
    <p:extLst>
      <p:ext uri="{BB962C8B-B14F-4D97-AF65-F5344CB8AC3E}">
        <p14:creationId xmlns:p14="http://schemas.microsoft.com/office/powerpoint/2010/main" val="255643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2057400"/>
            <a:ext cx="3932238" cy="3811588"/>
          </a:xfrm>
          <a:prstGeom prst="rect">
            <a:avLst/>
          </a:prstGeom>
        </p:spPr>
        <p:txBody>
          <a:bodyPr>
            <a:normAutofit/>
          </a:bodyPr>
          <a:lstStyle/>
          <a:p>
            <a:pPr>
              <a:lnSpc>
                <a:spcPct val="100000"/>
              </a:lnSpc>
              <a:spcBef>
                <a:spcPts val="1400"/>
              </a:spcBef>
            </a:pPr>
            <a:r>
              <a:rPr lang="en-AU" sz="2200" dirty="0">
                <a:solidFill>
                  <a:schemeClr val="accent3">
                    <a:lumMod val="25000"/>
                  </a:schemeClr>
                </a:solidFill>
                <a:latin typeface="Abadi" panose="020B0604020104020204" pitchFamily="34" charset="0"/>
              </a:rPr>
              <a:t>In this chart, it shows that launch site looks to make a difference to mission success.</a:t>
            </a:r>
          </a:p>
          <a:p>
            <a:pPr>
              <a:lnSpc>
                <a:spcPct val="100000"/>
              </a:lnSpc>
              <a:spcBef>
                <a:spcPts val="1400"/>
              </a:spcBef>
            </a:pPr>
            <a:r>
              <a:rPr lang="en-AU" sz="2200" dirty="0">
                <a:solidFill>
                  <a:schemeClr val="accent3">
                    <a:lumMod val="25000"/>
                  </a:schemeClr>
                </a:solidFill>
                <a:latin typeface="Abadi" panose="020B0604020104020204" pitchFamily="34" charset="0"/>
              </a:rPr>
              <a:t>Specifically, CCAFS SLC 40 has almost a 40-60 success rate, whilst the other two sites shows a higher success rate.</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Flight Number vs. Launch Site</a:t>
            </a:r>
            <a:endParaRPr lang="en-US" dirty="0">
              <a:solidFill>
                <a:schemeClr val="bg1">
                  <a:lumMod val="10000"/>
                  <a:lumOff val="90000"/>
                </a:schemeClr>
              </a:solidFill>
            </a:endParaRPr>
          </a:p>
        </p:txBody>
      </p:sp>
      <p:pic>
        <p:nvPicPr>
          <p:cNvPr id="6" name="Picture 5">
            <a:extLst>
              <a:ext uri="{FF2B5EF4-FFF2-40B4-BE49-F238E27FC236}">
                <a16:creationId xmlns:a16="http://schemas.microsoft.com/office/drawing/2014/main" id="{FEA815E3-E602-EF2F-133E-B35452D99E04}"/>
              </a:ext>
            </a:extLst>
          </p:cNvPr>
          <p:cNvPicPr>
            <a:picLocks noChangeAspect="1"/>
          </p:cNvPicPr>
          <p:nvPr/>
        </p:nvPicPr>
        <p:blipFill>
          <a:blip r:embed="rId3"/>
          <a:stretch>
            <a:fillRect/>
          </a:stretch>
        </p:blipFill>
        <p:spPr>
          <a:xfrm>
            <a:off x="5119779" y="1823434"/>
            <a:ext cx="5814379" cy="3521717"/>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2070100"/>
            <a:ext cx="4572000" cy="3811588"/>
          </a:xfrm>
          <a:prstGeom prst="rect">
            <a:avLst/>
          </a:prstGeom>
        </p:spPr>
        <p:txBody>
          <a:bodyPr>
            <a:normAutofit lnSpcReduction="10000"/>
          </a:bodyPr>
          <a:lstStyle/>
          <a:p>
            <a:pPr>
              <a:lnSpc>
                <a:spcPct val="100000"/>
              </a:lnSpc>
              <a:spcBef>
                <a:spcPts val="1400"/>
              </a:spcBef>
            </a:pPr>
            <a:r>
              <a:rPr lang="en-AU" sz="1700" dirty="0">
                <a:solidFill>
                  <a:schemeClr val="accent3">
                    <a:lumMod val="25000"/>
                  </a:schemeClr>
                </a:solidFill>
              </a:rPr>
              <a:t>At CCAFS SLC40 launch site, pay load mass doesn’t look to have an impact to mission success. It looks to have an almost equal success/failure rate. It looks to have a higher success rate at 16000 kg payload though.</a:t>
            </a:r>
          </a:p>
          <a:p>
            <a:pPr>
              <a:lnSpc>
                <a:spcPct val="100000"/>
              </a:lnSpc>
              <a:spcBef>
                <a:spcPts val="1400"/>
              </a:spcBef>
            </a:pPr>
            <a:r>
              <a:rPr lang="en-AU" sz="1700" dirty="0">
                <a:solidFill>
                  <a:schemeClr val="accent3">
                    <a:lumMod val="25000"/>
                  </a:schemeClr>
                </a:solidFill>
              </a:rPr>
              <a:t>At VAFB SLC 4E launch site, success rate looks to  be higher between 1800 t0 4500 pay load</a:t>
            </a:r>
          </a:p>
          <a:p>
            <a:pPr>
              <a:lnSpc>
                <a:spcPct val="100000"/>
              </a:lnSpc>
              <a:spcBef>
                <a:spcPts val="1400"/>
              </a:spcBef>
            </a:pPr>
            <a:r>
              <a:rPr lang="en-AU" sz="1700" dirty="0">
                <a:solidFill>
                  <a:schemeClr val="accent3">
                    <a:lumMod val="25000"/>
                  </a:schemeClr>
                </a:solidFill>
              </a:rPr>
              <a:t>At KSC LC 39A launch site, success rate looks higher below 6000 pay load mass, and failure was higher at around 6000 pay load.</a:t>
            </a:r>
          </a:p>
          <a:p>
            <a:pPr>
              <a:lnSpc>
                <a:spcPct val="100000"/>
              </a:lnSpc>
              <a:spcBef>
                <a:spcPts val="1400"/>
              </a:spcBef>
            </a:pPr>
            <a:endParaRPr lang="en-US" sz="1700" dirty="0">
              <a:solidFill>
                <a:schemeClr val="accent3">
                  <a:lumMod val="25000"/>
                </a:schemeClr>
              </a:solidFill>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mn-lt"/>
              </a:rPr>
              <a:t>Payload vs. Launch Site</a:t>
            </a:r>
          </a:p>
        </p:txBody>
      </p:sp>
      <p:pic>
        <p:nvPicPr>
          <p:cNvPr id="6" name="Picture 5">
            <a:extLst>
              <a:ext uri="{FF2B5EF4-FFF2-40B4-BE49-F238E27FC236}">
                <a16:creationId xmlns:a16="http://schemas.microsoft.com/office/drawing/2014/main" id="{8AD979A7-3E4D-9990-48D9-D07A58C798D2}"/>
              </a:ext>
            </a:extLst>
          </p:cNvPr>
          <p:cNvPicPr>
            <a:picLocks noChangeAspect="1"/>
          </p:cNvPicPr>
          <p:nvPr/>
        </p:nvPicPr>
        <p:blipFill>
          <a:blip r:embed="rId3"/>
          <a:stretch>
            <a:fillRect/>
          </a:stretch>
        </p:blipFill>
        <p:spPr>
          <a:xfrm>
            <a:off x="4833265" y="1679133"/>
            <a:ext cx="6624707" cy="4015424"/>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2082800"/>
            <a:ext cx="4927600" cy="3811588"/>
          </a:xfrm>
          <a:prstGeom prst="rect">
            <a:avLst/>
          </a:prstGeom>
        </p:spPr>
        <p:txBody>
          <a:bodyPr>
            <a:normAutofit/>
          </a:bodyPr>
          <a:lstStyle/>
          <a:p>
            <a:pPr>
              <a:lnSpc>
                <a:spcPct val="100000"/>
              </a:lnSpc>
              <a:spcBef>
                <a:spcPts val="1400"/>
              </a:spcBef>
            </a:pPr>
            <a:r>
              <a:rPr lang="en-AU" sz="2200" dirty="0">
                <a:solidFill>
                  <a:schemeClr val="accent3">
                    <a:lumMod val="25000"/>
                  </a:schemeClr>
                </a:solidFill>
              </a:rPr>
              <a:t>The bar chart shows a notable differences in Orbit type vs success rate.</a:t>
            </a:r>
          </a:p>
          <a:p>
            <a:pPr>
              <a:lnSpc>
                <a:spcPct val="100000"/>
              </a:lnSpc>
              <a:spcBef>
                <a:spcPts val="1400"/>
              </a:spcBef>
            </a:pPr>
            <a:r>
              <a:rPr lang="en-AU" sz="2200" dirty="0">
                <a:solidFill>
                  <a:schemeClr val="accent3">
                    <a:lumMod val="25000"/>
                  </a:schemeClr>
                </a:solidFill>
              </a:rPr>
              <a:t>ES-L1, GEO, HEO, and SSO had 100% success rate. </a:t>
            </a:r>
          </a:p>
          <a:p>
            <a:pPr>
              <a:lnSpc>
                <a:spcPct val="100000"/>
              </a:lnSpc>
              <a:spcBef>
                <a:spcPts val="1400"/>
              </a:spcBef>
            </a:pPr>
            <a:r>
              <a:rPr lang="en-AU" sz="2200" dirty="0">
                <a:solidFill>
                  <a:schemeClr val="accent3">
                    <a:lumMod val="25000"/>
                  </a:schemeClr>
                </a:solidFill>
              </a:rPr>
              <a:t>Followed by VLEO at 83%.</a:t>
            </a:r>
          </a:p>
          <a:p>
            <a:pPr>
              <a:lnSpc>
                <a:spcPct val="100000"/>
              </a:lnSpc>
              <a:spcBef>
                <a:spcPts val="1400"/>
              </a:spcBef>
            </a:pPr>
            <a:r>
              <a:rPr lang="en-AU" sz="2200" dirty="0">
                <a:solidFill>
                  <a:schemeClr val="accent3">
                    <a:lumMod val="25000"/>
                  </a:schemeClr>
                </a:solidFill>
              </a:rPr>
              <a:t>All other orbit types have &lt;80% success rate.</a:t>
            </a:r>
            <a:endParaRPr lang="en-US" sz="2200" dirty="0">
              <a:solidFill>
                <a:schemeClr val="accent3">
                  <a:lumMod val="25000"/>
                </a:schemeClr>
              </a:solidFill>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Success Rate vs. Orbit Type</a:t>
            </a:r>
            <a:endParaRPr lang="en-US" dirty="0">
              <a:solidFill>
                <a:schemeClr val="bg1">
                  <a:lumMod val="10000"/>
                  <a:lumOff val="90000"/>
                </a:schemeClr>
              </a:solidFill>
            </a:endParaRPr>
          </a:p>
        </p:txBody>
      </p:sp>
      <p:pic>
        <p:nvPicPr>
          <p:cNvPr id="6" name="Picture 5">
            <a:extLst>
              <a:ext uri="{FF2B5EF4-FFF2-40B4-BE49-F238E27FC236}">
                <a16:creationId xmlns:a16="http://schemas.microsoft.com/office/drawing/2014/main" id="{59E053BE-1E20-13EC-B2BD-9B231C6A63A9}"/>
              </a:ext>
            </a:extLst>
          </p:cNvPr>
          <p:cNvPicPr>
            <a:picLocks noChangeAspect="1"/>
          </p:cNvPicPr>
          <p:nvPr/>
        </p:nvPicPr>
        <p:blipFill>
          <a:blip r:embed="rId3"/>
          <a:stretch>
            <a:fillRect/>
          </a:stretch>
        </p:blipFill>
        <p:spPr>
          <a:xfrm>
            <a:off x="5274148" y="1759640"/>
            <a:ext cx="5658141" cy="4134062"/>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Flight Number vs. Orbit Type</a:t>
            </a:r>
            <a:endParaRPr lang="en-US" dirty="0">
              <a:solidFill>
                <a:schemeClr val="bg1">
                  <a:lumMod val="10000"/>
                  <a:lumOff val="90000"/>
                </a:schemeClr>
              </a:solidFill>
            </a:endParaRPr>
          </a:p>
        </p:txBody>
      </p:sp>
      <p:pic>
        <p:nvPicPr>
          <p:cNvPr id="6" name="Picture 5">
            <a:extLst>
              <a:ext uri="{FF2B5EF4-FFF2-40B4-BE49-F238E27FC236}">
                <a16:creationId xmlns:a16="http://schemas.microsoft.com/office/drawing/2014/main" id="{C6A6E961-C25F-2D0B-0DC2-A0C9B503D0F0}"/>
              </a:ext>
            </a:extLst>
          </p:cNvPr>
          <p:cNvPicPr>
            <a:picLocks noChangeAspect="1"/>
          </p:cNvPicPr>
          <p:nvPr/>
        </p:nvPicPr>
        <p:blipFill>
          <a:blip r:embed="rId3"/>
          <a:stretch>
            <a:fillRect/>
          </a:stretch>
        </p:blipFill>
        <p:spPr>
          <a:xfrm>
            <a:off x="3822700" y="1606847"/>
            <a:ext cx="7635272" cy="4712349"/>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Payload vs. Orbit Type</a:t>
            </a:r>
            <a:endParaRPr lang="en-US" dirty="0">
              <a:solidFill>
                <a:schemeClr val="bg1">
                  <a:lumMod val="10000"/>
                  <a:lumOff val="90000"/>
                </a:schemeClr>
              </a:solidFill>
            </a:endParaRPr>
          </a:p>
        </p:txBody>
      </p:sp>
      <p:pic>
        <p:nvPicPr>
          <p:cNvPr id="6" name="Picture 5">
            <a:extLst>
              <a:ext uri="{FF2B5EF4-FFF2-40B4-BE49-F238E27FC236}">
                <a16:creationId xmlns:a16="http://schemas.microsoft.com/office/drawing/2014/main" id="{F2B44E96-D9F0-6C7F-085D-6678B6F4F4FD}"/>
              </a:ext>
            </a:extLst>
          </p:cNvPr>
          <p:cNvPicPr>
            <a:picLocks noChangeAspect="1"/>
          </p:cNvPicPr>
          <p:nvPr/>
        </p:nvPicPr>
        <p:blipFill>
          <a:blip r:embed="rId3"/>
          <a:stretch>
            <a:fillRect/>
          </a:stretch>
        </p:blipFill>
        <p:spPr>
          <a:xfrm>
            <a:off x="4205644" y="1633960"/>
            <a:ext cx="7466883" cy="4658468"/>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Launch Success Yearly Trend</a:t>
            </a:r>
          </a:p>
        </p:txBody>
      </p:sp>
      <p:pic>
        <p:nvPicPr>
          <p:cNvPr id="6" name="Picture 5">
            <a:extLst>
              <a:ext uri="{FF2B5EF4-FFF2-40B4-BE49-F238E27FC236}">
                <a16:creationId xmlns:a16="http://schemas.microsoft.com/office/drawing/2014/main" id="{E463283E-3578-E31C-A1D8-1582AAC1770B}"/>
              </a:ext>
            </a:extLst>
          </p:cNvPr>
          <p:cNvPicPr>
            <a:picLocks noChangeAspect="1"/>
          </p:cNvPicPr>
          <p:nvPr/>
        </p:nvPicPr>
        <p:blipFill>
          <a:blip r:embed="rId3"/>
          <a:stretch>
            <a:fillRect/>
          </a:stretch>
        </p:blipFill>
        <p:spPr>
          <a:xfrm>
            <a:off x="3568815" y="1903917"/>
            <a:ext cx="8136322" cy="4712783"/>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19760" y="1825625"/>
            <a:ext cx="9745663"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There were 4 unique launch sites in the dataset</a:t>
            </a: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All Launch Site Names</a:t>
            </a:r>
          </a:p>
        </p:txBody>
      </p:sp>
      <p:pic>
        <p:nvPicPr>
          <p:cNvPr id="6" name="Picture 5">
            <a:extLst>
              <a:ext uri="{FF2B5EF4-FFF2-40B4-BE49-F238E27FC236}">
                <a16:creationId xmlns:a16="http://schemas.microsoft.com/office/drawing/2014/main" id="{8DFD99B0-F872-90AE-F4A8-0946D77CAAD8}"/>
              </a:ext>
            </a:extLst>
          </p:cNvPr>
          <p:cNvPicPr>
            <a:picLocks noChangeAspect="1"/>
          </p:cNvPicPr>
          <p:nvPr/>
        </p:nvPicPr>
        <p:blipFill>
          <a:blip r:embed="rId3"/>
          <a:stretch>
            <a:fillRect/>
          </a:stretch>
        </p:blipFill>
        <p:spPr>
          <a:xfrm>
            <a:off x="619760" y="2565827"/>
            <a:ext cx="2105772" cy="3270666"/>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55502" y="1825625"/>
            <a:ext cx="9745663"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mj-lt"/>
              </a:rPr>
              <a:t>Following are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Launch Site Names Begin with 'CCA'</a:t>
            </a:r>
          </a:p>
        </p:txBody>
      </p:sp>
      <p:pic>
        <p:nvPicPr>
          <p:cNvPr id="6" name="Picture 5">
            <a:extLst>
              <a:ext uri="{FF2B5EF4-FFF2-40B4-BE49-F238E27FC236}">
                <a16:creationId xmlns:a16="http://schemas.microsoft.com/office/drawing/2014/main" id="{8E2FF1BC-BB4D-1371-26A2-86BF1EC0DE63}"/>
              </a:ext>
            </a:extLst>
          </p:cNvPr>
          <p:cNvPicPr>
            <a:picLocks noChangeAspect="1"/>
          </p:cNvPicPr>
          <p:nvPr/>
        </p:nvPicPr>
        <p:blipFill>
          <a:blip r:embed="rId3"/>
          <a:stretch>
            <a:fillRect/>
          </a:stretch>
        </p:blipFill>
        <p:spPr>
          <a:xfrm>
            <a:off x="555502" y="2509275"/>
            <a:ext cx="7706801" cy="4029637"/>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57200" y="1968012"/>
            <a:ext cx="9745663"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mj-lt"/>
              </a:rPr>
              <a:t>Total payload mass was 999,80kg</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Total Payload Mass</a:t>
            </a:r>
          </a:p>
        </p:txBody>
      </p:sp>
    </p:spTree>
    <p:extLst>
      <p:ext uri="{BB962C8B-B14F-4D97-AF65-F5344CB8AC3E}">
        <p14:creationId xmlns:p14="http://schemas.microsoft.com/office/powerpoint/2010/main" val="401001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964837"/>
            <a:ext cx="9745663"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mj-lt"/>
              </a:rPr>
              <a:t>The average payload mass by F9 v1.1 booster was 2534.67kg</a:t>
            </a: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Average Payload Mass by F9 v1.1</a:t>
            </a:r>
          </a:p>
        </p:txBody>
      </p:sp>
    </p:spTree>
    <p:extLst>
      <p:ext uri="{BB962C8B-B14F-4D97-AF65-F5344CB8AC3E}">
        <p14:creationId xmlns:p14="http://schemas.microsoft.com/office/powerpoint/2010/main" val="273556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80720" y="1832610"/>
            <a:ext cx="9745663"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mj-lt"/>
              </a:rPr>
              <a:t>The first successful ground landing date was 22</a:t>
            </a:r>
            <a:r>
              <a:rPr lang="en-US" sz="2200" baseline="30000" dirty="0">
                <a:solidFill>
                  <a:schemeClr val="accent3">
                    <a:lumMod val="25000"/>
                  </a:schemeClr>
                </a:solidFill>
                <a:latin typeface="+mj-lt"/>
              </a:rPr>
              <a:t>nd</a:t>
            </a:r>
            <a:r>
              <a:rPr lang="en-US" sz="2200" dirty="0">
                <a:solidFill>
                  <a:schemeClr val="accent3">
                    <a:lumMod val="25000"/>
                  </a:schemeClr>
                </a:solidFill>
                <a:latin typeface="+mj-lt"/>
              </a:rPr>
              <a:t> July 2018</a:t>
            </a: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First Successful Ground Landing Date</a:t>
            </a:r>
          </a:p>
        </p:txBody>
      </p:sp>
    </p:spTree>
    <p:extLst>
      <p:ext uri="{BB962C8B-B14F-4D97-AF65-F5344CB8AC3E}">
        <p14:creationId xmlns:p14="http://schemas.microsoft.com/office/powerpoint/2010/main" val="143467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90880" y="1713865"/>
            <a:ext cx="9745663" cy="654050"/>
          </a:xfrm>
          <a:prstGeom prst="rect">
            <a:avLst/>
          </a:prstGeom>
        </p:spPr>
        <p:txBody>
          <a:bodyPr lIns="91440" tIns="45720" rIns="91440" bIns="45720" anchor="t">
            <a:normAutofit fontScale="92500" lnSpcReduction="10000"/>
          </a:bodyPr>
          <a:lstStyle/>
          <a:p>
            <a:pPr marL="0" indent="0">
              <a:lnSpc>
                <a:spcPct val="100000"/>
              </a:lnSpc>
              <a:spcBef>
                <a:spcPts val="1400"/>
              </a:spcBef>
              <a:buNone/>
            </a:pPr>
            <a:r>
              <a:rPr lang="en-US" sz="2200" dirty="0">
                <a:solidFill>
                  <a:schemeClr val="accent3">
                    <a:lumMod val="25000"/>
                  </a:schemeClr>
                </a:solidFill>
                <a:latin typeface="Abadi"/>
              </a:rPr>
              <a:t>Following are the names of boosters which have successfully landed on drone ship and had payload mass greater than 4000 but less than 6000</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Successful Drone Ship Landing with Payload between 4000 and 6000</a:t>
            </a:r>
          </a:p>
        </p:txBody>
      </p:sp>
      <p:graphicFrame>
        <p:nvGraphicFramePr>
          <p:cNvPr id="2" name="Table 1">
            <a:extLst>
              <a:ext uri="{FF2B5EF4-FFF2-40B4-BE49-F238E27FC236}">
                <a16:creationId xmlns:a16="http://schemas.microsoft.com/office/drawing/2014/main" id="{99CCF26E-7AC5-0CEA-4073-DF1D4456CDAD}"/>
              </a:ext>
            </a:extLst>
          </p:cNvPr>
          <p:cNvGraphicFramePr>
            <a:graphicFrameLocks noGrp="1"/>
          </p:cNvGraphicFramePr>
          <p:nvPr>
            <p:extLst>
              <p:ext uri="{D42A27DB-BD31-4B8C-83A1-F6EECF244321}">
                <p14:modId xmlns:p14="http://schemas.microsoft.com/office/powerpoint/2010/main" val="1034886675"/>
              </p:ext>
            </p:extLst>
          </p:nvPr>
        </p:nvGraphicFramePr>
        <p:xfrm>
          <a:off x="770011" y="2341811"/>
          <a:ext cx="1102590" cy="4379664"/>
        </p:xfrm>
        <a:graphic>
          <a:graphicData uri="http://schemas.openxmlformats.org/drawingml/2006/table">
            <a:tbl>
              <a:tblPr/>
              <a:tblGrid>
                <a:gridCol w="1102590">
                  <a:extLst>
                    <a:ext uri="{9D8B030D-6E8A-4147-A177-3AD203B41FA5}">
                      <a16:colId xmlns:a16="http://schemas.microsoft.com/office/drawing/2014/main" val="1285739064"/>
                    </a:ext>
                  </a:extLst>
                </a:gridCol>
              </a:tblGrid>
              <a:tr h="181306">
                <a:tc>
                  <a:txBody>
                    <a:bodyPr/>
                    <a:lstStyle/>
                    <a:p>
                      <a:pPr algn="r" fontAlgn="ctr"/>
                      <a:r>
                        <a:rPr lang="en-AU" sz="900">
                          <a:solidFill>
                            <a:schemeClr val="bg1"/>
                          </a:solidFill>
                          <a:effectLst/>
                        </a:rPr>
                        <a:t>F9 v1.1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867791426"/>
                  </a:ext>
                </a:extLst>
              </a:tr>
              <a:tr h="181306">
                <a:tc>
                  <a:txBody>
                    <a:bodyPr/>
                    <a:lstStyle/>
                    <a:p>
                      <a:pPr algn="r" fontAlgn="ctr"/>
                      <a:r>
                        <a:rPr lang="en-AU" sz="900">
                          <a:solidFill>
                            <a:schemeClr val="bg1"/>
                          </a:solidFill>
                          <a:effectLst/>
                        </a:rPr>
                        <a:t>F9 v1.1 B1011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705330916"/>
                  </a:ext>
                </a:extLst>
              </a:tr>
              <a:tr h="181306">
                <a:tc>
                  <a:txBody>
                    <a:bodyPr/>
                    <a:lstStyle/>
                    <a:p>
                      <a:pPr algn="r" fontAlgn="ctr"/>
                      <a:r>
                        <a:rPr lang="en-AU" sz="900">
                          <a:solidFill>
                            <a:schemeClr val="bg1"/>
                          </a:solidFill>
                          <a:effectLst/>
                        </a:rPr>
                        <a:t>F9 v1.1 B1014</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04068647"/>
                  </a:ext>
                </a:extLst>
              </a:tr>
              <a:tr h="181306">
                <a:tc>
                  <a:txBody>
                    <a:bodyPr/>
                    <a:lstStyle/>
                    <a:p>
                      <a:pPr algn="r" fontAlgn="ctr"/>
                      <a:r>
                        <a:rPr lang="en-AU" sz="900">
                          <a:solidFill>
                            <a:schemeClr val="bg1"/>
                          </a:solidFill>
                          <a:effectLst/>
                        </a:rPr>
                        <a:t>F9 v1.1 B1016</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37855231"/>
                  </a:ext>
                </a:extLst>
              </a:tr>
              <a:tr h="181306">
                <a:tc>
                  <a:txBody>
                    <a:bodyPr/>
                    <a:lstStyle/>
                    <a:p>
                      <a:pPr algn="r" fontAlgn="ctr"/>
                      <a:r>
                        <a:rPr lang="en-AU" sz="900">
                          <a:solidFill>
                            <a:schemeClr val="bg1"/>
                          </a:solidFill>
                          <a:effectLst/>
                        </a:rPr>
                        <a:t>F9 FT B1020</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548510067"/>
                  </a:ext>
                </a:extLst>
              </a:tr>
              <a:tr h="181306">
                <a:tc>
                  <a:txBody>
                    <a:bodyPr/>
                    <a:lstStyle/>
                    <a:p>
                      <a:pPr algn="r" fontAlgn="ctr"/>
                      <a:r>
                        <a:rPr lang="en-AU" sz="900">
                          <a:solidFill>
                            <a:schemeClr val="bg1"/>
                          </a:solidFill>
                          <a:effectLst/>
                        </a:rPr>
                        <a:t>F9 FT B1022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88987677"/>
                  </a:ext>
                </a:extLst>
              </a:tr>
              <a:tr h="181306">
                <a:tc>
                  <a:txBody>
                    <a:bodyPr/>
                    <a:lstStyle/>
                    <a:p>
                      <a:pPr algn="r" fontAlgn="ctr"/>
                      <a:r>
                        <a:rPr lang="en-AU" sz="900">
                          <a:solidFill>
                            <a:schemeClr val="bg1"/>
                          </a:solidFill>
                          <a:effectLst/>
                        </a:rPr>
                        <a:t>F9 FT B1026</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276952672"/>
                  </a:ext>
                </a:extLst>
              </a:tr>
              <a:tr h="181306">
                <a:tc>
                  <a:txBody>
                    <a:bodyPr/>
                    <a:lstStyle/>
                    <a:p>
                      <a:pPr algn="r" fontAlgn="ctr"/>
                      <a:r>
                        <a:rPr lang="en-AU" sz="900" dirty="0">
                          <a:solidFill>
                            <a:schemeClr val="bg1"/>
                          </a:solidFill>
                          <a:effectLst/>
                        </a:rPr>
                        <a:t>F9 FT B1030</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898077764"/>
                  </a:ext>
                </a:extLst>
              </a:tr>
              <a:tr h="181306">
                <a:tc>
                  <a:txBody>
                    <a:bodyPr/>
                    <a:lstStyle/>
                    <a:p>
                      <a:pPr algn="r" fontAlgn="ctr"/>
                      <a:r>
                        <a:rPr lang="en-AU" sz="900" dirty="0">
                          <a:solidFill>
                            <a:schemeClr val="bg1"/>
                          </a:solidFill>
                          <a:effectLst/>
                        </a:rPr>
                        <a:t>F9 FT B1021.2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62077929"/>
                  </a:ext>
                </a:extLst>
              </a:tr>
              <a:tr h="181306">
                <a:tc>
                  <a:txBody>
                    <a:bodyPr/>
                    <a:lstStyle/>
                    <a:p>
                      <a:pPr algn="r" fontAlgn="ctr"/>
                      <a:r>
                        <a:rPr lang="en-AU" sz="900" dirty="0">
                          <a:solidFill>
                            <a:schemeClr val="bg1"/>
                          </a:solidFill>
                          <a:effectLst/>
                        </a:rPr>
                        <a:t>F9 FT B1032.1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47578443"/>
                  </a:ext>
                </a:extLst>
              </a:tr>
              <a:tr h="181306">
                <a:tc>
                  <a:txBody>
                    <a:bodyPr/>
                    <a:lstStyle/>
                    <a:p>
                      <a:pPr algn="r" fontAlgn="ctr"/>
                      <a:r>
                        <a:rPr lang="en-AU" sz="900" dirty="0">
                          <a:solidFill>
                            <a:schemeClr val="bg1"/>
                          </a:solidFill>
                          <a:effectLst/>
                        </a:rPr>
                        <a:t>F9 B4 B1040.1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733897347"/>
                  </a:ext>
                </a:extLst>
              </a:tr>
              <a:tr h="181306">
                <a:tc>
                  <a:txBody>
                    <a:bodyPr/>
                    <a:lstStyle/>
                    <a:p>
                      <a:pPr algn="r" fontAlgn="ctr"/>
                      <a:r>
                        <a:rPr lang="en-AU" sz="900">
                          <a:solidFill>
                            <a:schemeClr val="bg1"/>
                          </a:solidFill>
                          <a:effectLst/>
                        </a:rPr>
                        <a:t>F9 FT B1031.2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473286"/>
                  </a:ext>
                </a:extLst>
              </a:tr>
              <a:tr h="181306">
                <a:tc>
                  <a:txBody>
                    <a:bodyPr/>
                    <a:lstStyle/>
                    <a:p>
                      <a:pPr algn="r" fontAlgn="ctr"/>
                      <a:r>
                        <a:rPr lang="en-AU" sz="900">
                          <a:solidFill>
                            <a:schemeClr val="bg1"/>
                          </a:solidFill>
                          <a:effectLst/>
                        </a:rPr>
                        <a:t>F9 B4 B1043.1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483516324"/>
                  </a:ext>
                </a:extLst>
              </a:tr>
              <a:tr h="181306">
                <a:tc>
                  <a:txBody>
                    <a:bodyPr/>
                    <a:lstStyle/>
                    <a:p>
                      <a:pPr algn="r" fontAlgn="ctr"/>
                      <a:r>
                        <a:rPr lang="en-AU" sz="900">
                          <a:solidFill>
                            <a:schemeClr val="bg1"/>
                          </a:solidFill>
                          <a:effectLst/>
                        </a:rPr>
                        <a:t>F9 FT B1032.2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607179075"/>
                  </a:ext>
                </a:extLst>
              </a:tr>
              <a:tr h="181306">
                <a:tc>
                  <a:txBody>
                    <a:bodyPr/>
                    <a:lstStyle/>
                    <a:p>
                      <a:pPr algn="r" fontAlgn="ctr"/>
                      <a:r>
                        <a:rPr lang="en-AU" sz="900">
                          <a:solidFill>
                            <a:schemeClr val="bg1"/>
                          </a:solidFill>
                          <a:effectLst/>
                        </a:rPr>
                        <a:t>F9 B4 B1040.2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74446476"/>
                  </a:ext>
                </a:extLst>
              </a:tr>
              <a:tr h="181306">
                <a:tc>
                  <a:txBody>
                    <a:bodyPr/>
                    <a:lstStyle/>
                    <a:p>
                      <a:pPr algn="r" fontAlgn="ctr"/>
                      <a:r>
                        <a:rPr lang="en-AU" sz="900">
                          <a:solidFill>
                            <a:schemeClr val="bg1"/>
                          </a:solidFill>
                          <a:effectLst/>
                        </a:rPr>
                        <a:t>F9 B5 B1046.2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52805732"/>
                  </a:ext>
                </a:extLst>
              </a:tr>
              <a:tr h="181306">
                <a:tc>
                  <a:txBody>
                    <a:bodyPr/>
                    <a:lstStyle/>
                    <a:p>
                      <a:pPr algn="r" fontAlgn="ctr"/>
                      <a:r>
                        <a:rPr lang="en-AU" sz="900">
                          <a:solidFill>
                            <a:schemeClr val="bg1"/>
                          </a:solidFill>
                          <a:effectLst/>
                        </a:rPr>
                        <a:t>F9 B5 B1047.2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8647607"/>
                  </a:ext>
                </a:extLst>
              </a:tr>
              <a:tr h="181306">
                <a:tc>
                  <a:txBody>
                    <a:bodyPr/>
                    <a:lstStyle/>
                    <a:p>
                      <a:pPr algn="r" fontAlgn="ctr"/>
                      <a:r>
                        <a:rPr lang="en-AU" sz="900">
                          <a:solidFill>
                            <a:schemeClr val="bg1"/>
                          </a:solidFill>
                          <a:effectLst/>
                        </a:rPr>
                        <a:t>F9 B5 B1046.3</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97676625"/>
                  </a:ext>
                </a:extLst>
              </a:tr>
              <a:tr h="181306">
                <a:tc>
                  <a:txBody>
                    <a:bodyPr/>
                    <a:lstStyle/>
                    <a:p>
                      <a:pPr algn="r" fontAlgn="ctr"/>
                      <a:r>
                        <a:rPr lang="en-AU" sz="900">
                          <a:solidFill>
                            <a:schemeClr val="bg1"/>
                          </a:solidFill>
                          <a:effectLst/>
                        </a:rPr>
                        <a:t>F9 B5B1054</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89534250"/>
                  </a:ext>
                </a:extLst>
              </a:tr>
              <a:tr h="181306">
                <a:tc>
                  <a:txBody>
                    <a:bodyPr/>
                    <a:lstStyle/>
                    <a:p>
                      <a:pPr algn="r" fontAlgn="ctr"/>
                      <a:r>
                        <a:rPr lang="en-AU" sz="900">
                          <a:solidFill>
                            <a:schemeClr val="bg1"/>
                          </a:solidFill>
                          <a:effectLst/>
                        </a:rPr>
                        <a:t>F9 B5 B1048.3</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62909067"/>
                  </a:ext>
                </a:extLst>
              </a:tr>
              <a:tr h="181306">
                <a:tc>
                  <a:txBody>
                    <a:bodyPr/>
                    <a:lstStyle/>
                    <a:p>
                      <a:pPr algn="r" fontAlgn="ctr"/>
                      <a:r>
                        <a:rPr lang="en-AU" sz="900">
                          <a:solidFill>
                            <a:schemeClr val="bg1"/>
                          </a:solidFill>
                          <a:effectLst/>
                        </a:rPr>
                        <a:t>F9 B5 B1051.2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619964804"/>
                  </a:ext>
                </a:extLst>
              </a:tr>
              <a:tr h="181306">
                <a:tc>
                  <a:txBody>
                    <a:bodyPr/>
                    <a:lstStyle/>
                    <a:p>
                      <a:pPr algn="r" fontAlgn="ctr"/>
                      <a:r>
                        <a:rPr lang="en-AU" sz="900">
                          <a:solidFill>
                            <a:schemeClr val="bg1"/>
                          </a:solidFill>
                          <a:effectLst/>
                        </a:rPr>
                        <a:t>F9 B5B1060.1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995707828"/>
                  </a:ext>
                </a:extLst>
              </a:tr>
              <a:tr h="181306">
                <a:tc>
                  <a:txBody>
                    <a:bodyPr/>
                    <a:lstStyle/>
                    <a:p>
                      <a:pPr algn="r" fontAlgn="ctr"/>
                      <a:r>
                        <a:rPr lang="en-AU" sz="900">
                          <a:solidFill>
                            <a:schemeClr val="bg1"/>
                          </a:solidFill>
                          <a:effectLst/>
                        </a:rPr>
                        <a:t>F9 B5 B1058.2</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08664367"/>
                  </a:ext>
                </a:extLst>
              </a:tr>
              <a:tr h="181306">
                <a:tc>
                  <a:txBody>
                    <a:bodyPr/>
                    <a:lstStyle/>
                    <a:p>
                      <a:pPr algn="r" fontAlgn="ctr"/>
                      <a:r>
                        <a:rPr lang="en-AU" sz="900" dirty="0">
                          <a:solidFill>
                            <a:schemeClr val="bg1"/>
                          </a:solidFill>
                          <a:effectLst/>
                        </a:rPr>
                        <a:t>F9 B5B1062.1</a:t>
                      </a:r>
                    </a:p>
                  </a:txBody>
                  <a:tcPr marL="45326" marR="45326" marT="22663" marB="2266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93695507"/>
                  </a:ext>
                </a:extLst>
              </a:tr>
            </a:tbl>
          </a:graphicData>
        </a:graphic>
      </p:graphicFrame>
    </p:spTree>
    <p:extLst>
      <p:ext uri="{BB962C8B-B14F-4D97-AF65-F5344CB8AC3E}">
        <p14:creationId xmlns:p14="http://schemas.microsoft.com/office/powerpoint/2010/main" val="639399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381000" y="1842770"/>
            <a:ext cx="9745663"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mj-lt"/>
              </a:rPr>
              <a:t>Following is a table showing the number of successful and failure mission outcomes</a:t>
            </a: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Total Number of Successful and Failure Mission Outcomes</a:t>
            </a:r>
          </a:p>
        </p:txBody>
      </p:sp>
      <p:graphicFrame>
        <p:nvGraphicFramePr>
          <p:cNvPr id="2" name="Table 1">
            <a:extLst>
              <a:ext uri="{FF2B5EF4-FFF2-40B4-BE49-F238E27FC236}">
                <a16:creationId xmlns:a16="http://schemas.microsoft.com/office/drawing/2014/main" id="{200EC914-D198-0149-285E-0EF45890241F}"/>
              </a:ext>
            </a:extLst>
          </p:cNvPr>
          <p:cNvGraphicFramePr>
            <a:graphicFrameLocks noGrp="1"/>
          </p:cNvGraphicFramePr>
          <p:nvPr>
            <p:extLst>
              <p:ext uri="{D42A27DB-BD31-4B8C-83A1-F6EECF244321}">
                <p14:modId xmlns:p14="http://schemas.microsoft.com/office/powerpoint/2010/main" val="110076987"/>
              </p:ext>
            </p:extLst>
          </p:nvPr>
        </p:nvGraphicFramePr>
        <p:xfrm>
          <a:off x="381000" y="3086894"/>
          <a:ext cx="8315960" cy="1828800"/>
        </p:xfrm>
        <a:graphic>
          <a:graphicData uri="http://schemas.openxmlformats.org/drawingml/2006/table">
            <a:tbl>
              <a:tblPr/>
              <a:tblGrid>
                <a:gridCol w="4157980">
                  <a:extLst>
                    <a:ext uri="{9D8B030D-6E8A-4147-A177-3AD203B41FA5}">
                      <a16:colId xmlns:a16="http://schemas.microsoft.com/office/drawing/2014/main" val="3951471"/>
                    </a:ext>
                  </a:extLst>
                </a:gridCol>
                <a:gridCol w="4157980">
                  <a:extLst>
                    <a:ext uri="{9D8B030D-6E8A-4147-A177-3AD203B41FA5}">
                      <a16:colId xmlns:a16="http://schemas.microsoft.com/office/drawing/2014/main" val="1378164237"/>
                    </a:ext>
                  </a:extLst>
                </a:gridCol>
              </a:tblGrid>
              <a:tr h="0">
                <a:tc>
                  <a:txBody>
                    <a:bodyPr/>
                    <a:lstStyle/>
                    <a:p>
                      <a:pPr algn="r" fontAlgn="ctr"/>
                      <a:r>
                        <a:rPr lang="en-AU" b="1">
                          <a:solidFill>
                            <a:sysClr val="windowText" lastClr="000000"/>
                          </a:solidFill>
                          <a:effectLst/>
                        </a:rPr>
                        <a:t>Mission_Outcome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r" fontAlgn="ctr"/>
                      <a:r>
                        <a:rPr lang="en-AU" b="1">
                          <a:solidFill>
                            <a:sysClr val="windowText" lastClr="000000"/>
                          </a:solidFill>
                          <a:effectLst/>
                        </a:rPr>
                        <a:t>COUNT (Mission_Outcome)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595914463"/>
                  </a:ext>
                </a:extLst>
              </a:tr>
              <a:tr h="0">
                <a:tc>
                  <a:txBody>
                    <a:bodyPr/>
                    <a:lstStyle/>
                    <a:p>
                      <a:pPr algn="r" fontAlgn="ctr"/>
                      <a:r>
                        <a:rPr lang="en-AU">
                          <a:solidFill>
                            <a:sysClr val="windowText" lastClr="000000"/>
                          </a:solidFill>
                          <a:effectLst/>
                        </a:rPr>
                        <a:t>Failure (in flight)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r" fontAlgn="ctr"/>
                      <a:r>
                        <a:rPr lang="en-AU">
                          <a:solidFill>
                            <a:sysClr val="windowText" lastClr="000000"/>
                          </a:solidFill>
                          <a:effectLst/>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609846625"/>
                  </a:ext>
                </a:extLst>
              </a:tr>
              <a:tr h="0">
                <a:tc>
                  <a:txBody>
                    <a:bodyPr/>
                    <a:lstStyle/>
                    <a:p>
                      <a:pPr algn="r" fontAlgn="ctr"/>
                      <a:r>
                        <a:rPr lang="en-AU">
                          <a:solidFill>
                            <a:sysClr val="windowText" lastClr="000000"/>
                          </a:solidFill>
                          <a:effectLst/>
                        </a:rPr>
                        <a:t>Success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r" fontAlgn="ctr"/>
                      <a:r>
                        <a:rPr lang="en-AU">
                          <a:solidFill>
                            <a:sysClr val="windowText" lastClr="000000"/>
                          </a:solidFill>
                          <a:effectLst/>
                        </a:rPr>
                        <a:t>98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499897685"/>
                  </a:ext>
                </a:extLst>
              </a:tr>
              <a:tr h="0">
                <a:tc>
                  <a:txBody>
                    <a:bodyPr/>
                    <a:lstStyle/>
                    <a:p>
                      <a:pPr algn="r" fontAlgn="ctr"/>
                      <a:r>
                        <a:rPr lang="en-AU">
                          <a:solidFill>
                            <a:sysClr val="windowText" lastClr="000000"/>
                          </a:solidFill>
                          <a:effectLst/>
                        </a:rPr>
                        <a:t>Success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r" fontAlgn="ctr"/>
                      <a:r>
                        <a:rPr lang="en-AU">
                          <a:solidFill>
                            <a:sysClr val="windowText" lastClr="000000"/>
                          </a:solidFill>
                          <a:effectLst/>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35953974"/>
                  </a:ext>
                </a:extLst>
              </a:tr>
              <a:tr h="0">
                <a:tc>
                  <a:txBody>
                    <a:bodyPr/>
                    <a:lstStyle/>
                    <a:p>
                      <a:pPr algn="r" fontAlgn="ctr"/>
                      <a:r>
                        <a:rPr lang="en-AU">
                          <a:solidFill>
                            <a:sysClr val="windowText" lastClr="000000"/>
                          </a:solidFill>
                          <a:effectLst/>
                        </a:rPr>
                        <a:t>Success (payload status unclear)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r" fontAlgn="ctr"/>
                      <a:r>
                        <a:rPr lang="en-AU" dirty="0">
                          <a:solidFill>
                            <a:sysClr val="windowText" lastClr="000000"/>
                          </a:solidFill>
                          <a:effectLst/>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62815934"/>
                  </a:ext>
                </a:extLst>
              </a:tr>
            </a:tbl>
          </a:graphicData>
        </a:graphic>
      </p:graphicFrame>
    </p:spTree>
    <p:extLst>
      <p:ext uri="{BB962C8B-B14F-4D97-AF65-F5344CB8AC3E}">
        <p14:creationId xmlns:p14="http://schemas.microsoft.com/office/powerpoint/2010/main" val="1756972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629023"/>
            <a:ext cx="9745663" cy="1425575"/>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Following are the names of the booster which have carried the maximum payload mass</a:t>
            </a: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Boosters Carried Maximum Payload</a:t>
            </a:r>
          </a:p>
        </p:txBody>
      </p:sp>
      <p:graphicFrame>
        <p:nvGraphicFramePr>
          <p:cNvPr id="2" name="Table 1">
            <a:extLst>
              <a:ext uri="{FF2B5EF4-FFF2-40B4-BE49-F238E27FC236}">
                <a16:creationId xmlns:a16="http://schemas.microsoft.com/office/drawing/2014/main" id="{56D02C63-0C6F-48DE-A63A-5E84A675617E}"/>
              </a:ext>
            </a:extLst>
          </p:cNvPr>
          <p:cNvGraphicFramePr>
            <a:graphicFrameLocks noGrp="1"/>
          </p:cNvGraphicFramePr>
          <p:nvPr>
            <p:extLst>
              <p:ext uri="{D42A27DB-BD31-4B8C-83A1-F6EECF244321}">
                <p14:modId xmlns:p14="http://schemas.microsoft.com/office/powerpoint/2010/main" val="3041336875"/>
              </p:ext>
            </p:extLst>
          </p:nvPr>
        </p:nvGraphicFramePr>
        <p:xfrm>
          <a:off x="1054100" y="2483346"/>
          <a:ext cx="2743200" cy="4379664"/>
        </p:xfrm>
        <a:graphic>
          <a:graphicData uri="http://schemas.openxmlformats.org/drawingml/2006/table">
            <a:tbl>
              <a:tblPr/>
              <a:tblGrid>
                <a:gridCol w="2743200">
                  <a:extLst>
                    <a:ext uri="{9D8B030D-6E8A-4147-A177-3AD203B41FA5}">
                      <a16:colId xmlns:a16="http://schemas.microsoft.com/office/drawing/2014/main" val="1472615547"/>
                    </a:ext>
                  </a:extLst>
                </a:gridCol>
              </a:tblGrid>
              <a:tr h="362611">
                <a:tc>
                  <a:txBody>
                    <a:bodyPr/>
                    <a:lstStyle/>
                    <a:p>
                      <a:pPr algn="l" fontAlgn="ctr"/>
                      <a:r>
                        <a:rPr lang="en-AU" sz="1800">
                          <a:solidFill>
                            <a:sysClr val="windowText" lastClr="000000"/>
                          </a:solidFill>
                          <a:effectLst/>
                        </a:rPr>
                        <a:t>F9 B5 B1048.4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091806283"/>
                  </a:ext>
                </a:extLst>
              </a:tr>
              <a:tr h="362611">
                <a:tc>
                  <a:txBody>
                    <a:bodyPr/>
                    <a:lstStyle/>
                    <a:p>
                      <a:pPr algn="l" fontAlgn="ctr"/>
                      <a:r>
                        <a:rPr lang="en-AU" sz="1800">
                          <a:solidFill>
                            <a:sysClr val="windowText" lastClr="000000"/>
                          </a:solidFill>
                          <a:effectLst/>
                        </a:rPr>
                        <a:t>F9 B5 B1049.4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85449138"/>
                  </a:ext>
                </a:extLst>
              </a:tr>
              <a:tr h="362611">
                <a:tc>
                  <a:txBody>
                    <a:bodyPr/>
                    <a:lstStyle/>
                    <a:p>
                      <a:pPr algn="l" fontAlgn="ctr"/>
                      <a:r>
                        <a:rPr lang="en-AU" sz="1800" dirty="0">
                          <a:solidFill>
                            <a:sysClr val="windowText" lastClr="000000"/>
                          </a:solidFill>
                          <a:effectLst/>
                        </a:rPr>
                        <a:t>F9 B5 B1051.3</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21720724"/>
                  </a:ext>
                </a:extLst>
              </a:tr>
              <a:tr h="362611">
                <a:tc>
                  <a:txBody>
                    <a:bodyPr/>
                    <a:lstStyle/>
                    <a:p>
                      <a:pPr algn="l" fontAlgn="ctr"/>
                      <a:r>
                        <a:rPr lang="en-AU" sz="1800">
                          <a:solidFill>
                            <a:sysClr val="windowText" lastClr="000000"/>
                          </a:solidFill>
                          <a:effectLst/>
                        </a:rPr>
                        <a:t>F9 B5 B1056.4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03114018"/>
                  </a:ext>
                </a:extLst>
              </a:tr>
              <a:tr h="362611">
                <a:tc>
                  <a:txBody>
                    <a:bodyPr/>
                    <a:lstStyle/>
                    <a:p>
                      <a:pPr algn="l" fontAlgn="ctr"/>
                      <a:r>
                        <a:rPr lang="en-AU" sz="1800">
                          <a:solidFill>
                            <a:sysClr val="windowText" lastClr="000000"/>
                          </a:solidFill>
                          <a:effectLst/>
                        </a:rPr>
                        <a:t>F9 B5 B1048.5</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33753704"/>
                  </a:ext>
                </a:extLst>
              </a:tr>
              <a:tr h="362611">
                <a:tc>
                  <a:txBody>
                    <a:bodyPr/>
                    <a:lstStyle/>
                    <a:p>
                      <a:pPr algn="l" fontAlgn="ctr"/>
                      <a:r>
                        <a:rPr lang="en-AU" sz="1800">
                          <a:solidFill>
                            <a:sysClr val="windowText" lastClr="000000"/>
                          </a:solidFill>
                          <a:effectLst/>
                        </a:rPr>
                        <a:t>F9 B5 B1051.4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77548042"/>
                  </a:ext>
                </a:extLst>
              </a:tr>
              <a:tr h="362611">
                <a:tc>
                  <a:txBody>
                    <a:bodyPr/>
                    <a:lstStyle/>
                    <a:p>
                      <a:pPr algn="l" fontAlgn="ctr"/>
                      <a:r>
                        <a:rPr lang="en-AU" sz="1800" dirty="0">
                          <a:solidFill>
                            <a:sysClr val="windowText" lastClr="000000"/>
                          </a:solidFill>
                          <a:effectLst/>
                        </a:rPr>
                        <a:t>F9 B5 B1049.5</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276314968"/>
                  </a:ext>
                </a:extLst>
              </a:tr>
              <a:tr h="362611">
                <a:tc>
                  <a:txBody>
                    <a:bodyPr/>
                    <a:lstStyle/>
                    <a:p>
                      <a:pPr algn="l" fontAlgn="ctr"/>
                      <a:r>
                        <a:rPr lang="en-AU" sz="1800">
                          <a:solidFill>
                            <a:sysClr val="windowText" lastClr="000000"/>
                          </a:solidFill>
                          <a:effectLst/>
                        </a:rPr>
                        <a:t>F9 B5 B1060.2</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42092901"/>
                  </a:ext>
                </a:extLst>
              </a:tr>
              <a:tr h="362611">
                <a:tc>
                  <a:txBody>
                    <a:bodyPr/>
                    <a:lstStyle/>
                    <a:p>
                      <a:pPr algn="l" fontAlgn="ctr"/>
                      <a:r>
                        <a:rPr lang="en-AU" sz="1800">
                          <a:solidFill>
                            <a:sysClr val="windowText" lastClr="000000"/>
                          </a:solidFill>
                          <a:effectLst/>
                        </a:rPr>
                        <a:t>F9 B5 B1058.3</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74767503"/>
                  </a:ext>
                </a:extLst>
              </a:tr>
              <a:tr h="362611">
                <a:tc>
                  <a:txBody>
                    <a:bodyPr/>
                    <a:lstStyle/>
                    <a:p>
                      <a:pPr algn="l" fontAlgn="ctr"/>
                      <a:r>
                        <a:rPr lang="en-AU" sz="1800">
                          <a:solidFill>
                            <a:sysClr val="windowText" lastClr="000000"/>
                          </a:solidFill>
                          <a:effectLst/>
                        </a:rPr>
                        <a:t>F9 B5 B1051.6</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644791926"/>
                  </a:ext>
                </a:extLst>
              </a:tr>
              <a:tr h="362611">
                <a:tc>
                  <a:txBody>
                    <a:bodyPr/>
                    <a:lstStyle/>
                    <a:p>
                      <a:pPr algn="l" fontAlgn="ctr"/>
                      <a:r>
                        <a:rPr lang="en-AU" sz="1800">
                          <a:solidFill>
                            <a:sysClr val="windowText" lastClr="000000"/>
                          </a:solidFill>
                          <a:effectLst/>
                        </a:rPr>
                        <a:t>F9 B5 B1060.3</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647879483"/>
                  </a:ext>
                </a:extLst>
              </a:tr>
              <a:tr h="362611">
                <a:tc>
                  <a:txBody>
                    <a:bodyPr/>
                    <a:lstStyle/>
                    <a:p>
                      <a:pPr algn="l" fontAlgn="ctr"/>
                      <a:r>
                        <a:rPr lang="en-AU" sz="1800" dirty="0">
                          <a:solidFill>
                            <a:sysClr val="windowText" lastClr="000000"/>
                          </a:solidFill>
                          <a:effectLst/>
                        </a:rPr>
                        <a:t>F9 B5 B1049.7</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22355701"/>
                  </a:ext>
                </a:extLst>
              </a:tr>
            </a:tbl>
          </a:graphicData>
        </a:graphic>
      </p:graphicFrame>
    </p:spTree>
    <p:extLst>
      <p:ext uri="{BB962C8B-B14F-4D97-AF65-F5344CB8AC3E}">
        <p14:creationId xmlns:p14="http://schemas.microsoft.com/office/powerpoint/2010/main" val="3566646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254000" y="1952625"/>
            <a:ext cx="9745663" cy="1374775"/>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Following is a list of the failed </a:t>
            </a:r>
            <a:r>
              <a:rPr lang="en-US" sz="2200" dirty="0" err="1">
                <a:solidFill>
                  <a:schemeClr val="accent3">
                    <a:lumMod val="25000"/>
                  </a:schemeClr>
                </a:solidFill>
                <a:latin typeface="Abadi"/>
              </a:rPr>
              <a:t>landing_outcomes</a:t>
            </a:r>
            <a:r>
              <a:rPr lang="en-US" sz="2200" dirty="0">
                <a:solidFill>
                  <a:schemeClr val="accent3">
                    <a:lumMod val="25000"/>
                  </a:schemeClr>
                </a:solidFill>
                <a:latin typeface="Abadi"/>
              </a:rPr>
              <a:t> in drone ship, their booster versions, and launch site names for in year 2015</a:t>
            </a:r>
          </a:p>
          <a:p>
            <a:pPr marL="0" indent="0">
              <a:lnSpc>
                <a:spcPct val="100000"/>
              </a:lnSpc>
              <a:spcBef>
                <a:spcPts val="1400"/>
              </a:spcBef>
              <a:buNone/>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2015 Launch Records</a:t>
            </a:r>
          </a:p>
        </p:txBody>
      </p:sp>
      <p:graphicFrame>
        <p:nvGraphicFramePr>
          <p:cNvPr id="2" name="Table 1">
            <a:extLst>
              <a:ext uri="{FF2B5EF4-FFF2-40B4-BE49-F238E27FC236}">
                <a16:creationId xmlns:a16="http://schemas.microsoft.com/office/drawing/2014/main" id="{B4B9E539-689F-FFFD-DB50-9E1687AEF00A}"/>
              </a:ext>
            </a:extLst>
          </p:cNvPr>
          <p:cNvGraphicFramePr>
            <a:graphicFrameLocks noGrp="1"/>
          </p:cNvGraphicFramePr>
          <p:nvPr>
            <p:extLst>
              <p:ext uri="{D42A27DB-BD31-4B8C-83A1-F6EECF244321}">
                <p14:modId xmlns:p14="http://schemas.microsoft.com/office/powerpoint/2010/main" val="4057989008"/>
              </p:ext>
            </p:extLst>
          </p:nvPr>
        </p:nvGraphicFramePr>
        <p:xfrm>
          <a:off x="254000" y="3424714"/>
          <a:ext cx="10515600" cy="1920240"/>
        </p:xfrm>
        <a:graphic>
          <a:graphicData uri="http://schemas.openxmlformats.org/drawingml/2006/table">
            <a:tbl>
              <a:tblPr/>
              <a:tblGrid>
                <a:gridCol w="2103120">
                  <a:extLst>
                    <a:ext uri="{9D8B030D-6E8A-4147-A177-3AD203B41FA5}">
                      <a16:colId xmlns:a16="http://schemas.microsoft.com/office/drawing/2014/main" val="1343339756"/>
                    </a:ext>
                  </a:extLst>
                </a:gridCol>
                <a:gridCol w="2103120">
                  <a:extLst>
                    <a:ext uri="{9D8B030D-6E8A-4147-A177-3AD203B41FA5}">
                      <a16:colId xmlns:a16="http://schemas.microsoft.com/office/drawing/2014/main" val="556422654"/>
                    </a:ext>
                  </a:extLst>
                </a:gridCol>
                <a:gridCol w="2103120">
                  <a:extLst>
                    <a:ext uri="{9D8B030D-6E8A-4147-A177-3AD203B41FA5}">
                      <a16:colId xmlns:a16="http://schemas.microsoft.com/office/drawing/2014/main" val="483260619"/>
                    </a:ext>
                  </a:extLst>
                </a:gridCol>
                <a:gridCol w="2103120">
                  <a:extLst>
                    <a:ext uri="{9D8B030D-6E8A-4147-A177-3AD203B41FA5}">
                      <a16:colId xmlns:a16="http://schemas.microsoft.com/office/drawing/2014/main" val="439569492"/>
                    </a:ext>
                  </a:extLst>
                </a:gridCol>
                <a:gridCol w="2103120">
                  <a:extLst>
                    <a:ext uri="{9D8B030D-6E8A-4147-A177-3AD203B41FA5}">
                      <a16:colId xmlns:a16="http://schemas.microsoft.com/office/drawing/2014/main" val="550522945"/>
                    </a:ext>
                  </a:extLst>
                </a:gridCol>
              </a:tblGrid>
              <a:tr h="0">
                <a:tc>
                  <a:txBody>
                    <a:bodyPr/>
                    <a:lstStyle/>
                    <a:p>
                      <a:pPr algn="ctr" fontAlgn="ctr"/>
                      <a:r>
                        <a:rPr lang="en-AU" b="1">
                          <a:solidFill>
                            <a:sysClr val="windowText" lastClr="000000"/>
                          </a:solidFill>
                          <a:effectLst/>
                        </a:rPr>
                        <a:t>month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b="1">
                          <a:solidFill>
                            <a:sysClr val="windowText" lastClr="000000"/>
                          </a:solidFill>
                          <a:effectLst/>
                        </a:rPr>
                        <a:t>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b="1">
                          <a:solidFill>
                            <a:sysClr val="windowText" lastClr="000000"/>
                          </a:solidFill>
                          <a:effectLst/>
                        </a:rPr>
                        <a:t>Booster_Version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b="1">
                          <a:solidFill>
                            <a:sysClr val="windowText" lastClr="000000"/>
                          </a:solidFill>
                          <a:effectLst/>
                        </a:rPr>
                        <a:t>Launch_Site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b="1">
                          <a:solidFill>
                            <a:sysClr val="windowText" lastClr="000000"/>
                          </a:solidFill>
                          <a:effectLst/>
                        </a:rPr>
                        <a:t>Landing _Outcome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173219761"/>
                  </a:ext>
                </a:extLst>
              </a:tr>
              <a:tr h="0">
                <a:tc>
                  <a:txBody>
                    <a:bodyPr/>
                    <a:lstStyle/>
                    <a:p>
                      <a:pPr algn="ctr" fontAlgn="ctr"/>
                      <a:r>
                        <a:rPr lang="en-AU">
                          <a:solidFill>
                            <a:sysClr val="windowText" lastClr="000000"/>
                          </a:solidFill>
                          <a:effectLst/>
                        </a:rPr>
                        <a:t>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10-01-2015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F9 v1.1 B1012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CCAFS LC-40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Failure (drone 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196184189"/>
                  </a:ext>
                </a:extLst>
              </a:tr>
              <a:tr h="0">
                <a:tc>
                  <a:txBody>
                    <a:bodyPr/>
                    <a:lstStyle/>
                    <a:p>
                      <a:pPr algn="ctr" fontAlgn="ctr"/>
                      <a:r>
                        <a:rPr lang="en-AU">
                          <a:solidFill>
                            <a:sysClr val="windowText" lastClr="000000"/>
                          </a:solidFill>
                          <a:effectLst/>
                        </a:rPr>
                        <a:t>04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14-04-2015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F9 v1.1 B1015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CCAFS LC-40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dirty="0">
                          <a:solidFill>
                            <a:sysClr val="windowText" lastClr="000000"/>
                          </a:solidFill>
                          <a:effectLst/>
                        </a:rPr>
                        <a:t>Failure (drone 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38843043"/>
                  </a:ext>
                </a:extLst>
              </a:tr>
            </a:tbl>
          </a:graphicData>
        </a:graphic>
      </p:graphicFrame>
    </p:spTree>
    <p:extLst>
      <p:ext uri="{BB962C8B-B14F-4D97-AF65-F5344CB8AC3E}">
        <p14:creationId xmlns:p14="http://schemas.microsoft.com/office/powerpoint/2010/main" val="139843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latin typeface="Arial" panose="020B0604020202020204" pitchFamily="34" charset="0"/>
                <a:cs typeface="Arial" panose="020B0604020202020204" pitchFamily="34" charset="0"/>
              </a:rPr>
              <a:pPr>
                <a:spcAft>
                  <a:spcPts val="600"/>
                </a:spcAft>
              </a:pPr>
              <a:t>3</a:t>
            </a:fld>
            <a:endParaRPr lang="en-US" dirty="0">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718406"/>
            <a:ext cx="8449257" cy="482463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b="1" dirty="0">
                <a:solidFill>
                  <a:schemeClr val="accent3">
                    <a:lumMod val="25000"/>
                  </a:schemeClr>
                </a:solidFill>
                <a:latin typeface="Arial" panose="020B0604020202020204" pitchFamily="34" charset="0"/>
                <a:cs typeface="Arial" panose="020B0604020202020204" pitchFamily="34" charset="0"/>
              </a:rPr>
              <a:t>Summary of methodologies</a:t>
            </a:r>
          </a:p>
          <a:p>
            <a:pPr>
              <a:lnSpc>
                <a:spcPct val="100000"/>
              </a:lnSpc>
              <a:spcBef>
                <a:spcPts val="1400"/>
              </a:spcBef>
            </a:pPr>
            <a:r>
              <a:rPr lang="en-US" sz="1400" dirty="0">
                <a:solidFill>
                  <a:schemeClr val="accent3">
                    <a:lumMod val="25000"/>
                  </a:schemeClr>
                </a:solidFill>
                <a:latin typeface="Arial" panose="020B0604020202020204" pitchFamily="34" charset="0"/>
                <a:cs typeface="Arial" panose="020B0604020202020204" pitchFamily="34" charset="0"/>
              </a:rPr>
              <a:t>Data collection through API</a:t>
            </a:r>
          </a:p>
          <a:p>
            <a:pPr>
              <a:lnSpc>
                <a:spcPct val="100000"/>
              </a:lnSpc>
              <a:spcBef>
                <a:spcPts val="1400"/>
              </a:spcBef>
            </a:pPr>
            <a:r>
              <a:rPr lang="en-US" sz="1400" dirty="0">
                <a:solidFill>
                  <a:schemeClr val="accent3">
                    <a:lumMod val="25000"/>
                  </a:schemeClr>
                </a:solidFill>
                <a:latin typeface="Arial" panose="020B0604020202020204" pitchFamily="34" charset="0"/>
                <a:cs typeface="Arial" panose="020B0604020202020204" pitchFamily="34" charset="0"/>
              </a:rPr>
              <a:t>Data Collection through Web Scraping</a:t>
            </a:r>
          </a:p>
          <a:p>
            <a:pPr>
              <a:lnSpc>
                <a:spcPct val="100000"/>
              </a:lnSpc>
              <a:spcBef>
                <a:spcPts val="1400"/>
              </a:spcBef>
            </a:pPr>
            <a:r>
              <a:rPr lang="en-US" sz="1400" dirty="0">
                <a:solidFill>
                  <a:schemeClr val="accent3">
                    <a:lumMod val="25000"/>
                  </a:schemeClr>
                </a:solidFill>
                <a:latin typeface="Arial" panose="020B0604020202020204" pitchFamily="34" charset="0"/>
                <a:cs typeface="Arial" panose="020B0604020202020204" pitchFamily="34" charset="0"/>
              </a:rPr>
              <a:t>Data Wrangling with Python</a:t>
            </a:r>
          </a:p>
          <a:p>
            <a:pPr>
              <a:lnSpc>
                <a:spcPct val="100000"/>
              </a:lnSpc>
              <a:spcBef>
                <a:spcPts val="1400"/>
              </a:spcBef>
            </a:pPr>
            <a:r>
              <a:rPr lang="en-US" sz="1400" dirty="0">
                <a:solidFill>
                  <a:schemeClr val="accent3">
                    <a:lumMod val="25000"/>
                  </a:schemeClr>
                </a:solidFill>
                <a:latin typeface="Arial" panose="020B0604020202020204" pitchFamily="34" charset="0"/>
                <a:cs typeface="Arial" panose="020B0604020202020204" pitchFamily="34" charset="0"/>
              </a:rPr>
              <a:t>Exploratory Data Analysis</a:t>
            </a:r>
          </a:p>
          <a:p>
            <a:pPr>
              <a:lnSpc>
                <a:spcPct val="100000"/>
              </a:lnSpc>
              <a:spcBef>
                <a:spcPts val="1400"/>
              </a:spcBef>
            </a:pPr>
            <a:r>
              <a:rPr lang="en-US" sz="1400" dirty="0">
                <a:solidFill>
                  <a:schemeClr val="accent3">
                    <a:lumMod val="25000"/>
                  </a:schemeClr>
                </a:solidFill>
                <a:latin typeface="Arial" panose="020B0604020202020204" pitchFamily="34" charset="0"/>
                <a:cs typeface="Arial" panose="020B0604020202020204" pitchFamily="34" charset="0"/>
              </a:rPr>
              <a:t>Create visualization analytics dashboard with Folium and </a:t>
            </a:r>
            <a:r>
              <a:rPr lang="en-US" sz="1400" dirty="0" err="1">
                <a:solidFill>
                  <a:schemeClr val="accent3">
                    <a:lumMod val="25000"/>
                  </a:schemeClr>
                </a:solidFill>
                <a:latin typeface="Arial" panose="020B0604020202020204" pitchFamily="34" charset="0"/>
                <a:cs typeface="Arial" panose="020B0604020202020204" pitchFamily="34" charset="0"/>
              </a:rPr>
              <a:t>Plotly</a:t>
            </a:r>
            <a:r>
              <a:rPr lang="en-US" sz="1400" dirty="0">
                <a:solidFill>
                  <a:schemeClr val="accent3">
                    <a:lumMod val="25000"/>
                  </a:schemeClr>
                </a:solidFill>
                <a:latin typeface="Arial" panose="020B0604020202020204" pitchFamily="34" charset="0"/>
                <a:cs typeface="Arial" panose="020B0604020202020204" pitchFamily="34" charset="0"/>
              </a:rPr>
              <a:t> Dash</a:t>
            </a:r>
          </a:p>
          <a:p>
            <a:pPr>
              <a:lnSpc>
                <a:spcPct val="100000"/>
              </a:lnSpc>
              <a:spcBef>
                <a:spcPts val="1400"/>
              </a:spcBef>
            </a:pPr>
            <a:r>
              <a:rPr lang="en-US" sz="1400" dirty="0">
                <a:solidFill>
                  <a:schemeClr val="accent3">
                    <a:lumMod val="25000"/>
                  </a:schemeClr>
                </a:solidFill>
                <a:latin typeface="Arial" panose="020B0604020202020204" pitchFamily="34" charset="0"/>
                <a:cs typeface="Arial" panose="020B0604020202020204" pitchFamily="34" charset="0"/>
              </a:rPr>
              <a:t>Predictive Analysis – test multi models if the first stage of F9 will land </a:t>
            </a:r>
            <a:r>
              <a:rPr lang="en-US" sz="1400" dirty="0" err="1">
                <a:solidFill>
                  <a:schemeClr val="accent3">
                    <a:lumMod val="25000"/>
                  </a:schemeClr>
                </a:solidFill>
                <a:latin typeface="Arial" panose="020B0604020202020204" pitchFamily="34" charset="0"/>
                <a:cs typeface="Arial" panose="020B0604020202020204" pitchFamily="34" charset="0"/>
              </a:rPr>
              <a:t>succesfully</a:t>
            </a:r>
            <a:endParaRPr lang="en-US" sz="1400" dirty="0">
              <a:solidFill>
                <a:schemeClr val="accent3">
                  <a:lumMod val="25000"/>
                </a:schemeClr>
              </a:solidFill>
              <a:latin typeface="Arial" panose="020B0604020202020204" pitchFamily="34" charset="0"/>
              <a:cs typeface="Arial" panose="020B0604020202020204" pitchFamily="34" charset="0"/>
            </a:endParaRPr>
          </a:p>
          <a:p>
            <a:pPr>
              <a:lnSpc>
                <a:spcPct val="100000"/>
              </a:lnSpc>
              <a:spcBef>
                <a:spcPts val="1400"/>
              </a:spcBef>
            </a:pPr>
            <a:endParaRPr lang="en-US" sz="1400" dirty="0">
              <a:solidFill>
                <a:schemeClr val="accent3">
                  <a:lumMod val="25000"/>
                </a:schemeClr>
              </a:solidFill>
              <a:latin typeface="Arial" panose="020B0604020202020204" pitchFamily="34" charset="0"/>
              <a:cs typeface="Arial" panose="020B0604020202020204" pitchFamily="34" charset="0"/>
            </a:endParaRPr>
          </a:p>
          <a:p>
            <a:pPr marL="0" indent="0">
              <a:lnSpc>
                <a:spcPct val="100000"/>
              </a:lnSpc>
              <a:spcBef>
                <a:spcPts val="1400"/>
              </a:spcBef>
              <a:buNone/>
            </a:pPr>
            <a:r>
              <a:rPr lang="en-US" sz="1400" b="1" dirty="0">
                <a:solidFill>
                  <a:schemeClr val="accent3">
                    <a:lumMod val="25000"/>
                  </a:schemeClr>
                </a:solidFill>
                <a:latin typeface="Arial" panose="020B0604020202020204" pitchFamily="34" charset="0"/>
                <a:cs typeface="Arial" panose="020B0604020202020204" pitchFamily="34" charset="0"/>
              </a:rPr>
              <a:t>Summary of all results</a:t>
            </a:r>
          </a:p>
          <a:p>
            <a:pPr marL="0" indent="0">
              <a:lnSpc>
                <a:spcPct val="100000"/>
              </a:lnSpc>
              <a:spcBef>
                <a:spcPts val="1400"/>
              </a:spcBef>
              <a:buNone/>
            </a:pPr>
            <a:r>
              <a:rPr lang="en-US" sz="1400" dirty="0">
                <a:solidFill>
                  <a:schemeClr val="accent3">
                    <a:lumMod val="25000"/>
                  </a:schemeClr>
                </a:solidFill>
                <a:latin typeface="Arial" panose="020B0604020202020204" pitchFamily="34" charset="0"/>
                <a:cs typeface="Arial" panose="020B0604020202020204" pitchFamily="34" charset="0"/>
              </a:rPr>
              <a:t>Using K-nearest </a:t>
            </a:r>
            <a:r>
              <a:rPr lang="en-US" sz="1400" dirty="0" err="1">
                <a:solidFill>
                  <a:schemeClr val="accent3">
                    <a:lumMod val="25000"/>
                  </a:schemeClr>
                </a:solidFill>
                <a:latin typeface="Arial" panose="020B0604020202020204" pitchFamily="34" charset="0"/>
                <a:cs typeface="Arial" panose="020B0604020202020204" pitchFamily="34" charset="0"/>
              </a:rPr>
              <a:t>neighbour</a:t>
            </a:r>
            <a:r>
              <a:rPr lang="en-US" sz="1400" dirty="0">
                <a:solidFill>
                  <a:schemeClr val="accent3">
                    <a:lumMod val="25000"/>
                  </a:schemeClr>
                </a:solidFill>
                <a:latin typeface="Arial" panose="020B0604020202020204" pitchFamily="34" charset="0"/>
                <a:cs typeface="Arial" panose="020B0604020202020204" pitchFamily="34" charset="0"/>
              </a:rPr>
              <a:t> with one of the best accuracy models, we can predict that only 41% of all first stage flight will successfully land </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rial" panose="020B0604020202020204" pitchFamily="34" charset="0"/>
                <a:cs typeface="Arial" panose="020B0604020202020204" pitchFamily="34" charset="0"/>
              </a:rPr>
              <a:t>Executive Summary</a:t>
            </a: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419100" y="1769904"/>
            <a:ext cx="11772900" cy="1285875"/>
          </a:xfrm>
          <a:prstGeom prst="rect">
            <a:avLst/>
          </a:prstGeom>
        </p:spPr>
        <p:txBody>
          <a:bodyPr lIns="91440" tIns="45720" rIns="91440" bIns="45720" anchor="t"/>
          <a:lstStyle/>
          <a:p>
            <a:pPr marL="0" indent="0">
              <a:lnSpc>
                <a:spcPct val="100000"/>
              </a:lnSpc>
              <a:spcBef>
                <a:spcPts val="1400"/>
              </a:spcBef>
              <a:buNone/>
            </a:pPr>
            <a:r>
              <a:rPr lang="en-US" sz="2200" dirty="0">
                <a:solidFill>
                  <a:schemeClr val="accent3">
                    <a:lumMod val="25000"/>
                  </a:schemeClr>
                </a:solidFill>
                <a:latin typeface="Abadi"/>
              </a:rPr>
              <a:t>Following is the rank of the count of landing outcomes (such as Failure (drone ship) or Success (ground pad)) between the date 2010-06-04 and 2017-03-20, in descending order</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Rank Landing Outcomes Between 2010-06-04 and 2017-03-20</a:t>
            </a:r>
          </a:p>
        </p:txBody>
      </p:sp>
      <p:graphicFrame>
        <p:nvGraphicFramePr>
          <p:cNvPr id="2" name="Table 1">
            <a:extLst>
              <a:ext uri="{FF2B5EF4-FFF2-40B4-BE49-F238E27FC236}">
                <a16:creationId xmlns:a16="http://schemas.microsoft.com/office/drawing/2014/main" id="{233578F9-904A-0A70-9CF0-CA30F845F49C}"/>
              </a:ext>
            </a:extLst>
          </p:cNvPr>
          <p:cNvGraphicFramePr>
            <a:graphicFrameLocks noGrp="1"/>
          </p:cNvGraphicFramePr>
          <p:nvPr>
            <p:extLst>
              <p:ext uri="{D42A27DB-BD31-4B8C-83A1-F6EECF244321}">
                <p14:modId xmlns:p14="http://schemas.microsoft.com/office/powerpoint/2010/main" val="1911972532"/>
              </p:ext>
            </p:extLst>
          </p:nvPr>
        </p:nvGraphicFramePr>
        <p:xfrm>
          <a:off x="419100" y="3068479"/>
          <a:ext cx="6756400" cy="3291840"/>
        </p:xfrm>
        <a:graphic>
          <a:graphicData uri="http://schemas.openxmlformats.org/drawingml/2006/table">
            <a:tbl>
              <a:tblPr/>
              <a:tblGrid>
                <a:gridCol w="3378200">
                  <a:extLst>
                    <a:ext uri="{9D8B030D-6E8A-4147-A177-3AD203B41FA5}">
                      <a16:colId xmlns:a16="http://schemas.microsoft.com/office/drawing/2014/main" val="2761371703"/>
                    </a:ext>
                  </a:extLst>
                </a:gridCol>
                <a:gridCol w="3378200">
                  <a:extLst>
                    <a:ext uri="{9D8B030D-6E8A-4147-A177-3AD203B41FA5}">
                      <a16:colId xmlns:a16="http://schemas.microsoft.com/office/drawing/2014/main" val="884075116"/>
                    </a:ext>
                  </a:extLst>
                </a:gridCol>
              </a:tblGrid>
              <a:tr h="0">
                <a:tc>
                  <a:txBody>
                    <a:bodyPr/>
                    <a:lstStyle/>
                    <a:p>
                      <a:pPr algn="ctr" fontAlgn="ctr"/>
                      <a:r>
                        <a:rPr lang="en-AU" b="1">
                          <a:solidFill>
                            <a:sysClr val="windowText" lastClr="000000"/>
                          </a:solidFill>
                          <a:effectLst/>
                        </a:rPr>
                        <a:t>Landing_Outcome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b="1">
                          <a:solidFill>
                            <a:sysClr val="windowText" lastClr="000000"/>
                          </a:solidFill>
                          <a:effectLst/>
                        </a:rPr>
                        <a:t>qty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83952731"/>
                  </a:ext>
                </a:extLst>
              </a:tr>
              <a:tr h="0">
                <a:tc>
                  <a:txBody>
                    <a:bodyPr/>
                    <a:lstStyle/>
                    <a:p>
                      <a:pPr algn="ctr" fontAlgn="ctr"/>
                      <a:r>
                        <a:rPr lang="en-AU">
                          <a:solidFill>
                            <a:sysClr val="windowText" lastClr="000000"/>
                          </a:solidFill>
                          <a:effectLst/>
                        </a:rPr>
                        <a:t>No attempt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39889171"/>
                  </a:ext>
                </a:extLst>
              </a:tr>
              <a:tr h="0">
                <a:tc>
                  <a:txBody>
                    <a:bodyPr/>
                    <a:lstStyle/>
                    <a:p>
                      <a:pPr algn="ctr" fontAlgn="ctr"/>
                      <a:r>
                        <a:rPr lang="en-AU">
                          <a:solidFill>
                            <a:sysClr val="windowText" lastClr="000000"/>
                          </a:solidFill>
                          <a:effectLst/>
                        </a:rPr>
                        <a:t>Success (drone 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62057860"/>
                  </a:ext>
                </a:extLst>
              </a:tr>
              <a:tr h="0">
                <a:tc>
                  <a:txBody>
                    <a:bodyPr/>
                    <a:lstStyle/>
                    <a:p>
                      <a:pPr algn="ctr" fontAlgn="ctr"/>
                      <a:r>
                        <a:rPr lang="en-AU">
                          <a:solidFill>
                            <a:sysClr val="windowText" lastClr="000000"/>
                          </a:solidFill>
                          <a:effectLst/>
                        </a:rPr>
                        <a:t>Failure (drone 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020136735"/>
                  </a:ext>
                </a:extLst>
              </a:tr>
              <a:tr h="0">
                <a:tc>
                  <a:txBody>
                    <a:bodyPr/>
                    <a:lstStyle/>
                    <a:p>
                      <a:pPr algn="ctr" fontAlgn="ctr"/>
                      <a:r>
                        <a:rPr lang="en-AU">
                          <a:solidFill>
                            <a:sysClr val="windowText" lastClr="000000"/>
                          </a:solidFill>
                          <a:effectLst/>
                        </a:rPr>
                        <a:t>Success (ground pad)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407840916"/>
                  </a:ext>
                </a:extLst>
              </a:tr>
              <a:tr h="0">
                <a:tc>
                  <a:txBody>
                    <a:bodyPr/>
                    <a:lstStyle/>
                    <a:p>
                      <a:pPr algn="ctr" fontAlgn="ctr"/>
                      <a:r>
                        <a:rPr lang="en-AU">
                          <a:solidFill>
                            <a:sysClr val="windowText" lastClr="000000"/>
                          </a:solidFill>
                          <a:effectLst/>
                        </a:rPr>
                        <a:t>Controlled (ocean)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87995553"/>
                  </a:ext>
                </a:extLst>
              </a:tr>
              <a:tr h="0">
                <a:tc>
                  <a:txBody>
                    <a:bodyPr/>
                    <a:lstStyle/>
                    <a:p>
                      <a:pPr algn="ctr" fontAlgn="ctr"/>
                      <a:r>
                        <a:rPr lang="en-AU">
                          <a:solidFill>
                            <a:sysClr val="windowText" lastClr="000000"/>
                          </a:solidFill>
                          <a:effectLst/>
                        </a:rPr>
                        <a:t>Uncontrolled (ocean)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06913036"/>
                  </a:ext>
                </a:extLst>
              </a:tr>
              <a:tr h="0">
                <a:tc>
                  <a:txBody>
                    <a:bodyPr/>
                    <a:lstStyle/>
                    <a:p>
                      <a:pPr algn="ctr" fontAlgn="ctr"/>
                      <a:r>
                        <a:rPr lang="en-AU">
                          <a:solidFill>
                            <a:sysClr val="windowText" lastClr="000000"/>
                          </a:solidFill>
                          <a:effectLst/>
                        </a:rPr>
                        <a:t>Failure (parachute)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a:solidFill>
                            <a:sysClr val="windowText" lastClr="000000"/>
                          </a:solidFill>
                          <a:effectLst/>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860425310"/>
                  </a:ext>
                </a:extLst>
              </a:tr>
              <a:tr h="0">
                <a:tc>
                  <a:txBody>
                    <a:bodyPr/>
                    <a:lstStyle/>
                    <a:p>
                      <a:pPr algn="ctr" fontAlgn="ctr"/>
                      <a:r>
                        <a:rPr lang="en-AU">
                          <a:solidFill>
                            <a:sysClr val="windowText" lastClr="000000"/>
                          </a:solidFill>
                          <a:effectLst/>
                        </a:rPr>
                        <a:t>Precluded (drone 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tc>
                  <a:txBody>
                    <a:bodyPr/>
                    <a:lstStyle/>
                    <a:p>
                      <a:pPr algn="ctr" fontAlgn="ctr"/>
                      <a:r>
                        <a:rPr lang="en-AU" dirty="0">
                          <a:solidFill>
                            <a:sysClr val="windowText" lastClr="000000"/>
                          </a:solidFill>
                          <a:effectLst/>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92947761"/>
                  </a:ext>
                </a:extLst>
              </a:tr>
            </a:tbl>
          </a:graphicData>
        </a:graphic>
      </p:graphicFrame>
    </p:spTree>
    <p:extLst>
      <p:ext uri="{BB962C8B-B14F-4D97-AF65-F5344CB8AC3E}">
        <p14:creationId xmlns:p14="http://schemas.microsoft.com/office/powerpoint/2010/main" val="3975168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ABC-6778-3CA4-AA76-10D9251F850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5145EC57-2AF7-D7BC-8B15-E8973A625A9D}"/>
              </a:ext>
            </a:extLst>
          </p:cNvPr>
          <p:cNvSpPr>
            <a:spLocks noGrp="1"/>
          </p:cNvSpPr>
          <p:nvPr>
            <p:ph type="body" idx="1"/>
          </p:nvPr>
        </p:nvSpPr>
        <p:spPr/>
        <p:txBody>
          <a:bodyPr/>
          <a:lstStyle/>
          <a:p>
            <a:endParaRPr lang="en-AU"/>
          </a:p>
        </p:txBody>
      </p:sp>
      <p:pic>
        <p:nvPicPr>
          <p:cNvPr id="5" name="Picture 4" descr="A person in a space suit&#10;&#10;Description automatically generated">
            <a:extLst>
              <a:ext uri="{FF2B5EF4-FFF2-40B4-BE49-F238E27FC236}">
                <a16:creationId xmlns:a16="http://schemas.microsoft.com/office/drawing/2014/main" id="{3C8EF00F-A3E0-01B3-25D8-C932651E6E3D}"/>
              </a:ext>
            </a:extLst>
          </p:cNvPr>
          <p:cNvPicPr>
            <a:picLocks noChangeAspect="1"/>
          </p:cNvPicPr>
          <p:nvPr/>
        </p:nvPicPr>
        <p:blipFill>
          <a:blip r:embed="rId2"/>
          <a:stretch>
            <a:fillRect/>
          </a:stretch>
        </p:blipFill>
        <p:spPr>
          <a:xfrm>
            <a:off x="-35560" y="0"/>
            <a:ext cx="12263120" cy="6877566"/>
          </a:xfrm>
          <a:prstGeom prst="rect">
            <a:avLst/>
          </a:prstGeom>
        </p:spPr>
      </p:pic>
      <p:sp>
        <p:nvSpPr>
          <p:cNvPr id="6" name="TextBox 5">
            <a:extLst>
              <a:ext uri="{FF2B5EF4-FFF2-40B4-BE49-F238E27FC236}">
                <a16:creationId xmlns:a16="http://schemas.microsoft.com/office/drawing/2014/main" id="{2685E554-2218-7F84-7D85-E509A4B4EBB8}"/>
              </a:ext>
            </a:extLst>
          </p:cNvPr>
          <p:cNvSpPr txBox="1"/>
          <p:nvPr/>
        </p:nvSpPr>
        <p:spPr>
          <a:xfrm>
            <a:off x="558800" y="450652"/>
            <a:ext cx="6482080" cy="1938992"/>
          </a:xfrm>
          <a:prstGeom prst="rect">
            <a:avLst/>
          </a:prstGeom>
          <a:noFill/>
        </p:spPr>
        <p:txBody>
          <a:bodyPr wrap="square" rtlCol="0">
            <a:spAutoFit/>
          </a:bodyPr>
          <a:lstStyle/>
          <a:p>
            <a:r>
              <a:rPr lang="en-AU" sz="6000" dirty="0">
                <a:solidFill>
                  <a:schemeClr val="bg1">
                    <a:lumMod val="10000"/>
                    <a:lumOff val="90000"/>
                  </a:schemeClr>
                </a:solidFill>
              </a:rPr>
              <a:t>Launch site proximity analysis</a:t>
            </a:r>
          </a:p>
        </p:txBody>
      </p:sp>
    </p:spTree>
    <p:extLst>
      <p:ext uri="{BB962C8B-B14F-4D97-AF65-F5344CB8AC3E}">
        <p14:creationId xmlns:p14="http://schemas.microsoft.com/office/powerpoint/2010/main" val="73401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32</a:t>
            </a:fld>
            <a:endParaRPr lang="en-US"/>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Launch Sites</a:t>
            </a:r>
          </a:p>
        </p:txBody>
      </p:sp>
      <p:pic>
        <p:nvPicPr>
          <p:cNvPr id="6" name="Picture 5">
            <a:extLst>
              <a:ext uri="{FF2B5EF4-FFF2-40B4-BE49-F238E27FC236}">
                <a16:creationId xmlns:a16="http://schemas.microsoft.com/office/drawing/2014/main" id="{5FC2E4D4-74D1-5501-6D13-AEA0CEBDD5C9}"/>
              </a:ext>
            </a:extLst>
          </p:cNvPr>
          <p:cNvPicPr>
            <a:picLocks noChangeAspect="1"/>
          </p:cNvPicPr>
          <p:nvPr/>
        </p:nvPicPr>
        <p:blipFill>
          <a:blip r:embed="rId3"/>
          <a:stretch>
            <a:fillRect/>
          </a:stretch>
        </p:blipFill>
        <p:spPr>
          <a:xfrm>
            <a:off x="770011" y="3534939"/>
            <a:ext cx="6839905" cy="3029373"/>
          </a:xfrm>
          <a:prstGeom prst="rect">
            <a:avLst/>
          </a:prstGeom>
        </p:spPr>
      </p:pic>
      <p:sp>
        <p:nvSpPr>
          <p:cNvPr id="7" name="TextBox 6">
            <a:extLst>
              <a:ext uri="{FF2B5EF4-FFF2-40B4-BE49-F238E27FC236}">
                <a16:creationId xmlns:a16="http://schemas.microsoft.com/office/drawing/2014/main" id="{416CA893-C51B-E4C4-1632-682648E84E42}"/>
              </a:ext>
            </a:extLst>
          </p:cNvPr>
          <p:cNvSpPr txBox="1"/>
          <p:nvPr/>
        </p:nvSpPr>
        <p:spPr>
          <a:xfrm>
            <a:off x="770011" y="1664987"/>
            <a:ext cx="8305800" cy="923330"/>
          </a:xfrm>
          <a:prstGeom prst="rect">
            <a:avLst/>
          </a:prstGeom>
          <a:noFill/>
        </p:spPr>
        <p:txBody>
          <a:bodyPr wrap="square" rtlCol="0">
            <a:spAutoFit/>
          </a:bodyPr>
          <a:lstStyle/>
          <a:p>
            <a:r>
              <a:rPr lang="en-AU" dirty="0">
                <a:solidFill>
                  <a:schemeClr val="bg1"/>
                </a:solidFill>
              </a:rPr>
              <a:t>This is a map of the United States of America pinpointing the launch sites of SpaceX</a:t>
            </a:r>
          </a:p>
          <a:p>
            <a:r>
              <a:rPr lang="en-AU" dirty="0">
                <a:solidFill>
                  <a:schemeClr val="bg1"/>
                </a:solidFill>
              </a:rPr>
              <a:t>The pinpoints locations are marked in Yellow</a:t>
            </a:r>
          </a:p>
        </p:txBody>
      </p:sp>
    </p:spTree>
    <p:extLst>
      <p:ext uri="{BB962C8B-B14F-4D97-AF65-F5344CB8AC3E}">
        <p14:creationId xmlns:p14="http://schemas.microsoft.com/office/powerpoint/2010/main" val="98167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33</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825625"/>
            <a:ext cx="9745663" cy="4351338"/>
          </a:xfrm>
          <a:prstGeom prst="rect">
            <a:avLst/>
          </a:prstGeom>
        </p:spPr>
        <p:txBody>
          <a:bodyPr lIns="91440" tIns="45720" rIns="91440" bIns="45720" anchor="t">
            <a:normAutofit/>
          </a:bodyPr>
          <a:lstStyle/>
          <a:p>
            <a:pPr>
              <a:lnSpc>
                <a:spcPct val="100000"/>
              </a:lnSpc>
              <a:spcBef>
                <a:spcPts val="1400"/>
              </a:spcBef>
            </a:pPr>
            <a:r>
              <a:rPr lang="en-US" sz="1700" dirty="0">
                <a:solidFill>
                  <a:schemeClr val="accent3">
                    <a:lumMod val="25000"/>
                  </a:schemeClr>
                </a:solidFill>
                <a:latin typeface="+mj-lt"/>
              </a:rPr>
              <a:t>In the launch site map below, green markers represent successful launches whilst red markers represent unsuccessful launches</a:t>
            </a:r>
          </a:p>
          <a:p>
            <a:pPr>
              <a:lnSpc>
                <a:spcPct val="100000"/>
              </a:lnSpc>
              <a:spcBef>
                <a:spcPts val="1400"/>
              </a:spcBef>
            </a:pPr>
            <a:r>
              <a:rPr lang="en-US" sz="1700" dirty="0">
                <a:solidFill>
                  <a:schemeClr val="accent3">
                    <a:lumMod val="25000"/>
                  </a:schemeClr>
                </a:solidFill>
                <a:latin typeface="+mj-lt"/>
                <a:ea typeface="+mn-lt"/>
                <a:cs typeface="+mn-lt"/>
              </a:rPr>
              <a:t>For the following launch site CCAFS SLC-40, it has a 3 out of 7 success rate</a:t>
            </a:r>
            <a:endParaRPr lang="en-US" sz="1700" dirty="0">
              <a:solidFill>
                <a:schemeClr val="accent3">
                  <a:lumMod val="25000"/>
                </a:schemeClr>
              </a:solidFill>
              <a:latin typeface="+mj-lt"/>
            </a:endParaRPr>
          </a:p>
          <a:p>
            <a:pPr>
              <a:spcBef>
                <a:spcPts val="1400"/>
              </a:spcBef>
            </a:pPr>
            <a:endParaRPr lang="en-US" sz="1700" dirty="0">
              <a:solidFill>
                <a:schemeClr val="accent3">
                  <a:lumMod val="25000"/>
                </a:schemeClr>
              </a:solidFill>
              <a:latin typeface="+mj-lt"/>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Launch Outcomes</a:t>
            </a:r>
          </a:p>
        </p:txBody>
      </p:sp>
      <p:pic>
        <p:nvPicPr>
          <p:cNvPr id="4" name="Picture 3">
            <a:extLst>
              <a:ext uri="{FF2B5EF4-FFF2-40B4-BE49-F238E27FC236}">
                <a16:creationId xmlns:a16="http://schemas.microsoft.com/office/drawing/2014/main" id="{40BF5CC3-AACE-B6D0-BD77-FA9711037FEA}"/>
              </a:ext>
            </a:extLst>
          </p:cNvPr>
          <p:cNvPicPr>
            <a:picLocks noChangeAspect="1"/>
          </p:cNvPicPr>
          <p:nvPr/>
        </p:nvPicPr>
        <p:blipFill>
          <a:blip r:embed="rId3"/>
          <a:stretch>
            <a:fillRect/>
          </a:stretch>
        </p:blipFill>
        <p:spPr>
          <a:xfrm>
            <a:off x="770010" y="3010907"/>
            <a:ext cx="7472289" cy="3299998"/>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34</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89000" y="1564612"/>
            <a:ext cx="8597900" cy="4314825"/>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mj-lt"/>
              </a:rPr>
              <a:t>The launch site of CCAFS SLC-40 is:</a:t>
            </a:r>
          </a:p>
          <a:p>
            <a:pPr>
              <a:lnSpc>
                <a:spcPct val="100000"/>
              </a:lnSpc>
              <a:spcBef>
                <a:spcPts val="1400"/>
              </a:spcBef>
            </a:pPr>
            <a:r>
              <a:rPr lang="en-US" sz="2200" dirty="0">
                <a:solidFill>
                  <a:schemeClr val="accent3">
                    <a:lumMod val="25000"/>
                  </a:schemeClr>
                </a:solidFill>
                <a:latin typeface="+mj-lt"/>
              </a:rPr>
              <a:t>23.23km from the nearest city</a:t>
            </a:r>
          </a:p>
          <a:p>
            <a:pPr>
              <a:lnSpc>
                <a:spcPct val="100000"/>
              </a:lnSpc>
              <a:spcBef>
                <a:spcPts val="1400"/>
              </a:spcBef>
            </a:pPr>
            <a:r>
              <a:rPr lang="en-US" sz="2200" dirty="0">
                <a:solidFill>
                  <a:schemeClr val="accent3">
                    <a:lumMod val="25000"/>
                  </a:schemeClr>
                </a:solidFill>
                <a:latin typeface="+mj-lt"/>
              </a:rPr>
              <a:t>21.96km from the nearest railway</a:t>
            </a:r>
          </a:p>
          <a:p>
            <a:pPr>
              <a:lnSpc>
                <a:spcPct val="100000"/>
              </a:lnSpc>
              <a:spcBef>
                <a:spcPts val="1400"/>
              </a:spcBef>
            </a:pPr>
            <a:r>
              <a:rPr lang="en-US" sz="2200" dirty="0">
                <a:solidFill>
                  <a:schemeClr val="accent3">
                    <a:lumMod val="25000"/>
                  </a:schemeClr>
                </a:solidFill>
                <a:latin typeface="+mj-lt"/>
              </a:rPr>
              <a:t>26.88 km from the nearest highway</a:t>
            </a:r>
          </a:p>
          <a:p>
            <a:pPr>
              <a:lnSpc>
                <a:spcPct val="100000"/>
              </a:lnSpc>
              <a:spcBef>
                <a:spcPts val="1400"/>
              </a:spcBef>
            </a:pPr>
            <a:endParaRPr lang="en-US" sz="2200" dirty="0">
              <a:solidFill>
                <a:schemeClr val="accent3">
                  <a:lumMod val="25000"/>
                </a:schemeClr>
              </a:solidFill>
              <a:latin typeface="+mj-lt"/>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mj-lt"/>
              </a:rPr>
              <a:t>Distance to Proximities</a:t>
            </a:r>
          </a:p>
        </p:txBody>
      </p:sp>
      <p:pic>
        <p:nvPicPr>
          <p:cNvPr id="4" name="Picture 3">
            <a:extLst>
              <a:ext uri="{FF2B5EF4-FFF2-40B4-BE49-F238E27FC236}">
                <a16:creationId xmlns:a16="http://schemas.microsoft.com/office/drawing/2014/main" id="{669A097D-86F9-DF98-226B-F4A8F6627C05}"/>
              </a:ext>
            </a:extLst>
          </p:cNvPr>
          <p:cNvPicPr>
            <a:picLocks noChangeAspect="1"/>
          </p:cNvPicPr>
          <p:nvPr/>
        </p:nvPicPr>
        <p:blipFill>
          <a:blip r:embed="rId3"/>
          <a:stretch>
            <a:fillRect/>
          </a:stretch>
        </p:blipFill>
        <p:spPr>
          <a:xfrm>
            <a:off x="1260005" y="3747241"/>
            <a:ext cx="7566495" cy="2893702"/>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ABC-6778-3CA4-AA76-10D9251F850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5145EC57-2AF7-D7BC-8B15-E8973A625A9D}"/>
              </a:ext>
            </a:extLst>
          </p:cNvPr>
          <p:cNvSpPr>
            <a:spLocks noGrp="1"/>
          </p:cNvSpPr>
          <p:nvPr>
            <p:ph type="body" idx="1"/>
          </p:nvPr>
        </p:nvSpPr>
        <p:spPr/>
        <p:txBody>
          <a:bodyPr/>
          <a:lstStyle/>
          <a:p>
            <a:endParaRPr lang="en-AU"/>
          </a:p>
        </p:txBody>
      </p:sp>
      <p:pic>
        <p:nvPicPr>
          <p:cNvPr id="5" name="Picture 4" descr="A person in a space suit&#10;&#10;Description automatically generated">
            <a:extLst>
              <a:ext uri="{FF2B5EF4-FFF2-40B4-BE49-F238E27FC236}">
                <a16:creationId xmlns:a16="http://schemas.microsoft.com/office/drawing/2014/main" id="{3C8EF00F-A3E0-01B3-25D8-C932651E6E3D}"/>
              </a:ext>
            </a:extLst>
          </p:cNvPr>
          <p:cNvPicPr>
            <a:picLocks noChangeAspect="1"/>
          </p:cNvPicPr>
          <p:nvPr/>
        </p:nvPicPr>
        <p:blipFill>
          <a:blip r:embed="rId2"/>
          <a:stretch>
            <a:fillRect/>
          </a:stretch>
        </p:blipFill>
        <p:spPr>
          <a:xfrm>
            <a:off x="-35560" y="0"/>
            <a:ext cx="12263120" cy="6877566"/>
          </a:xfrm>
          <a:prstGeom prst="rect">
            <a:avLst/>
          </a:prstGeom>
        </p:spPr>
      </p:pic>
      <p:sp>
        <p:nvSpPr>
          <p:cNvPr id="6" name="TextBox 5">
            <a:extLst>
              <a:ext uri="{FF2B5EF4-FFF2-40B4-BE49-F238E27FC236}">
                <a16:creationId xmlns:a16="http://schemas.microsoft.com/office/drawing/2014/main" id="{2685E554-2218-7F84-7D85-E509A4B4EBB8}"/>
              </a:ext>
            </a:extLst>
          </p:cNvPr>
          <p:cNvSpPr txBox="1"/>
          <p:nvPr/>
        </p:nvSpPr>
        <p:spPr>
          <a:xfrm>
            <a:off x="558800" y="450652"/>
            <a:ext cx="6482080" cy="1938992"/>
          </a:xfrm>
          <a:prstGeom prst="rect">
            <a:avLst/>
          </a:prstGeom>
          <a:noFill/>
        </p:spPr>
        <p:txBody>
          <a:bodyPr wrap="square" rtlCol="0">
            <a:spAutoFit/>
          </a:bodyPr>
          <a:lstStyle/>
          <a:p>
            <a:r>
              <a:rPr lang="en-AU" sz="6000" dirty="0">
                <a:solidFill>
                  <a:schemeClr val="bg1">
                    <a:lumMod val="10000"/>
                    <a:lumOff val="90000"/>
                  </a:schemeClr>
                </a:solidFill>
              </a:rPr>
              <a:t>Build a dashboard with </a:t>
            </a:r>
            <a:r>
              <a:rPr lang="en-AU" sz="6000" dirty="0" err="1">
                <a:solidFill>
                  <a:schemeClr val="bg1">
                    <a:lumMod val="10000"/>
                    <a:lumOff val="90000"/>
                  </a:schemeClr>
                </a:solidFill>
              </a:rPr>
              <a:t>Plotly</a:t>
            </a:r>
            <a:r>
              <a:rPr lang="en-AU" sz="6000" dirty="0">
                <a:solidFill>
                  <a:schemeClr val="bg1">
                    <a:lumMod val="10000"/>
                    <a:lumOff val="90000"/>
                  </a:schemeClr>
                </a:solidFill>
              </a:rPr>
              <a:t> Dash</a:t>
            </a:r>
          </a:p>
        </p:txBody>
      </p:sp>
    </p:spTree>
    <p:extLst>
      <p:ext uri="{BB962C8B-B14F-4D97-AF65-F5344CB8AC3E}">
        <p14:creationId xmlns:p14="http://schemas.microsoft.com/office/powerpoint/2010/main" val="569200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647825"/>
            <a:ext cx="9745663"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Launch site KSC LC-39A has the highest success rate among other launch sites at 41.2%</a:t>
            </a: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Total Launch Success by Site</a:t>
            </a:r>
          </a:p>
        </p:txBody>
      </p:sp>
      <p:pic>
        <p:nvPicPr>
          <p:cNvPr id="4" name="Picture 3">
            <a:extLst>
              <a:ext uri="{FF2B5EF4-FFF2-40B4-BE49-F238E27FC236}">
                <a16:creationId xmlns:a16="http://schemas.microsoft.com/office/drawing/2014/main" id="{412DB2C6-3D15-7F32-9407-09966F91C476}"/>
              </a:ext>
            </a:extLst>
          </p:cNvPr>
          <p:cNvPicPr>
            <a:picLocks noChangeAspect="1"/>
          </p:cNvPicPr>
          <p:nvPr/>
        </p:nvPicPr>
        <p:blipFill>
          <a:blip r:embed="rId3"/>
          <a:stretch>
            <a:fillRect/>
          </a:stretch>
        </p:blipFill>
        <p:spPr>
          <a:xfrm>
            <a:off x="972663" y="2717799"/>
            <a:ext cx="8717437" cy="3998039"/>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647825"/>
            <a:ext cx="9745663"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mj-lt"/>
              </a:rPr>
              <a:t>On its own launch site, its success rate was 76.9%</a:t>
            </a: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Launch Success (KSC LC-29A)</a:t>
            </a:r>
          </a:p>
        </p:txBody>
      </p:sp>
      <p:pic>
        <p:nvPicPr>
          <p:cNvPr id="6" name="Picture 5">
            <a:extLst>
              <a:ext uri="{FF2B5EF4-FFF2-40B4-BE49-F238E27FC236}">
                <a16:creationId xmlns:a16="http://schemas.microsoft.com/office/drawing/2014/main" id="{4E62B072-BE84-6D9F-1AE3-1DC4F2397663}"/>
              </a:ext>
            </a:extLst>
          </p:cNvPr>
          <p:cNvPicPr>
            <a:picLocks noChangeAspect="1"/>
          </p:cNvPicPr>
          <p:nvPr/>
        </p:nvPicPr>
        <p:blipFill>
          <a:blip r:embed="rId3"/>
          <a:stretch>
            <a:fillRect/>
          </a:stretch>
        </p:blipFill>
        <p:spPr>
          <a:xfrm>
            <a:off x="770011" y="2834641"/>
            <a:ext cx="8717448" cy="3484709"/>
          </a:xfrm>
          <a:prstGeom prst="rect">
            <a:avLst/>
          </a:prstGeom>
        </p:spPr>
      </p:pic>
    </p:spTree>
    <p:extLst>
      <p:ext uri="{BB962C8B-B14F-4D97-AF65-F5344CB8AC3E}">
        <p14:creationId xmlns:p14="http://schemas.microsoft.com/office/powerpoint/2010/main" val="3348888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647825"/>
            <a:ext cx="9745663" cy="4351338"/>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mj-lt"/>
              </a:rPr>
              <a:t>This dashboard shows a scatter plot exploring the relationship between payload mass and success rate.</a:t>
            </a:r>
          </a:p>
          <a:p>
            <a:pPr marL="0" indent="0">
              <a:lnSpc>
                <a:spcPct val="100000"/>
              </a:lnSpc>
              <a:spcBef>
                <a:spcPts val="1400"/>
              </a:spcBef>
              <a:buNone/>
            </a:pPr>
            <a:r>
              <a:rPr lang="en-US" sz="2200" dirty="0">
                <a:solidFill>
                  <a:schemeClr val="accent3">
                    <a:lumMod val="25000"/>
                  </a:schemeClr>
                </a:solidFill>
                <a:latin typeface="+mj-lt"/>
              </a:rPr>
              <a:t>The chart shows that payloads between 2,000kg and 5,000kg have the highest success rate.</a:t>
            </a:r>
          </a:p>
          <a:p>
            <a:pPr marL="0" indent="0">
              <a:lnSpc>
                <a:spcPct val="100000"/>
              </a:lnSpc>
              <a:spcBef>
                <a:spcPts val="1400"/>
              </a:spcBef>
              <a:buNone/>
            </a:pPr>
            <a:endParaRPr lang="en-US" sz="2200" dirty="0">
              <a:solidFill>
                <a:schemeClr val="accent3">
                  <a:lumMod val="25000"/>
                </a:schemeClr>
              </a:solidFill>
              <a:latin typeface="+mj-lt"/>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Payload Mass and Success</a:t>
            </a:r>
          </a:p>
        </p:txBody>
      </p:sp>
      <p:pic>
        <p:nvPicPr>
          <p:cNvPr id="4" name="Picture 3">
            <a:extLst>
              <a:ext uri="{FF2B5EF4-FFF2-40B4-BE49-F238E27FC236}">
                <a16:creationId xmlns:a16="http://schemas.microsoft.com/office/drawing/2014/main" id="{3615FE8B-F18B-8F4F-9C6B-3D961D437456}"/>
              </a:ext>
            </a:extLst>
          </p:cNvPr>
          <p:cNvPicPr>
            <a:picLocks noChangeAspect="1"/>
          </p:cNvPicPr>
          <p:nvPr/>
        </p:nvPicPr>
        <p:blipFill>
          <a:blip r:embed="rId3"/>
          <a:stretch>
            <a:fillRect/>
          </a:stretch>
        </p:blipFill>
        <p:spPr>
          <a:xfrm>
            <a:off x="838200" y="3251283"/>
            <a:ext cx="7847789" cy="3434766"/>
          </a:xfrm>
          <a:prstGeom prst="rect">
            <a:avLst/>
          </a:prstGeom>
        </p:spPr>
      </p:pic>
    </p:spTree>
    <p:extLst>
      <p:ext uri="{BB962C8B-B14F-4D97-AF65-F5344CB8AC3E}">
        <p14:creationId xmlns:p14="http://schemas.microsoft.com/office/powerpoint/2010/main" val="1759642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ABC-6778-3CA4-AA76-10D9251F850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5145EC57-2AF7-D7BC-8B15-E8973A625A9D}"/>
              </a:ext>
            </a:extLst>
          </p:cNvPr>
          <p:cNvSpPr>
            <a:spLocks noGrp="1"/>
          </p:cNvSpPr>
          <p:nvPr>
            <p:ph type="body" idx="1"/>
          </p:nvPr>
        </p:nvSpPr>
        <p:spPr/>
        <p:txBody>
          <a:bodyPr/>
          <a:lstStyle/>
          <a:p>
            <a:endParaRPr lang="en-AU"/>
          </a:p>
        </p:txBody>
      </p:sp>
      <p:pic>
        <p:nvPicPr>
          <p:cNvPr id="5" name="Picture 4" descr="A person in a space suit&#10;&#10;Description automatically generated">
            <a:extLst>
              <a:ext uri="{FF2B5EF4-FFF2-40B4-BE49-F238E27FC236}">
                <a16:creationId xmlns:a16="http://schemas.microsoft.com/office/drawing/2014/main" id="{3C8EF00F-A3E0-01B3-25D8-C932651E6E3D}"/>
              </a:ext>
            </a:extLst>
          </p:cNvPr>
          <p:cNvPicPr>
            <a:picLocks noChangeAspect="1"/>
          </p:cNvPicPr>
          <p:nvPr/>
        </p:nvPicPr>
        <p:blipFill>
          <a:blip r:embed="rId2"/>
          <a:stretch>
            <a:fillRect/>
          </a:stretch>
        </p:blipFill>
        <p:spPr>
          <a:xfrm>
            <a:off x="-35560" y="0"/>
            <a:ext cx="12263120" cy="6877566"/>
          </a:xfrm>
          <a:prstGeom prst="rect">
            <a:avLst/>
          </a:prstGeom>
        </p:spPr>
      </p:pic>
      <p:sp>
        <p:nvSpPr>
          <p:cNvPr id="6" name="TextBox 5">
            <a:extLst>
              <a:ext uri="{FF2B5EF4-FFF2-40B4-BE49-F238E27FC236}">
                <a16:creationId xmlns:a16="http://schemas.microsoft.com/office/drawing/2014/main" id="{2685E554-2218-7F84-7D85-E509A4B4EBB8}"/>
              </a:ext>
            </a:extLst>
          </p:cNvPr>
          <p:cNvSpPr txBox="1"/>
          <p:nvPr/>
        </p:nvSpPr>
        <p:spPr>
          <a:xfrm>
            <a:off x="558800" y="450652"/>
            <a:ext cx="7457440" cy="1938992"/>
          </a:xfrm>
          <a:prstGeom prst="rect">
            <a:avLst/>
          </a:prstGeom>
          <a:noFill/>
        </p:spPr>
        <p:txBody>
          <a:bodyPr wrap="square" rtlCol="0">
            <a:spAutoFit/>
          </a:bodyPr>
          <a:lstStyle/>
          <a:p>
            <a:r>
              <a:rPr lang="en-AU" sz="6000" dirty="0">
                <a:solidFill>
                  <a:schemeClr val="bg1">
                    <a:lumMod val="10000"/>
                    <a:lumOff val="90000"/>
                  </a:schemeClr>
                </a:solidFill>
              </a:rPr>
              <a:t>Predictive Analyses</a:t>
            </a:r>
          </a:p>
          <a:p>
            <a:r>
              <a:rPr lang="en-AU" sz="6000" dirty="0">
                <a:solidFill>
                  <a:schemeClr val="bg1">
                    <a:lumMod val="10000"/>
                    <a:lumOff val="90000"/>
                  </a:schemeClr>
                </a:solidFill>
              </a:rPr>
              <a:t>(Classification)</a:t>
            </a:r>
          </a:p>
        </p:txBody>
      </p:sp>
    </p:spTree>
    <p:extLst>
      <p:ext uri="{BB962C8B-B14F-4D97-AF65-F5344CB8AC3E}">
        <p14:creationId xmlns:p14="http://schemas.microsoft.com/office/powerpoint/2010/main" val="355906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Introduction</a:t>
            </a:r>
            <a:endParaRPr lang="en-US" dirty="0">
              <a:solidFill>
                <a:schemeClr val="bg1">
                  <a:lumMod val="10000"/>
                  <a:lumOff val="90000"/>
                </a:schemeClr>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34269" y="1779722"/>
            <a:ext cx="10623703" cy="3797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200" b="1" i="0" dirty="0">
                <a:solidFill>
                  <a:srgbClr val="333333"/>
                </a:solidFill>
                <a:effectLst/>
                <a:latin typeface="Arial" panose="020B0604020202020204" pitchFamily="34" charset="0"/>
                <a:cs typeface="Arial" panose="020B0604020202020204" pitchFamily="34" charset="0"/>
              </a:rPr>
              <a:t>Project background</a:t>
            </a:r>
          </a:p>
          <a:p>
            <a:pPr marL="0" indent="0">
              <a:spcBef>
                <a:spcPts val="1400"/>
              </a:spcBef>
              <a:buNone/>
            </a:pPr>
            <a:r>
              <a:rPr lang="en-US" sz="2000" b="0" i="0" dirty="0">
                <a:solidFill>
                  <a:srgbClr val="333333"/>
                </a:solidFill>
                <a:effectLst/>
                <a:latin typeface="Arial" panose="020B0604020202020204" pitchFamily="34" charset="0"/>
                <a:cs typeface="Arial" panose="020B0604020202020204" pitchFamily="34" charset="0"/>
              </a:rPr>
              <a:t>In this project, we want to predict if the Falcon 9 first stage will land successfully (problem).</a:t>
            </a:r>
          </a:p>
          <a:p>
            <a:pPr marL="0" indent="0">
              <a:spcBef>
                <a:spcPts val="1400"/>
              </a:spcBef>
              <a:buNone/>
            </a:pPr>
            <a:r>
              <a:rPr lang="en-US" sz="1700" b="0" i="0" dirty="0">
                <a:solidFill>
                  <a:srgbClr val="333333"/>
                </a:solidFill>
                <a:effectLst/>
                <a:latin typeface="Arial" panose="020B0604020202020204" pitchFamily="34" charset="0"/>
                <a:cs typeface="Arial" panose="020B0604020202020204" pitchFamily="34" charset="0"/>
              </a:rPr>
              <a:t>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a:t>
            </a:r>
            <a:endParaRPr lang="en-US" sz="1700" dirty="0">
              <a:solidFill>
                <a:schemeClr val="accent3">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Classification Accuracy</a:t>
            </a:r>
            <a:endParaRPr lang="en-US" dirty="0">
              <a:solidFill>
                <a:schemeClr val="bg1">
                  <a:lumMod val="10000"/>
                  <a:lumOff val="90000"/>
                </a:schemeClr>
              </a:solidFill>
            </a:endParaRPr>
          </a:p>
        </p:txBody>
      </p:sp>
      <p:graphicFrame>
        <p:nvGraphicFramePr>
          <p:cNvPr id="2" name="Chart 1">
            <a:extLst>
              <a:ext uri="{FF2B5EF4-FFF2-40B4-BE49-F238E27FC236}">
                <a16:creationId xmlns:a16="http://schemas.microsoft.com/office/drawing/2014/main" id="{26E8D2C8-9488-E8DF-76F8-16FA4996A18C}"/>
              </a:ext>
            </a:extLst>
          </p:cNvPr>
          <p:cNvGraphicFramePr>
            <a:graphicFrameLocks/>
          </p:cNvGraphicFramePr>
          <p:nvPr>
            <p:extLst>
              <p:ext uri="{D42A27DB-BD31-4B8C-83A1-F6EECF244321}">
                <p14:modId xmlns:p14="http://schemas.microsoft.com/office/powerpoint/2010/main" val="527323433"/>
              </p:ext>
            </p:extLst>
          </p:nvPr>
        </p:nvGraphicFramePr>
        <p:xfrm>
          <a:off x="2425700" y="1943100"/>
          <a:ext cx="87122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E0666D0F-A1F2-444F-C10B-2E6BE61E85C4}"/>
              </a:ext>
            </a:extLst>
          </p:cNvPr>
          <p:cNvSpPr/>
          <p:nvPr/>
        </p:nvSpPr>
        <p:spPr>
          <a:xfrm>
            <a:off x="2425700" y="2273300"/>
            <a:ext cx="8458200" cy="6350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59446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04825" y="1955800"/>
            <a:ext cx="4841875"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This is a confusion matrix of K-nearest </a:t>
            </a:r>
            <a:r>
              <a:rPr lang="en-US" sz="2200" dirty="0" err="1">
                <a:solidFill>
                  <a:schemeClr val="accent3">
                    <a:lumMod val="25000"/>
                  </a:schemeClr>
                </a:solidFill>
                <a:latin typeface="Abadi" panose="020B0604020104020204" pitchFamily="34" charset="0"/>
              </a:rPr>
              <a:t>neighbour</a:t>
            </a:r>
            <a:r>
              <a:rPr lang="en-US" sz="2200" dirty="0">
                <a:solidFill>
                  <a:schemeClr val="accent3">
                    <a:lumMod val="25000"/>
                  </a:schemeClr>
                </a:solidFill>
                <a:latin typeface="Abadi" panose="020B0604020104020204" pitchFamily="34" charset="0"/>
              </a:rPr>
              <a:t> with test accuracy of 94.4% (cv = 10)</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Confusion Matrix</a:t>
            </a:r>
            <a:endParaRPr lang="en-US" dirty="0">
              <a:solidFill>
                <a:schemeClr val="bg1">
                  <a:lumMod val="10000"/>
                  <a:lumOff val="90000"/>
                </a:schemeClr>
              </a:solidFill>
            </a:endParaRPr>
          </a:p>
        </p:txBody>
      </p:sp>
      <p:pic>
        <p:nvPicPr>
          <p:cNvPr id="3" name="Picture 2">
            <a:extLst>
              <a:ext uri="{FF2B5EF4-FFF2-40B4-BE49-F238E27FC236}">
                <a16:creationId xmlns:a16="http://schemas.microsoft.com/office/drawing/2014/main" id="{A3EC51A4-9272-EFD4-4003-82F3F1FC0C65}"/>
              </a:ext>
            </a:extLst>
          </p:cNvPr>
          <p:cNvPicPr>
            <a:picLocks noChangeAspect="1"/>
          </p:cNvPicPr>
          <p:nvPr/>
        </p:nvPicPr>
        <p:blipFill>
          <a:blip r:embed="rId3"/>
          <a:stretch>
            <a:fillRect/>
          </a:stretch>
        </p:blipFill>
        <p:spPr>
          <a:xfrm>
            <a:off x="5573322" y="1955800"/>
            <a:ext cx="5591955" cy="4286848"/>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901700" y="1895476"/>
            <a:ext cx="10198100" cy="4351337"/>
          </a:xfrm>
          <a:prstGeom prst="rect">
            <a:avLst/>
          </a:prstGeom>
        </p:spPr>
        <p:txBody>
          <a:bodyPr>
            <a:normAutofit/>
          </a:bodyPr>
          <a:lstStyle/>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KSC LC-39A has the highest success rate among all launch sites with a 100% success rate for launches less than 5,000 kg.</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Orbits ES-L1, HEO, SSO, and GEO have a 100% mission success rate.</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On Payload Mass, the higher the payload mass, the higher the success rate.</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Launch success increased over time. This shows that SpaceX learns from its mistake and constantly make correction to its rockets to increase its success rate.</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The models in predictive analyses had similar accuracy, we can choose between Log Regression, Support Vector Machine, and KNN with all having a test accuracy of 94.4%</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Conclusions</a:t>
            </a:r>
            <a:endParaRPr lang="en-US" dirty="0">
              <a:solidFill>
                <a:schemeClr val="bg1">
                  <a:lumMod val="10000"/>
                  <a:lumOff val="90000"/>
                </a:schemeClr>
              </a:solidFill>
            </a:endParaRPr>
          </a:p>
        </p:txBody>
      </p:sp>
    </p:spTree>
    <p:extLst>
      <p:ext uri="{BB962C8B-B14F-4D97-AF65-F5344CB8AC3E}">
        <p14:creationId xmlns:p14="http://schemas.microsoft.com/office/powerpoint/2010/main" val="1630123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ABC-6778-3CA4-AA76-10D9251F850E}"/>
              </a:ext>
            </a:extLst>
          </p:cNvPr>
          <p:cNvSpPr>
            <a:spLocks noGrp="1"/>
          </p:cNvSpPr>
          <p:nvPr>
            <p:ph type="title"/>
          </p:nvPr>
        </p:nvSpPr>
        <p:spPr/>
        <p:txBody>
          <a:bodyPr/>
          <a:lstStyle/>
          <a:p>
            <a:endParaRPr lang="en-AU"/>
          </a:p>
        </p:txBody>
      </p:sp>
      <p:pic>
        <p:nvPicPr>
          <p:cNvPr id="7" name="Picture 6" descr="A close-up of smoke&#10;&#10;Description automatically generated">
            <a:extLst>
              <a:ext uri="{FF2B5EF4-FFF2-40B4-BE49-F238E27FC236}">
                <a16:creationId xmlns:a16="http://schemas.microsoft.com/office/drawing/2014/main" id="{7A54CD9A-0F87-9333-BCD0-5D8809442F64}"/>
              </a:ext>
            </a:extLst>
          </p:cNvPr>
          <p:cNvPicPr>
            <a:picLocks noChangeAspect="1"/>
          </p:cNvPicPr>
          <p:nvPr/>
        </p:nvPicPr>
        <p:blipFill>
          <a:blip r:embed="rId2"/>
          <a:stretch>
            <a:fillRect/>
          </a:stretch>
        </p:blipFill>
        <p:spPr>
          <a:xfrm>
            <a:off x="-444183" y="-254001"/>
            <a:ext cx="13080366" cy="9482783"/>
          </a:xfrm>
          <a:prstGeom prst="rect">
            <a:avLst/>
          </a:prstGeom>
        </p:spPr>
      </p:pic>
      <p:sp>
        <p:nvSpPr>
          <p:cNvPr id="6" name="TextBox 5">
            <a:extLst>
              <a:ext uri="{FF2B5EF4-FFF2-40B4-BE49-F238E27FC236}">
                <a16:creationId xmlns:a16="http://schemas.microsoft.com/office/drawing/2014/main" id="{2685E554-2218-7F84-7D85-E509A4B4EBB8}"/>
              </a:ext>
            </a:extLst>
          </p:cNvPr>
          <p:cNvSpPr txBox="1"/>
          <p:nvPr/>
        </p:nvSpPr>
        <p:spPr>
          <a:xfrm>
            <a:off x="558800" y="450652"/>
            <a:ext cx="7457440" cy="1015663"/>
          </a:xfrm>
          <a:prstGeom prst="rect">
            <a:avLst/>
          </a:prstGeom>
          <a:noFill/>
        </p:spPr>
        <p:txBody>
          <a:bodyPr wrap="square" rtlCol="0">
            <a:spAutoFit/>
          </a:bodyPr>
          <a:lstStyle/>
          <a:p>
            <a:r>
              <a:rPr lang="en-AU" sz="6000" dirty="0">
                <a:solidFill>
                  <a:schemeClr val="bg1">
                    <a:lumMod val="10000"/>
                    <a:lumOff val="90000"/>
                  </a:schemeClr>
                </a:solidFill>
              </a:rPr>
              <a:t>Thank You</a:t>
            </a:r>
          </a:p>
        </p:txBody>
      </p:sp>
    </p:spTree>
    <p:extLst>
      <p:ext uri="{BB962C8B-B14F-4D97-AF65-F5344CB8AC3E}">
        <p14:creationId xmlns:p14="http://schemas.microsoft.com/office/powerpoint/2010/main" val="246228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EABC-6778-3CA4-AA76-10D9251F850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5145EC57-2AF7-D7BC-8B15-E8973A625A9D}"/>
              </a:ext>
            </a:extLst>
          </p:cNvPr>
          <p:cNvSpPr>
            <a:spLocks noGrp="1"/>
          </p:cNvSpPr>
          <p:nvPr>
            <p:ph type="body" idx="1"/>
          </p:nvPr>
        </p:nvSpPr>
        <p:spPr/>
        <p:txBody>
          <a:bodyPr/>
          <a:lstStyle/>
          <a:p>
            <a:endParaRPr lang="en-AU"/>
          </a:p>
        </p:txBody>
      </p:sp>
      <p:pic>
        <p:nvPicPr>
          <p:cNvPr id="5" name="Picture 4" descr="A person in a space suit&#10;&#10;Description automatically generated">
            <a:extLst>
              <a:ext uri="{FF2B5EF4-FFF2-40B4-BE49-F238E27FC236}">
                <a16:creationId xmlns:a16="http://schemas.microsoft.com/office/drawing/2014/main" id="{3C8EF00F-A3E0-01B3-25D8-C932651E6E3D}"/>
              </a:ext>
            </a:extLst>
          </p:cNvPr>
          <p:cNvPicPr>
            <a:picLocks noChangeAspect="1"/>
          </p:cNvPicPr>
          <p:nvPr/>
        </p:nvPicPr>
        <p:blipFill>
          <a:blip r:embed="rId2"/>
          <a:stretch>
            <a:fillRect/>
          </a:stretch>
        </p:blipFill>
        <p:spPr>
          <a:xfrm>
            <a:off x="-35560" y="0"/>
            <a:ext cx="12263120" cy="6877566"/>
          </a:xfrm>
          <a:prstGeom prst="rect">
            <a:avLst/>
          </a:prstGeom>
        </p:spPr>
      </p:pic>
      <p:sp>
        <p:nvSpPr>
          <p:cNvPr id="6" name="TextBox 5">
            <a:extLst>
              <a:ext uri="{FF2B5EF4-FFF2-40B4-BE49-F238E27FC236}">
                <a16:creationId xmlns:a16="http://schemas.microsoft.com/office/drawing/2014/main" id="{2685E554-2218-7F84-7D85-E509A4B4EBB8}"/>
              </a:ext>
            </a:extLst>
          </p:cNvPr>
          <p:cNvSpPr txBox="1"/>
          <p:nvPr/>
        </p:nvSpPr>
        <p:spPr>
          <a:xfrm>
            <a:off x="558800" y="450652"/>
            <a:ext cx="6482080" cy="1200329"/>
          </a:xfrm>
          <a:prstGeom prst="rect">
            <a:avLst/>
          </a:prstGeom>
          <a:noFill/>
        </p:spPr>
        <p:txBody>
          <a:bodyPr wrap="square" rtlCol="0">
            <a:spAutoFit/>
          </a:bodyPr>
          <a:lstStyle/>
          <a:p>
            <a:r>
              <a:rPr lang="en-AU" sz="7200" dirty="0">
                <a:solidFill>
                  <a:schemeClr val="bg1">
                    <a:lumMod val="10000"/>
                    <a:lumOff val="90000"/>
                  </a:schemeClr>
                </a:solidFill>
              </a:rPr>
              <a:t>Methodology</a:t>
            </a:r>
          </a:p>
        </p:txBody>
      </p:sp>
    </p:spTree>
    <p:extLst>
      <p:ext uri="{BB962C8B-B14F-4D97-AF65-F5344CB8AC3E}">
        <p14:creationId xmlns:p14="http://schemas.microsoft.com/office/powerpoint/2010/main" val="408013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rial" panose="020B0604020202020204" pitchFamily="34" charset="0"/>
                <a:cs typeface="Arial" panose="020B0604020202020204" pitchFamily="34" charset="0"/>
              </a:rPr>
              <a:t>Executive Summary</a:t>
            </a:r>
          </a:p>
          <a:p>
            <a:pPr>
              <a:lnSpc>
                <a:spcPct val="120000"/>
              </a:lnSpc>
              <a:spcBef>
                <a:spcPts val="1400"/>
              </a:spcBef>
            </a:pPr>
            <a:r>
              <a:rPr lang="en-US" sz="5600" dirty="0">
                <a:solidFill>
                  <a:schemeClr val="accent3">
                    <a:lumMod val="25000"/>
                  </a:schemeClr>
                </a:solidFill>
                <a:latin typeface="Arial" panose="020B0604020202020204" pitchFamily="34" charset="0"/>
                <a:cs typeface="Arial" panose="020B0604020202020204" pitchFamily="34" charset="0"/>
              </a:rPr>
              <a:t>Data collection methodology:</a:t>
            </a:r>
          </a:p>
          <a:p>
            <a:pPr lvl="1">
              <a:lnSpc>
                <a:spcPct val="120000"/>
              </a:lnSpc>
              <a:spcBef>
                <a:spcPts val="1400"/>
              </a:spcBef>
            </a:pPr>
            <a:r>
              <a:rPr lang="en-US" sz="5600" dirty="0">
                <a:solidFill>
                  <a:schemeClr val="bg2">
                    <a:lumMod val="50000"/>
                  </a:schemeClr>
                </a:solidFill>
                <a:latin typeface="Arial" panose="020B0604020202020204" pitchFamily="34" charset="0"/>
                <a:cs typeface="Arial" panose="020B0604020202020204" pitchFamily="34" charset="0"/>
              </a:rPr>
              <a:t>Data was collected through API from SpaceX’s site and Wikipedia through web scrapping </a:t>
            </a:r>
          </a:p>
          <a:p>
            <a:pPr>
              <a:lnSpc>
                <a:spcPct val="120000"/>
              </a:lnSpc>
              <a:spcBef>
                <a:spcPts val="1400"/>
              </a:spcBef>
            </a:pPr>
            <a:r>
              <a:rPr lang="en-US" sz="5600" dirty="0">
                <a:solidFill>
                  <a:schemeClr val="accent3">
                    <a:lumMod val="25000"/>
                  </a:schemeClr>
                </a:solidFill>
                <a:latin typeface="Arial" panose="020B0604020202020204" pitchFamily="34" charset="0"/>
                <a:cs typeface="Arial" panose="020B0604020202020204" pitchFamily="34" charset="0"/>
              </a:rPr>
              <a:t>Perform data wrangling</a:t>
            </a:r>
          </a:p>
          <a:p>
            <a:pPr lvl="1">
              <a:lnSpc>
                <a:spcPct val="120000"/>
              </a:lnSpc>
              <a:spcBef>
                <a:spcPts val="1400"/>
              </a:spcBef>
            </a:pPr>
            <a:r>
              <a:rPr lang="en-US" sz="5600" dirty="0">
                <a:solidFill>
                  <a:schemeClr val="bg2">
                    <a:lumMod val="50000"/>
                  </a:schemeClr>
                </a:solidFill>
                <a:latin typeface="Arial" panose="020B0604020202020204" pitchFamily="34" charset="0"/>
                <a:cs typeface="Arial" panose="020B0604020202020204" pitchFamily="34" charset="0"/>
              </a:rPr>
              <a:t>Data was grouped through primary category including ‘Class’, ‘Booster Version’, ‘Orbit’, and ‘Launch Site’ with a count of its success/failures.</a:t>
            </a:r>
          </a:p>
          <a:p>
            <a:pPr lvl="1">
              <a:lnSpc>
                <a:spcPct val="120000"/>
              </a:lnSpc>
              <a:spcBef>
                <a:spcPts val="1400"/>
              </a:spcBef>
            </a:pPr>
            <a:r>
              <a:rPr lang="en-US" sz="5600" dirty="0">
                <a:solidFill>
                  <a:schemeClr val="bg2">
                    <a:lumMod val="50000"/>
                  </a:schemeClr>
                </a:solidFill>
                <a:latin typeface="Arial" panose="020B0604020202020204" pitchFamily="34" charset="0"/>
                <a:cs typeface="Arial" panose="020B0604020202020204" pitchFamily="34" charset="0"/>
              </a:rPr>
              <a:t>Any columns with null values were dropped.</a:t>
            </a:r>
          </a:p>
          <a:p>
            <a:pPr>
              <a:lnSpc>
                <a:spcPct val="120000"/>
              </a:lnSpc>
              <a:spcBef>
                <a:spcPts val="1400"/>
              </a:spcBef>
            </a:pPr>
            <a:r>
              <a:rPr lang="en-US" sz="5600" dirty="0">
                <a:solidFill>
                  <a:schemeClr val="accent3">
                    <a:lumMod val="25000"/>
                  </a:schemeClr>
                </a:solidFill>
                <a:latin typeface="Arial" panose="020B0604020202020204" pitchFamily="34" charset="0"/>
                <a:cs typeface="Arial" panose="020B0604020202020204" pitchFamily="34" charset="0"/>
              </a:rPr>
              <a:t>Performed exploratory data analysis (EDA) using visualization and SQL</a:t>
            </a:r>
          </a:p>
          <a:p>
            <a:pPr>
              <a:lnSpc>
                <a:spcPct val="120000"/>
              </a:lnSpc>
              <a:spcBef>
                <a:spcPts val="1400"/>
              </a:spcBef>
            </a:pPr>
            <a:r>
              <a:rPr lang="en-US" sz="5600" dirty="0">
                <a:solidFill>
                  <a:schemeClr val="accent3">
                    <a:lumMod val="25000"/>
                  </a:schemeClr>
                </a:solidFill>
                <a:latin typeface="Arial" panose="020B0604020202020204" pitchFamily="34" charset="0"/>
                <a:cs typeface="Arial" panose="020B0604020202020204" pitchFamily="34" charset="0"/>
              </a:rPr>
              <a:t>Performed interactive visual analytics using Folium and </a:t>
            </a:r>
            <a:r>
              <a:rPr lang="en-US" sz="5600" dirty="0" err="1">
                <a:solidFill>
                  <a:schemeClr val="accent3">
                    <a:lumMod val="25000"/>
                  </a:schemeClr>
                </a:solidFill>
                <a:latin typeface="Arial" panose="020B0604020202020204" pitchFamily="34" charset="0"/>
                <a:cs typeface="Arial" panose="020B0604020202020204" pitchFamily="34" charset="0"/>
              </a:rPr>
              <a:t>Plotly</a:t>
            </a:r>
            <a:r>
              <a:rPr lang="en-US" sz="5600" dirty="0">
                <a:solidFill>
                  <a:schemeClr val="accent3">
                    <a:lumMod val="25000"/>
                  </a:schemeClr>
                </a:solidFill>
                <a:latin typeface="Arial" panose="020B0604020202020204" pitchFamily="34" charset="0"/>
                <a:cs typeface="Arial" panose="020B0604020202020204" pitchFamily="34" charset="0"/>
              </a:rPr>
              <a:t> Dash</a:t>
            </a:r>
          </a:p>
          <a:p>
            <a:pPr>
              <a:lnSpc>
                <a:spcPct val="120000"/>
              </a:lnSpc>
              <a:spcBef>
                <a:spcPts val="1400"/>
              </a:spcBef>
            </a:pPr>
            <a:r>
              <a:rPr lang="en-US" sz="5600" dirty="0">
                <a:solidFill>
                  <a:schemeClr val="accent3">
                    <a:lumMod val="25000"/>
                  </a:schemeClr>
                </a:solidFill>
                <a:latin typeface="Arial" panose="020B0604020202020204" pitchFamily="34" charset="0"/>
                <a:cs typeface="Arial" panose="020B0604020202020204" pitchFamily="34" charset="0"/>
              </a:rPr>
              <a:t>Performed predictive analysis using classification models</a:t>
            </a:r>
          </a:p>
          <a:p>
            <a:pPr lvl="1">
              <a:lnSpc>
                <a:spcPct val="120000"/>
              </a:lnSpc>
              <a:spcBef>
                <a:spcPts val="1400"/>
              </a:spcBef>
            </a:pPr>
            <a:r>
              <a:rPr lang="en-US" sz="4800" b="0" i="0" dirty="0">
                <a:solidFill>
                  <a:schemeClr val="tx1">
                    <a:lumMod val="50000"/>
                    <a:lumOff val="50000"/>
                  </a:schemeClr>
                </a:solidFill>
                <a:effectLst/>
                <a:latin typeface="Arial" panose="020B0604020202020204" pitchFamily="34" charset="0"/>
                <a:cs typeface="Arial" panose="020B0604020202020204" pitchFamily="34" charset="0"/>
              </a:rPr>
              <a:t>In the predictive analysis using classification models, we employed several methodologies to evaluate and select the best-performing model. We utilized techniques such as cross-validation, hyperparameter tuning, and careful experimentation with different machine learning methods to assess their performance and identify the most effective approach for the given task. This involved creating various classification models, such as logistic regression, support vector machines, decision trees, and k-nearest neighbors, and then using </a:t>
            </a:r>
            <a:r>
              <a:rPr lang="en-US" sz="4800" b="0" i="0" dirty="0" err="1">
                <a:solidFill>
                  <a:schemeClr val="tx1">
                    <a:lumMod val="50000"/>
                    <a:lumOff val="50000"/>
                  </a:schemeClr>
                </a:solidFill>
                <a:effectLst/>
                <a:latin typeface="Arial" panose="020B0604020202020204" pitchFamily="34" charset="0"/>
                <a:cs typeface="Arial" panose="020B0604020202020204" pitchFamily="34" charset="0"/>
              </a:rPr>
              <a:t>GridSearchCV</a:t>
            </a:r>
            <a:r>
              <a:rPr lang="en-US" sz="4800" b="0" i="0" dirty="0">
                <a:solidFill>
                  <a:schemeClr val="tx1">
                    <a:lumMod val="50000"/>
                    <a:lumOff val="50000"/>
                  </a:schemeClr>
                </a:solidFill>
                <a:effectLst/>
                <a:latin typeface="Arial" panose="020B0604020202020204" pitchFamily="34" charset="0"/>
                <a:cs typeface="Arial" panose="020B0604020202020204" pitchFamily="34" charset="0"/>
              </a:rPr>
              <a:t> to find the best parameters for each model. By leveraging these methodologies, we were able to determine the most suitable model for the predictive analysis, ensuring robust performance and reliable predictions for the given problem.</a:t>
            </a:r>
            <a:endParaRPr lang="en-US" sz="2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Methodology</a:t>
            </a:r>
            <a:endParaRPr lang="en-US" dirty="0">
              <a:solidFill>
                <a:schemeClr val="bg1">
                  <a:lumMod val="10000"/>
                  <a:lumOff val="90000"/>
                </a:schemeClr>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277422" y="1819641"/>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1800" dirty="0">
                <a:solidFill>
                  <a:schemeClr val="accent3">
                    <a:lumMod val="25000"/>
                  </a:schemeClr>
                </a:solidFill>
              </a:rPr>
              <a:t>There were two approaches in data collection with the first being an API call to </a:t>
            </a:r>
            <a:r>
              <a:rPr lang="en-US" sz="1800" dirty="0">
                <a:solidFill>
                  <a:schemeClr val="accent3">
                    <a:lumMod val="25000"/>
                  </a:schemeClr>
                </a:solidFill>
                <a:hlinkClick r:id="rId3"/>
              </a:rPr>
              <a:t>https://api.spacexdata.com/v4/launches/past</a:t>
            </a:r>
            <a:r>
              <a:rPr lang="en-US" sz="1800" dirty="0">
                <a:solidFill>
                  <a:schemeClr val="accent3">
                    <a:lumMod val="25000"/>
                  </a:schemeClr>
                </a:solidFill>
              </a:rPr>
              <a:t>.</a:t>
            </a:r>
          </a:p>
          <a:p>
            <a:pPr>
              <a:lnSpc>
                <a:spcPct val="100000"/>
              </a:lnSpc>
              <a:spcBef>
                <a:spcPts val="1400"/>
              </a:spcBef>
            </a:pPr>
            <a:r>
              <a:rPr lang="en-US" sz="1800" dirty="0">
                <a:solidFill>
                  <a:schemeClr val="accent3">
                    <a:lumMod val="25000"/>
                  </a:schemeClr>
                </a:solidFill>
              </a:rPr>
              <a:t>This link contains </a:t>
            </a:r>
            <a:r>
              <a:rPr lang="en-US" sz="1800" dirty="0" err="1">
                <a:solidFill>
                  <a:schemeClr val="accent3">
                    <a:lumMod val="25000"/>
                  </a:schemeClr>
                </a:solidFill>
              </a:rPr>
              <a:t>spaceX</a:t>
            </a:r>
            <a:r>
              <a:rPr lang="en-US" sz="1800" dirty="0">
                <a:solidFill>
                  <a:schemeClr val="accent3">
                    <a:lumMod val="25000"/>
                  </a:schemeClr>
                </a:solidFill>
              </a:rPr>
              <a:t> launches data, including rocket specifications and its success. The following flow chart on the right shows the process in which the API was called and data was cleaned.</a:t>
            </a:r>
          </a:p>
          <a:p>
            <a:pPr>
              <a:lnSpc>
                <a:spcPct val="100000"/>
              </a:lnSpc>
              <a:spcBef>
                <a:spcPts val="1400"/>
              </a:spcBef>
            </a:pPr>
            <a:r>
              <a:rPr lang="en-US" sz="1800" dirty="0" err="1">
                <a:solidFill>
                  <a:schemeClr val="accent3">
                    <a:lumMod val="25000"/>
                  </a:schemeClr>
                </a:solidFill>
                <a:hlinkClick r:id="rId4"/>
              </a:rPr>
              <a:t>Github</a:t>
            </a:r>
            <a:r>
              <a:rPr lang="en-US" sz="1800" dirty="0">
                <a:solidFill>
                  <a:schemeClr val="accent3">
                    <a:lumMod val="25000"/>
                  </a:schemeClr>
                </a:solidFill>
                <a:hlinkClick r:id="rId4"/>
              </a:rPr>
              <a:t> link </a:t>
            </a:r>
            <a:r>
              <a:rPr lang="en-US" sz="1800" dirty="0">
                <a:solidFill>
                  <a:schemeClr val="accent3">
                    <a:lumMod val="25000"/>
                  </a:schemeClr>
                </a:solidFill>
              </a:rPr>
              <a:t>to notebook</a:t>
            </a:r>
            <a:endParaRPr lang="en-US" sz="1800" dirty="0"/>
          </a:p>
          <a:p>
            <a:endParaRPr lang="en-US" sz="1800"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Data Collection – SpaceX API</a:t>
            </a:r>
          </a:p>
        </p:txBody>
      </p:sp>
      <p:sp>
        <p:nvSpPr>
          <p:cNvPr id="2" name="Rectangle 1">
            <a:extLst>
              <a:ext uri="{FF2B5EF4-FFF2-40B4-BE49-F238E27FC236}">
                <a16:creationId xmlns:a16="http://schemas.microsoft.com/office/drawing/2014/main" id="{7C51DB4D-4E0D-6972-E6C6-817F45DB5187}"/>
              </a:ext>
            </a:extLst>
          </p:cNvPr>
          <p:cNvSpPr/>
          <p:nvPr/>
        </p:nvSpPr>
        <p:spPr>
          <a:xfrm>
            <a:off x="5657384" y="1807576"/>
            <a:ext cx="1590907" cy="698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Import libraries and define auxiliary functions</a:t>
            </a:r>
          </a:p>
        </p:txBody>
      </p:sp>
      <p:sp>
        <p:nvSpPr>
          <p:cNvPr id="7" name="Rectangle 6">
            <a:extLst>
              <a:ext uri="{FF2B5EF4-FFF2-40B4-BE49-F238E27FC236}">
                <a16:creationId xmlns:a16="http://schemas.microsoft.com/office/drawing/2014/main" id="{63463E13-8A8B-41E3-0896-D1831D5099C2}"/>
              </a:ext>
            </a:extLst>
          </p:cNvPr>
          <p:cNvSpPr/>
          <p:nvPr/>
        </p:nvSpPr>
        <p:spPr>
          <a:xfrm>
            <a:off x="5657384" y="2844639"/>
            <a:ext cx="1590907" cy="698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Read content of SpaceX </a:t>
            </a:r>
            <a:r>
              <a:rPr lang="en-AU" sz="1200" dirty="0" err="1"/>
              <a:t>url</a:t>
            </a:r>
            <a:r>
              <a:rPr lang="en-AU" sz="1200" dirty="0"/>
              <a:t> containing data of launches and success/failure</a:t>
            </a:r>
          </a:p>
        </p:txBody>
      </p:sp>
      <p:sp>
        <p:nvSpPr>
          <p:cNvPr id="8" name="Rectangle 7">
            <a:extLst>
              <a:ext uri="{FF2B5EF4-FFF2-40B4-BE49-F238E27FC236}">
                <a16:creationId xmlns:a16="http://schemas.microsoft.com/office/drawing/2014/main" id="{F339454A-333E-9F38-7876-CEF36641BD41}"/>
              </a:ext>
            </a:extLst>
          </p:cNvPr>
          <p:cNvSpPr/>
          <p:nvPr/>
        </p:nvSpPr>
        <p:spPr>
          <a:xfrm>
            <a:off x="5694553" y="3881702"/>
            <a:ext cx="1590907" cy="13335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t>decode the response content as a Json using .json() and turn it into a Pandas dataframe using .json_normalize()</a:t>
            </a:r>
            <a:endParaRPr lang="en-AU" sz="1200" dirty="0"/>
          </a:p>
        </p:txBody>
      </p:sp>
      <p:sp>
        <p:nvSpPr>
          <p:cNvPr id="9" name="Rectangle 8">
            <a:extLst>
              <a:ext uri="{FF2B5EF4-FFF2-40B4-BE49-F238E27FC236}">
                <a16:creationId xmlns:a16="http://schemas.microsoft.com/office/drawing/2014/main" id="{D69F49D5-2F99-3754-A0AE-6DB0E018882D}"/>
              </a:ext>
            </a:extLst>
          </p:cNvPr>
          <p:cNvSpPr/>
          <p:nvPr/>
        </p:nvSpPr>
        <p:spPr>
          <a:xfrm>
            <a:off x="8087233" y="3881702"/>
            <a:ext cx="1590907" cy="1844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use the API again to get information about the launches using the IDs given for each launch. Specifically we will be using columns rocket, payloads, launchpad, and cores.</a:t>
            </a:r>
            <a:endParaRPr lang="en-AU" sz="1200" dirty="0"/>
          </a:p>
        </p:txBody>
      </p:sp>
      <p:sp>
        <p:nvSpPr>
          <p:cNvPr id="10" name="Rectangle 9">
            <a:extLst>
              <a:ext uri="{FF2B5EF4-FFF2-40B4-BE49-F238E27FC236}">
                <a16:creationId xmlns:a16="http://schemas.microsoft.com/office/drawing/2014/main" id="{FABECF4B-D000-588D-F78F-805DA82B1141}"/>
              </a:ext>
            </a:extLst>
          </p:cNvPr>
          <p:cNvSpPr/>
          <p:nvPr/>
        </p:nvSpPr>
        <p:spPr>
          <a:xfrm>
            <a:off x="8087233" y="1761818"/>
            <a:ext cx="1590907" cy="18440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Convert the data received into a new list </a:t>
            </a:r>
            <a:r>
              <a:rPr lang="en-US" sz="1200" dirty="0">
                <a:sym typeface="Wingdings" panose="05000000000000000000" pitchFamily="2" charset="2"/>
              </a:rPr>
              <a:t> assign to a new </a:t>
            </a:r>
            <a:r>
              <a:rPr lang="en-US" sz="1200" dirty="0" err="1">
                <a:sym typeface="Wingdings" panose="05000000000000000000" pitchFamily="2" charset="2"/>
              </a:rPr>
              <a:t>dataframe</a:t>
            </a:r>
            <a:endParaRPr lang="en-AU" sz="1200" dirty="0"/>
          </a:p>
        </p:txBody>
      </p:sp>
      <p:sp>
        <p:nvSpPr>
          <p:cNvPr id="11" name="Rectangle 10">
            <a:extLst>
              <a:ext uri="{FF2B5EF4-FFF2-40B4-BE49-F238E27FC236}">
                <a16:creationId xmlns:a16="http://schemas.microsoft.com/office/drawing/2014/main" id="{2EC24150-5B77-30A2-79B8-99C698BD5AB7}"/>
              </a:ext>
            </a:extLst>
          </p:cNvPr>
          <p:cNvSpPr/>
          <p:nvPr/>
        </p:nvSpPr>
        <p:spPr>
          <a:xfrm>
            <a:off x="10159873" y="1699371"/>
            <a:ext cx="1590907" cy="665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Filter for only Falcon9 data</a:t>
            </a:r>
          </a:p>
        </p:txBody>
      </p:sp>
      <p:sp>
        <p:nvSpPr>
          <p:cNvPr id="12" name="Rectangle 11">
            <a:extLst>
              <a:ext uri="{FF2B5EF4-FFF2-40B4-BE49-F238E27FC236}">
                <a16:creationId xmlns:a16="http://schemas.microsoft.com/office/drawing/2014/main" id="{652EA049-1A63-66BD-9339-C5550A625299}"/>
              </a:ext>
            </a:extLst>
          </p:cNvPr>
          <p:cNvSpPr/>
          <p:nvPr/>
        </p:nvSpPr>
        <p:spPr>
          <a:xfrm>
            <a:off x="10159873" y="2653339"/>
            <a:ext cx="1590907" cy="739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Remove null values from the data</a:t>
            </a:r>
          </a:p>
        </p:txBody>
      </p:sp>
      <p:sp>
        <p:nvSpPr>
          <p:cNvPr id="13" name="Rectangle 12">
            <a:extLst>
              <a:ext uri="{FF2B5EF4-FFF2-40B4-BE49-F238E27FC236}">
                <a16:creationId xmlns:a16="http://schemas.microsoft.com/office/drawing/2014/main" id="{6F8CB008-8B13-2F56-451B-0ED9882206E0}"/>
              </a:ext>
            </a:extLst>
          </p:cNvPr>
          <p:cNvSpPr/>
          <p:nvPr/>
        </p:nvSpPr>
        <p:spPr>
          <a:xfrm>
            <a:off x="10159873" y="3822324"/>
            <a:ext cx="1590907" cy="739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Export to csv to be used</a:t>
            </a:r>
          </a:p>
        </p:txBody>
      </p:sp>
      <p:cxnSp>
        <p:nvCxnSpPr>
          <p:cNvPr id="14" name="Straight Arrow Connector 13">
            <a:extLst>
              <a:ext uri="{FF2B5EF4-FFF2-40B4-BE49-F238E27FC236}">
                <a16:creationId xmlns:a16="http://schemas.microsoft.com/office/drawing/2014/main" id="{7BA69BD6-C624-4FF9-8D52-5D778B3D056F}"/>
              </a:ext>
            </a:extLst>
          </p:cNvPr>
          <p:cNvCxnSpPr>
            <a:stCxn id="2" idx="2"/>
            <a:endCxn id="7" idx="0"/>
          </p:cNvCxnSpPr>
          <p:nvPr/>
        </p:nvCxnSpPr>
        <p:spPr>
          <a:xfrm>
            <a:off x="6452838" y="2506386"/>
            <a:ext cx="0"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3C5792-2FE4-CA06-5975-39DC22CAD479}"/>
              </a:ext>
            </a:extLst>
          </p:cNvPr>
          <p:cNvCxnSpPr/>
          <p:nvPr/>
        </p:nvCxnSpPr>
        <p:spPr>
          <a:xfrm>
            <a:off x="6471422" y="3543449"/>
            <a:ext cx="0"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E05332-1D03-D212-38BE-FCEF819A696D}"/>
              </a:ext>
            </a:extLst>
          </p:cNvPr>
          <p:cNvCxnSpPr>
            <a:cxnSpLocks/>
            <a:stCxn id="8" idx="3"/>
          </p:cNvCxnSpPr>
          <p:nvPr/>
        </p:nvCxnSpPr>
        <p:spPr>
          <a:xfrm>
            <a:off x="7285460" y="4548471"/>
            <a:ext cx="72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000583-59BE-B2D5-610D-44D7AECADCE3}"/>
              </a:ext>
            </a:extLst>
          </p:cNvPr>
          <p:cNvCxnSpPr>
            <a:cxnSpLocks/>
            <a:endCxn id="10" idx="2"/>
          </p:cNvCxnSpPr>
          <p:nvPr/>
        </p:nvCxnSpPr>
        <p:spPr>
          <a:xfrm flipV="1">
            <a:off x="8882686" y="3605896"/>
            <a:ext cx="1" cy="275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685B0E-A32A-B551-F6D3-DF1C8E2F2F02}"/>
              </a:ext>
            </a:extLst>
          </p:cNvPr>
          <p:cNvCxnSpPr/>
          <p:nvPr/>
        </p:nvCxnSpPr>
        <p:spPr>
          <a:xfrm>
            <a:off x="10955326" y="2337259"/>
            <a:ext cx="0"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9587084-9777-4169-954E-4EEC7EBDCEE7}"/>
              </a:ext>
            </a:extLst>
          </p:cNvPr>
          <p:cNvCxnSpPr/>
          <p:nvPr/>
        </p:nvCxnSpPr>
        <p:spPr>
          <a:xfrm>
            <a:off x="10955326" y="3374322"/>
            <a:ext cx="0"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F393FA-918A-3774-EE44-E5CA890FDF99}"/>
              </a:ext>
            </a:extLst>
          </p:cNvPr>
          <p:cNvCxnSpPr>
            <a:cxnSpLocks/>
            <a:endCxn id="11" idx="1"/>
          </p:cNvCxnSpPr>
          <p:nvPr/>
        </p:nvCxnSpPr>
        <p:spPr>
          <a:xfrm>
            <a:off x="9678140" y="2032366"/>
            <a:ext cx="481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1" y="1792288"/>
            <a:ext cx="5212819" cy="3811587"/>
          </a:xfrm>
          <a:prstGeom prst="rect">
            <a:avLst/>
          </a:prstGeom>
        </p:spPr>
        <p:txBody>
          <a:bodyPr lIns="91440" tIns="45720" rIns="91440" bIns="45720" anchor="t">
            <a:noAutofit/>
          </a:bodyPr>
          <a:lstStyle/>
          <a:p>
            <a:pPr>
              <a:lnSpc>
                <a:spcPct val="100000"/>
              </a:lnSpc>
              <a:spcBef>
                <a:spcPts val="1400"/>
              </a:spcBef>
            </a:pPr>
            <a:r>
              <a:rPr lang="en-US" sz="1800" dirty="0">
                <a:solidFill>
                  <a:schemeClr val="accent3">
                    <a:lumMod val="25000"/>
                  </a:schemeClr>
                </a:solidFill>
                <a:latin typeface="+mj-lt"/>
              </a:rPr>
              <a:t>The second approach in data collection involves ‘scrapping’ data from SpaceX’s Wikipedia page in the form of html code.</a:t>
            </a:r>
          </a:p>
          <a:p>
            <a:pPr>
              <a:lnSpc>
                <a:spcPct val="100000"/>
              </a:lnSpc>
              <a:spcBef>
                <a:spcPts val="1400"/>
              </a:spcBef>
            </a:pPr>
            <a:r>
              <a:rPr lang="en-US" sz="1800" dirty="0">
                <a:solidFill>
                  <a:schemeClr val="accent3">
                    <a:lumMod val="25000"/>
                  </a:schemeClr>
                </a:solidFill>
                <a:latin typeface="+mj-lt"/>
              </a:rPr>
              <a:t>This approach uses the ‘</a:t>
            </a:r>
            <a:r>
              <a:rPr lang="en-US" sz="1800" dirty="0" err="1">
                <a:solidFill>
                  <a:schemeClr val="accent3">
                    <a:lumMod val="25000"/>
                  </a:schemeClr>
                </a:solidFill>
                <a:latin typeface="+mj-lt"/>
              </a:rPr>
              <a:t>BeautifulSoup</a:t>
            </a:r>
            <a:r>
              <a:rPr lang="en-US" sz="1800" dirty="0">
                <a:solidFill>
                  <a:schemeClr val="accent3">
                    <a:lumMod val="25000"/>
                  </a:schemeClr>
                </a:solidFill>
                <a:latin typeface="+mj-lt"/>
              </a:rPr>
              <a:t>’ library.</a:t>
            </a:r>
          </a:p>
          <a:p>
            <a:pPr>
              <a:lnSpc>
                <a:spcPct val="100000"/>
              </a:lnSpc>
              <a:spcBef>
                <a:spcPts val="1400"/>
              </a:spcBef>
            </a:pPr>
            <a:r>
              <a:rPr lang="en-US" sz="1800" dirty="0">
                <a:solidFill>
                  <a:schemeClr val="accent3">
                    <a:lumMod val="25000"/>
                  </a:schemeClr>
                </a:solidFill>
                <a:latin typeface="+mj-lt"/>
              </a:rPr>
              <a:t>This link contains </a:t>
            </a:r>
            <a:r>
              <a:rPr lang="en-US" sz="1800" dirty="0" err="1">
                <a:solidFill>
                  <a:schemeClr val="accent3">
                    <a:lumMod val="25000"/>
                  </a:schemeClr>
                </a:solidFill>
                <a:latin typeface="+mj-lt"/>
              </a:rPr>
              <a:t>spaceX</a:t>
            </a:r>
            <a:r>
              <a:rPr lang="en-US" sz="1800" dirty="0">
                <a:solidFill>
                  <a:schemeClr val="accent3">
                    <a:lumMod val="25000"/>
                  </a:schemeClr>
                </a:solidFill>
                <a:latin typeface="+mj-lt"/>
              </a:rPr>
              <a:t> launches data, including rocket specifications and its success. The following flow chart on the right shows the process in which the API was called and data was cleaned.</a:t>
            </a:r>
          </a:p>
          <a:p>
            <a:pPr>
              <a:lnSpc>
                <a:spcPct val="100000"/>
              </a:lnSpc>
              <a:spcBef>
                <a:spcPts val="1400"/>
              </a:spcBef>
            </a:pPr>
            <a:r>
              <a:rPr lang="en-US" sz="1800" dirty="0" err="1">
                <a:solidFill>
                  <a:schemeClr val="accent3">
                    <a:lumMod val="25000"/>
                  </a:schemeClr>
                </a:solidFill>
                <a:latin typeface="+mj-lt"/>
                <a:hlinkClick r:id="rId3"/>
              </a:rPr>
              <a:t>Github</a:t>
            </a:r>
            <a:r>
              <a:rPr lang="en-US" sz="1800" dirty="0">
                <a:solidFill>
                  <a:schemeClr val="accent3">
                    <a:lumMod val="25000"/>
                  </a:schemeClr>
                </a:solidFill>
                <a:latin typeface="+mj-lt"/>
                <a:hlinkClick r:id="rId3"/>
              </a:rPr>
              <a:t> link </a:t>
            </a:r>
            <a:r>
              <a:rPr lang="en-US" sz="1800" dirty="0">
                <a:solidFill>
                  <a:schemeClr val="accent3">
                    <a:lumMod val="25000"/>
                  </a:schemeClr>
                </a:solidFill>
                <a:latin typeface="+mj-lt"/>
              </a:rPr>
              <a:t>to notebook</a:t>
            </a:r>
            <a:endParaRPr lang="en-US" sz="1800" dirty="0">
              <a:latin typeface="+mj-lt"/>
            </a:endParaRPr>
          </a:p>
          <a:p>
            <a:endParaRPr lang="en-US" sz="1800" dirty="0">
              <a:latin typeface="+mj-lt"/>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5" name="Rectangle 4">
            <a:extLst>
              <a:ext uri="{FF2B5EF4-FFF2-40B4-BE49-F238E27FC236}">
                <a16:creationId xmlns:a16="http://schemas.microsoft.com/office/drawing/2014/main" id="{2C751BC1-63F0-6597-F5D2-0D4967AA0C66}"/>
              </a:ext>
            </a:extLst>
          </p:cNvPr>
          <p:cNvSpPr/>
          <p:nvPr/>
        </p:nvSpPr>
        <p:spPr>
          <a:xfrm>
            <a:off x="5657384" y="1807576"/>
            <a:ext cx="1590907" cy="698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Import libraries and define auxiliary functions</a:t>
            </a:r>
          </a:p>
        </p:txBody>
      </p:sp>
      <p:sp>
        <p:nvSpPr>
          <p:cNvPr id="7" name="Rectangle 6">
            <a:extLst>
              <a:ext uri="{FF2B5EF4-FFF2-40B4-BE49-F238E27FC236}">
                <a16:creationId xmlns:a16="http://schemas.microsoft.com/office/drawing/2014/main" id="{D0FF3254-733B-4DC9-DE45-EB74D638A58E}"/>
              </a:ext>
            </a:extLst>
          </p:cNvPr>
          <p:cNvSpPr/>
          <p:nvPr/>
        </p:nvSpPr>
        <p:spPr>
          <a:xfrm>
            <a:off x="5657384" y="2844639"/>
            <a:ext cx="1590907" cy="11299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‘Get’ content of Wikipedia page containing data of launches and success/failure</a:t>
            </a:r>
          </a:p>
        </p:txBody>
      </p:sp>
      <p:sp>
        <p:nvSpPr>
          <p:cNvPr id="8" name="Rectangle 7">
            <a:extLst>
              <a:ext uri="{FF2B5EF4-FFF2-40B4-BE49-F238E27FC236}">
                <a16:creationId xmlns:a16="http://schemas.microsoft.com/office/drawing/2014/main" id="{BBF110DC-C8DB-C9B0-B319-5C5EB82F0640}"/>
              </a:ext>
            </a:extLst>
          </p:cNvPr>
          <p:cNvSpPr/>
          <p:nvPr/>
        </p:nvSpPr>
        <p:spPr>
          <a:xfrm>
            <a:off x="5694553" y="4312882"/>
            <a:ext cx="1590907" cy="13335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Parse the html content through Beautiful Soup html parser and verify if the right content was parsed using </a:t>
            </a:r>
            <a:r>
              <a:rPr lang="en-US" sz="1200" dirty="0" err="1"/>
              <a:t>soup.title</a:t>
            </a:r>
            <a:endParaRPr lang="en-AU" sz="1200" dirty="0"/>
          </a:p>
        </p:txBody>
      </p:sp>
      <p:sp>
        <p:nvSpPr>
          <p:cNvPr id="9" name="Rectangle 8">
            <a:extLst>
              <a:ext uri="{FF2B5EF4-FFF2-40B4-BE49-F238E27FC236}">
                <a16:creationId xmlns:a16="http://schemas.microsoft.com/office/drawing/2014/main" id="{B0988ABC-419A-9745-1DA8-C7FF0928A608}"/>
              </a:ext>
            </a:extLst>
          </p:cNvPr>
          <p:cNvSpPr/>
          <p:nvPr/>
        </p:nvSpPr>
        <p:spPr>
          <a:xfrm>
            <a:off x="8087233" y="4561502"/>
            <a:ext cx="1590907" cy="1164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Extract all column/variable names from the HTML table header</a:t>
            </a:r>
            <a:endParaRPr lang="en-AU" sz="1200" dirty="0"/>
          </a:p>
        </p:txBody>
      </p:sp>
      <p:sp>
        <p:nvSpPr>
          <p:cNvPr id="10" name="Rectangle 9">
            <a:extLst>
              <a:ext uri="{FF2B5EF4-FFF2-40B4-BE49-F238E27FC236}">
                <a16:creationId xmlns:a16="http://schemas.microsoft.com/office/drawing/2014/main" id="{D7B96D78-F32E-FDAA-AE9E-83750C5A068D}"/>
              </a:ext>
            </a:extLst>
          </p:cNvPr>
          <p:cNvSpPr/>
          <p:nvPr/>
        </p:nvSpPr>
        <p:spPr>
          <a:xfrm>
            <a:off x="8087233" y="1792288"/>
            <a:ext cx="1590907" cy="2445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Loop through all ‘</a:t>
            </a:r>
            <a:r>
              <a:rPr lang="en-US" sz="1200" dirty="0" err="1"/>
              <a:t>th</a:t>
            </a:r>
            <a:r>
              <a:rPr lang="en-US" sz="1200" dirty="0"/>
              <a:t>’ element to get the column name to create a list of column names</a:t>
            </a:r>
            <a:endParaRPr lang="en-AU" sz="1200" dirty="0"/>
          </a:p>
        </p:txBody>
      </p:sp>
      <p:sp>
        <p:nvSpPr>
          <p:cNvPr id="12" name="Rectangle 11">
            <a:extLst>
              <a:ext uri="{FF2B5EF4-FFF2-40B4-BE49-F238E27FC236}">
                <a16:creationId xmlns:a16="http://schemas.microsoft.com/office/drawing/2014/main" id="{4008030F-9EF2-1208-529F-3151C4C241BC}"/>
              </a:ext>
            </a:extLst>
          </p:cNvPr>
          <p:cNvSpPr/>
          <p:nvPr/>
        </p:nvSpPr>
        <p:spPr>
          <a:xfrm>
            <a:off x="10159873" y="1699371"/>
            <a:ext cx="1590907" cy="665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Create a data frame by parsing the launch HTML tables</a:t>
            </a:r>
            <a:endParaRPr lang="en-AU" sz="1200" dirty="0"/>
          </a:p>
        </p:txBody>
      </p:sp>
      <p:sp>
        <p:nvSpPr>
          <p:cNvPr id="14" name="Rectangle 13">
            <a:extLst>
              <a:ext uri="{FF2B5EF4-FFF2-40B4-BE49-F238E27FC236}">
                <a16:creationId xmlns:a16="http://schemas.microsoft.com/office/drawing/2014/main" id="{25B98E0A-A9E3-8946-EE08-7E07462EF159}"/>
              </a:ext>
            </a:extLst>
          </p:cNvPr>
          <p:cNvSpPr/>
          <p:nvPr/>
        </p:nvSpPr>
        <p:spPr>
          <a:xfrm>
            <a:off x="10159873" y="3822324"/>
            <a:ext cx="1590907" cy="739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Export to csv to be used</a:t>
            </a:r>
          </a:p>
        </p:txBody>
      </p:sp>
      <p:cxnSp>
        <p:nvCxnSpPr>
          <p:cNvPr id="15" name="Straight Arrow Connector 14">
            <a:extLst>
              <a:ext uri="{FF2B5EF4-FFF2-40B4-BE49-F238E27FC236}">
                <a16:creationId xmlns:a16="http://schemas.microsoft.com/office/drawing/2014/main" id="{6F1A8900-652C-DB5D-C0AB-83A9E4A96BFB}"/>
              </a:ext>
            </a:extLst>
          </p:cNvPr>
          <p:cNvCxnSpPr>
            <a:cxnSpLocks/>
            <a:stCxn id="5" idx="2"/>
            <a:endCxn id="7" idx="0"/>
          </p:cNvCxnSpPr>
          <p:nvPr/>
        </p:nvCxnSpPr>
        <p:spPr>
          <a:xfrm>
            <a:off x="6452838" y="2506386"/>
            <a:ext cx="0"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519157-A438-1A27-9AEA-F526DDE51F40}"/>
              </a:ext>
            </a:extLst>
          </p:cNvPr>
          <p:cNvCxnSpPr/>
          <p:nvPr/>
        </p:nvCxnSpPr>
        <p:spPr>
          <a:xfrm>
            <a:off x="6471422" y="3974629"/>
            <a:ext cx="0"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9A2FD3-2C38-CE4C-C6FE-0953F58D4119}"/>
              </a:ext>
            </a:extLst>
          </p:cNvPr>
          <p:cNvCxnSpPr>
            <a:cxnSpLocks/>
            <a:stCxn id="8" idx="3"/>
          </p:cNvCxnSpPr>
          <p:nvPr/>
        </p:nvCxnSpPr>
        <p:spPr>
          <a:xfrm>
            <a:off x="7285460" y="4979651"/>
            <a:ext cx="72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95575C9-3B37-78AF-B2CC-E02FC405CB89}"/>
              </a:ext>
            </a:extLst>
          </p:cNvPr>
          <p:cNvCxnSpPr>
            <a:cxnSpLocks/>
            <a:endCxn id="10" idx="2"/>
          </p:cNvCxnSpPr>
          <p:nvPr/>
        </p:nvCxnSpPr>
        <p:spPr>
          <a:xfrm flipV="1">
            <a:off x="8882686" y="4237797"/>
            <a:ext cx="1" cy="275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2A3262-5EA8-1C50-434A-722CC56FC0EC}"/>
              </a:ext>
            </a:extLst>
          </p:cNvPr>
          <p:cNvCxnSpPr>
            <a:cxnSpLocks/>
            <a:endCxn id="14" idx="0"/>
          </p:cNvCxnSpPr>
          <p:nvPr/>
        </p:nvCxnSpPr>
        <p:spPr>
          <a:xfrm>
            <a:off x="10955326" y="2337259"/>
            <a:ext cx="1" cy="14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A50476-DF51-D6AC-A4F6-CA8FBD4F37DC}"/>
              </a:ext>
            </a:extLst>
          </p:cNvPr>
          <p:cNvCxnSpPr>
            <a:cxnSpLocks/>
            <a:endCxn id="12" idx="1"/>
          </p:cNvCxnSpPr>
          <p:nvPr/>
        </p:nvCxnSpPr>
        <p:spPr>
          <a:xfrm>
            <a:off x="9678140" y="2032366"/>
            <a:ext cx="481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4924425" cy="4351338"/>
          </a:xfrm>
          <a:prstGeom prst="rect">
            <a:avLst/>
          </a:prstGeom>
        </p:spPr>
        <p:txBody>
          <a:bodyPr>
            <a:normAutofit/>
          </a:bodyPr>
          <a:lstStyle/>
          <a:p>
            <a:r>
              <a:rPr lang="en-US" sz="1800" dirty="0">
                <a:solidFill>
                  <a:schemeClr val="accent3">
                    <a:lumMod val="25000"/>
                  </a:schemeClr>
                </a:solidFill>
              </a:rPr>
              <a:t>In data wrangling, we prepare the data through exploring the data before transforming it into a workable flat file.</a:t>
            </a:r>
          </a:p>
          <a:p>
            <a:pPr>
              <a:lnSpc>
                <a:spcPct val="100000"/>
              </a:lnSpc>
              <a:spcBef>
                <a:spcPts val="1400"/>
              </a:spcBef>
            </a:pPr>
            <a:r>
              <a:rPr lang="en-US" sz="1800" dirty="0" err="1">
                <a:solidFill>
                  <a:schemeClr val="accent3">
                    <a:lumMod val="25000"/>
                  </a:schemeClr>
                </a:solidFill>
                <a:hlinkClick r:id="rId3"/>
              </a:rPr>
              <a:t>Github</a:t>
            </a:r>
            <a:r>
              <a:rPr lang="en-US" sz="1800" dirty="0">
                <a:solidFill>
                  <a:schemeClr val="accent3">
                    <a:lumMod val="25000"/>
                  </a:schemeClr>
                </a:solidFill>
                <a:hlinkClick r:id="rId3"/>
              </a:rPr>
              <a:t> link </a:t>
            </a:r>
            <a:r>
              <a:rPr lang="en-US" sz="1800" dirty="0">
                <a:solidFill>
                  <a:schemeClr val="accent3">
                    <a:lumMod val="25000"/>
                  </a:schemeClr>
                </a:solidFill>
              </a:rPr>
              <a:t>to notebook</a:t>
            </a:r>
            <a:endParaRPr lang="en-US" sz="1800" dirty="0"/>
          </a:p>
          <a:p>
            <a:endParaRPr lang="en-US" sz="1800"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bg1">
                    <a:lumMod val="10000"/>
                    <a:lumOff val="90000"/>
                  </a:schemeClr>
                </a:solidFill>
                <a:latin typeface="Abadi"/>
              </a:rPr>
              <a:t>Data Wrangling</a:t>
            </a:r>
          </a:p>
        </p:txBody>
      </p:sp>
      <p:sp>
        <p:nvSpPr>
          <p:cNvPr id="2" name="Rectangle 1">
            <a:extLst>
              <a:ext uri="{FF2B5EF4-FFF2-40B4-BE49-F238E27FC236}">
                <a16:creationId xmlns:a16="http://schemas.microsoft.com/office/drawing/2014/main" id="{2076A8D2-BF9B-05EA-EA32-C5F5B53CFD34}"/>
              </a:ext>
            </a:extLst>
          </p:cNvPr>
          <p:cNvSpPr/>
          <p:nvPr/>
        </p:nvSpPr>
        <p:spPr>
          <a:xfrm>
            <a:off x="5843239" y="1825625"/>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Define auxiliary functions</a:t>
            </a:r>
          </a:p>
        </p:txBody>
      </p:sp>
      <p:sp>
        <p:nvSpPr>
          <p:cNvPr id="3" name="Rectangle 2">
            <a:extLst>
              <a:ext uri="{FF2B5EF4-FFF2-40B4-BE49-F238E27FC236}">
                <a16:creationId xmlns:a16="http://schemas.microsoft.com/office/drawing/2014/main" id="{E4746BAA-DB38-5E66-C1D6-C025314A3573}"/>
              </a:ext>
            </a:extLst>
          </p:cNvPr>
          <p:cNvSpPr/>
          <p:nvPr/>
        </p:nvSpPr>
        <p:spPr>
          <a:xfrm>
            <a:off x="5843239" y="3152436"/>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Read the csv prepared from the earlier data collection process</a:t>
            </a:r>
          </a:p>
        </p:txBody>
      </p:sp>
      <p:sp>
        <p:nvSpPr>
          <p:cNvPr id="6" name="Rectangle 5">
            <a:extLst>
              <a:ext uri="{FF2B5EF4-FFF2-40B4-BE49-F238E27FC236}">
                <a16:creationId xmlns:a16="http://schemas.microsoft.com/office/drawing/2014/main" id="{7B74379F-9FE6-DE23-5B95-85C4CEDDC6AA}"/>
              </a:ext>
            </a:extLst>
          </p:cNvPr>
          <p:cNvSpPr/>
          <p:nvPr/>
        </p:nvSpPr>
        <p:spPr>
          <a:xfrm>
            <a:off x="5843239" y="4479247"/>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Identify data types of each columns</a:t>
            </a:r>
          </a:p>
        </p:txBody>
      </p:sp>
      <p:sp>
        <p:nvSpPr>
          <p:cNvPr id="7" name="Rectangle 6">
            <a:extLst>
              <a:ext uri="{FF2B5EF4-FFF2-40B4-BE49-F238E27FC236}">
                <a16:creationId xmlns:a16="http://schemas.microsoft.com/office/drawing/2014/main" id="{74616398-A6F7-BC1C-9924-7DB9287B781B}"/>
              </a:ext>
            </a:extLst>
          </p:cNvPr>
          <p:cNvSpPr/>
          <p:nvPr/>
        </p:nvSpPr>
        <p:spPr>
          <a:xfrm>
            <a:off x="5843239" y="5789907"/>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Calculate number of launches on each site</a:t>
            </a:r>
          </a:p>
        </p:txBody>
      </p:sp>
      <p:sp>
        <p:nvSpPr>
          <p:cNvPr id="9" name="Rectangle 8">
            <a:extLst>
              <a:ext uri="{FF2B5EF4-FFF2-40B4-BE49-F238E27FC236}">
                <a16:creationId xmlns:a16="http://schemas.microsoft.com/office/drawing/2014/main" id="{CD3807D9-1D9B-4672-F40E-467F9AD1A2A3}"/>
              </a:ext>
            </a:extLst>
          </p:cNvPr>
          <p:cNvSpPr/>
          <p:nvPr/>
        </p:nvSpPr>
        <p:spPr>
          <a:xfrm>
            <a:off x="7984273" y="4479247"/>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Calculate number and occurrence of mission outcomes of the orbit</a:t>
            </a:r>
          </a:p>
        </p:txBody>
      </p:sp>
      <p:sp>
        <p:nvSpPr>
          <p:cNvPr id="10" name="Rectangle 9">
            <a:extLst>
              <a:ext uri="{FF2B5EF4-FFF2-40B4-BE49-F238E27FC236}">
                <a16:creationId xmlns:a16="http://schemas.microsoft.com/office/drawing/2014/main" id="{7DF47E8D-73D6-627B-5F2B-8038C3A0C4C6}"/>
              </a:ext>
            </a:extLst>
          </p:cNvPr>
          <p:cNvSpPr/>
          <p:nvPr/>
        </p:nvSpPr>
        <p:spPr>
          <a:xfrm>
            <a:off x="7984273" y="5785380"/>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Calculate number and occurrence of each orbit</a:t>
            </a:r>
          </a:p>
        </p:txBody>
      </p:sp>
      <p:sp>
        <p:nvSpPr>
          <p:cNvPr id="11" name="Rectangle 10">
            <a:extLst>
              <a:ext uri="{FF2B5EF4-FFF2-40B4-BE49-F238E27FC236}">
                <a16:creationId xmlns:a16="http://schemas.microsoft.com/office/drawing/2014/main" id="{D8D72E67-8C84-ED83-2703-7537D2681129}"/>
              </a:ext>
            </a:extLst>
          </p:cNvPr>
          <p:cNvSpPr/>
          <p:nvPr/>
        </p:nvSpPr>
        <p:spPr>
          <a:xfrm>
            <a:off x="7984273" y="3152436"/>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Creating a landing outcome label from the Outcome column</a:t>
            </a:r>
          </a:p>
        </p:txBody>
      </p:sp>
      <p:sp>
        <p:nvSpPr>
          <p:cNvPr id="12" name="Rectangle 11">
            <a:extLst>
              <a:ext uri="{FF2B5EF4-FFF2-40B4-BE49-F238E27FC236}">
                <a16:creationId xmlns:a16="http://schemas.microsoft.com/office/drawing/2014/main" id="{9123BB66-D38E-B215-F753-1350C198D812}"/>
              </a:ext>
            </a:extLst>
          </p:cNvPr>
          <p:cNvSpPr/>
          <p:nvPr/>
        </p:nvSpPr>
        <p:spPr>
          <a:xfrm>
            <a:off x="7984273" y="1846303"/>
            <a:ext cx="1605776" cy="8729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t>Export data to .csv to be used</a:t>
            </a:r>
          </a:p>
        </p:txBody>
      </p:sp>
      <p:cxnSp>
        <p:nvCxnSpPr>
          <p:cNvPr id="14" name="Straight Arrow Connector 13">
            <a:extLst>
              <a:ext uri="{FF2B5EF4-FFF2-40B4-BE49-F238E27FC236}">
                <a16:creationId xmlns:a16="http://schemas.microsoft.com/office/drawing/2014/main" id="{200AAE3A-F909-88DB-764F-C1F7E8533197}"/>
              </a:ext>
            </a:extLst>
          </p:cNvPr>
          <p:cNvCxnSpPr>
            <a:cxnSpLocks/>
            <a:stCxn id="2" idx="2"/>
            <a:endCxn id="3" idx="0"/>
          </p:cNvCxnSpPr>
          <p:nvPr/>
        </p:nvCxnSpPr>
        <p:spPr>
          <a:xfrm>
            <a:off x="6646127" y="2698595"/>
            <a:ext cx="0" cy="4538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BF92A8DE-A307-9F50-ABE6-B0969C2F15C5}"/>
              </a:ext>
            </a:extLst>
          </p:cNvPr>
          <p:cNvCxnSpPr>
            <a:cxnSpLocks/>
          </p:cNvCxnSpPr>
          <p:nvPr/>
        </p:nvCxnSpPr>
        <p:spPr>
          <a:xfrm>
            <a:off x="6646127" y="3951249"/>
            <a:ext cx="0" cy="4538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DAE7D91D-B99D-34CC-D88F-304F8082BD9F}"/>
              </a:ext>
            </a:extLst>
          </p:cNvPr>
          <p:cNvCxnSpPr>
            <a:cxnSpLocks/>
          </p:cNvCxnSpPr>
          <p:nvPr/>
        </p:nvCxnSpPr>
        <p:spPr>
          <a:xfrm>
            <a:off x="6646127" y="5336066"/>
            <a:ext cx="0" cy="4538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95416759-BAF6-002F-15E1-237CA2334CBA}"/>
              </a:ext>
            </a:extLst>
          </p:cNvPr>
          <p:cNvCxnSpPr>
            <a:cxnSpLocks/>
            <a:stCxn id="10" idx="0"/>
            <a:endCxn id="9" idx="2"/>
          </p:cNvCxnSpPr>
          <p:nvPr/>
        </p:nvCxnSpPr>
        <p:spPr>
          <a:xfrm flipV="1">
            <a:off x="8787161" y="5352217"/>
            <a:ext cx="0" cy="4331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C75D7C80-9468-B764-503E-E9E129C65629}"/>
              </a:ext>
            </a:extLst>
          </p:cNvPr>
          <p:cNvCxnSpPr>
            <a:cxnSpLocks/>
          </p:cNvCxnSpPr>
          <p:nvPr/>
        </p:nvCxnSpPr>
        <p:spPr>
          <a:xfrm flipV="1">
            <a:off x="8798312" y="4025406"/>
            <a:ext cx="0" cy="4331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BB884406-736D-C324-FB6C-AE46626ACD7D}"/>
              </a:ext>
            </a:extLst>
          </p:cNvPr>
          <p:cNvCxnSpPr>
            <a:cxnSpLocks/>
          </p:cNvCxnSpPr>
          <p:nvPr/>
        </p:nvCxnSpPr>
        <p:spPr>
          <a:xfrm flipV="1">
            <a:off x="8798312" y="2698595"/>
            <a:ext cx="0" cy="4331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7727B401-E836-4D45-C439-31E24D821B77}"/>
              </a:ext>
            </a:extLst>
          </p:cNvPr>
          <p:cNvCxnSpPr>
            <a:cxnSpLocks/>
          </p:cNvCxnSpPr>
          <p:nvPr/>
        </p:nvCxnSpPr>
        <p:spPr>
          <a:xfrm>
            <a:off x="7449015" y="6283665"/>
            <a:ext cx="44604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8" name="Picture 27">
            <a:extLst>
              <a:ext uri="{FF2B5EF4-FFF2-40B4-BE49-F238E27FC236}">
                <a16:creationId xmlns:a16="http://schemas.microsoft.com/office/drawing/2014/main" id="{ED97D50C-1224-33E4-D491-921DE1A5A6B3}"/>
              </a:ext>
            </a:extLst>
          </p:cNvPr>
          <p:cNvPicPr>
            <a:picLocks noChangeAspect="1"/>
          </p:cNvPicPr>
          <p:nvPr/>
        </p:nvPicPr>
        <p:blipFill>
          <a:blip r:embed="rId4"/>
          <a:stretch>
            <a:fillRect/>
          </a:stretch>
        </p:blipFill>
        <p:spPr>
          <a:xfrm>
            <a:off x="1086592" y="3800831"/>
            <a:ext cx="3835215" cy="2764344"/>
          </a:xfrm>
          <a:prstGeom prst="rect">
            <a:avLst/>
          </a:prstGeom>
          <a:ln>
            <a:solidFill>
              <a:schemeClr val="tx2"/>
            </a:solidFill>
          </a:ln>
        </p:spPr>
      </p:pic>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LC">
  <a:themeElements>
    <a:clrScheme name="Custom 26">
      <a:dk1>
        <a:srgbClr val="2C2A29"/>
      </a:dk1>
      <a:lt1>
        <a:sysClr val="window" lastClr="FFFFFF"/>
      </a:lt1>
      <a:dk2>
        <a:srgbClr val="D7D2CB"/>
      </a:dk2>
      <a:lt2>
        <a:srgbClr val="696158"/>
      </a:lt2>
      <a:accent1>
        <a:srgbClr val="00B0B9"/>
      </a:accent1>
      <a:accent2>
        <a:srgbClr val="004F59"/>
      </a:accent2>
      <a:accent3>
        <a:srgbClr val="D86018"/>
      </a:accent3>
      <a:accent4>
        <a:srgbClr val="81312F"/>
      </a:accent4>
      <a:accent5>
        <a:srgbClr val="CE0058"/>
      </a:accent5>
      <a:accent6>
        <a:srgbClr val="672146"/>
      </a:accent6>
      <a:hlink>
        <a:srgbClr val="00B0B9"/>
      </a:hlink>
      <a:folHlink>
        <a:srgbClr val="696158"/>
      </a:folHlink>
    </a:clrScheme>
    <a:fontScheme name="MLC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C" id="{0382DD59-6726-4582-9773-A677100DC126}" vid="{1F73C6B1-E397-4C86-9D4E-B8BE02E8D0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317</TotalTime>
  <Words>2280</Words>
  <Application>Microsoft Office PowerPoint</Application>
  <PresentationFormat>Widescreen</PresentationFormat>
  <Paragraphs>290</Paragraphs>
  <Slides>43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Abadi</vt:lpstr>
      <vt:lpstr>Arial</vt:lpstr>
      <vt:lpstr>Calibri</vt:lpstr>
      <vt:lpstr>IBM Plex Mono SemiBold</vt:lpstr>
      <vt:lpstr>Custom Design</vt:lpstr>
      <vt:lpstr>MLC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Nicholas Chew</cp:lastModifiedBy>
  <cp:revision>214</cp:revision>
  <dcterms:created xsi:type="dcterms:W3CDTF">2021-04-29T18:58:34Z</dcterms:created>
  <dcterms:modified xsi:type="dcterms:W3CDTF">2023-12-06T10:16:17Z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SIP_Label_3ac736c0-6870-4581-ad06-4305025395ce_Enabled">
    <vt:lpwstr>true</vt:lpwstr>
  </property>
  <property fmtid="{D5CDD505-2E9C-101B-9397-08002B2CF9AE}" pid="4" name="MSIP_Label_3ac736c0-6870-4581-ad06-4305025395ce_SetDate">
    <vt:lpwstr>2023-12-04T09:50:11Z</vt:lpwstr>
  </property>
  <property fmtid="{D5CDD505-2E9C-101B-9397-08002B2CF9AE}" pid="5" name="MSIP_Label_3ac736c0-6870-4581-ad06-4305025395ce_Method">
    <vt:lpwstr>Standard</vt:lpwstr>
  </property>
  <property fmtid="{D5CDD505-2E9C-101B-9397-08002B2CF9AE}" pid="6" name="MSIP_Label_3ac736c0-6870-4581-ad06-4305025395ce_Name">
    <vt:lpwstr>Private</vt:lpwstr>
  </property>
  <property fmtid="{D5CDD505-2E9C-101B-9397-08002B2CF9AE}" pid="7" name="MSIP_Label_3ac736c0-6870-4581-ad06-4305025395ce_SiteId">
    <vt:lpwstr>a4ebdcd6-6854-4de0-b18c-72d6f09d0535</vt:lpwstr>
  </property>
  <property fmtid="{D5CDD505-2E9C-101B-9397-08002B2CF9AE}" pid="8" name="MSIP_Label_3ac736c0-6870-4581-ad06-4305025395ce_ActionId">
    <vt:lpwstr>261df173-27f2-4e1f-ac30-65b9654ec94b</vt:lpwstr>
  </property>
  <property fmtid="{D5CDD505-2E9C-101B-9397-08002B2CF9AE}" pid="9" name="MSIP_Label_3ac736c0-6870-4581-ad06-4305025395ce_ContentBits">
    <vt:lpwstr>0</vt:lpwstr>
  </property>
</Properties>
</file>