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sldIdLst>
    <p:sldId id="260" r:id="rId2"/>
    <p:sldId id="284" r:id="rId3"/>
    <p:sldId id="299" r:id="rId4"/>
    <p:sldId id="267" r:id="rId5"/>
    <p:sldId id="257" r:id="rId6"/>
    <p:sldId id="263" r:id="rId7"/>
    <p:sldId id="258" r:id="rId8"/>
    <p:sldId id="261" r:id="rId9"/>
    <p:sldId id="264" r:id="rId10"/>
    <p:sldId id="298" r:id="rId11"/>
    <p:sldId id="293" r:id="rId12"/>
    <p:sldId id="289" r:id="rId13"/>
    <p:sldId id="287" r:id="rId14"/>
    <p:sldId id="294" r:id="rId15"/>
    <p:sldId id="270" r:id="rId16"/>
    <p:sldId id="30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8"/>
  </p:normalViewPr>
  <p:slideViewPr>
    <p:cSldViewPr snapToGrid="0" snapToObjects="1">
      <p:cViewPr varScale="1">
        <p:scale>
          <a:sx n="115" d="100"/>
          <a:sy n="115" d="100"/>
        </p:scale>
        <p:origin x="372" y="1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2426E-871E-6048-897D-C00DFFEC19B5}" type="datetimeFigureOut">
              <a:rPr lang="en-US" smtClean="0"/>
              <a:t>9/11/2021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0F7CC-E99A-9B4E-A466-3BF0E5F4787E}" type="slidenum">
              <a:rPr lang="en-US" smtClean="0"/>
              <a:t>‹#›</a:t>
            </a:fld>
            <a:endParaRPr lang="en-US"/>
          </a:p>
        </p:txBody>
      </p:sp>
    </p:spTree>
    <p:extLst>
      <p:ext uri="{BB962C8B-B14F-4D97-AF65-F5344CB8AC3E}">
        <p14:creationId xmlns:p14="http://schemas.microsoft.com/office/powerpoint/2010/main" val="186552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ligh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2138917"/>
            <a:ext cx="12192000" cy="2580167"/>
          </a:xfrm>
          <a:prstGeom prst="rect">
            <a:avLst/>
          </a:prstGeom>
          <a:solidFill>
            <a:schemeClr val="accent5">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Lef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0309" y="450802"/>
            <a:ext cx="2808212" cy="1606598"/>
          </a:xfrm>
        </p:spPr>
        <p:txBody>
          <a:bodyPr anchor="b"/>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084320" y="450803"/>
            <a:ext cx="7498080" cy="54181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309" y="2042160"/>
            <a:ext cx="2808212" cy="382682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69259" y="6239208"/>
            <a:ext cx="7694570" cy="271574"/>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385027" y="6236208"/>
            <a:ext cx="179070" cy="274574"/>
          </a:xfrm>
          <a:prstGeom prst="rect">
            <a:avLst/>
          </a:prstGeom>
        </p:spPr>
      </p:pic>
    </p:spTree>
    <p:extLst>
      <p:ext uri="{BB962C8B-B14F-4D97-AF65-F5344CB8AC3E}">
        <p14:creationId xmlns:p14="http://schemas.microsoft.com/office/powerpoint/2010/main" val="1152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cknoledgements - l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09707" cy="1217485"/>
          </a:xfrm>
        </p:spPr>
        <p:txBody>
          <a:bodyPr/>
          <a:lstStyle/>
          <a:p>
            <a:r>
              <a:rPr lang="en-US"/>
              <a:t>Click to edit Master title style</a:t>
            </a:r>
            <a:endParaRPr lang="en-US" dirty="0"/>
          </a:p>
        </p:txBody>
      </p:sp>
      <p:sp>
        <p:nvSpPr>
          <p:cNvPr id="8" name="Text Placeholder 7"/>
          <p:cNvSpPr>
            <a:spLocks noGrp="1"/>
          </p:cNvSpPr>
          <p:nvPr>
            <p:ph type="body" sz="quarter" idx="11" hasCustomPrompt="1"/>
          </p:nvPr>
        </p:nvSpPr>
        <p:spPr>
          <a:xfrm>
            <a:off x="838200" y="1662195"/>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8" name="Text Placeholder 7"/>
          <p:cNvSpPr>
            <a:spLocks noGrp="1"/>
          </p:cNvSpPr>
          <p:nvPr>
            <p:ph type="body" sz="quarter" idx="13" hasCustomPrompt="1"/>
          </p:nvPr>
        </p:nvSpPr>
        <p:spPr>
          <a:xfrm>
            <a:off x="6259582" y="1657427"/>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9" name="Text Placeholder 7"/>
          <p:cNvSpPr>
            <a:spLocks noGrp="1"/>
          </p:cNvSpPr>
          <p:nvPr>
            <p:ph type="body" sz="quarter" idx="14" hasCustomPrompt="1"/>
          </p:nvPr>
        </p:nvSpPr>
        <p:spPr>
          <a:xfrm>
            <a:off x="3548891" y="1657426"/>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20" name="Text Placeholder 7"/>
          <p:cNvSpPr>
            <a:spLocks noGrp="1"/>
          </p:cNvSpPr>
          <p:nvPr>
            <p:ph type="body" sz="quarter" idx="15" hasCustomPrompt="1"/>
          </p:nvPr>
        </p:nvSpPr>
        <p:spPr>
          <a:xfrm>
            <a:off x="8915400" y="1662193"/>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6" name="Text Placeholder 5"/>
          <p:cNvSpPr>
            <a:spLocks noGrp="1"/>
          </p:cNvSpPr>
          <p:nvPr>
            <p:ph type="body" sz="quarter" idx="16" hasCustomPrompt="1"/>
          </p:nvPr>
        </p:nvSpPr>
        <p:spPr>
          <a:xfrm>
            <a:off x="5987291" y="365125"/>
            <a:ext cx="5366509" cy="1217613"/>
          </a:xfrm>
        </p:spPr>
        <p:txBody>
          <a:bodyPr anchor="ctr">
            <a:normAutofit/>
          </a:bodyPr>
          <a:lstStyle>
            <a:lvl1pPr marL="0" indent="0">
              <a:lnSpc>
                <a:spcPct val="125000"/>
              </a:lnSpc>
              <a:buNone/>
              <a:defRPr sz="1600"/>
            </a:lvl1pPr>
          </a:lstStyle>
          <a:p>
            <a:pPr lvl="0"/>
            <a:r>
              <a:rPr lang="en-US" dirty="0"/>
              <a:t>This research was supported by the Intramural Research Program of the NIH, National Library of Medicine.</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graphic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 y="2222339"/>
            <a:ext cx="12192000" cy="2430684"/>
          </a:xfrm>
          <a:prstGeom prst="rect">
            <a:avLst/>
          </a:prstGeom>
          <a:solidFill>
            <a:schemeClr val="accent5">
              <a:alpha val="80000"/>
            </a:schemeClr>
          </a:solidFill>
          <a:ln>
            <a:noFill/>
          </a:ln>
          <a:effectLst>
            <a:outerShdw dist="50800" sx="1000" sy="1000" algn="ctr" rotWithShape="0">
              <a:srgbClr val="000000"/>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graphic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2072640"/>
            <a:ext cx="12192000" cy="2895600"/>
          </a:xfrm>
          <a:prstGeom prst="rect">
            <a:avLst/>
          </a:prstGeom>
          <a:solidFill>
            <a:schemeClr val="tx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5879804"/>
            <a:ext cx="4964035" cy="672026"/>
          </a:xfrm>
          <a:prstGeom prst="rect">
            <a:avLst/>
          </a:prstGeom>
        </p:spPr>
      </p:pic>
      <p:sp>
        <p:nvSpPr>
          <p:cNvPr id="6"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7"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spTree>
    <p:extLst>
      <p:ext uri="{BB962C8B-B14F-4D97-AF65-F5344CB8AC3E}">
        <p14:creationId xmlns:p14="http://schemas.microsoft.com/office/powerpoint/2010/main" val="80191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Plai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838200" y="1920875"/>
            <a:ext cx="10515600" cy="3930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60268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 Blue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25625"/>
            <a:ext cx="10515600" cy="3858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41248" y="6236208"/>
            <a:ext cx="10512551" cy="309880"/>
          </a:xfrm>
          <a:prstGeom prst="rect">
            <a:avLst/>
          </a:prstGeom>
        </p:spPr>
      </p:pic>
    </p:spTree>
    <p:extLst>
      <p:ext uri="{BB962C8B-B14F-4D97-AF65-F5344CB8AC3E}">
        <p14:creationId xmlns:p14="http://schemas.microsoft.com/office/powerpoint/2010/main" val="21395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 Gri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198" y="3802335"/>
            <a:ext cx="10515601"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itle 7"/>
          <p:cNvSpPr>
            <a:spLocks noGrp="1"/>
          </p:cNvSpPr>
          <p:nvPr>
            <p:ph type="title"/>
          </p:nvPr>
        </p:nvSpPr>
        <p:spPr>
          <a:xfrm>
            <a:off x="838199" y="1959429"/>
            <a:ext cx="10515600" cy="1842723"/>
          </a:xfrm>
        </p:spPr>
        <p:txBody>
          <a:bodyPr/>
          <a:lstStyle/>
          <a:p>
            <a:r>
              <a:rPr lang="en-US"/>
              <a:t>Click to edit Master title style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46727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 Curv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21697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99989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ntent - Pentagra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087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087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10784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Righ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6627812" cy="1325563"/>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839788" y="1681163"/>
            <a:ext cx="66278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6627812" cy="3423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168640" y="1681163"/>
            <a:ext cx="318674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168640" y="2505075"/>
            <a:ext cx="3186748" cy="342328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66425" y="6236208"/>
            <a:ext cx="189739" cy="290934"/>
          </a:xfrm>
          <a:prstGeom prst="rect">
            <a:avLst/>
          </a:prstGeom>
        </p:spPr>
      </p:pic>
    </p:spTree>
    <p:extLst>
      <p:ext uri="{BB962C8B-B14F-4D97-AF65-F5344CB8AC3E}">
        <p14:creationId xmlns:p14="http://schemas.microsoft.com/office/powerpoint/2010/main" val="84672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7" r:id="rId3"/>
    <p:sldLayoutId id="2147483654" r:id="rId4"/>
    <p:sldLayoutId id="2147483650" r:id="rId5"/>
    <p:sldLayoutId id="2147483649" r:id="rId6"/>
    <p:sldLayoutId id="2147483651" r:id="rId7"/>
    <p:sldLayoutId id="2147483652" r:id="rId8"/>
    <p:sldLayoutId id="2147483653" r:id="rId9"/>
    <p:sldLayoutId id="2147483656" r:id="rId10"/>
    <p:sldLayoutId id="214748366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Helvetica" charset="0"/>
          <a:ea typeface="Helvetica" charset="0"/>
          <a:cs typeface="Helvetic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ncbi.nlm.nih.gov/sra/docs/sra-cloud-based-examples/" TargetMode="External"/><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cloud.google.com/bigquery/docs/sandbox" TargetMode="External"/><Relationship Id="rId2" Type="http://schemas.openxmlformats.org/officeDocument/2006/relationships/hyperlink" Target="https://cloud.google.com/bigquery/pricing"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playlist?list=PLH-TjWpFfWrt5MNqU7Jvsk73QefO3ADwD" TargetMode="External"/><Relationship Id="rId2" Type="http://schemas.openxmlformats.org/officeDocument/2006/relationships/hyperlink" Target="https://www.youtube.com/watch?v=DkNz-RCCm-M" TargetMode="External"/><Relationship Id="rId1" Type="http://schemas.openxmlformats.org/officeDocument/2006/relationships/slideLayout" Target="../slideLayouts/slideLayout5.xml"/><Relationship Id="rId4" Type="http://schemas.openxmlformats.org/officeDocument/2006/relationships/hyperlink" Target="https://www.youtube.com/watch?v=STo98QUKDS8"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ncbi.nlm.nih.gov/sra/docs/sra-taxonomy-analysis-tool/" TargetMode="External"/><Relationship Id="rId2" Type="http://schemas.openxmlformats.org/officeDocument/2006/relationships/hyperlink" Target="https://www.ncbi.nlm.nih.gov/sra/docs/sra-bigquery-examples/" TargetMode="External"/><Relationship Id="rId1" Type="http://schemas.openxmlformats.org/officeDocument/2006/relationships/slideLayout" Target="../slideLayouts/slideLayout5.xml"/><Relationship Id="rId5" Type="http://schemas.openxmlformats.org/officeDocument/2006/relationships/hyperlink" Target="https://cloud.google.com/bigquery/docs/quickstarts/quickstart-web-ui" TargetMode="External"/><Relationship Id="rId4" Type="http://schemas.openxmlformats.org/officeDocument/2006/relationships/hyperlink" Target="https://cloud.nih.gov/train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cloud.nih.gov/"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cloud.google.com/bigquery/docs/how-to" TargetMode="Externa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cloud.google.com/bigquery/docs/reference/standard-sql/query-syntax"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Enhanced Search Capabilities and Ease of Use of NCBI SRA Data on the Cloud</a:t>
            </a:r>
          </a:p>
        </p:txBody>
      </p:sp>
      <p:sp>
        <p:nvSpPr>
          <p:cNvPr id="3" name="Text Placeholder 2"/>
          <p:cNvSpPr>
            <a:spLocks noGrp="1"/>
          </p:cNvSpPr>
          <p:nvPr>
            <p:ph type="body" sz="quarter" idx="10"/>
          </p:nvPr>
        </p:nvSpPr>
        <p:spPr/>
        <p:txBody>
          <a:bodyPr/>
          <a:lstStyle/>
          <a:p>
            <a:r>
              <a:rPr lang="en-US" dirty="0"/>
              <a:t>Adam Stine</a:t>
            </a:r>
          </a:p>
        </p:txBody>
      </p:sp>
    </p:spTree>
    <p:extLst>
      <p:ext uri="{BB962C8B-B14F-4D97-AF65-F5344CB8AC3E}">
        <p14:creationId xmlns:p14="http://schemas.microsoft.com/office/powerpoint/2010/main" val="204600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B78B-3FEF-4DE2-8021-D398791CFA76}"/>
              </a:ext>
            </a:extLst>
          </p:cNvPr>
          <p:cNvSpPr>
            <a:spLocks noGrp="1"/>
          </p:cNvSpPr>
          <p:nvPr>
            <p:ph type="title"/>
          </p:nvPr>
        </p:nvSpPr>
        <p:spPr/>
        <p:txBody>
          <a:bodyPr/>
          <a:lstStyle/>
          <a:p>
            <a:r>
              <a:rPr lang="en-US" dirty="0"/>
              <a:t>What Columns are in the Database?</a:t>
            </a:r>
          </a:p>
        </p:txBody>
      </p:sp>
      <p:sp>
        <p:nvSpPr>
          <p:cNvPr id="3" name="Content Placeholder 2">
            <a:extLst>
              <a:ext uri="{FF2B5EF4-FFF2-40B4-BE49-F238E27FC236}">
                <a16:creationId xmlns:a16="http://schemas.microsoft.com/office/drawing/2014/main" id="{41EA55F5-FDD9-450E-9776-D2CD2D1E5C47}"/>
              </a:ext>
            </a:extLst>
          </p:cNvPr>
          <p:cNvSpPr>
            <a:spLocks noGrp="1"/>
          </p:cNvSpPr>
          <p:nvPr>
            <p:ph idx="1"/>
          </p:nvPr>
        </p:nvSpPr>
        <p:spPr>
          <a:xfrm>
            <a:off x="838200" y="1825625"/>
            <a:ext cx="6001011" cy="3532981"/>
          </a:xfrm>
        </p:spPr>
        <p:txBody>
          <a:bodyPr/>
          <a:lstStyle/>
          <a:p>
            <a:pPr marL="0" indent="0">
              <a:buNone/>
            </a:pPr>
            <a:r>
              <a:rPr lang="en-US" dirty="0"/>
              <a:t>The SRA documentation page includes:</a:t>
            </a:r>
          </a:p>
          <a:p>
            <a:pPr marL="0" indent="0">
              <a:buNone/>
            </a:pPr>
            <a:r>
              <a:rPr lang="en-US" dirty="0"/>
              <a:t>	Available Tables List </a:t>
            </a:r>
          </a:p>
          <a:p>
            <a:pPr marL="0" indent="0">
              <a:buNone/>
            </a:pPr>
            <a:r>
              <a:rPr lang="en-US" dirty="0"/>
              <a:t>	Column Descriptions</a:t>
            </a:r>
          </a:p>
          <a:p>
            <a:pPr marL="0" indent="0">
              <a:buNone/>
            </a:pPr>
            <a:r>
              <a:rPr lang="en-US" dirty="0"/>
              <a:t>	Additional Example Queries </a:t>
            </a:r>
          </a:p>
          <a:p>
            <a:pPr marL="0" indent="0">
              <a:buNone/>
            </a:pPr>
            <a:endParaRPr lang="en-US" dirty="0"/>
          </a:p>
        </p:txBody>
      </p:sp>
      <p:pic>
        <p:nvPicPr>
          <p:cNvPr id="4" name="Content Placeholder 4">
            <a:extLst>
              <a:ext uri="{FF2B5EF4-FFF2-40B4-BE49-F238E27FC236}">
                <a16:creationId xmlns:a16="http://schemas.microsoft.com/office/drawing/2014/main" id="{F823DD48-9BDA-4AD1-BE4F-1ECFC5D9BD11}"/>
              </a:ext>
            </a:extLst>
          </p:cNvPr>
          <p:cNvPicPr>
            <a:picLocks noChangeAspect="1"/>
          </p:cNvPicPr>
          <p:nvPr/>
        </p:nvPicPr>
        <p:blipFill>
          <a:blip r:embed="rId2"/>
          <a:stretch>
            <a:fillRect/>
          </a:stretch>
        </p:blipFill>
        <p:spPr>
          <a:xfrm>
            <a:off x="6839211" y="1499393"/>
            <a:ext cx="4748219" cy="3859213"/>
          </a:xfrm>
          <a:prstGeom prst="rect">
            <a:avLst/>
          </a:prstGeom>
        </p:spPr>
      </p:pic>
      <p:sp>
        <p:nvSpPr>
          <p:cNvPr id="5" name="TextBox 4">
            <a:extLst>
              <a:ext uri="{FF2B5EF4-FFF2-40B4-BE49-F238E27FC236}">
                <a16:creationId xmlns:a16="http://schemas.microsoft.com/office/drawing/2014/main" id="{4107140E-0FBB-43CA-9AD6-ACD995BABB7A}"/>
              </a:ext>
            </a:extLst>
          </p:cNvPr>
          <p:cNvSpPr txBox="1"/>
          <p:nvPr/>
        </p:nvSpPr>
        <p:spPr>
          <a:xfrm>
            <a:off x="1281829" y="5358606"/>
            <a:ext cx="10196187" cy="738664"/>
          </a:xfrm>
          <a:prstGeom prst="rect">
            <a:avLst/>
          </a:prstGeom>
          <a:noFill/>
        </p:spPr>
        <p:txBody>
          <a:bodyPr wrap="square" rtlCol="0">
            <a:spAutoFit/>
          </a:bodyPr>
          <a:lstStyle/>
          <a:p>
            <a:r>
              <a:rPr lang="en-US" sz="2400" dirty="0">
                <a:latin typeface="Helvetica" panose="020B0604020202020204" pitchFamily="34" charset="0"/>
                <a:cs typeface="Helvetica" panose="020B0604020202020204" pitchFamily="34" charset="0"/>
                <a:hlinkClick r:id="rId3"/>
              </a:rPr>
              <a:t>https://www.ncbi.nlm.nih.gov/sra/docs/sra-cloud-based-examples/</a:t>
            </a:r>
            <a:endParaRPr lang="en-US" sz="2400" dirty="0">
              <a:latin typeface="Helvetica" panose="020B0604020202020204" pitchFamily="34" charset="0"/>
              <a:cs typeface="Helvetica" panose="020B0604020202020204" pitchFamily="34" charset="0"/>
            </a:endParaRPr>
          </a:p>
          <a:p>
            <a:endParaRPr lang="en-US" dirty="0"/>
          </a:p>
        </p:txBody>
      </p:sp>
    </p:spTree>
    <p:extLst>
      <p:ext uri="{BB962C8B-B14F-4D97-AF65-F5344CB8AC3E}">
        <p14:creationId xmlns:p14="http://schemas.microsoft.com/office/powerpoint/2010/main" val="3563595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4727-C848-4647-87B4-3EEAA56E50C9}"/>
              </a:ext>
            </a:extLst>
          </p:cNvPr>
          <p:cNvSpPr>
            <a:spLocks noGrp="1"/>
          </p:cNvSpPr>
          <p:nvPr>
            <p:ph type="title"/>
          </p:nvPr>
        </p:nvSpPr>
        <p:spPr/>
        <p:txBody>
          <a:bodyPr/>
          <a:lstStyle/>
          <a:p>
            <a:r>
              <a:rPr lang="en-US" dirty="0"/>
              <a:t>Submitter Provided Metadata</a:t>
            </a:r>
          </a:p>
        </p:txBody>
      </p:sp>
      <p:sp>
        <p:nvSpPr>
          <p:cNvPr id="4" name="Text Placeholder 3">
            <a:extLst>
              <a:ext uri="{FF2B5EF4-FFF2-40B4-BE49-F238E27FC236}">
                <a16:creationId xmlns:a16="http://schemas.microsoft.com/office/drawing/2014/main" id="{8603E114-F8A3-4D94-9A1B-58F4DFB9BA7F}"/>
              </a:ext>
            </a:extLst>
          </p:cNvPr>
          <p:cNvSpPr>
            <a:spLocks noGrp="1"/>
          </p:cNvSpPr>
          <p:nvPr>
            <p:ph idx="1"/>
          </p:nvPr>
        </p:nvSpPr>
        <p:spPr>
          <a:xfrm>
            <a:off x="838200" y="1825625"/>
            <a:ext cx="4490258" cy="3858895"/>
          </a:xfrm>
        </p:spPr>
        <p:txBody>
          <a:bodyPr>
            <a:normAutofit/>
          </a:bodyPr>
          <a:lstStyle/>
          <a:p>
            <a:pPr marL="0" indent="0">
              <a:buNone/>
            </a:pPr>
            <a:r>
              <a:rPr lang="en-US" dirty="0"/>
              <a:t>Note that some of this metadata might not have been provided by the submitter so the presence of certain metadata on one record does not imply it will be present on all records.</a:t>
            </a:r>
          </a:p>
          <a:p>
            <a:endParaRPr lang="en-US" dirty="0"/>
          </a:p>
        </p:txBody>
      </p:sp>
      <p:pic>
        <p:nvPicPr>
          <p:cNvPr id="5" name="Picture 4" descr="Results for the query from the previous slide showing several records with null values in the collected_by column.">
            <a:extLst>
              <a:ext uri="{FF2B5EF4-FFF2-40B4-BE49-F238E27FC236}">
                <a16:creationId xmlns:a16="http://schemas.microsoft.com/office/drawing/2014/main" id="{8EDE9B73-5077-4932-AF0D-723E5E634C45}"/>
              </a:ext>
            </a:extLst>
          </p:cNvPr>
          <p:cNvPicPr>
            <a:picLocks noChangeAspect="1"/>
          </p:cNvPicPr>
          <p:nvPr/>
        </p:nvPicPr>
        <p:blipFill>
          <a:blip r:embed="rId2"/>
          <a:stretch>
            <a:fillRect/>
          </a:stretch>
        </p:blipFill>
        <p:spPr>
          <a:xfrm>
            <a:off x="5794498" y="1388413"/>
            <a:ext cx="6061519" cy="2017136"/>
          </a:xfrm>
          <a:prstGeom prst="rect">
            <a:avLst/>
          </a:prstGeom>
        </p:spPr>
      </p:pic>
      <p:sp>
        <p:nvSpPr>
          <p:cNvPr id="10" name="Rectangle: Rounded Corners 9" descr="Rectangle highlighting the collection_date_sam, geo_loc_name_sam, and collected_by columns will be shown larger in the next image. ">
            <a:extLst>
              <a:ext uri="{FF2B5EF4-FFF2-40B4-BE49-F238E27FC236}">
                <a16:creationId xmlns:a16="http://schemas.microsoft.com/office/drawing/2014/main" id="{DDCBB0AC-C34E-47C3-8CA6-1F966EB2100D}"/>
              </a:ext>
            </a:extLst>
          </p:cNvPr>
          <p:cNvSpPr/>
          <p:nvPr/>
        </p:nvSpPr>
        <p:spPr>
          <a:xfrm>
            <a:off x="7460210" y="1822753"/>
            <a:ext cx="2955636" cy="1655730"/>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Zoomed in image of the collection_date_sam, geo_loc_name_sam, and collected_by columns with multiple fields that have no value entered.">
            <a:extLst>
              <a:ext uri="{FF2B5EF4-FFF2-40B4-BE49-F238E27FC236}">
                <a16:creationId xmlns:a16="http://schemas.microsoft.com/office/drawing/2014/main" id="{4E931BEA-801E-4E14-9B70-8019850C58B5}"/>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166638" y="3523443"/>
            <a:ext cx="4943475" cy="2790825"/>
          </a:xfrm>
          <a:prstGeom prst="rect">
            <a:avLst/>
          </a:prstGeom>
        </p:spPr>
      </p:pic>
      <p:cxnSp>
        <p:nvCxnSpPr>
          <p:cNvPr id="8" name="Straight Arrow Connector 7" descr="Arrow from the query results to the zoomed in image of some of the columns.">
            <a:extLst>
              <a:ext uri="{FF2B5EF4-FFF2-40B4-BE49-F238E27FC236}">
                <a16:creationId xmlns:a16="http://schemas.microsoft.com/office/drawing/2014/main" id="{35630E6B-83E0-42BE-9E96-529A6DF8EF72}"/>
              </a:ext>
            </a:extLst>
          </p:cNvPr>
          <p:cNvCxnSpPr>
            <a:cxnSpLocks/>
          </p:cNvCxnSpPr>
          <p:nvPr/>
        </p:nvCxnSpPr>
        <p:spPr>
          <a:xfrm flipH="1">
            <a:off x="9099870" y="3159760"/>
            <a:ext cx="118021" cy="1723198"/>
          </a:xfrm>
          <a:prstGeom prst="straightConnector1">
            <a:avLst/>
          </a:prstGeom>
          <a:ln w="571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345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6A7D-E46C-4C91-882C-0D87126C5707}"/>
              </a:ext>
            </a:extLst>
          </p:cNvPr>
          <p:cNvSpPr>
            <a:spLocks noGrp="1"/>
          </p:cNvSpPr>
          <p:nvPr>
            <p:ph type="title"/>
          </p:nvPr>
        </p:nvSpPr>
        <p:spPr/>
        <p:txBody>
          <a:bodyPr/>
          <a:lstStyle/>
          <a:p>
            <a:r>
              <a:rPr lang="en-US" dirty="0" err="1"/>
              <a:t>BigQuery</a:t>
            </a:r>
            <a:r>
              <a:rPr lang="en-US" dirty="0"/>
              <a:t> Arrays</a:t>
            </a:r>
          </a:p>
        </p:txBody>
      </p:sp>
      <p:sp>
        <p:nvSpPr>
          <p:cNvPr id="4" name="Text Placeholder 3">
            <a:extLst>
              <a:ext uri="{FF2B5EF4-FFF2-40B4-BE49-F238E27FC236}">
                <a16:creationId xmlns:a16="http://schemas.microsoft.com/office/drawing/2014/main" id="{3344F769-C38A-42E4-8903-8C33431C12A7}"/>
              </a:ext>
            </a:extLst>
          </p:cNvPr>
          <p:cNvSpPr>
            <a:spLocks noGrp="1"/>
          </p:cNvSpPr>
          <p:nvPr>
            <p:ph idx="1"/>
          </p:nvPr>
        </p:nvSpPr>
        <p:spPr>
          <a:xfrm>
            <a:off x="971204" y="3429000"/>
            <a:ext cx="9311640" cy="2031480"/>
          </a:xfrm>
        </p:spPr>
        <p:txBody>
          <a:bodyPr>
            <a:normAutofit/>
          </a:bodyPr>
          <a:lstStyle/>
          <a:p>
            <a:pPr marL="0" indent="0">
              <a:buNone/>
            </a:pPr>
            <a:r>
              <a:rPr lang="en-US" dirty="0"/>
              <a:t>Arrays are a feature of </a:t>
            </a:r>
            <a:r>
              <a:rPr lang="en-US" dirty="0" err="1"/>
              <a:t>BigQuery</a:t>
            </a:r>
            <a:r>
              <a:rPr lang="en-US" dirty="0"/>
              <a:t> that allows for storage of multiple values in a single field or a data structure.</a:t>
            </a:r>
          </a:p>
          <a:p>
            <a:pPr marL="0" indent="0">
              <a:buNone/>
            </a:pPr>
            <a:r>
              <a:rPr lang="en-US" dirty="0"/>
              <a:t>SRA Metadata uses both arrays and key-value pair structs to store metadata in records.</a:t>
            </a:r>
          </a:p>
          <a:p>
            <a:pPr marL="0" indent="0">
              <a:buNone/>
            </a:pPr>
            <a:endParaRPr lang="en-US" dirty="0"/>
          </a:p>
        </p:txBody>
      </p:sp>
      <p:pic>
        <p:nvPicPr>
          <p:cNvPr id="8" name="Picture 7">
            <a:extLst>
              <a:ext uri="{FF2B5EF4-FFF2-40B4-BE49-F238E27FC236}">
                <a16:creationId xmlns:a16="http://schemas.microsoft.com/office/drawing/2014/main" id="{3E0C08C3-993C-4004-99D9-6DB4FF1616BF}"/>
              </a:ext>
            </a:extLst>
          </p:cNvPr>
          <p:cNvPicPr>
            <a:picLocks noChangeAspect="1"/>
          </p:cNvPicPr>
          <p:nvPr/>
        </p:nvPicPr>
        <p:blipFill>
          <a:blip r:embed="rId2"/>
          <a:stretch>
            <a:fillRect/>
          </a:stretch>
        </p:blipFill>
        <p:spPr>
          <a:xfrm>
            <a:off x="1893224" y="1572865"/>
            <a:ext cx="7467600" cy="1685925"/>
          </a:xfrm>
          <a:prstGeom prst="rect">
            <a:avLst/>
          </a:prstGeom>
        </p:spPr>
      </p:pic>
    </p:spTree>
    <p:extLst>
      <p:ext uri="{BB962C8B-B14F-4D97-AF65-F5344CB8AC3E}">
        <p14:creationId xmlns:p14="http://schemas.microsoft.com/office/powerpoint/2010/main" val="1218587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05AA-A9BE-42F3-9E40-CC5832C208E4}"/>
              </a:ext>
            </a:extLst>
          </p:cNvPr>
          <p:cNvSpPr>
            <a:spLocks noGrp="1"/>
          </p:cNvSpPr>
          <p:nvPr>
            <p:ph type="title"/>
          </p:nvPr>
        </p:nvSpPr>
        <p:spPr>
          <a:xfrm>
            <a:off x="838200" y="365125"/>
            <a:ext cx="7166956" cy="1325563"/>
          </a:xfrm>
        </p:spPr>
        <p:txBody>
          <a:bodyPr/>
          <a:lstStyle/>
          <a:p>
            <a:r>
              <a:rPr lang="en-US" dirty="0" err="1"/>
              <a:t>BigQuery</a:t>
            </a:r>
            <a:r>
              <a:rPr lang="en-US" dirty="0"/>
              <a:t> Charges</a:t>
            </a:r>
          </a:p>
        </p:txBody>
      </p:sp>
      <p:sp>
        <p:nvSpPr>
          <p:cNvPr id="4" name="Text Placeholder 3">
            <a:extLst>
              <a:ext uri="{FF2B5EF4-FFF2-40B4-BE49-F238E27FC236}">
                <a16:creationId xmlns:a16="http://schemas.microsoft.com/office/drawing/2014/main" id="{01C3BE83-AB86-474C-973A-26F29C33D95F}"/>
              </a:ext>
            </a:extLst>
          </p:cNvPr>
          <p:cNvSpPr>
            <a:spLocks noGrp="1"/>
          </p:cNvSpPr>
          <p:nvPr>
            <p:ph idx="1"/>
          </p:nvPr>
        </p:nvSpPr>
        <p:spPr>
          <a:xfrm>
            <a:off x="838200" y="1499948"/>
            <a:ext cx="10522907" cy="4292542"/>
          </a:xfrm>
        </p:spPr>
        <p:txBody>
          <a:bodyPr>
            <a:normAutofit/>
          </a:bodyPr>
          <a:lstStyle/>
          <a:p>
            <a:pPr marL="0" indent="0">
              <a:buNone/>
            </a:pPr>
            <a:r>
              <a:rPr lang="en-US" dirty="0"/>
              <a:t>Our first example query will read through the full metadata table (~20 GB) to get a result.</a:t>
            </a:r>
          </a:p>
          <a:p>
            <a:pPr marL="0" indent="0">
              <a:buNone/>
            </a:pPr>
            <a:r>
              <a:rPr lang="en-US" dirty="0">
                <a:hlinkClick r:id="rId2"/>
              </a:rPr>
              <a:t>https://cloud.google.com/bigquery/pricing</a:t>
            </a:r>
            <a:endParaRPr lang="en-US" dirty="0"/>
          </a:p>
          <a:p>
            <a:pPr marL="0" indent="0">
              <a:buNone/>
            </a:pPr>
            <a:r>
              <a:rPr lang="en-US" dirty="0"/>
              <a:t>Our example is an on-demand query which currently costs $5.00 per TB searched.</a:t>
            </a:r>
          </a:p>
          <a:p>
            <a:pPr marL="0" indent="0">
              <a:buNone/>
            </a:pPr>
            <a:r>
              <a:rPr lang="en-US" dirty="0"/>
              <a:t>This query would be ~$0.10 to run but the first 1 TB each month is free. </a:t>
            </a:r>
          </a:p>
          <a:p>
            <a:pPr marL="0" indent="0">
              <a:buNone/>
            </a:pPr>
            <a:r>
              <a:rPr lang="en-US" dirty="0" err="1"/>
              <a:t>BigQuery</a:t>
            </a:r>
            <a:r>
              <a:rPr lang="en-US" dirty="0"/>
              <a:t> Sandbox available for existing GCP users.</a:t>
            </a:r>
          </a:p>
          <a:p>
            <a:pPr marL="0" indent="0">
              <a:buNone/>
            </a:pPr>
            <a:r>
              <a:rPr lang="en-US" dirty="0">
                <a:hlinkClick r:id="rId3"/>
              </a:rPr>
              <a:t>https://cloud.google.com/bigquery/docs/sandbox</a:t>
            </a:r>
            <a:endParaRPr lang="en-US" dirty="0"/>
          </a:p>
          <a:p>
            <a:pPr marL="0" indent="0">
              <a:buNone/>
            </a:pPr>
            <a:endParaRPr lang="en-US" dirty="0"/>
          </a:p>
        </p:txBody>
      </p:sp>
    </p:spTree>
    <p:extLst>
      <p:ext uri="{BB962C8B-B14F-4D97-AF65-F5344CB8AC3E}">
        <p14:creationId xmlns:p14="http://schemas.microsoft.com/office/powerpoint/2010/main" val="3804410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27E2-2DC1-4454-9B9A-A2C66B75D0D7}"/>
              </a:ext>
            </a:extLst>
          </p:cNvPr>
          <p:cNvSpPr>
            <a:spLocks noGrp="1"/>
          </p:cNvSpPr>
          <p:nvPr>
            <p:ph type="title"/>
          </p:nvPr>
        </p:nvSpPr>
        <p:spPr/>
        <p:txBody>
          <a:bodyPr/>
          <a:lstStyle/>
          <a:p>
            <a:r>
              <a:rPr lang="en-US" dirty="0"/>
              <a:t>Addition </a:t>
            </a:r>
            <a:r>
              <a:rPr lang="en-US" dirty="0" err="1"/>
              <a:t>BigQuery</a:t>
            </a:r>
            <a:r>
              <a:rPr lang="en-US" dirty="0"/>
              <a:t> Webinars</a:t>
            </a:r>
          </a:p>
        </p:txBody>
      </p:sp>
      <p:sp>
        <p:nvSpPr>
          <p:cNvPr id="4" name="Text Placeholder 3">
            <a:extLst>
              <a:ext uri="{FF2B5EF4-FFF2-40B4-BE49-F238E27FC236}">
                <a16:creationId xmlns:a16="http://schemas.microsoft.com/office/drawing/2014/main" id="{4B193414-6822-4DF2-B6E0-E96F2360C0A2}"/>
              </a:ext>
            </a:extLst>
          </p:cNvPr>
          <p:cNvSpPr>
            <a:spLocks noGrp="1"/>
          </p:cNvSpPr>
          <p:nvPr>
            <p:ph idx="1"/>
          </p:nvPr>
        </p:nvSpPr>
        <p:spPr/>
        <p:txBody>
          <a:bodyPr/>
          <a:lstStyle/>
          <a:p>
            <a:r>
              <a:rPr lang="en-US" dirty="0"/>
              <a:t>We have an “NCBI Minute” webinar on using </a:t>
            </a:r>
            <a:r>
              <a:rPr lang="en-US" dirty="0" err="1"/>
              <a:t>BigQuery</a:t>
            </a:r>
            <a:r>
              <a:rPr lang="en-US" dirty="0"/>
              <a:t> </a:t>
            </a:r>
            <a:r>
              <a:rPr lang="en-US" dirty="0">
                <a:hlinkClick r:id="rId2"/>
              </a:rPr>
              <a:t>https://www.youtube.com/watch?v=DkNz-RCCm-M</a:t>
            </a:r>
            <a:endParaRPr lang="en-US" dirty="0"/>
          </a:p>
          <a:p>
            <a:r>
              <a:rPr lang="en-US" dirty="0"/>
              <a:t>NCBI Cloud Data &amp; Tools YouTube playlist </a:t>
            </a:r>
            <a:r>
              <a:rPr lang="en-US" dirty="0">
                <a:hlinkClick r:id="rId3"/>
              </a:rPr>
              <a:t>https://www.youtube.com/playlist?list=PLH-TjWpFfWrt5MNqU7Jvsk73QefO3ADwD</a:t>
            </a:r>
            <a:endParaRPr lang="en-US" dirty="0"/>
          </a:p>
          <a:p>
            <a:r>
              <a:rPr lang="en-US" sz="2800" dirty="0"/>
              <a:t>A video from Google that looks at nested data in </a:t>
            </a:r>
            <a:r>
              <a:rPr lang="en-US" sz="2800" dirty="0" err="1"/>
              <a:t>BigQuery</a:t>
            </a:r>
            <a:r>
              <a:rPr lang="en-US" sz="2800" dirty="0"/>
              <a:t> </a:t>
            </a:r>
            <a:r>
              <a:rPr lang="en-US" sz="2800" dirty="0">
                <a:hlinkClick r:id="rId4"/>
              </a:rPr>
              <a:t>https://www.youtube.com/watch?v=STo98QUKDS8</a:t>
            </a:r>
            <a:endParaRPr lang="en-US" sz="2800" dirty="0"/>
          </a:p>
          <a:p>
            <a:endParaRPr lang="en-US" dirty="0"/>
          </a:p>
        </p:txBody>
      </p:sp>
    </p:spTree>
    <p:extLst>
      <p:ext uri="{BB962C8B-B14F-4D97-AF65-F5344CB8AC3E}">
        <p14:creationId xmlns:p14="http://schemas.microsoft.com/office/powerpoint/2010/main" val="218170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6913-4E44-454E-A565-1AF3FECAD7E8}"/>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A09B542F-7769-4746-9A6C-DD6D5B641818}"/>
              </a:ext>
            </a:extLst>
          </p:cNvPr>
          <p:cNvSpPr>
            <a:spLocks noGrp="1"/>
          </p:cNvSpPr>
          <p:nvPr>
            <p:ph idx="1"/>
          </p:nvPr>
        </p:nvSpPr>
        <p:spPr/>
        <p:txBody>
          <a:bodyPr>
            <a:normAutofit lnSpcReduction="10000"/>
          </a:bodyPr>
          <a:lstStyle/>
          <a:p>
            <a:r>
              <a:rPr lang="en-US" sz="2800" dirty="0"/>
              <a:t>Additional Examples for SRA Searches in </a:t>
            </a:r>
            <a:r>
              <a:rPr lang="en-US" sz="2800" dirty="0" err="1"/>
              <a:t>BigQuery</a:t>
            </a:r>
            <a:r>
              <a:rPr lang="en-US" sz="2800" dirty="0"/>
              <a:t> </a:t>
            </a:r>
            <a:r>
              <a:rPr lang="en-US" sz="2800" dirty="0">
                <a:hlinkClick r:id="rId2"/>
              </a:rPr>
              <a:t>https://www.ncbi.nlm.nih.gov/sra/docs/sra-bigquery-examples/</a:t>
            </a:r>
            <a:endParaRPr lang="en-US" sz="2800" dirty="0"/>
          </a:p>
          <a:p>
            <a:r>
              <a:rPr lang="en-US" sz="2800" dirty="0"/>
              <a:t>STAT Description </a:t>
            </a:r>
            <a:r>
              <a:rPr lang="en-US" sz="2800" dirty="0">
                <a:hlinkClick r:id="rId3"/>
              </a:rPr>
              <a:t>https://www.ncbi.nlm.nih.gov/sra/docs/sra-taxonomy-analysis-tool/</a:t>
            </a:r>
            <a:endParaRPr lang="en-US" sz="2800" dirty="0"/>
          </a:p>
          <a:p>
            <a:r>
              <a:rPr lang="en-US" dirty="0"/>
              <a:t>The NIH STRIDES training website </a:t>
            </a:r>
            <a:r>
              <a:rPr lang="en-US" dirty="0">
                <a:hlinkClick r:id="rId4"/>
              </a:rPr>
              <a:t>https://cloud.nih.gov/training/</a:t>
            </a:r>
            <a:endParaRPr lang="en-US" dirty="0"/>
          </a:p>
          <a:p>
            <a:r>
              <a:rPr lang="en-US" sz="2800" dirty="0"/>
              <a:t>Google </a:t>
            </a:r>
            <a:r>
              <a:rPr lang="en-US" sz="2800" dirty="0" err="1"/>
              <a:t>Quickstart</a:t>
            </a:r>
            <a:r>
              <a:rPr lang="en-US" sz="2800" dirty="0"/>
              <a:t> for </a:t>
            </a:r>
            <a:r>
              <a:rPr lang="en-US" sz="2800" dirty="0" err="1"/>
              <a:t>BigQuery</a:t>
            </a:r>
            <a:r>
              <a:rPr lang="en-US" sz="2800" dirty="0"/>
              <a:t> </a:t>
            </a:r>
            <a:r>
              <a:rPr lang="en-US" sz="2800" dirty="0">
                <a:hlinkClick r:id="rId5"/>
              </a:rPr>
              <a:t>https://cloud.google.com/bigquery/docs/quickstarts/quickstart-web-ui</a:t>
            </a:r>
            <a:endParaRPr lang="en-US" sz="2800" dirty="0"/>
          </a:p>
          <a:p>
            <a:endParaRPr lang="en-US" sz="2800" dirty="0"/>
          </a:p>
          <a:p>
            <a:endParaRPr lang="en-US" dirty="0"/>
          </a:p>
          <a:p>
            <a:endParaRPr lang="en-US" dirty="0"/>
          </a:p>
        </p:txBody>
      </p:sp>
    </p:spTree>
    <p:extLst>
      <p:ext uri="{BB962C8B-B14F-4D97-AF65-F5344CB8AC3E}">
        <p14:creationId xmlns:p14="http://schemas.microsoft.com/office/powerpoint/2010/main" val="445920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C7350-55FC-4057-8016-EC5D2DC03B16}"/>
              </a:ext>
            </a:extLst>
          </p:cNvPr>
          <p:cNvSpPr>
            <a:spLocks noGrp="1"/>
          </p:cNvSpPr>
          <p:nvPr>
            <p:ph type="title"/>
          </p:nvPr>
        </p:nvSpPr>
        <p:spPr/>
        <p:txBody>
          <a:bodyPr>
            <a:normAutofit/>
          </a:bodyPr>
          <a:lstStyle/>
          <a:p>
            <a:r>
              <a:rPr lang="en-US" dirty="0"/>
              <a:t>Thank You</a:t>
            </a:r>
          </a:p>
        </p:txBody>
      </p:sp>
      <p:sp>
        <p:nvSpPr>
          <p:cNvPr id="3" name="Text Placeholder 2">
            <a:extLst>
              <a:ext uri="{FF2B5EF4-FFF2-40B4-BE49-F238E27FC236}">
                <a16:creationId xmlns:a16="http://schemas.microsoft.com/office/drawing/2014/main" id="{086A3D39-7505-4EB6-85AC-58CBA09ADDB1}"/>
              </a:ext>
            </a:extLst>
          </p:cNvPr>
          <p:cNvSpPr>
            <a:spLocks noGrp="1"/>
          </p:cNvSpPr>
          <p:nvPr>
            <p:ph type="body" sz="quarter" idx="11"/>
          </p:nvPr>
        </p:nvSpPr>
        <p:spPr/>
        <p:txBody>
          <a:bodyPr/>
          <a:lstStyle/>
          <a:p>
            <a:r>
              <a:rPr lang="en-US" dirty="0"/>
              <a:t>Adelaide Rhodes</a:t>
            </a:r>
          </a:p>
          <a:p>
            <a:r>
              <a:rPr lang="en-US" dirty="0"/>
              <a:t>Ravinder Eskandary</a:t>
            </a:r>
          </a:p>
        </p:txBody>
      </p:sp>
      <p:sp>
        <p:nvSpPr>
          <p:cNvPr id="4" name="Text Placeholder 3">
            <a:extLst>
              <a:ext uri="{FF2B5EF4-FFF2-40B4-BE49-F238E27FC236}">
                <a16:creationId xmlns:a16="http://schemas.microsoft.com/office/drawing/2014/main" id="{27E32C5D-B074-428C-B932-EEE82560F224}"/>
              </a:ext>
            </a:extLst>
          </p:cNvPr>
          <p:cNvSpPr>
            <a:spLocks noGrp="1"/>
          </p:cNvSpPr>
          <p:nvPr>
            <p:ph type="body" sz="quarter" idx="13"/>
          </p:nvPr>
        </p:nvSpPr>
        <p:spPr/>
        <p:txBody>
          <a:bodyPr/>
          <a:lstStyle/>
          <a:p>
            <a:r>
              <a:rPr lang="en-US" dirty="0"/>
              <a:t>Michael Kimelman</a:t>
            </a:r>
          </a:p>
          <a:p>
            <a:r>
              <a:rPr lang="en-US" dirty="0"/>
              <a:t>Vadim Zalunin</a:t>
            </a:r>
          </a:p>
          <a:p>
            <a:endParaRPr lang="en-US" dirty="0"/>
          </a:p>
        </p:txBody>
      </p:sp>
      <p:sp>
        <p:nvSpPr>
          <p:cNvPr id="5" name="Text Placeholder 4">
            <a:extLst>
              <a:ext uri="{FF2B5EF4-FFF2-40B4-BE49-F238E27FC236}">
                <a16:creationId xmlns:a16="http://schemas.microsoft.com/office/drawing/2014/main" id="{8EB83059-2AE4-468F-BB89-7A86C9ADE4A5}"/>
              </a:ext>
            </a:extLst>
          </p:cNvPr>
          <p:cNvSpPr>
            <a:spLocks noGrp="1"/>
          </p:cNvSpPr>
          <p:nvPr>
            <p:ph type="body" sz="quarter" idx="14"/>
          </p:nvPr>
        </p:nvSpPr>
        <p:spPr/>
        <p:txBody>
          <a:bodyPr/>
          <a:lstStyle/>
          <a:p>
            <a:r>
              <a:rPr lang="en-US" dirty="0"/>
              <a:t>Chris O’Sullivan</a:t>
            </a:r>
          </a:p>
          <a:p>
            <a:r>
              <a:rPr lang="en-US" dirty="0"/>
              <a:t>Jon Trow</a:t>
            </a:r>
          </a:p>
          <a:p>
            <a:r>
              <a:rPr lang="en-US" dirty="0"/>
              <a:t>Yuriy Skripchenko</a:t>
            </a:r>
          </a:p>
          <a:p>
            <a:endParaRPr lang="en-US" dirty="0"/>
          </a:p>
        </p:txBody>
      </p:sp>
      <p:sp>
        <p:nvSpPr>
          <p:cNvPr id="6" name="Text Placeholder 5">
            <a:extLst>
              <a:ext uri="{FF2B5EF4-FFF2-40B4-BE49-F238E27FC236}">
                <a16:creationId xmlns:a16="http://schemas.microsoft.com/office/drawing/2014/main" id="{23602E4B-DD4B-490F-9BB8-A69A0CD0F0D0}"/>
              </a:ext>
            </a:extLst>
          </p:cNvPr>
          <p:cNvSpPr>
            <a:spLocks noGrp="1"/>
          </p:cNvSpPr>
          <p:nvPr>
            <p:ph type="body" sz="quarter" idx="15"/>
          </p:nvPr>
        </p:nvSpPr>
        <p:spPr/>
        <p:txBody>
          <a:bodyPr/>
          <a:lstStyle/>
          <a:p>
            <a:endParaRPr lang="en-US" dirty="0"/>
          </a:p>
        </p:txBody>
      </p:sp>
      <p:sp>
        <p:nvSpPr>
          <p:cNvPr id="7" name="Text Placeholder 6">
            <a:extLst>
              <a:ext uri="{FF2B5EF4-FFF2-40B4-BE49-F238E27FC236}">
                <a16:creationId xmlns:a16="http://schemas.microsoft.com/office/drawing/2014/main" id="{779F4EEA-2DD3-4A33-9FDC-B5778132C4EE}"/>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21715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252C-A87D-4F50-8401-5C14415F1040}"/>
              </a:ext>
            </a:extLst>
          </p:cNvPr>
          <p:cNvSpPr>
            <a:spLocks noGrp="1"/>
          </p:cNvSpPr>
          <p:nvPr>
            <p:ph type="title"/>
          </p:nvPr>
        </p:nvSpPr>
        <p:spPr/>
        <p:txBody>
          <a:bodyPr>
            <a:normAutofit/>
          </a:bodyPr>
          <a:lstStyle/>
          <a:p>
            <a:r>
              <a:rPr lang="en-US" dirty="0"/>
              <a:t>Yes/No Question</a:t>
            </a:r>
          </a:p>
        </p:txBody>
      </p:sp>
      <p:sp>
        <p:nvSpPr>
          <p:cNvPr id="3" name="Text Placeholder 2">
            <a:extLst>
              <a:ext uri="{FF2B5EF4-FFF2-40B4-BE49-F238E27FC236}">
                <a16:creationId xmlns:a16="http://schemas.microsoft.com/office/drawing/2014/main" id="{E67820A5-6E26-488B-82FF-A2D6D0E10642}"/>
              </a:ext>
            </a:extLst>
          </p:cNvPr>
          <p:cNvSpPr>
            <a:spLocks noGrp="1"/>
          </p:cNvSpPr>
          <p:nvPr>
            <p:ph type="body" sz="quarter" idx="10"/>
          </p:nvPr>
        </p:nvSpPr>
        <p:spPr/>
        <p:txBody>
          <a:bodyPr/>
          <a:lstStyle/>
          <a:p>
            <a:r>
              <a:rPr lang="en-US" dirty="0"/>
              <a:t>I have used a cloud platform like AWS or GCP in the past?</a:t>
            </a:r>
          </a:p>
        </p:txBody>
      </p:sp>
    </p:spTree>
    <p:extLst>
      <p:ext uri="{BB962C8B-B14F-4D97-AF65-F5344CB8AC3E}">
        <p14:creationId xmlns:p14="http://schemas.microsoft.com/office/powerpoint/2010/main" val="73035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A2036-EB55-4BE4-95D8-65315829EC4C}"/>
              </a:ext>
            </a:extLst>
          </p:cNvPr>
          <p:cNvSpPr>
            <a:spLocks noGrp="1"/>
          </p:cNvSpPr>
          <p:nvPr>
            <p:ph type="title"/>
          </p:nvPr>
        </p:nvSpPr>
        <p:spPr/>
        <p:txBody>
          <a:bodyPr/>
          <a:lstStyle/>
          <a:p>
            <a:r>
              <a:rPr lang="en-US" dirty="0"/>
              <a:t>Why do I want to use the cloud?</a:t>
            </a:r>
          </a:p>
        </p:txBody>
      </p:sp>
      <p:sp>
        <p:nvSpPr>
          <p:cNvPr id="3" name="Content Placeholder 2">
            <a:extLst>
              <a:ext uri="{FF2B5EF4-FFF2-40B4-BE49-F238E27FC236}">
                <a16:creationId xmlns:a16="http://schemas.microsoft.com/office/drawing/2014/main" id="{B30181B5-95C7-4CAF-BB33-30AE82E5ECF6}"/>
              </a:ext>
            </a:extLst>
          </p:cNvPr>
          <p:cNvSpPr>
            <a:spLocks noGrp="1"/>
          </p:cNvSpPr>
          <p:nvPr>
            <p:ph idx="1"/>
          </p:nvPr>
        </p:nvSpPr>
        <p:spPr/>
        <p:txBody>
          <a:bodyPr>
            <a:normAutofit lnSpcReduction="10000"/>
          </a:bodyPr>
          <a:lstStyle/>
          <a:p>
            <a:r>
              <a:rPr lang="en-US" dirty="0"/>
              <a:t>Speed – High Performance Computing (HPC) resources may not be available to you normally or access may be limited.</a:t>
            </a:r>
          </a:p>
          <a:p>
            <a:r>
              <a:rPr lang="en-US" dirty="0"/>
              <a:t>Cost – Buying and supporting computing and storage resources can be costly and time consuming.</a:t>
            </a:r>
          </a:p>
          <a:p>
            <a:r>
              <a:rPr lang="en-US" dirty="0"/>
              <a:t>Features – New features and opportunities for automation are available using the cloud providers.</a:t>
            </a:r>
          </a:p>
          <a:p>
            <a:r>
              <a:rPr lang="en-US" dirty="0"/>
              <a:t>Gap Filling – You can keep using all the existing on-site resources while using cloud resources to test or for short term needs.</a:t>
            </a:r>
          </a:p>
          <a:p>
            <a:endParaRPr lang="en-US" dirty="0"/>
          </a:p>
        </p:txBody>
      </p:sp>
    </p:spTree>
    <p:extLst>
      <p:ext uri="{BB962C8B-B14F-4D97-AF65-F5344CB8AC3E}">
        <p14:creationId xmlns:p14="http://schemas.microsoft.com/office/powerpoint/2010/main" val="151878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7AA9-40A4-4E2E-9E58-B5FF5743F864}"/>
              </a:ext>
            </a:extLst>
          </p:cNvPr>
          <p:cNvSpPr>
            <a:spLocks noGrp="1"/>
          </p:cNvSpPr>
          <p:nvPr>
            <p:ph type="title"/>
          </p:nvPr>
        </p:nvSpPr>
        <p:spPr/>
        <p:txBody>
          <a:bodyPr/>
          <a:lstStyle/>
          <a:p>
            <a:r>
              <a:rPr lang="en-US" dirty="0"/>
              <a:t>STRIDES</a:t>
            </a:r>
          </a:p>
        </p:txBody>
      </p:sp>
      <p:sp>
        <p:nvSpPr>
          <p:cNvPr id="3" name="Content Placeholder 2">
            <a:extLst>
              <a:ext uri="{FF2B5EF4-FFF2-40B4-BE49-F238E27FC236}">
                <a16:creationId xmlns:a16="http://schemas.microsoft.com/office/drawing/2014/main" id="{B40BAB35-7A96-4ACF-9B0F-A221D7A618B5}"/>
              </a:ext>
            </a:extLst>
          </p:cNvPr>
          <p:cNvSpPr>
            <a:spLocks noGrp="1"/>
          </p:cNvSpPr>
          <p:nvPr>
            <p:ph idx="1"/>
          </p:nvPr>
        </p:nvSpPr>
        <p:spPr/>
        <p:txBody>
          <a:bodyPr>
            <a:normAutofit/>
          </a:bodyPr>
          <a:lstStyle/>
          <a:p>
            <a:pPr marL="0" indent="0">
              <a:buNone/>
            </a:pPr>
            <a:r>
              <a:rPr lang="en-US" dirty="0"/>
              <a:t>The NIH STRIDES Initiative is a partnership with commercial cloud providers to make accessing compute and storage resources easier for biomedical researchers.</a:t>
            </a:r>
          </a:p>
          <a:p>
            <a:pPr marL="0" indent="0">
              <a:buNone/>
            </a:pPr>
            <a:r>
              <a:rPr lang="en-US" dirty="0"/>
              <a:t>Any NIH Institute, Center or Office (ICO) or NIH-funded researcher is eligible to take part in the STRIDES Initiative.</a:t>
            </a:r>
          </a:p>
          <a:p>
            <a:pPr marL="0" indent="0">
              <a:buNone/>
            </a:pPr>
            <a:r>
              <a:rPr lang="en-US" dirty="0"/>
              <a:t>Researchers with NIH grants or at institutions with NIH funding may want to check the STRIDES website to learn if they are eligible for discounts or credits for one of the cloud providers. </a:t>
            </a:r>
            <a:r>
              <a:rPr lang="en-US" dirty="0">
                <a:hlinkClick r:id="rId2"/>
              </a:rPr>
              <a:t>https://cloud.nih.gov</a:t>
            </a:r>
            <a:endParaRPr lang="en-US" dirty="0"/>
          </a:p>
          <a:p>
            <a:pPr marL="0" indent="0">
              <a:buNone/>
            </a:pPr>
            <a:endParaRPr lang="en-US" dirty="0"/>
          </a:p>
        </p:txBody>
      </p:sp>
      <p:pic>
        <p:nvPicPr>
          <p:cNvPr id="5" name="Picture 4" descr="A picture containing laser, dome&#10;&#10;Description automatically generated">
            <a:extLst>
              <a:ext uri="{FF2B5EF4-FFF2-40B4-BE49-F238E27FC236}">
                <a16:creationId xmlns:a16="http://schemas.microsoft.com/office/drawing/2014/main" id="{198281CE-C4CC-4526-9436-C36F11F65CF0}"/>
              </a:ext>
            </a:extLst>
          </p:cNvPr>
          <p:cNvPicPr>
            <a:picLocks noChangeAspect="1"/>
          </p:cNvPicPr>
          <p:nvPr/>
        </p:nvPicPr>
        <p:blipFill>
          <a:blip r:embed="rId3"/>
          <a:stretch>
            <a:fillRect/>
          </a:stretch>
        </p:blipFill>
        <p:spPr>
          <a:xfrm>
            <a:off x="6878435" y="215900"/>
            <a:ext cx="2857500" cy="1609725"/>
          </a:xfrm>
          <a:prstGeom prst="rect">
            <a:avLst/>
          </a:prstGeom>
        </p:spPr>
      </p:pic>
    </p:spTree>
    <p:extLst>
      <p:ext uri="{BB962C8B-B14F-4D97-AF65-F5344CB8AC3E}">
        <p14:creationId xmlns:p14="http://schemas.microsoft.com/office/powerpoint/2010/main" val="2935120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F8A28A-E037-45D4-9B04-0FA41B2A80D7}"/>
              </a:ext>
            </a:extLst>
          </p:cNvPr>
          <p:cNvSpPr>
            <a:spLocks noGrp="1"/>
          </p:cNvSpPr>
          <p:nvPr>
            <p:ph type="title"/>
          </p:nvPr>
        </p:nvSpPr>
        <p:spPr/>
        <p:txBody>
          <a:bodyPr/>
          <a:lstStyle/>
          <a:p>
            <a:r>
              <a:rPr lang="en-US"/>
              <a:t>What is BigQuery?</a:t>
            </a:r>
            <a:endParaRPr lang="en-US" dirty="0"/>
          </a:p>
        </p:txBody>
      </p:sp>
      <p:sp>
        <p:nvSpPr>
          <p:cNvPr id="6" name="Text Placeholder 5">
            <a:extLst>
              <a:ext uri="{FF2B5EF4-FFF2-40B4-BE49-F238E27FC236}">
                <a16:creationId xmlns:a16="http://schemas.microsoft.com/office/drawing/2014/main" id="{757F47A7-6DC1-410E-B7DB-9614E31B43DF}"/>
              </a:ext>
            </a:extLst>
          </p:cNvPr>
          <p:cNvSpPr>
            <a:spLocks noGrp="1"/>
          </p:cNvSpPr>
          <p:nvPr>
            <p:ph idx="1"/>
          </p:nvPr>
        </p:nvSpPr>
        <p:spPr>
          <a:xfrm>
            <a:off x="838200" y="1825625"/>
            <a:ext cx="5257800" cy="3858895"/>
          </a:xfrm>
        </p:spPr>
        <p:txBody>
          <a:bodyPr>
            <a:normAutofit fontScale="92500" lnSpcReduction="10000"/>
          </a:bodyPr>
          <a:lstStyle/>
          <a:p>
            <a:pPr marL="0" indent="0">
              <a:buNone/>
            </a:pPr>
            <a:r>
              <a:rPr lang="en-US"/>
              <a:t>BigQuery is the Google Cloud Data Warehouse product.  </a:t>
            </a:r>
          </a:p>
          <a:p>
            <a:pPr marL="0" indent="0">
              <a:buNone/>
            </a:pPr>
            <a:r>
              <a:rPr lang="en-US"/>
              <a:t>SRA maintains a copy of submission metadata in BigQuery.</a:t>
            </a:r>
          </a:p>
          <a:p>
            <a:pPr marL="0" indent="0">
              <a:buNone/>
            </a:pPr>
            <a:r>
              <a:rPr lang="en-US"/>
              <a:t>This allows SQL queries to search the metadata in ways that are hard or impossible with the NCBI Entrez search engine.</a:t>
            </a:r>
          </a:p>
          <a:p>
            <a:pPr marL="0" indent="0">
              <a:buNone/>
            </a:pPr>
            <a:r>
              <a:rPr lang="en-US">
                <a:hlinkClick r:id="rId2"/>
              </a:rPr>
              <a:t>https://cloud.google.com/bigquery/docs/how-to</a:t>
            </a:r>
            <a:endParaRPr lang="en-US"/>
          </a:p>
          <a:p>
            <a:endParaRPr lang="en-US" dirty="0"/>
          </a:p>
        </p:txBody>
      </p:sp>
      <p:pic>
        <p:nvPicPr>
          <p:cNvPr id="13" name="Picture 12" descr="Icon&#10;&#10;Description automatically generated">
            <a:extLst>
              <a:ext uri="{FF2B5EF4-FFF2-40B4-BE49-F238E27FC236}">
                <a16:creationId xmlns:a16="http://schemas.microsoft.com/office/drawing/2014/main" id="{0263E088-2D8A-4654-B6B8-439DF4E6FA9A}"/>
              </a:ext>
            </a:extLst>
          </p:cNvPr>
          <p:cNvPicPr>
            <a:picLocks noChangeAspect="1"/>
          </p:cNvPicPr>
          <p:nvPr/>
        </p:nvPicPr>
        <p:blipFill>
          <a:blip r:embed="rId3"/>
          <a:stretch>
            <a:fillRect/>
          </a:stretch>
        </p:blipFill>
        <p:spPr>
          <a:xfrm>
            <a:off x="8834351" y="1006172"/>
            <a:ext cx="1905000" cy="1905000"/>
          </a:xfrm>
          <a:prstGeom prst="rect">
            <a:avLst/>
          </a:prstGeom>
        </p:spPr>
      </p:pic>
      <p:pic>
        <p:nvPicPr>
          <p:cNvPr id="17" name="Picture 16" descr="Logo, icon&#10;&#10;Description automatically generated">
            <a:extLst>
              <a:ext uri="{FF2B5EF4-FFF2-40B4-BE49-F238E27FC236}">
                <a16:creationId xmlns:a16="http://schemas.microsoft.com/office/drawing/2014/main" id="{00742EA7-9BE5-4907-8C25-F960FADD3FB9}"/>
              </a:ext>
            </a:extLst>
          </p:cNvPr>
          <p:cNvPicPr>
            <a:picLocks noChangeAspect="1"/>
          </p:cNvPicPr>
          <p:nvPr/>
        </p:nvPicPr>
        <p:blipFill>
          <a:blip r:embed="rId4"/>
          <a:stretch>
            <a:fillRect/>
          </a:stretch>
        </p:blipFill>
        <p:spPr>
          <a:xfrm>
            <a:off x="5572645" y="610521"/>
            <a:ext cx="4382193" cy="2300651"/>
          </a:xfrm>
          <a:prstGeom prst="rect">
            <a:avLst/>
          </a:prstGeom>
        </p:spPr>
      </p:pic>
      <p:pic>
        <p:nvPicPr>
          <p:cNvPr id="19" name="Picture 18">
            <a:extLst>
              <a:ext uri="{FF2B5EF4-FFF2-40B4-BE49-F238E27FC236}">
                <a16:creationId xmlns:a16="http://schemas.microsoft.com/office/drawing/2014/main" id="{118CC08A-CEF0-4784-8822-CF8D8DAE1E75}"/>
              </a:ext>
            </a:extLst>
          </p:cNvPr>
          <p:cNvPicPr>
            <a:picLocks noChangeAspect="1"/>
          </p:cNvPicPr>
          <p:nvPr/>
        </p:nvPicPr>
        <p:blipFill>
          <a:blip r:embed="rId5"/>
          <a:stretch>
            <a:fillRect/>
          </a:stretch>
        </p:blipFill>
        <p:spPr>
          <a:xfrm>
            <a:off x="7110326" y="3244388"/>
            <a:ext cx="2676525" cy="2247900"/>
          </a:xfrm>
          <a:prstGeom prst="rect">
            <a:avLst/>
          </a:prstGeom>
        </p:spPr>
      </p:pic>
    </p:spTree>
    <p:extLst>
      <p:ext uri="{BB962C8B-B14F-4D97-AF65-F5344CB8AC3E}">
        <p14:creationId xmlns:p14="http://schemas.microsoft.com/office/powerpoint/2010/main" val="3469568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EB25-2394-41DE-9169-76A6435AC990}"/>
              </a:ext>
            </a:extLst>
          </p:cNvPr>
          <p:cNvSpPr>
            <a:spLocks noGrp="1"/>
          </p:cNvSpPr>
          <p:nvPr>
            <p:ph type="title"/>
          </p:nvPr>
        </p:nvSpPr>
        <p:spPr/>
        <p:txBody>
          <a:bodyPr>
            <a:normAutofit/>
          </a:bodyPr>
          <a:lstStyle/>
          <a:p>
            <a:r>
              <a:rPr lang="en-US" dirty="0"/>
              <a:t>Yes/No Question</a:t>
            </a:r>
          </a:p>
        </p:txBody>
      </p:sp>
      <p:sp>
        <p:nvSpPr>
          <p:cNvPr id="3" name="Subtitle 2">
            <a:extLst>
              <a:ext uri="{FF2B5EF4-FFF2-40B4-BE49-F238E27FC236}">
                <a16:creationId xmlns:a16="http://schemas.microsoft.com/office/drawing/2014/main" id="{BE42D68A-C7A5-4FB6-9E44-F12822EC7D43}"/>
              </a:ext>
            </a:extLst>
          </p:cNvPr>
          <p:cNvSpPr>
            <a:spLocks noGrp="1"/>
          </p:cNvSpPr>
          <p:nvPr>
            <p:ph type="body" sz="quarter" idx="10"/>
          </p:nvPr>
        </p:nvSpPr>
        <p:spPr/>
        <p:txBody>
          <a:bodyPr/>
          <a:lstStyle/>
          <a:p>
            <a:r>
              <a:rPr lang="en-US" dirty="0"/>
              <a:t>I feel comfortable writing basic queries in SQL.</a:t>
            </a:r>
          </a:p>
        </p:txBody>
      </p:sp>
    </p:spTree>
    <p:extLst>
      <p:ext uri="{BB962C8B-B14F-4D97-AF65-F5344CB8AC3E}">
        <p14:creationId xmlns:p14="http://schemas.microsoft.com/office/powerpoint/2010/main" val="3226148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A198-7E6D-444C-A68F-77601E38C63F}"/>
              </a:ext>
            </a:extLst>
          </p:cNvPr>
          <p:cNvSpPr>
            <a:spLocks noGrp="1"/>
          </p:cNvSpPr>
          <p:nvPr>
            <p:ph type="title"/>
          </p:nvPr>
        </p:nvSpPr>
        <p:spPr/>
        <p:txBody>
          <a:bodyPr/>
          <a:lstStyle/>
          <a:p>
            <a:r>
              <a:rPr lang="en-US" dirty="0"/>
              <a:t>What is a Database?</a:t>
            </a:r>
          </a:p>
        </p:txBody>
      </p:sp>
      <p:sp>
        <p:nvSpPr>
          <p:cNvPr id="4" name="Text Placeholder 3">
            <a:extLst>
              <a:ext uri="{FF2B5EF4-FFF2-40B4-BE49-F238E27FC236}">
                <a16:creationId xmlns:a16="http://schemas.microsoft.com/office/drawing/2014/main" id="{22E5585D-5187-490B-8E0C-62016887B5DC}"/>
              </a:ext>
            </a:extLst>
          </p:cNvPr>
          <p:cNvSpPr>
            <a:spLocks noGrp="1"/>
          </p:cNvSpPr>
          <p:nvPr>
            <p:ph idx="1"/>
          </p:nvPr>
        </p:nvSpPr>
        <p:spPr>
          <a:xfrm>
            <a:off x="655320" y="1825625"/>
            <a:ext cx="5257800" cy="3858895"/>
          </a:xfrm>
        </p:spPr>
        <p:txBody>
          <a:bodyPr>
            <a:normAutofit/>
          </a:bodyPr>
          <a:lstStyle/>
          <a:p>
            <a:pPr marL="0" indent="0">
              <a:buNone/>
            </a:pPr>
            <a:r>
              <a:rPr lang="en-US" dirty="0"/>
              <a:t>A database is a structured way to store information electronically.</a:t>
            </a:r>
          </a:p>
          <a:p>
            <a:pPr marL="0" indent="0">
              <a:buNone/>
            </a:pPr>
            <a:r>
              <a:rPr lang="en-US" dirty="0"/>
              <a:t>There are many forms of database they commonly have tables, columns, and records.</a:t>
            </a:r>
          </a:p>
          <a:p>
            <a:pPr marL="0" indent="0">
              <a:buNone/>
            </a:pPr>
            <a:r>
              <a:rPr lang="en-US" dirty="0"/>
              <a:t>Databases are similar to a spreadsheet with more features. </a:t>
            </a:r>
          </a:p>
        </p:txBody>
      </p:sp>
      <p:pic>
        <p:nvPicPr>
          <p:cNvPr id="6" name="Graphic 5">
            <a:extLst>
              <a:ext uri="{FF2B5EF4-FFF2-40B4-BE49-F238E27FC236}">
                <a16:creationId xmlns:a16="http://schemas.microsoft.com/office/drawing/2014/main" id="{5AA2455F-22B7-4FE6-A9F5-3118FAC993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9400" y="465513"/>
            <a:ext cx="6796098" cy="4418561"/>
          </a:xfrm>
          <a:prstGeom prst="rect">
            <a:avLst/>
          </a:prstGeom>
        </p:spPr>
      </p:pic>
    </p:spTree>
    <p:extLst>
      <p:ext uri="{BB962C8B-B14F-4D97-AF65-F5344CB8AC3E}">
        <p14:creationId xmlns:p14="http://schemas.microsoft.com/office/powerpoint/2010/main" val="174465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8C80-A7E3-476E-8930-90035AB66BBB}"/>
              </a:ext>
            </a:extLst>
          </p:cNvPr>
          <p:cNvSpPr>
            <a:spLocks noGrp="1"/>
          </p:cNvSpPr>
          <p:nvPr>
            <p:ph type="title"/>
          </p:nvPr>
        </p:nvSpPr>
        <p:spPr/>
        <p:txBody>
          <a:bodyPr/>
          <a:lstStyle/>
          <a:p>
            <a:r>
              <a:rPr lang="en-US" dirty="0"/>
              <a:t>Simple SQL Queries</a:t>
            </a:r>
          </a:p>
        </p:txBody>
      </p:sp>
      <p:sp>
        <p:nvSpPr>
          <p:cNvPr id="4" name="Text Placeholder 3">
            <a:extLst>
              <a:ext uri="{FF2B5EF4-FFF2-40B4-BE49-F238E27FC236}">
                <a16:creationId xmlns:a16="http://schemas.microsoft.com/office/drawing/2014/main" id="{187D5DA7-A995-48FF-91C3-C5BECB4A3DC6}"/>
              </a:ext>
            </a:extLst>
          </p:cNvPr>
          <p:cNvSpPr>
            <a:spLocks noGrp="1"/>
          </p:cNvSpPr>
          <p:nvPr>
            <p:ph idx="1"/>
          </p:nvPr>
        </p:nvSpPr>
        <p:spPr/>
        <p:txBody>
          <a:bodyPr>
            <a:normAutofit lnSpcReduction="10000"/>
          </a:bodyPr>
          <a:lstStyle/>
          <a:p>
            <a:pPr marL="0" indent="0">
              <a:buNone/>
            </a:pPr>
            <a:r>
              <a:rPr lang="en-US" dirty="0"/>
              <a:t>A very basic overview of SQL queries.</a:t>
            </a:r>
          </a:p>
          <a:p>
            <a:pPr marL="0" indent="0">
              <a:buNone/>
            </a:pPr>
            <a:r>
              <a:rPr lang="en-US" dirty="0"/>
              <a:t>SELECT – command to extract data from a table.</a:t>
            </a:r>
          </a:p>
          <a:p>
            <a:pPr marL="0" indent="0">
              <a:buNone/>
            </a:pPr>
            <a:r>
              <a:rPr lang="en-US" dirty="0"/>
              <a:t>FROM – specify which tables to extract data from</a:t>
            </a:r>
          </a:p>
          <a:p>
            <a:pPr marL="0" indent="0">
              <a:buNone/>
            </a:pPr>
            <a:r>
              <a:rPr lang="en-US" dirty="0"/>
              <a:t>WHERE – filters the data</a:t>
            </a:r>
          </a:p>
          <a:p>
            <a:pPr marL="0" indent="0">
              <a:buNone/>
            </a:pPr>
            <a:r>
              <a:rPr lang="en-US" dirty="0"/>
              <a:t>ORDER BY – order the results by specified column(s)</a:t>
            </a:r>
          </a:p>
          <a:p>
            <a:pPr marL="0" indent="0">
              <a:buNone/>
            </a:pPr>
            <a:endParaRPr lang="en-US" dirty="0"/>
          </a:p>
          <a:p>
            <a:pPr marL="0" indent="0">
              <a:buNone/>
            </a:pPr>
            <a:r>
              <a:rPr lang="en-US" dirty="0">
                <a:hlinkClick r:id="rId2"/>
              </a:rPr>
              <a:t>https://cloud.google.com/bigquery/docs/reference/standard-sql/query-syntax</a:t>
            </a:r>
            <a:endParaRPr lang="en-US" dirty="0"/>
          </a:p>
          <a:p>
            <a:pPr marL="0" indent="0">
              <a:buNone/>
            </a:pPr>
            <a:endParaRPr lang="en-US" dirty="0"/>
          </a:p>
        </p:txBody>
      </p:sp>
    </p:spTree>
    <p:extLst>
      <p:ext uri="{BB962C8B-B14F-4D97-AF65-F5344CB8AC3E}">
        <p14:creationId xmlns:p14="http://schemas.microsoft.com/office/powerpoint/2010/main" val="2216777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3692-CD55-45B6-94BB-639C7C923640}"/>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C3BEA01D-03A2-47AF-AAEC-EE452CA29AFC}"/>
              </a:ext>
            </a:extLst>
          </p:cNvPr>
          <p:cNvSpPr>
            <a:spLocks noGrp="1"/>
          </p:cNvSpPr>
          <p:nvPr>
            <p:ph idx="1"/>
          </p:nvPr>
        </p:nvSpPr>
        <p:spPr>
          <a:xfrm>
            <a:off x="838200" y="1825625"/>
            <a:ext cx="3933825" cy="3858895"/>
          </a:xfrm>
        </p:spPr>
        <p:txBody>
          <a:bodyPr>
            <a:normAutofit fontScale="92500" lnSpcReduction="10000"/>
          </a:bodyPr>
          <a:lstStyle/>
          <a:p>
            <a:pPr marL="0" indent="0">
              <a:buNone/>
            </a:pPr>
            <a:r>
              <a:rPr lang="en-US" dirty="0"/>
              <a:t>Here is an example search for the SRA Data.</a:t>
            </a:r>
          </a:p>
          <a:p>
            <a:pPr marL="0" indent="0">
              <a:buNone/>
            </a:pPr>
            <a:r>
              <a:rPr lang="en-US" dirty="0"/>
              <a:t>This query will search in the metadata table that is part of the SRA dataset contained in the </a:t>
            </a:r>
            <a:r>
              <a:rPr lang="en-US" dirty="0" err="1"/>
              <a:t>nih</a:t>
            </a:r>
            <a:r>
              <a:rPr lang="en-US" dirty="0"/>
              <a:t>-sra-datastore project.</a:t>
            </a:r>
          </a:p>
          <a:p>
            <a:pPr marL="0" indent="0">
              <a:buNone/>
            </a:pPr>
            <a:r>
              <a:rPr lang="en-US" dirty="0"/>
              <a:t>The query will look for all (Select *) records with ‘Homo sapiens’ in the organism column.</a:t>
            </a:r>
          </a:p>
        </p:txBody>
      </p:sp>
      <p:pic>
        <p:nvPicPr>
          <p:cNvPr id="8" name="Picture 7">
            <a:extLst>
              <a:ext uri="{FF2B5EF4-FFF2-40B4-BE49-F238E27FC236}">
                <a16:creationId xmlns:a16="http://schemas.microsoft.com/office/drawing/2014/main" id="{D1EA0E17-5926-41D4-AEDA-76632D9C5E52}"/>
              </a:ext>
            </a:extLst>
          </p:cNvPr>
          <p:cNvPicPr>
            <a:picLocks noChangeAspect="1"/>
          </p:cNvPicPr>
          <p:nvPr/>
        </p:nvPicPr>
        <p:blipFill>
          <a:blip r:embed="rId2"/>
          <a:stretch>
            <a:fillRect/>
          </a:stretch>
        </p:blipFill>
        <p:spPr>
          <a:xfrm>
            <a:off x="4934864" y="1825625"/>
            <a:ext cx="6869937" cy="1559295"/>
          </a:xfrm>
          <a:prstGeom prst="rect">
            <a:avLst/>
          </a:prstGeom>
        </p:spPr>
      </p:pic>
    </p:spTree>
    <p:extLst>
      <p:ext uri="{BB962C8B-B14F-4D97-AF65-F5344CB8AC3E}">
        <p14:creationId xmlns:p14="http://schemas.microsoft.com/office/powerpoint/2010/main" val="185677247"/>
      </p:ext>
    </p:extLst>
  </p:cSld>
  <p:clrMapOvr>
    <a:masterClrMapping/>
  </p:clrMapOvr>
</p:sld>
</file>

<file path=ppt/theme/theme1.xml><?xml version="1.0" encoding="utf-8"?>
<a:theme xmlns:a="http://schemas.openxmlformats.org/drawingml/2006/main" name="Office Theme">
  <a:themeElements>
    <a:clrScheme name="NCBI Colors 1">
      <a:dk1>
        <a:srgbClr val="000000"/>
      </a:dk1>
      <a:lt1>
        <a:srgbClr val="FFFFFF"/>
      </a:lt1>
      <a:dk2>
        <a:srgbClr val="44546A"/>
      </a:dk2>
      <a:lt2>
        <a:srgbClr val="E7E6E6"/>
      </a:lt2>
      <a:accent1>
        <a:srgbClr val="0071BC"/>
      </a:accent1>
      <a:accent2>
        <a:srgbClr val="AEB0B5"/>
      </a:accent2>
      <a:accent3>
        <a:srgbClr val="00A6D2"/>
      </a:accent3>
      <a:accent4>
        <a:srgbClr val="981B1E"/>
      </a:accent4>
      <a:accent5>
        <a:srgbClr val="002455"/>
      </a:accent5>
      <a:accent6>
        <a:srgbClr val="2E8540"/>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cbi_presentation_light_2018-final3" id="{98D4A0B7-E0BF-164B-A57A-F4BCD23BECE7}" vid="{3CA3D7C7-A90F-314B-994C-EF26FE2F6E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ncbi_presentation_light</Template>
  <TotalTime>23956</TotalTime>
  <Words>812</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Helvetica</vt:lpstr>
      <vt:lpstr>Office Theme</vt:lpstr>
      <vt:lpstr>Enhanced Search Capabilities and Ease of Use of NCBI SRA Data on the Cloud</vt:lpstr>
      <vt:lpstr>Yes/No Question</vt:lpstr>
      <vt:lpstr>Why do I want to use the cloud?</vt:lpstr>
      <vt:lpstr>STRIDES</vt:lpstr>
      <vt:lpstr>What is BigQuery?</vt:lpstr>
      <vt:lpstr>Yes/No Question</vt:lpstr>
      <vt:lpstr>What is a Database?</vt:lpstr>
      <vt:lpstr>Simple SQL Queries</vt:lpstr>
      <vt:lpstr>Searching in BigQuery</vt:lpstr>
      <vt:lpstr>What Columns are in the Database?</vt:lpstr>
      <vt:lpstr>Submitter Provided Metadata</vt:lpstr>
      <vt:lpstr>BigQuery Arrays</vt:lpstr>
      <vt:lpstr>BigQuery Charges</vt:lpstr>
      <vt:lpstr>Addition BigQuery Webinars</vt:lpstr>
      <vt:lpstr>Additional 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Setup and Config of Cloud Accounts</dc:title>
  <dc:creator>Stine, Adam (NIH/NLM/NCBI) [C]</dc:creator>
  <cp:lastModifiedBy>Stine, Adam (NIH/NLM/NCBI) [C]</cp:lastModifiedBy>
  <cp:revision>93</cp:revision>
  <dcterms:created xsi:type="dcterms:W3CDTF">2020-10-25T17:11:25Z</dcterms:created>
  <dcterms:modified xsi:type="dcterms:W3CDTF">2021-09-13T01:06:27Z</dcterms:modified>
</cp:coreProperties>
</file>