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97" r:id="rId5"/>
    <p:sldId id="2699" r:id="rId6"/>
    <p:sldId id="2700" r:id="rId7"/>
    <p:sldId id="2703" r:id="rId8"/>
    <p:sldId id="2701" r:id="rId9"/>
    <p:sldId id="27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7D"/>
    <a:srgbClr val="166938"/>
    <a:srgbClr val="60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663"/>
  </p:normalViewPr>
  <p:slideViewPr>
    <p:cSldViewPr snapToGrid="0">
      <p:cViewPr>
        <p:scale>
          <a:sx n="123" d="100"/>
          <a:sy n="123" d="100"/>
        </p:scale>
        <p:origin x="152" y="-24"/>
      </p:cViewPr>
      <p:guideLst>
        <p:guide orient="horz" pos="216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93C45-12E2-4DDE-B368-909549E8AD89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E6336-FDC4-41D8-BDBF-C949D477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FAA-CD7A-473F-882D-2501C657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AFA0-721F-451C-A3B1-AFD7278C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AE95-E3E1-4E66-BDD2-84E0F3F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A9C2-79C3-43A0-BB30-59D345B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FB3D-E53A-42A7-AB84-2AC3933A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F1CA-B2E0-4F57-AFBA-8D395354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5A88B-E52F-4E69-831D-01051646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532F-9DB0-4BD7-B383-B1981E2C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2669-9F07-4F9E-96BB-36424584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4103-F450-4580-B04D-1401B25D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2482B-A25F-45C5-AB1F-A6493FB05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D5E28-AFEA-4F13-83DA-242438AB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5F7F-14CC-43AD-98C4-F3D5B771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AF0F-CF20-4827-A3B7-C55B4694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54DA-6601-4C5B-98CB-EAB1EA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3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5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3C4D-2BFB-4D66-B9A9-53A60EB9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7092-81D8-4475-9620-F5BD5372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33EC-02DC-4E52-A69A-E35798F8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0C43-544B-4936-9206-A2C9C23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04A5-E3AC-4195-A1FA-AAABE98A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B84B-D7B5-454E-9772-9C3B496E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BEBE-C597-435B-BCC0-C4105582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5792-3235-455F-8A2B-098C996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7256-FA1F-4B7F-B801-77C93293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A1B1-CCD3-42F7-849F-49EF0F1F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2622-A974-48DC-BA2B-95BE5EA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55BC-F0C8-4066-9156-2F04ABAA7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4AC6A-FB9E-459B-8032-5F7DB176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ED69-57AC-4A85-B4A2-1AD07B6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C9E4D-7A99-4951-BBA4-42B897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0384A-E2D7-4813-B458-FE32C4D4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554-60F9-430B-A18A-1980CD51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DDBD-172A-4BEF-AFF5-49151E70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F8EDF-713B-4D57-B046-9A1365FD1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F7FE8-956B-4A55-874C-8358EDC2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6017F-C296-482B-8D5E-98AFEC9D0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2B627-03D6-4741-A36E-B81A60CF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ACEC4-029C-41AF-8EE1-F0354B1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EB139-3582-4A3C-AFF4-DEA5AF34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77AE-BD26-4F12-87CA-4EBEA45C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134FD-F276-4C4E-AA56-C62B541A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FFA9D-9C23-44E0-89F3-8E19E15B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F01CB-0149-47B0-9066-3FE62DBC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5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B161E-40E9-46FD-843E-0F24898A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A2EA4-1A5F-4AA8-B527-9166E59A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08D2-771D-4EAD-8AD0-7EF782A0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F29D-5D24-47DE-896E-6E8C52CC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5660-843D-4CD8-894A-E4747289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8B147-FDDE-4FBF-A1B2-30306832A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92DFD-E349-4BCB-AD9A-D51ED5E7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469C-13B6-489C-9018-A3C1DDF7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663D-908D-4A25-B5FF-CD5EC275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3437-4814-4CF1-9615-14F0B8D8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CD52D-B203-457A-B93D-097BA3213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785F8-ED82-406E-B0B2-BF8F750F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36294-48D4-4B4A-B8D9-7C13FBBF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733DC-6B17-482F-9B69-946E61D7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63863-20E3-4D00-9F18-98A7E8F4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E1C9C-629E-46B4-B665-D4A28E8B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1802-2E44-4B93-9DDA-9B379231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0475-3557-449A-B8DF-D40567DA5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1525-7F3C-40DF-BB8E-01E63E4F711D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1F1F-97F2-479E-8B07-B9C233266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5945-205B-4D52-BD94-16DC8C935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F5E0-7723-4108-A7C3-3BAB7A5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1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www.youtube.com/ncbinl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BD236E-C71A-4969-BB95-AFD2410CF168}"/>
              </a:ext>
            </a:extLst>
          </p:cNvPr>
          <p:cNvSpPr txBox="1">
            <a:spLocks/>
          </p:cNvSpPr>
          <p:nvPr/>
        </p:nvSpPr>
        <p:spPr>
          <a:xfrm>
            <a:off x="968962" y="1596044"/>
            <a:ext cx="10752839" cy="231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lang="en-US" sz="5600" b="1" dirty="0">
                <a:solidFill>
                  <a:srgbClr val="166938"/>
                </a:solidFill>
                <a:latin typeface="Calibri" panose="020F0502020204030204"/>
                <a:cs typeface="Arial" panose="020B0604020202020204" pitchFamily="34" charset="0"/>
              </a:rPr>
              <a:t>The Best Way to Find Data </a:t>
            </a:r>
          </a:p>
          <a:p>
            <a:pPr lvl="0" algn="ctr">
              <a:defRPr/>
            </a:pPr>
            <a:r>
              <a:rPr lang="en-US" sz="5600" b="1" dirty="0">
                <a:solidFill>
                  <a:srgbClr val="166938"/>
                </a:solidFill>
                <a:latin typeface="Calibri" panose="020F0502020204030204"/>
                <a:cs typeface="Arial" panose="020B0604020202020204" pitchFamily="34" charset="0"/>
              </a:rPr>
              <a:t>in NIH’s Sequence Read Archive </a:t>
            </a:r>
          </a:p>
          <a:p>
            <a:pPr lvl="0" algn="ctr">
              <a:defRPr/>
            </a:pPr>
            <a:r>
              <a:rPr lang="en-US" sz="5600" b="1" dirty="0">
                <a:solidFill>
                  <a:srgbClr val="166938"/>
                </a:solidFill>
                <a:latin typeface="Calibri" panose="020F0502020204030204"/>
                <a:cs typeface="Arial" panose="020B0604020202020204" pitchFamily="34" charset="0"/>
              </a:rPr>
              <a:t>On the Cloud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rgbClr val="166938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0EED5-6660-6148-8840-F63EF6FFF081}"/>
              </a:ext>
            </a:extLst>
          </p:cNvPr>
          <p:cNvGrpSpPr/>
          <p:nvPr/>
        </p:nvGrpSpPr>
        <p:grpSpPr>
          <a:xfrm>
            <a:off x="713088" y="6192809"/>
            <a:ext cx="4144437" cy="595800"/>
            <a:chOff x="713088" y="5845777"/>
            <a:chExt cx="5214257" cy="7495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F28B07-489E-964E-8A97-FB659C043BB1}"/>
                </a:ext>
              </a:extLst>
            </p:cNvPr>
            <p:cNvSpPr/>
            <p:nvPr/>
          </p:nvSpPr>
          <p:spPr>
            <a:xfrm>
              <a:off x="713088" y="5845777"/>
              <a:ext cx="5214257" cy="749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6B2853-E673-EC42-9026-A526873C0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" y="5884562"/>
              <a:ext cx="4964035" cy="672026"/>
            </a:xfrm>
            <a:prstGeom prst="rect">
              <a:avLst/>
            </a:prstGeom>
            <a:solidFill>
              <a:srgbClr val="0070C0"/>
            </a:solidFill>
          </p:spPr>
        </p:pic>
      </p:grpSp>
    </p:spTree>
    <p:extLst>
      <p:ext uri="{BB962C8B-B14F-4D97-AF65-F5344CB8AC3E}">
        <p14:creationId xmlns:p14="http://schemas.microsoft.com/office/powerpoint/2010/main" val="96733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A171BE-4AD4-4BBB-8A3E-CA3571A8AF6B}"/>
              </a:ext>
            </a:extLst>
          </p:cNvPr>
          <p:cNvSpPr txBox="1">
            <a:spLocks/>
          </p:cNvSpPr>
          <p:nvPr/>
        </p:nvSpPr>
        <p:spPr>
          <a:xfrm>
            <a:off x="994153" y="509269"/>
            <a:ext cx="10752839" cy="66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166938"/>
                </a:solidFill>
                <a:latin typeface="+mn-lt"/>
                <a:cs typeface="Arial" panose="020B0604020202020204" pitchFamily="34" charset="0"/>
              </a:rPr>
              <a:t>Today’s Presenters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48686-18EB-4980-819E-5687C5A4496E}"/>
              </a:ext>
            </a:extLst>
          </p:cNvPr>
          <p:cNvSpPr txBox="1"/>
          <p:nvPr/>
        </p:nvSpPr>
        <p:spPr>
          <a:xfrm>
            <a:off x="2960691" y="4131601"/>
            <a:ext cx="21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77D"/>
                </a:solidFill>
              </a:rPr>
              <a:t>Adam Stine, M.S.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23584-514C-4C8A-8946-4223018D7119}"/>
              </a:ext>
            </a:extLst>
          </p:cNvPr>
          <p:cNvSpPr txBox="1"/>
          <p:nvPr/>
        </p:nvSpPr>
        <p:spPr>
          <a:xfrm>
            <a:off x="6038007" y="4131601"/>
            <a:ext cx="251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577D"/>
                </a:solidFill>
              </a:rPr>
              <a:t>Adelaide Rhodes, Ph.D.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C13EE4-8E79-C746-95DF-9893F9E65F51}"/>
              </a:ext>
            </a:extLst>
          </p:cNvPr>
          <p:cNvGrpSpPr/>
          <p:nvPr/>
        </p:nvGrpSpPr>
        <p:grpSpPr>
          <a:xfrm>
            <a:off x="713088" y="6192809"/>
            <a:ext cx="4144437" cy="595800"/>
            <a:chOff x="713088" y="5845777"/>
            <a:chExt cx="5214257" cy="7495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A28683-CF73-FF4E-B0CF-2B6810C8B446}"/>
                </a:ext>
              </a:extLst>
            </p:cNvPr>
            <p:cNvSpPr/>
            <p:nvPr/>
          </p:nvSpPr>
          <p:spPr>
            <a:xfrm>
              <a:off x="713088" y="5845777"/>
              <a:ext cx="5214257" cy="749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0283D6-18EF-8340-8301-B62D7FD6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" y="5884562"/>
              <a:ext cx="4964035" cy="672026"/>
            </a:xfrm>
            <a:prstGeom prst="rect">
              <a:avLst/>
            </a:prstGeom>
            <a:solidFill>
              <a:srgbClr val="0070C0"/>
            </a:solidFill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D6D0A9-18BA-0B4C-8271-62846010689D}"/>
              </a:ext>
            </a:extLst>
          </p:cNvPr>
          <p:cNvGrpSpPr/>
          <p:nvPr/>
        </p:nvGrpSpPr>
        <p:grpSpPr>
          <a:xfrm>
            <a:off x="3062839" y="1589653"/>
            <a:ext cx="1981423" cy="2417424"/>
            <a:chOff x="2960691" y="1589653"/>
            <a:chExt cx="1981423" cy="24174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7D968C-79A3-4E55-96F9-665B1C740752}"/>
                </a:ext>
              </a:extLst>
            </p:cNvPr>
            <p:cNvSpPr/>
            <p:nvPr/>
          </p:nvSpPr>
          <p:spPr>
            <a:xfrm>
              <a:off x="3322839" y="1765017"/>
              <a:ext cx="1619275" cy="2242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Image of Adam Stine">
              <a:extLst>
                <a:ext uri="{FF2B5EF4-FFF2-40B4-BE49-F238E27FC236}">
                  <a16:creationId xmlns:a16="http://schemas.microsoft.com/office/drawing/2014/main" id="{A9B07EA8-2D12-CC4C-9F4A-7A9A21351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60691" y="1589653"/>
              <a:ext cx="1794686" cy="2242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F25751-661F-C24F-8F07-A00BEC527703}"/>
              </a:ext>
            </a:extLst>
          </p:cNvPr>
          <p:cNvGrpSpPr/>
          <p:nvPr/>
        </p:nvGrpSpPr>
        <p:grpSpPr>
          <a:xfrm>
            <a:off x="6072244" y="1589653"/>
            <a:ext cx="2445529" cy="2417424"/>
            <a:chOff x="5980014" y="1589653"/>
            <a:chExt cx="2445529" cy="24174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039BB-D0C7-42FB-BFA1-349FBE701289}"/>
                </a:ext>
              </a:extLst>
            </p:cNvPr>
            <p:cNvSpPr/>
            <p:nvPr/>
          </p:nvSpPr>
          <p:spPr>
            <a:xfrm>
              <a:off x="6411687" y="1765017"/>
              <a:ext cx="2013856" cy="22420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BABA1E-9772-CD4E-9BBA-178C35860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014" y="1589653"/>
              <a:ext cx="2242060" cy="224206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FDA613-A4A4-154D-B828-890BFB0C3001}"/>
              </a:ext>
            </a:extLst>
          </p:cNvPr>
          <p:cNvSpPr/>
          <p:nvPr/>
        </p:nvSpPr>
        <p:spPr>
          <a:xfrm>
            <a:off x="2722454" y="4531760"/>
            <a:ext cx="2557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</a:rPr>
              <a:t>Sequence Read Archive Curator since 2009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C7B333-2F57-A142-828E-8FA9C20EB207}"/>
              </a:ext>
            </a:extLst>
          </p:cNvPr>
          <p:cNvSpPr/>
          <p:nvPr/>
        </p:nvSpPr>
        <p:spPr>
          <a:xfrm>
            <a:off x="6016449" y="4500933"/>
            <a:ext cx="2557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black"/>
                </a:solidFill>
              </a:rPr>
              <a:t>Cloud Subject Matter Expert for NCBI Outreach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3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265F6D-F6CE-4C66-82C0-EFDC37BD6D48}"/>
              </a:ext>
            </a:extLst>
          </p:cNvPr>
          <p:cNvSpPr/>
          <p:nvPr/>
        </p:nvSpPr>
        <p:spPr>
          <a:xfrm>
            <a:off x="994153" y="1443841"/>
            <a:ext cx="99317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Introductory Slides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Lecture: Getting Started with GCP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BigQuery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How to Log In</a:t>
            </a:r>
            <a:br>
              <a:rPr lang="en-US" sz="2800" dirty="0">
                <a:solidFill>
                  <a:prstClr val="black"/>
                </a:solidFill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Hands-On Activity/Demo in GCP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BigQuery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Hands-On Activity/Demo in AWS Athena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045B90-72D2-40BA-A7DC-C84B9BACD21F}"/>
              </a:ext>
            </a:extLst>
          </p:cNvPr>
          <p:cNvSpPr txBox="1">
            <a:spLocks/>
          </p:cNvSpPr>
          <p:nvPr/>
        </p:nvSpPr>
        <p:spPr>
          <a:xfrm>
            <a:off x="994153" y="509269"/>
            <a:ext cx="10752839" cy="66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66938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Today’s 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A4CDE-45AF-F749-9CC2-A3D9490F80B1}"/>
              </a:ext>
            </a:extLst>
          </p:cNvPr>
          <p:cNvGrpSpPr/>
          <p:nvPr/>
        </p:nvGrpSpPr>
        <p:grpSpPr>
          <a:xfrm>
            <a:off x="713088" y="6192809"/>
            <a:ext cx="4144437" cy="595800"/>
            <a:chOff x="713088" y="5845777"/>
            <a:chExt cx="5214257" cy="74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EA11B-91BD-004C-AAD3-0014BF2A9713}"/>
                </a:ext>
              </a:extLst>
            </p:cNvPr>
            <p:cNvSpPr/>
            <p:nvPr/>
          </p:nvSpPr>
          <p:spPr>
            <a:xfrm>
              <a:off x="713088" y="5845777"/>
              <a:ext cx="5214257" cy="749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864B98-BF46-D940-A35A-867E54B7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" y="5884562"/>
              <a:ext cx="4964035" cy="672026"/>
            </a:xfrm>
            <a:prstGeom prst="rect">
              <a:avLst/>
            </a:prstGeom>
            <a:solidFill>
              <a:srgbClr val="0070C0"/>
            </a:solidFill>
          </p:spPr>
        </p:pic>
      </p:grpSp>
    </p:spTree>
    <p:extLst>
      <p:ext uri="{BB962C8B-B14F-4D97-AF65-F5344CB8AC3E}">
        <p14:creationId xmlns:p14="http://schemas.microsoft.com/office/powerpoint/2010/main" val="228379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DEA64-B85A-4958-9E9A-F764E60D571D}"/>
              </a:ext>
            </a:extLst>
          </p:cNvPr>
          <p:cNvSpPr txBox="1">
            <a:spLocks/>
          </p:cNvSpPr>
          <p:nvPr/>
        </p:nvSpPr>
        <p:spPr>
          <a:xfrm>
            <a:off x="994153" y="335097"/>
            <a:ext cx="10752839" cy="66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166938"/>
                </a:solidFill>
                <a:latin typeface="Calibri" panose="020F0502020204030204"/>
                <a:cs typeface="Arial" panose="020B0604020202020204" pitchFamily="34" charset="0"/>
              </a:rPr>
              <a:t>Rationale for Learning SQL for SRA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166938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06F15-9E58-6C43-997D-7EED43F7DD2A}"/>
              </a:ext>
            </a:extLst>
          </p:cNvPr>
          <p:cNvGrpSpPr/>
          <p:nvPr/>
        </p:nvGrpSpPr>
        <p:grpSpPr>
          <a:xfrm>
            <a:off x="713088" y="6192809"/>
            <a:ext cx="4144437" cy="595800"/>
            <a:chOff x="713088" y="5845777"/>
            <a:chExt cx="5214257" cy="7495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20853-EBDB-AC42-8123-21EE6A4BD935}"/>
                </a:ext>
              </a:extLst>
            </p:cNvPr>
            <p:cNvSpPr/>
            <p:nvPr/>
          </p:nvSpPr>
          <p:spPr>
            <a:xfrm>
              <a:off x="713088" y="5845777"/>
              <a:ext cx="5214257" cy="749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20BEF6-2887-FA4B-A1EC-AE3220E6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" y="5884562"/>
              <a:ext cx="4964035" cy="672026"/>
            </a:xfrm>
            <a:prstGeom prst="rect">
              <a:avLst/>
            </a:prstGeom>
            <a:solidFill>
              <a:srgbClr val="0070C0"/>
            </a:solidFill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C5E53A-0E93-C040-A47A-0A18607B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92" y="950210"/>
            <a:ext cx="3918955" cy="24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2CA8D76-A8AE-E84C-84C9-6F33144C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3" t="2858" b="4885"/>
          <a:stretch/>
        </p:blipFill>
        <p:spPr>
          <a:xfrm>
            <a:off x="8063880" y="3504056"/>
            <a:ext cx="3315591" cy="27516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1F5820-CB1A-48FC-A331-12C78730CEB1}"/>
              </a:ext>
            </a:extLst>
          </p:cNvPr>
          <p:cNvSpPr/>
          <p:nvPr/>
        </p:nvSpPr>
        <p:spPr>
          <a:xfrm>
            <a:off x="812529" y="1088010"/>
            <a:ext cx="7144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Searching for SRA Data using Queries is More Targeted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Speeds up Analysis of ~15 Million Records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SRA Data Can be Streamed Directly Into Bioinformatics Workflows</a:t>
            </a: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High Throughput Data Discovery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by Increasing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Interoperability, Scalability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12252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F5820-CB1A-48FC-A331-12C78730CEB1}"/>
              </a:ext>
            </a:extLst>
          </p:cNvPr>
          <p:cNvSpPr/>
          <p:nvPr/>
        </p:nvSpPr>
        <p:spPr>
          <a:xfrm>
            <a:off x="994153" y="1659285"/>
            <a:ext cx="99165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Familiarity with SQL Language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Insight into how SRA Metadata is Organized in the Cloud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get started on your own SRA Queries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DEA64-B85A-4958-9E9A-F764E60D571D}"/>
              </a:ext>
            </a:extLst>
          </p:cNvPr>
          <p:cNvSpPr txBox="1">
            <a:spLocks/>
          </p:cNvSpPr>
          <p:nvPr/>
        </p:nvSpPr>
        <p:spPr>
          <a:xfrm>
            <a:off x="994153" y="509269"/>
            <a:ext cx="10752839" cy="66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166938"/>
                </a:solidFill>
                <a:latin typeface="Calibri" panose="020F0502020204030204"/>
                <a:cs typeface="Arial" panose="020B0604020202020204" pitchFamily="34" charset="0"/>
              </a:rPr>
              <a:t>Learning Outcomes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166938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06F15-9E58-6C43-997D-7EED43F7DD2A}"/>
              </a:ext>
            </a:extLst>
          </p:cNvPr>
          <p:cNvGrpSpPr/>
          <p:nvPr/>
        </p:nvGrpSpPr>
        <p:grpSpPr>
          <a:xfrm>
            <a:off x="713088" y="6192809"/>
            <a:ext cx="4144437" cy="595800"/>
            <a:chOff x="713088" y="5845777"/>
            <a:chExt cx="5214257" cy="7495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20853-EBDB-AC42-8123-21EE6A4BD935}"/>
                </a:ext>
              </a:extLst>
            </p:cNvPr>
            <p:cNvSpPr/>
            <p:nvPr/>
          </p:nvSpPr>
          <p:spPr>
            <a:xfrm>
              <a:off x="713088" y="5845777"/>
              <a:ext cx="5214257" cy="749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20BEF6-2887-FA4B-A1EC-AE3220E6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" y="5884562"/>
              <a:ext cx="4964035" cy="672026"/>
            </a:xfrm>
            <a:prstGeom prst="rect">
              <a:avLst/>
            </a:prstGeom>
            <a:solidFill>
              <a:srgbClr val="0070C0"/>
            </a:solidFill>
          </p:spPr>
        </p:pic>
      </p:grpSp>
    </p:spTree>
    <p:extLst>
      <p:ext uri="{BB962C8B-B14F-4D97-AF65-F5344CB8AC3E}">
        <p14:creationId xmlns:p14="http://schemas.microsoft.com/office/powerpoint/2010/main" val="345877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1F5820-CB1A-48FC-A331-12C78730CEB1}"/>
              </a:ext>
            </a:extLst>
          </p:cNvPr>
          <p:cNvSpPr/>
          <p:nvPr/>
        </p:nvSpPr>
        <p:spPr>
          <a:xfrm>
            <a:off x="994153" y="1659285"/>
            <a:ext cx="99165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Email The Helpdesk: 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/>
              </a:rPr>
              <a:t>info@ncbi.nlm.nih.gov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Webinar Series on YouTube </a:t>
            </a:r>
            <a:r>
              <a:rPr lang="en-US" sz="2800" dirty="0">
                <a:solidFill>
                  <a:srgbClr val="000000"/>
                </a:solidFill>
                <a:hlinkClick r:id="rId2"/>
              </a:rPr>
              <a:t>www.youtube.com/ncbinlm</a:t>
            </a:r>
            <a:endParaRPr lang="en-US" sz="28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NCBI Insights Blog  </a:t>
            </a:r>
            <a:r>
              <a:rPr lang="en-US" sz="2800" u="sng" dirty="0" err="1">
                <a:solidFill>
                  <a:srgbClr val="0070C0"/>
                </a:solidFill>
              </a:rPr>
              <a:t>www.ncbiinsights.ncbi.nlm.nih.gov</a:t>
            </a:r>
            <a:endParaRPr lang="en-US" sz="2800" dirty="0">
              <a:solidFill>
                <a:srgbClr val="0070C0"/>
              </a:solidFill>
            </a:endParaRPr>
          </a:p>
          <a:p>
            <a:pPr lvl="0"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l Media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DEA64-B85A-4958-9E9A-F764E60D571D}"/>
              </a:ext>
            </a:extLst>
          </p:cNvPr>
          <p:cNvSpPr txBox="1">
            <a:spLocks/>
          </p:cNvSpPr>
          <p:nvPr/>
        </p:nvSpPr>
        <p:spPr>
          <a:xfrm>
            <a:off x="994153" y="509269"/>
            <a:ext cx="10752839" cy="665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66938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06F15-9E58-6C43-997D-7EED43F7DD2A}"/>
              </a:ext>
            </a:extLst>
          </p:cNvPr>
          <p:cNvGrpSpPr/>
          <p:nvPr/>
        </p:nvGrpSpPr>
        <p:grpSpPr>
          <a:xfrm>
            <a:off x="713088" y="6192809"/>
            <a:ext cx="4144437" cy="595800"/>
            <a:chOff x="713088" y="5845777"/>
            <a:chExt cx="5214257" cy="7495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20853-EBDB-AC42-8123-21EE6A4BD935}"/>
                </a:ext>
              </a:extLst>
            </p:cNvPr>
            <p:cNvSpPr/>
            <p:nvPr/>
          </p:nvSpPr>
          <p:spPr>
            <a:xfrm>
              <a:off x="713088" y="5845777"/>
              <a:ext cx="5214257" cy="74959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20BEF6-2887-FA4B-A1EC-AE3220E6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" y="5884562"/>
              <a:ext cx="4964035" cy="672026"/>
            </a:xfrm>
            <a:prstGeom prst="rect">
              <a:avLst/>
            </a:prstGeom>
            <a:solidFill>
              <a:srgbClr val="0070C0"/>
            </a:solidFill>
          </p:spPr>
        </p:pic>
      </p:grp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62534E6-A197-A84C-8D81-622158570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69" y="4077658"/>
            <a:ext cx="5913572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6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18B7A5363E5408BFAEB4769507919" ma:contentTypeVersion="13" ma:contentTypeDescription="Create a new document." ma:contentTypeScope="" ma:versionID="4f62250d62aa966384aac888ed3d5c13">
  <xsd:schema xmlns:xsd="http://www.w3.org/2001/XMLSchema" xmlns:xs="http://www.w3.org/2001/XMLSchema" xmlns:p="http://schemas.microsoft.com/office/2006/metadata/properties" xmlns:ns3="bca45a98-9c9f-4f56-8cce-31af18182422" xmlns:ns4="145fdf48-0926-4f24-a6da-fadcb53eae50" targetNamespace="http://schemas.microsoft.com/office/2006/metadata/properties" ma:root="true" ma:fieldsID="a73f83b4d96f87d46e8685982e142a22" ns3:_="" ns4:_="">
    <xsd:import namespace="bca45a98-9c9f-4f56-8cce-31af18182422"/>
    <xsd:import namespace="145fdf48-0926-4f24-a6da-fadcb53eae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45a98-9c9f-4f56-8cce-31af18182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fdf48-0926-4f24-a6da-fadcb53eae5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67C848-4537-4FAD-90E6-694BEE0C2F4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145fdf48-0926-4f24-a6da-fadcb53eae50"/>
    <ds:schemaRef ds:uri="bca45a98-9c9f-4f56-8cce-31af18182422"/>
  </ds:schemaRefs>
</ds:datastoreItem>
</file>

<file path=customXml/itemProps2.xml><?xml version="1.0" encoding="utf-8"?>
<ds:datastoreItem xmlns:ds="http://schemas.openxmlformats.org/officeDocument/2006/customXml" ds:itemID="{48B1E95A-786F-44D6-9A90-E0761D8A3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a45a98-9c9f-4f56-8cce-31af18182422"/>
    <ds:schemaRef ds:uri="145fdf48-0926-4f24-a6da-fadcb53ea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63ED9D-DB2B-452D-ACCA-9FC4FD1162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186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ASHG</dc:creator>
  <cp:lastModifiedBy>Rhodes, Adelaide (NIH/NLM/NCBI) [C]</cp:lastModifiedBy>
  <cp:revision>14</cp:revision>
  <dcterms:created xsi:type="dcterms:W3CDTF">2018-06-29T17:09:57Z</dcterms:created>
  <dcterms:modified xsi:type="dcterms:W3CDTF">2021-09-14T16:10:35Z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0x0101009B018B7A5363E5408BFAEB4769507919</vt:lpwstr>
  </property>
</Properties>
</file>