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60" r:id="rId2"/>
    <p:sldId id="284" r:id="rId3"/>
    <p:sldId id="299" r:id="rId4"/>
    <p:sldId id="257" r:id="rId5"/>
    <p:sldId id="263" r:id="rId6"/>
    <p:sldId id="258" r:id="rId7"/>
    <p:sldId id="261" r:id="rId8"/>
    <p:sldId id="264" r:id="rId9"/>
    <p:sldId id="298" r:id="rId10"/>
    <p:sldId id="293" r:id="rId11"/>
    <p:sldId id="289" r:id="rId12"/>
    <p:sldId id="287" r:id="rId13"/>
    <p:sldId id="29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bigquery/docs/sandbox" TargetMode="External"/><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playlist?list=PLH-TjWpFfWrt5MNqU7Jvsk73QefO3ADwD"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 Id="rId4" Type="http://schemas.openxmlformats.org/officeDocument/2006/relationships/hyperlink" Target="https://www.youtube.com/watch?v=STo98QUKDS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sra/docs/sra-taxonomy-analysis-tool/" TargetMode="External"/><Relationship Id="rId2" Type="http://schemas.openxmlformats.org/officeDocument/2006/relationships/hyperlink" Target="https://www.ncbi.nlm.nih.gov/sra/docs/sra-bigquery-examples/" TargetMode="External"/><Relationship Id="rId1" Type="http://schemas.openxmlformats.org/officeDocument/2006/relationships/slideLayout" Target="../slideLayouts/slideLayout5.xml"/><Relationship Id="rId5" Type="http://schemas.openxmlformats.org/officeDocument/2006/relationships/hyperlink" Target="https://cloud.google.com/bigquery/docs/quickstarts/quickstart-web-ui" TargetMode="External"/><Relationship Id="rId4" Type="http://schemas.openxmlformats.org/officeDocument/2006/relationships/hyperlink" Target="https://www.khanacademy.org/computing/computer-programming/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sra/docs/sra-cloud-based-examples/" TargetMode="External"/><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Enhanced Search Capabilities and Ease of Use of NCBI SRA Data on the Cloud</a:t>
            </a:r>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Submitter Provided Metadata</a:t>
            </a:r>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a:bodyPr>
          <a:lstStyle/>
          <a:p>
            <a:pPr marL="0" indent="0">
              <a:buNone/>
            </a:pPr>
            <a:r>
              <a:rPr lang="en-US" dirty="0"/>
              <a:t>Note that some of this metadata might not have been provided by the submitter so the presence of certain metadata on one record does not imply it will be present on all records.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971204" y="3429000"/>
            <a:ext cx="9311640" cy="2031480"/>
          </a:xfrm>
        </p:spPr>
        <p:txBody>
          <a:bodyPr>
            <a:normAutofit/>
          </a:bodyPr>
          <a:lstStyle/>
          <a:p>
            <a:pPr marL="0" indent="0">
              <a:buNone/>
            </a:pPr>
            <a:r>
              <a:rPr lang="en-US" dirty="0"/>
              <a:t>Arrays are a feature of </a:t>
            </a:r>
            <a:r>
              <a:rPr lang="en-US" dirty="0" err="1"/>
              <a:t>BigQuery</a:t>
            </a:r>
            <a:r>
              <a:rPr lang="en-US" dirty="0"/>
              <a:t> that allows for storage of multiple values in a single field or a data structure.</a:t>
            </a:r>
          </a:p>
          <a:p>
            <a:pPr marL="0" indent="0">
              <a:buNone/>
            </a:pPr>
            <a:r>
              <a:rPr lang="en-US" dirty="0"/>
              <a:t>SRA Metadata uses both arrays and key-value pair structs to store metadata in records.</a:t>
            </a:r>
          </a:p>
          <a:p>
            <a:pPr marL="0" indent="0">
              <a:buNone/>
            </a:pPr>
            <a:endParaRPr lang="en-US" dirty="0"/>
          </a:p>
        </p:txBody>
      </p:sp>
      <p:pic>
        <p:nvPicPr>
          <p:cNvPr id="8" name="Picture 7">
            <a:extLst>
              <a:ext uri="{FF2B5EF4-FFF2-40B4-BE49-F238E27FC236}">
                <a16:creationId xmlns:a16="http://schemas.microsoft.com/office/drawing/2014/main" id="{3E0C08C3-993C-4004-99D9-6DB4FF1616BF}"/>
              </a:ext>
            </a:extLst>
          </p:cNvPr>
          <p:cNvPicPr>
            <a:picLocks noChangeAspect="1"/>
          </p:cNvPicPr>
          <p:nvPr/>
        </p:nvPicPr>
        <p:blipFill>
          <a:blip r:embed="rId2"/>
          <a:stretch>
            <a:fillRect/>
          </a:stretch>
        </p:blipFill>
        <p:spPr>
          <a:xfrm>
            <a:off x="1893224" y="1572865"/>
            <a:ext cx="7467600" cy="1685925"/>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499948"/>
            <a:ext cx="10522907" cy="4292542"/>
          </a:xfrm>
        </p:spPr>
        <p:txBody>
          <a:bodyPr>
            <a:normAutofit/>
          </a:bodyPr>
          <a:lstStyle/>
          <a:p>
            <a:pPr marL="0" indent="0">
              <a:buNone/>
            </a:pPr>
            <a:r>
              <a:rPr lang="en-US" dirty="0"/>
              <a:t>Our first example query will read through the full metadata table (~20 GB) to get a result.</a:t>
            </a:r>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but the first 1 TB each month is free. </a:t>
            </a:r>
          </a:p>
          <a:p>
            <a:pPr marL="0" indent="0">
              <a:buNone/>
            </a:pPr>
            <a:r>
              <a:rPr lang="en-US" dirty="0" err="1"/>
              <a:t>BigQuery</a:t>
            </a:r>
            <a:r>
              <a:rPr lang="en-US" dirty="0"/>
              <a:t> Sandbox available for existing GCP users.</a:t>
            </a:r>
          </a:p>
          <a:p>
            <a:pPr marL="0" indent="0">
              <a:buNone/>
            </a:pPr>
            <a:r>
              <a:rPr lang="en-US" dirty="0">
                <a:hlinkClick r:id="rId3"/>
              </a:rPr>
              <a:t>https://cloud.google.com/bigquery/docs/sandbox</a:t>
            </a:r>
            <a:endParaRPr lang="en-US" dirty="0"/>
          </a:p>
          <a:p>
            <a:pPr marL="0" indent="0">
              <a:buNone/>
            </a:pPr>
            <a:endParaRPr lang="en-US" dirty="0"/>
          </a:p>
        </p:txBody>
      </p:sp>
    </p:spTree>
    <p:extLst>
      <p:ext uri="{BB962C8B-B14F-4D97-AF65-F5344CB8AC3E}">
        <p14:creationId xmlns:p14="http://schemas.microsoft.com/office/powerpoint/2010/main" val="380441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Addition </a:t>
            </a:r>
            <a:r>
              <a:rPr lang="en-US" dirty="0" err="1"/>
              <a:t>BigQuery</a:t>
            </a:r>
            <a:r>
              <a:rPr lang="en-US" dirty="0"/>
              <a:t> Webinars</a:t>
            </a:r>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r>
              <a:rPr lang="en-US" dirty="0"/>
              <a:t>We have an “NCBI Minute” webinar on using </a:t>
            </a:r>
            <a:r>
              <a:rPr lang="en-US" dirty="0" err="1"/>
              <a:t>BigQuery</a:t>
            </a:r>
            <a:r>
              <a:rPr lang="en-US" dirty="0"/>
              <a:t> </a:t>
            </a:r>
            <a:r>
              <a:rPr lang="en-US" dirty="0">
                <a:hlinkClick r:id="rId2"/>
              </a:rPr>
              <a:t>https://www.youtube.com/watch?v=DkNz-RCCm-M</a:t>
            </a:r>
            <a:endParaRPr lang="en-US" dirty="0"/>
          </a:p>
          <a:p>
            <a:r>
              <a:rPr lang="en-US" dirty="0"/>
              <a:t>NCBI Cloud Data &amp; Tools YouTube playlist </a:t>
            </a:r>
            <a:r>
              <a:rPr lang="en-US" dirty="0">
                <a:hlinkClick r:id="rId3"/>
              </a:rPr>
              <a:t>https://www.youtube.com/playlist?list=PLH-TjWpFfWrt5MNqU7Jvsk73QefO3ADwD</a:t>
            </a:r>
            <a:endParaRPr lang="en-US" dirty="0"/>
          </a:p>
          <a:p>
            <a:r>
              <a:rPr lang="en-US" sz="2800" dirty="0"/>
              <a:t>A video from Google that looks at nested data in </a:t>
            </a:r>
            <a:r>
              <a:rPr lang="en-US" sz="2800" dirty="0" err="1"/>
              <a:t>BigQuery</a:t>
            </a:r>
            <a:r>
              <a:rPr lang="en-US" sz="2800" dirty="0"/>
              <a:t> </a:t>
            </a:r>
            <a:r>
              <a:rPr lang="en-US" sz="2800" dirty="0">
                <a:hlinkClick r:id="rId4"/>
              </a:rPr>
              <a:t>https://www.youtube.com/watch?v=STo98QUKDS8</a:t>
            </a:r>
            <a:endParaRPr lang="en-US" sz="2800"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fontScale="92500"/>
          </a:bodyPr>
          <a:lstStyle/>
          <a:p>
            <a:r>
              <a:rPr lang="en-US" sz="2800" dirty="0"/>
              <a:t>Additional Examples for SRA Searches in </a:t>
            </a:r>
            <a:r>
              <a:rPr lang="en-US" sz="2800" dirty="0" err="1"/>
              <a:t>BigQuery</a:t>
            </a:r>
            <a:r>
              <a:rPr lang="en-US" sz="2800" dirty="0"/>
              <a:t> </a:t>
            </a:r>
            <a:r>
              <a:rPr lang="en-US" sz="2800" dirty="0">
                <a:hlinkClick r:id="rId2"/>
              </a:rPr>
              <a:t>https://www.ncbi.nlm.nih.gov/sra/docs/sra-bigquery-examples/</a:t>
            </a:r>
            <a:endParaRPr lang="en-US" sz="2800" dirty="0"/>
          </a:p>
          <a:p>
            <a:r>
              <a:rPr lang="en-US" sz="2800" dirty="0"/>
              <a:t>STAT Description </a:t>
            </a:r>
            <a:r>
              <a:rPr lang="en-US" sz="2800" dirty="0">
                <a:hlinkClick r:id="rId3"/>
              </a:rPr>
              <a:t>https://www.ncbi.nlm.nih.gov/sra/docs/sra-taxonomy-analysis-tool/</a:t>
            </a:r>
            <a:endParaRPr lang="en-US" sz="2800" dirty="0"/>
          </a:p>
          <a:p>
            <a:r>
              <a:rPr lang="en-US" dirty="0"/>
              <a:t>Khan Academy SQL Tutorials </a:t>
            </a:r>
            <a:r>
              <a:rPr lang="en-US" dirty="0">
                <a:hlinkClick r:id="rId4"/>
              </a:rPr>
              <a:t>https://www.khanacademy.org/computing/computer-programming/sql</a:t>
            </a:r>
            <a:endParaRPr lang="en-US" dirty="0"/>
          </a:p>
          <a:p>
            <a:r>
              <a:rPr lang="en-US" sz="2800" dirty="0"/>
              <a:t>Google </a:t>
            </a:r>
            <a:r>
              <a:rPr lang="en-US" sz="2800" dirty="0" err="1"/>
              <a:t>Quickstart</a:t>
            </a:r>
            <a:r>
              <a:rPr lang="en-US" sz="2800" dirty="0"/>
              <a:t> for </a:t>
            </a:r>
            <a:r>
              <a:rPr lang="en-US" sz="2800" dirty="0" err="1"/>
              <a:t>BigQuery</a:t>
            </a:r>
            <a:r>
              <a:rPr lang="en-US" sz="2800" dirty="0"/>
              <a:t> </a:t>
            </a:r>
            <a:r>
              <a:rPr lang="en-US" sz="2800" dirty="0">
                <a:hlinkClick r:id="rId5"/>
              </a:rPr>
              <a:t>https://cloud.google.com/bigquery/docs/quickstarts/quickstart-web-ui</a:t>
            </a:r>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44592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252C-A87D-4F50-8401-5C14415F1040}"/>
              </a:ext>
            </a:extLst>
          </p:cNvPr>
          <p:cNvSpPr>
            <a:spLocks noGrp="1"/>
          </p:cNvSpPr>
          <p:nvPr>
            <p:ph type="title"/>
          </p:nvPr>
        </p:nvSpPr>
        <p:spPr/>
        <p:txBody>
          <a:bodyPr>
            <a:normAutofit/>
          </a:bodyPr>
          <a:lstStyle/>
          <a:p>
            <a:r>
              <a:rPr lang="en-US" dirty="0"/>
              <a:t>Yes/No Question</a:t>
            </a:r>
          </a:p>
        </p:txBody>
      </p:sp>
      <p:sp>
        <p:nvSpPr>
          <p:cNvPr id="3" name="Text Placeholder 2">
            <a:extLst>
              <a:ext uri="{FF2B5EF4-FFF2-40B4-BE49-F238E27FC236}">
                <a16:creationId xmlns:a16="http://schemas.microsoft.com/office/drawing/2014/main" id="{E67820A5-6E26-488B-82FF-A2D6D0E10642}"/>
              </a:ext>
            </a:extLst>
          </p:cNvPr>
          <p:cNvSpPr>
            <a:spLocks noGrp="1"/>
          </p:cNvSpPr>
          <p:nvPr>
            <p:ph type="body" sz="quarter" idx="10"/>
          </p:nvPr>
        </p:nvSpPr>
        <p:spPr/>
        <p:txBody>
          <a:bodyPr/>
          <a:lstStyle/>
          <a:p>
            <a:r>
              <a:rPr lang="en-US" dirty="0"/>
              <a:t>I have used a cloud platform like AWS or GCP in the past?</a:t>
            </a:r>
          </a:p>
        </p:txBody>
      </p:sp>
    </p:spTree>
    <p:extLst>
      <p:ext uri="{BB962C8B-B14F-4D97-AF65-F5344CB8AC3E}">
        <p14:creationId xmlns:p14="http://schemas.microsoft.com/office/powerpoint/2010/main" val="73035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2036-EB55-4BE4-95D8-65315829EC4C}"/>
              </a:ext>
            </a:extLst>
          </p:cNvPr>
          <p:cNvSpPr>
            <a:spLocks noGrp="1"/>
          </p:cNvSpPr>
          <p:nvPr>
            <p:ph type="title"/>
          </p:nvPr>
        </p:nvSpPr>
        <p:spPr/>
        <p:txBody>
          <a:bodyPr/>
          <a:lstStyle/>
          <a:p>
            <a:r>
              <a:rPr lang="en-US" dirty="0"/>
              <a:t>Why do I want to use the cloud?</a:t>
            </a:r>
          </a:p>
        </p:txBody>
      </p:sp>
      <p:sp>
        <p:nvSpPr>
          <p:cNvPr id="3" name="Content Placeholder 2">
            <a:extLst>
              <a:ext uri="{FF2B5EF4-FFF2-40B4-BE49-F238E27FC236}">
                <a16:creationId xmlns:a16="http://schemas.microsoft.com/office/drawing/2014/main" id="{B30181B5-95C7-4CAF-BB33-30AE82E5ECF6}"/>
              </a:ext>
            </a:extLst>
          </p:cNvPr>
          <p:cNvSpPr>
            <a:spLocks noGrp="1"/>
          </p:cNvSpPr>
          <p:nvPr>
            <p:ph idx="1"/>
          </p:nvPr>
        </p:nvSpPr>
        <p:spPr/>
        <p:txBody>
          <a:bodyPr>
            <a:normAutofit lnSpcReduction="10000"/>
          </a:bodyPr>
          <a:lstStyle/>
          <a:p>
            <a:r>
              <a:rPr lang="en-US" dirty="0"/>
              <a:t>Speed – High Performance Computing (HPC) resources may not be available to you normally or access may be limited.</a:t>
            </a:r>
          </a:p>
          <a:p>
            <a:r>
              <a:rPr lang="en-US" dirty="0"/>
              <a:t>Cost – Buying and supporting computing and storage resources can be costly and time consuming.</a:t>
            </a:r>
          </a:p>
          <a:p>
            <a:r>
              <a:rPr lang="en-US" dirty="0"/>
              <a:t>Features – New features and opportunities for automation are available using the cloud providers.</a:t>
            </a:r>
          </a:p>
          <a:p>
            <a:r>
              <a:rPr lang="en-US" dirty="0"/>
              <a:t>Gap Filling – You can keep using all the existing on-site resources while using cloud resources to test or for short term needs.</a:t>
            </a:r>
          </a:p>
          <a:p>
            <a:endParaRPr lang="en-US" dirty="0"/>
          </a:p>
        </p:txBody>
      </p:sp>
    </p:spTree>
    <p:extLst>
      <p:ext uri="{BB962C8B-B14F-4D97-AF65-F5344CB8AC3E}">
        <p14:creationId xmlns:p14="http://schemas.microsoft.com/office/powerpoint/2010/main" val="151878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a:t>What is BigQuery?</a:t>
            </a:r>
            <a:endParaRPr lang="en-US" dirty="0"/>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a:t>BigQuery is the Google Cloud Data Warehouse product.  </a:t>
            </a:r>
          </a:p>
          <a:p>
            <a:pPr marL="0" indent="0">
              <a:buNone/>
            </a:pPr>
            <a:r>
              <a:rPr lang="en-US"/>
              <a:t>SRA maintains a copy of submission metadata in BigQuery.</a:t>
            </a:r>
          </a:p>
          <a:p>
            <a:pPr marL="0" indent="0">
              <a:buNone/>
            </a:pPr>
            <a:r>
              <a:rPr lang="en-US"/>
              <a:t>This allows SQL queries to search the metadata in ways that are hard or impossible with the NCBI Entrez search engine.</a:t>
            </a:r>
          </a:p>
          <a:p>
            <a:pPr marL="0" indent="0">
              <a:buNone/>
            </a:pPr>
            <a:r>
              <a:rPr lang="en-US">
                <a:hlinkClick r:id="rId2"/>
              </a:rPr>
              <a:t>https://cloud.google.com/bigquery/docs/how-to</a:t>
            </a:r>
            <a:endParaRPr lang="en-US"/>
          </a:p>
          <a:p>
            <a:endParaRPr lang="en-US" dirty="0"/>
          </a:p>
        </p:txBody>
      </p:sp>
      <p:pic>
        <p:nvPicPr>
          <p:cNvPr id="13" name="Picture 12" descr="Icon&#10;&#10;Description automatically generated">
            <a:extLst>
              <a:ext uri="{FF2B5EF4-FFF2-40B4-BE49-F238E27FC236}">
                <a16:creationId xmlns:a16="http://schemas.microsoft.com/office/drawing/2014/main" id="{0263E088-2D8A-4654-B6B8-439DF4E6FA9A}"/>
              </a:ext>
            </a:extLst>
          </p:cNvPr>
          <p:cNvPicPr>
            <a:picLocks noChangeAspect="1"/>
          </p:cNvPicPr>
          <p:nvPr/>
        </p:nvPicPr>
        <p:blipFill>
          <a:blip r:embed="rId3"/>
          <a:stretch>
            <a:fillRect/>
          </a:stretch>
        </p:blipFill>
        <p:spPr>
          <a:xfrm>
            <a:off x="8834351" y="1006172"/>
            <a:ext cx="1905000" cy="1905000"/>
          </a:xfrm>
          <a:prstGeom prst="rect">
            <a:avLst/>
          </a:prstGeom>
        </p:spPr>
      </p:pic>
      <p:pic>
        <p:nvPicPr>
          <p:cNvPr id="17" name="Picture 16" descr="Logo, icon&#10;&#10;Description automatically generated">
            <a:extLst>
              <a:ext uri="{FF2B5EF4-FFF2-40B4-BE49-F238E27FC236}">
                <a16:creationId xmlns:a16="http://schemas.microsoft.com/office/drawing/2014/main" id="{00742EA7-9BE5-4907-8C25-F960FADD3FB9}"/>
              </a:ext>
            </a:extLst>
          </p:cNvPr>
          <p:cNvPicPr>
            <a:picLocks noChangeAspect="1"/>
          </p:cNvPicPr>
          <p:nvPr/>
        </p:nvPicPr>
        <p:blipFill>
          <a:blip r:embed="rId4"/>
          <a:stretch>
            <a:fillRect/>
          </a:stretch>
        </p:blipFill>
        <p:spPr>
          <a:xfrm>
            <a:off x="5572645" y="610521"/>
            <a:ext cx="4382193" cy="2300651"/>
          </a:xfrm>
          <a:prstGeom prst="rect">
            <a:avLst/>
          </a:prstGeom>
        </p:spPr>
      </p:pic>
      <p:pic>
        <p:nvPicPr>
          <p:cNvPr id="19" name="Picture 18">
            <a:extLst>
              <a:ext uri="{FF2B5EF4-FFF2-40B4-BE49-F238E27FC236}">
                <a16:creationId xmlns:a16="http://schemas.microsoft.com/office/drawing/2014/main" id="{118CC08A-CEF0-4784-8822-CF8D8DAE1E75}"/>
              </a:ext>
            </a:extLst>
          </p:cNvPr>
          <p:cNvPicPr>
            <a:picLocks noChangeAspect="1"/>
          </p:cNvPicPr>
          <p:nvPr/>
        </p:nvPicPr>
        <p:blipFill>
          <a:blip r:embed="rId5"/>
          <a:stretch>
            <a:fillRect/>
          </a:stretch>
        </p:blipFill>
        <p:spPr>
          <a:xfrm>
            <a:off x="7110326" y="3244388"/>
            <a:ext cx="2676525" cy="2247900"/>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EB25-2394-41DE-9169-76A6435AC990}"/>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BE42D68A-C7A5-4FB6-9E44-F12822EC7D43}"/>
              </a:ext>
            </a:extLst>
          </p:cNvPr>
          <p:cNvSpPr>
            <a:spLocks noGrp="1"/>
          </p:cNvSpPr>
          <p:nvPr>
            <p:ph type="body" sz="quarter" idx="10"/>
          </p:nvPr>
        </p:nvSpPr>
        <p:spPr/>
        <p:txBody>
          <a:bodyPr/>
          <a:lstStyle/>
          <a:p>
            <a:r>
              <a:rPr lang="en-US" dirty="0"/>
              <a:t>I feel comfortable writing basic queries in SQL.</a:t>
            </a:r>
          </a:p>
        </p:txBody>
      </p:sp>
    </p:spTree>
    <p:extLst>
      <p:ext uri="{BB962C8B-B14F-4D97-AF65-F5344CB8AC3E}">
        <p14:creationId xmlns:p14="http://schemas.microsoft.com/office/powerpoint/2010/main" val="322614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What is a Database?</a:t>
            </a:r>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655320" y="1825625"/>
            <a:ext cx="5257800" cy="3858895"/>
          </a:xfrm>
        </p:spPr>
        <p:txBody>
          <a:bodyPr>
            <a:normAutofit/>
          </a:bodyPr>
          <a:lstStyle/>
          <a:p>
            <a:pPr marL="0" indent="0">
              <a:buNone/>
            </a:pPr>
            <a:r>
              <a:rPr lang="en-US" dirty="0"/>
              <a:t>A database is a structured way to store information electronically.</a:t>
            </a:r>
          </a:p>
          <a:p>
            <a:pPr marL="0" indent="0">
              <a:buNone/>
            </a:pPr>
            <a:r>
              <a:rPr lang="en-US" dirty="0"/>
              <a:t>There are many forms of database they commonly have tables, columns, and records.</a:t>
            </a:r>
          </a:p>
          <a:p>
            <a:pPr marL="0" indent="0">
              <a:buNone/>
            </a:pPr>
            <a:r>
              <a:rPr lang="en-US" dirty="0"/>
              <a:t>Databases are similar to a spreadsheet with more features. </a:t>
            </a:r>
          </a:p>
        </p:txBody>
      </p:sp>
      <p:pic>
        <p:nvPicPr>
          <p:cNvPr id="6" name="Graphic 5">
            <a:extLst>
              <a:ext uri="{FF2B5EF4-FFF2-40B4-BE49-F238E27FC236}">
                <a16:creationId xmlns:a16="http://schemas.microsoft.com/office/drawing/2014/main" id="{5AA2455F-22B7-4FE6-A9F5-3118FAC993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9400" y="465513"/>
            <a:ext cx="6796098" cy="4418561"/>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92500" lnSpcReduction="10000"/>
          </a:bodyPr>
          <a:lstStyle/>
          <a:p>
            <a:pPr marL="0" indent="0">
              <a:buNone/>
            </a:pPr>
            <a:r>
              <a:rPr lang="en-US" dirty="0"/>
              <a:t>Here is an example search for the SRA Data.</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8" name="Picture 7">
            <a:extLst>
              <a:ext uri="{FF2B5EF4-FFF2-40B4-BE49-F238E27FC236}">
                <a16:creationId xmlns:a16="http://schemas.microsoft.com/office/drawing/2014/main" id="{D1EA0E17-5926-41D4-AEDA-76632D9C5E52}"/>
              </a:ext>
            </a:extLst>
          </p:cNvPr>
          <p:cNvPicPr>
            <a:picLocks noChangeAspect="1"/>
          </p:cNvPicPr>
          <p:nvPr/>
        </p:nvPicPr>
        <p:blipFill>
          <a:blip r:embed="rId2"/>
          <a:stretch>
            <a:fillRect/>
          </a:stretch>
        </p:blipFill>
        <p:spPr>
          <a:xfrm>
            <a:off x="4934864" y="1825625"/>
            <a:ext cx="6869937" cy="1559295"/>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What Columns are in the Database?</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a:xfrm>
            <a:off x="838200" y="1825625"/>
            <a:ext cx="6001011" cy="3532981"/>
          </a:xfrm>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Column Descriptions</a:t>
            </a:r>
          </a:p>
          <a:p>
            <a:pPr marL="0" indent="0">
              <a:buNone/>
            </a:pPr>
            <a:r>
              <a:rPr lang="en-US" dirty="0"/>
              <a:t>	Additional Example Queries </a:t>
            </a:r>
          </a:p>
          <a:p>
            <a:pPr marL="0" indent="0">
              <a:buNone/>
            </a:pPr>
            <a:endParaRPr lang="en-US" dirty="0"/>
          </a:p>
        </p:txBody>
      </p:sp>
      <p:pic>
        <p:nvPicPr>
          <p:cNvPr id="4" name="Content Placeholder 4">
            <a:extLst>
              <a:ext uri="{FF2B5EF4-FFF2-40B4-BE49-F238E27FC236}">
                <a16:creationId xmlns:a16="http://schemas.microsoft.com/office/drawing/2014/main" id="{F823DD48-9BDA-4AD1-BE4F-1ECFC5D9BD11}"/>
              </a:ext>
            </a:extLst>
          </p:cNvPr>
          <p:cNvPicPr>
            <a:picLocks noChangeAspect="1"/>
          </p:cNvPicPr>
          <p:nvPr/>
        </p:nvPicPr>
        <p:blipFill>
          <a:blip r:embed="rId2"/>
          <a:stretch>
            <a:fillRect/>
          </a:stretch>
        </p:blipFill>
        <p:spPr>
          <a:xfrm>
            <a:off x="6839211" y="1499393"/>
            <a:ext cx="4748219" cy="3859213"/>
          </a:xfrm>
          <a:prstGeom prst="rect">
            <a:avLst/>
          </a:prstGeom>
        </p:spPr>
      </p:pic>
      <p:sp>
        <p:nvSpPr>
          <p:cNvPr id="5" name="TextBox 4">
            <a:extLst>
              <a:ext uri="{FF2B5EF4-FFF2-40B4-BE49-F238E27FC236}">
                <a16:creationId xmlns:a16="http://schemas.microsoft.com/office/drawing/2014/main" id="{4107140E-0FBB-43CA-9AD6-ACD995BABB7A}"/>
              </a:ext>
            </a:extLst>
          </p:cNvPr>
          <p:cNvSpPr txBox="1"/>
          <p:nvPr/>
        </p:nvSpPr>
        <p:spPr>
          <a:xfrm>
            <a:off x="1281829" y="5358606"/>
            <a:ext cx="10196187" cy="73866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hlinkClick r:id="rId3"/>
              </a:rPr>
              <a:t>https://www.ncbi.nlm.nih.gov/sra/docs/sra-cloud-based-examples/</a:t>
            </a:r>
            <a:endParaRPr lang="en-US" sz="2400" dirty="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3563595517"/>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25131</TotalTime>
  <Words>710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Enhanced Search Capabilities and Ease of Use of NCBI SRA Data on the Cloud</vt:lpstr>
      <vt:lpstr>Yes/No Question</vt:lpstr>
      <vt:lpstr>Why do I want to use the cloud?</vt:lpstr>
      <vt:lpstr>What is BigQuery?</vt:lpstr>
      <vt:lpstr>Yes/No Question</vt:lpstr>
      <vt:lpstr>What is a Database?</vt:lpstr>
      <vt:lpstr>Simple SQL Queries</vt:lpstr>
      <vt:lpstr>Searching in BigQuery</vt:lpstr>
      <vt:lpstr>What Columns are in the Database?</vt:lpstr>
      <vt:lpstr>Submitter Provided Metadata</vt:lpstr>
      <vt:lpstr>BigQuery Arrays</vt:lpstr>
      <vt:lpstr>BigQuery Charges</vt:lpstr>
      <vt:lpstr>Addition BigQuery Webinars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96</cp:revision>
  <dcterms:created xsi:type="dcterms:W3CDTF">2020-10-25T17:11:25Z</dcterms:created>
  <dcterms:modified xsi:type="dcterms:W3CDTF">2021-09-13T20:41:16Z</dcterms:modified>
</cp:coreProperties>
</file>