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7"/>
  </p:notesMasterIdLst>
  <p:sldIdLst>
    <p:sldId id="260" r:id="rId2"/>
    <p:sldId id="272" r:id="rId3"/>
    <p:sldId id="267" r:id="rId4"/>
    <p:sldId id="279" r:id="rId5"/>
    <p:sldId id="280" r:id="rId6"/>
    <p:sldId id="269" r:id="rId7"/>
    <p:sldId id="273" r:id="rId8"/>
    <p:sldId id="274" r:id="rId9"/>
    <p:sldId id="275" r:id="rId10"/>
    <p:sldId id="276" r:id="rId11"/>
    <p:sldId id="278" r:id="rId12"/>
    <p:sldId id="281" r:id="rId13"/>
    <p:sldId id="282" r:id="rId14"/>
    <p:sldId id="271" r:id="rId15"/>
    <p:sldId id="270" r:id="rId16"/>
    <p:sldId id="297" r:id="rId17"/>
    <p:sldId id="285" r:id="rId18"/>
    <p:sldId id="257" r:id="rId19"/>
    <p:sldId id="258" r:id="rId20"/>
    <p:sldId id="259" r:id="rId21"/>
    <p:sldId id="286" r:id="rId22"/>
    <p:sldId id="261" r:id="rId23"/>
    <p:sldId id="264" r:id="rId24"/>
    <p:sldId id="265" r:id="rId25"/>
    <p:sldId id="298" r:id="rId26"/>
    <p:sldId id="287" r:id="rId27"/>
    <p:sldId id="288" r:id="rId28"/>
    <p:sldId id="289" r:id="rId29"/>
    <p:sldId id="290" r:id="rId30"/>
    <p:sldId id="291" r:id="rId31"/>
    <p:sldId id="292" r:id="rId32"/>
    <p:sldId id="293" r:id="rId33"/>
    <p:sldId id="294" r:id="rId34"/>
    <p:sldId id="295" r:id="rId35"/>
    <p:sldId id="29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8"/>
  </p:normalViewPr>
  <p:slideViewPr>
    <p:cSldViewPr snapToGrid="0" snapToObjects="1">
      <p:cViewPr varScale="1">
        <p:scale>
          <a:sx n="115" d="100"/>
          <a:sy n="115" d="100"/>
        </p:scale>
        <p:origin x="372" y="1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2426E-871E-6048-897D-C00DFFEC19B5}" type="datetimeFigureOut">
              <a:rPr lang="en-US" smtClean="0"/>
              <a:t>9/12/2021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0F7CC-E99A-9B4E-A466-3BF0E5F4787E}" type="slidenum">
              <a:rPr lang="en-US" smtClean="0"/>
              <a:t>‹#›</a:t>
            </a:fld>
            <a:endParaRPr lang="en-US"/>
          </a:p>
        </p:txBody>
      </p:sp>
    </p:spTree>
    <p:extLst>
      <p:ext uri="{BB962C8B-B14F-4D97-AF65-F5344CB8AC3E}">
        <p14:creationId xmlns:p14="http://schemas.microsoft.com/office/powerpoint/2010/main" val="186552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ligh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2138917"/>
            <a:ext cx="12192000" cy="2580167"/>
          </a:xfrm>
          <a:prstGeom prst="rect">
            <a:avLst/>
          </a:prstGeom>
          <a:solidFill>
            <a:schemeClr val="accent5">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Lef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0309" y="450802"/>
            <a:ext cx="2808212" cy="1606598"/>
          </a:xfrm>
        </p:spPr>
        <p:txBody>
          <a:bodyPr anchor="b"/>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084320" y="450803"/>
            <a:ext cx="7498080" cy="54181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309" y="2042160"/>
            <a:ext cx="2808212" cy="382682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69259" y="6239208"/>
            <a:ext cx="7694570" cy="271574"/>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385027" y="6236208"/>
            <a:ext cx="179070" cy="274574"/>
          </a:xfrm>
          <a:prstGeom prst="rect">
            <a:avLst/>
          </a:prstGeom>
        </p:spPr>
      </p:pic>
    </p:spTree>
    <p:extLst>
      <p:ext uri="{BB962C8B-B14F-4D97-AF65-F5344CB8AC3E}">
        <p14:creationId xmlns:p14="http://schemas.microsoft.com/office/powerpoint/2010/main" val="1152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knoledgements - l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09707" cy="1217485"/>
          </a:xfrm>
        </p:spPr>
        <p:txBody>
          <a:bodyPr/>
          <a:lstStyle/>
          <a:p>
            <a:r>
              <a:rPr lang="en-US"/>
              <a:t>Click to edit Master title style</a:t>
            </a:r>
            <a:endParaRPr lang="en-US" dirty="0"/>
          </a:p>
        </p:txBody>
      </p:sp>
      <p:sp>
        <p:nvSpPr>
          <p:cNvPr id="8" name="Text Placeholder 7"/>
          <p:cNvSpPr>
            <a:spLocks noGrp="1"/>
          </p:cNvSpPr>
          <p:nvPr>
            <p:ph type="body" sz="quarter" idx="11" hasCustomPrompt="1"/>
          </p:nvPr>
        </p:nvSpPr>
        <p:spPr>
          <a:xfrm>
            <a:off x="838200" y="1662195"/>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8" name="Text Placeholder 7"/>
          <p:cNvSpPr>
            <a:spLocks noGrp="1"/>
          </p:cNvSpPr>
          <p:nvPr>
            <p:ph type="body" sz="quarter" idx="13" hasCustomPrompt="1"/>
          </p:nvPr>
        </p:nvSpPr>
        <p:spPr>
          <a:xfrm>
            <a:off x="6259582" y="1657427"/>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9" name="Text Placeholder 7"/>
          <p:cNvSpPr>
            <a:spLocks noGrp="1"/>
          </p:cNvSpPr>
          <p:nvPr>
            <p:ph type="body" sz="quarter" idx="14" hasCustomPrompt="1"/>
          </p:nvPr>
        </p:nvSpPr>
        <p:spPr>
          <a:xfrm>
            <a:off x="3548891" y="1657426"/>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20" name="Text Placeholder 7"/>
          <p:cNvSpPr>
            <a:spLocks noGrp="1"/>
          </p:cNvSpPr>
          <p:nvPr>
            <p:ph type="body" sz="quarter" idx="15" hasCustomPrompt="1"/>
          </p:nvPr>
        </p:nvSpPr>
        <p:spPr>
          <a:xfrm>
            <a:off x="8915400" y="1662193"/>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6" name="Text Placeholder 5"/>
          <p:cNvSpPr>
            <a:spLocks noGrp="1"/>
          </p:cNvSpPr>
          <p:nvPr>
            <p:ph type="body" sz="quarter" idx="16" hasCustomPrompt="1"/>
          </p:nvPr>
        </p:nvSpPr>
        <p:spPr>
          <a:xfrm>
            <a:off x="5987291" y="365125"/>
            <a:ext cx="5366509" cy="1217613"/>
          </a:xfrm>
        </p:spPr>
        <p:txBody>
          <a:bodyPr anchor="ctr">
            <a:normAutofit/>
          </a:bodyPr>
          <a:lstStyle>
            <a:lvl1pPr marL="0" indent="0">
              <a:lnSpc>
                <a:spcPct val="125000"/>
              </a:lnSpc>
              <a:buNone/>
              <a:defRPr sz="1600"/>
            </a:lvl1pPr>
          </a:lstStyle>
          <a:p>
            <a:pPr lvl="0"/>
            <a:r>
              <a:rPr lang="en-US" dirty="0"/>
              <a:t>This research was supported by the Intramural Research Program of the NIH, National Library of Medicine.</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graphic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 y="2222339"/>
            <a:ext cx="12192000" cy="2430684"/>
          </a:xfrm>
          <a:prstGeom prst="rect">
            <a:avLst/>
          </a:prstGeom>
          <a:solidFill>
            <a:schemeClr val="accent5">
              <a:alpha val="80000"/>
            </a:schemeClr>
          </a:solidFill>
          <a:ln>
            <a:noFill/>
          </a:ln>
          <a:effectLst>
            <a:outerShdw dist="50800" sx="1000" sy="1000" algn="ctr" rotWithShape="0">
              <a:srgbClr val="000000"/>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graphic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2072640"/>
            <a:ext cx="12192000" cy="2895600"/>
          </a:xfrm>
          <a:prstGeom prst="rect">
            <a:avLst/>
          </a:prstGeom>
          <a:solidFill>
            <a:schemeClr val="tx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5879804"/>
            <a:ext cx="4964035" cy="672026"/>
          </a:xfrm>
          <a:prstGeom prst="rect">
            <a:avLst/>
          </a:prstGeom>
        </p:spPr>
      </p:pic>
      <p:sp>
        <p:nvSpPr>
          <p:cNvPr id="6"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7"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spTree>
    <p:extLst>
      <p:ext uri="{BB962C8B-B14F-4D97-AF65-F5344CB8AC3E}">
        <p14:creationId xmlns:p14="http://schemas.microsoft.com/office/powerpoint/2010/main" val="80191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Plai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838200" y="1920875"/>
            <a:ext cx="10515600" cy="3930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60268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 Blue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5"/>
            <a:ext cx="10515600" cy="3858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41248" y="6236208"/>
            <a:ext cx="10512551" cy="309880"/>
          </a:xfrm>
          <a:prstGeom prst="rect">
            <a:avLst/>
          </a:prstGeom>
        </p:spPr>
      </p:pic>
    </p:spTree>
    <p:extLst>
      <p:ext uri="{BB962C8B-B14F-4D97-AF65-F5344CB8AC3E}">
        <p14:creationId xmlns:p14="http://schemas.microsoft.com/office/powerpoint/2010/main" val="21395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 Gri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198" y="3802335"/>
            <a:ext cx="10515601"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itle 7"/>
          <p:cNvSpPr>
            <a:spLocks noGrp="1"/>
          </p:cNvSpPr>
          <p:nvPr>
            <p:ph type="title"/>
          </p:nvPr>
        </p:nvSpPr>
        <p:spPr>
          <a:xfrm>
            <a:off x="838199" y="1959429"/>
            <a:ext cx="10515600" cy="1842723"/>
          </a:xfrm>
        </p:spPr>
        <p:txBody>
          <a:bodyPr/>
          <a:lstStyle/>
          <a:p>
            <a:r>
              <a:rPr lang="en-US"/>
              <a:t>Click to edit Master title style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46727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 Curv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21697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99989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ntent - Pentagra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10784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Righ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6627812" cy="1325563"/>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839788" y="1681163"/>
            <a:ext cx="66278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6627812" cy="3423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168640" y="1681163"/>
            <a:ext cx="318674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168640" y="2505075"/>
            <a:ext cx="3186748" cy="342328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66425" y="6236208"/>
            <a:ext cx="189739" cy="290934"/>
          </a:xfrm>
          <a:prstGeom prst="rect">
            <a:avLst/>
          </a:prstGeom>
        </p:spPr>
      </p:pic>
    </p:spTree>
    <p:extLst>
      <p:ext uri="{BB962C8B-B14F-4D97-AF65-F5344CB8AC3E}">
        <p14:creationId xmlns:p14="http://schemas.microsoft.com/office/powerpoint/2010/main" val="84672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7" r:id="rId3"/>
    <p:sldLayoutId id="2147483654" r:id="rId4"/>
    <p:sldLayoutId id="2147483650" r:id="rId5"/>
    <p:sldLayoutId id="2147483649" r:id="rId6"/>
    <p:sldLayoutId id="2147483651" r:id="rId7"/>
    <p:sldLayoutId id="2147483652" r:id="rId8"/>
    <p:sldLayoutId id="2147483653" r:id="rId9"/>
    <p:sldLayoutId id="2147483656" r:id="rId10"/>
    <p:sldLayoutId id="214748366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Helvetica" charset="0"/>
          <a:ea typeface="Helvetica" charset="0"/>
          <a:cs typeface="Helvetic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ncbi/sra-tools/wiki/04.-Cloud-Credentials"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cloud.google.com/docs" TargetMode="External"/><Relationship Id="rId2" Type="http://schemas.openxmlformats.org/officeDocument/2006/relationships/hyperlink" Target="https://www.youtube.com/watch?v=4D3X6Xl5c_Y" TargetMode="External"/><Relationship Id="rId1" Type="http://schemas.openxmlformats.org/officeDocument/2006/relationships/slideLayout" Target="../slideLayouts/slideLayout5.xml"/><Relationship Id="rId5" Type="http://schemas.openxmlformats.org/officeDocument/2006/relationships/hyperlink" Target="https://cloud.google.com/iam/docs/creating-managing-service-accounts" TargetMode="External"/><Relationship Id="rId4" Type="http://schemas.openxmlformats.org/officeDocument/2006/relationships/hyperlink" Target="https://cloud.google.com/billing/docs/how-t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cloud.google.com/bigquery/docs/how-to"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hyperlink" Target="https://cloud.google.com/bigquery/docs/reference/standard-sql/query-syntax"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hyperlink" Target="https://www.ncbi.nlm.nih.gov/sra/docs/sra-cloud-based-examples/" TargetMode="External"/><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cloud.google.com/bigquery/pricing" TargetMode="Externa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channel/UCvJHVo5xGSKejBbBj0A5AyQ" TargetMode="External"/><Relationship Id="rId2" Type="http://schemas.openxmlformats.org/officeDocument/2006/relationships/hyperlink" Target="https://www.youtube.com/watch?v=DkNz-RCCm-M"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https://www.ncbi.nlm.nih.gov/sra/docs/sra-bigquery-examples/" TargetMode="External"/><Relationship Id="rId2" Type="http://schemas.openxmlformats.org/officeDocument/2006/relationships/hyperlink" Target="https://www.ncbi.nlm.nih.gov/sra/docs/sra-taxonomy-analysis-tool/" TargetMode="External"/><Relationship Id="rId1" Type="http://schemas.openxmlformats.org/officeDocument/2006/relationships/slideLayout" Target="../slideLayouts/slideLayout5.xml"/><Relationship Id="rId5" Type="http://schemas.openxmlformats.org/officeDocument/2006/relationships/hyperlink" Target="https://www.youtube.com/watch?v=STo98QUKDS8" TargetMode="External"/><Relationship Id="rId4" Type="http://schemas.openxmlformats.org/officeDocument/2006/relationships/hyperlink" Target="https://cloud.google.com/bigquery/docs/quickstarts/quickstart-web-u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5.xml"/><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2" Type="http://schemas.openxmlformats.org/officeDocument/2006/relationships/hyperlink" Target="https://cloud.google.com/resource-manager/docs/creating-managing-projects"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Getting Started with GCP and </a:t>
            </a:r>
            <a:r>
              <a:rPr lang="en-US" dirty="0" err="1"/>
              <a:t>BigQuery</a:t>
            </a:r>
            <a:endParaRPr lang="en-US" dirty="0"/>
          </a:p>
        </p:txBody>
      </p:sp>
      <p:sp>
        <p:nvSpPr>
          <p:cNvPr id="3" name="Text Placeholder 2"/>
          <p:cNvSpPr>
            <a:spLocks noGrp="1"/>
          </p:cNvSpPr>
          <p:nvPr>
            <p:ph type="body" sz="quarter" idx="10"/>
          </p:nvPr>
        </p:nvSpPr>
        <p:spPr/>
        <p:txBody>
          <a:bodyPr/>
          <a:lstStyle/>
          <a:p>
            <a:r>
              <a:rPr lang="en-US" dirty="0"/>
              <a:t>Adam Stine</a:t>
            </a:r>
          </a:p>
        </p:txBody>
      </p:sp>
    </p:spTree>
    <p:extLst>
      <p:ext uri="{BB962C8B-B14F-4D97-AF65-F5344CB8AC3E}">
        <p14:creationId xmlns:p14="http://schemas.microsoft.com/office/powerpoint/2010/main" val="204600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C4AE-9609-4419-ACB4-1AF09997C981}"/>
              </a:ext>
            </a:extLst>
          </p:cNvPr>
          <p:cNvSpPr>
            <a:spLocks noGrp="1"/>
          </p:cNvSpPr>
          <p:nvPr>
            <p:ph type="title"/>
          </p:nvPr>
        </p:nvSpPr>
        <p:spPr/>
        <p:txBody>
          <a:bodyPr/>
          <a:lstStyle/>
          <a:p>
            <a:r>
              <a:rPr lang="en-US" dirty="0"/>
              <a:t>Create a Budget</a:t>
            </a:r>
          </a:p>
        </p:txBody>
      </p:sp>
      <p:sp>
        <p:nvSpPr>
          <p:cNvPr id="3" name="Content Placeholder 2">
            <a:extLst>
              <a:ext uri="{FF2B5EF4-FFF2-40B4-BE49-F238E27FC236}">
                <a16:creationId xmlns:a16="http://schemas.microsoft.com/office/drawing/2014/main" id="{3D51261B-0E65-4967-AF4B-AC7D3B5FBC42}"/>
              </a:ext>
            </a:extLst>
          </p:cNvPr>
          <p:cNvSpPr>
            <a:spLocks noGrp="1"/>
          </p:cNvSpPr>
          <p:nvPr>
            <p:ph idx="1"/>
          </p:nvPr>
        </p:nvSpPr>
        <p:spPr>
          <a:xfrm>
            <a:off x="838200" y="1825625"/>
            <a:ext cx="5953298" cy="3858895"/>
          </a:xfrm>
        </p:spPr>
        <p:txBody>
          <a:bodyPr/>
          <a:lstStyle/>
          <a:p>
            <a:pPr marL="0" indent="0">
              <a:buNone/>
            </a:pPr>
            <a:r>
              <a:rPr lang="en-US" dirty="0"/>
              <a:t>We can create a budget that tracks one or more of our Projects as well as one or more of the GCP services.</a:t>
            </a:r>
          </a:p>
          <a:p>
            <a:pPr marL="0" indent="0">
              <a:buNone/>
            </a:pPr>
            <a:r>
              <a:rPr lang="en-US" dirty="0"/>
              <a:t>This can provide very granular tracking to optimize spending.</a:t>
            </a:r>
          </a:p>
          <a:p>
            <a:pPr marL="0" indent="0">
              <a:buNone/>
            </a:pPr>
            <a:r>
              <a:rPr lang="en-US" dirty="0"/>
              <a:t>Or it can simply ensure you don’t spend too much money without being alerted.</a:t>
            </a:r>
          </a:p>
        </p:txBody>
      </p:sp>
      <p:pic>
        <p:nvPicPr>
          <p:cNvPr id="4" name="Picture 3" descr="The Create Budget panel with nothing yet filled in.">
            <a:extLst>
              <a:ext uri="{FF2B5EF4-FFF2-40B4-BE49-F238E27FC236}">
                <a16:creationId xmlns:a16="http://schemas.microsoft.com/office/drawing/2014/main" id="{BCCFFBF8-F92D-4D1C-9AC5-AD9A86260FAB}"/>
              </a:ext>
            </a:extLst>
          </p:cNvPr>
          <p:cNvPicPr>
            <a:picLocks noChangeAspect="1"/>
          </p:cNvPicPr>
          <p:nvPr/>
        </p:nvPicPr>
        <p:blipFill>
          <a:blip r:embed="rId2"/>
          <a:stretch>
            <a:fillRect/>
          </a:stretch>
        </p:blipFill>
        <p:spPr>
          <a:xfrm>
            <a:off x="7023494" y="723207"/>
            <a:ext cx="4330306" cy="5411585"/>
          </a:xfrm>
          <a:prstGeom prst="rect">
            <a:avLst/>
          </a:prstGeom>
        </p:spPr>
      </p:pic>
    </p:spTree>
    <p:extLst>
      <p:ext uri="{BB962C8B-B14F-4D97-AF65-F5344CB8AC3E}">
        <p14:creationId xmlns:p14="http://schemas.microsoft.com/office/powerpoint/2010/main" val="4096175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DB87-FB79-4FA8-A091-6E29287C06A8}"/>
              </a:ext>
            </a:extLst>
          </p:cNvPr>
          <p:cNvSpPr>
            <a:spLocks noGrp="1"/>
          </p:cNvSpPr>
          <p:nvPr>
            <p:ph type="title"/>
          </p:nvPr>
        </p:nvSpPr>
        <p:spPr/>
        <p:txBody>
          <a:bodyPr/>
          <a:lstStyle/>
          <a:p>
            <a:r>
              <a:rPr lang="en-US" dirty="0"/>
              <a:t>Simple Budget Alert</a:t>
            </a:r>
          </a:p>
        </p:txBody>
      </p:sp>
      <p:sp>
        <p:nvSpPr>
          <p:cNvPr id="3" name="Content Placeholder 2">
            <a:extLst>
              <a:ext uri="{FF2B5EF4-FFF2-40B4-BE49-F238E27FC236}">
                <a16:creationId xmlns:a16="http://schemas.microsoft.com/office/drawing/2014/main" id="{B09B59FB-3ABE-4AB8-9174-19619FAEAFC5}"/>
              </a:ext>
            </a:extLst>
          </p:cNvPr>
          <p:cNvSpPr>
            <a:spLocks noGrp="1"/>
          </p:cNvSpPr>
          <p:nvPr>
            <p:ph idx="1"/>
          </p:nvPr>
        </p:nvSpPr>
        <p:spPr>
          <a:xfrm>
            <a:off x="838200" y="1825625"/>
            <a:ext cx="5087154" cy="3858895"/>
          </a:xfrm>
        </p:spPr>
        <p:txBody>
          <a:bodyPr/>
          <a:lstStyle/>
          <a:p>
            <a:pPr marL="0" indent="0">
              <a:buNone/>
            </a:pPr>
            <a:r>
              <a:rPr lang="en-US" dirty="0"/>
              <a:t>A simple budget sets a target spending limit.</a:t>
            </a:r>
          </a:p>
          <a:p>
            <a:pPr marL="0" indent="0">
              <a:buNone/>
            </a:pPr>
            <a:r>
              <a:rPr lang="en-US" dirty="0"/>
              <a:t>Then we can trigger alerts to email when certain thresholds are hit, for example 50% of the budget.</a:t>
            </a:r>
          </a:p>
        </p:txBody>
      </p:sp>
      <p:pic>
        <p:nvPicPr>
          <p:cNvPr id="4" name="Picture 3" descr="The Create Budget panel showing a dollar amount alert entered and an arrow that shows when the next button is pressed it will lead to the next image.">
            <a:extLst>
              <a:ext uri="{FF2B5EF4-FFF2-40B4-BE49-F238E27FC236}">
                <a16:creationId xmlns:a16="http://schemas.microsoft.com/office/drawing/2014/main" id="{D6D71A67-7BAE-421D-817D-4D6EF9E43F7B}"/>
              </a:ext>
            </a:extLst>
          </p:cNvPr>
          <p:cNvPicPr>
            <a:picLocks noChangeAspect="1"/>
          </p:cNvPicPr>
          <p:nvPr/>
        </p:nvPicPr>
        <p:blipFill>
          <a:blip r:embed="rId2"/>
          <a:stretch>
            <a:fillRect/>
          </a:stretch>
        </p:blipFill>
        <p:spPr>
          <a:xfrm>
            <a:off x="6179127" y="1260309"/>
            <a:ext cx="2273780" cy="3132036"/>
          </a:xfrm>
          <a:prstGeom prst="rect">
            <a:avLst/>
          </a:prstGeom>
        </p:spPr>
      </p:pic>
      <p:cxnSp>
        <p:nvCxnSpPr>
          <p:cNvPr id="7" name="Straight Arrow Connector 6" descr="Arrow pointing from the Next button to the next step in creating a budget alert.">
            <a:extLst>
              <a:ext uri="{FF2B5EF4-FFF2-40B4-BE49-F238E27FC236}">
                <a16:creationId xmlns:a16="http://schemas.microsoft.com/office/drawing/2014/main" id="{67C67303-7303-43DD-80AC-85C25C062EAD}"/>
              </a:ext>
            </a:extLst>
          </p:cNvPr>
          <p:cNvCxnSpPr/>
          <p:nvPr/>
        </p:nvCxnSpPr>
        <p:spPr>
          <a:xfrm flipV="1">
            <a:off x="6716683" y="2788920"/>
            <a:ext cx="2585258" cy="12801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 name="Picture 4" descr="The last panel of the Create Budget menu with and arrow pointing to the Finish button.">
            <a:extLst>
              <a:ext uri="{FF2B5EF4-FFF2-40B4-BE49-F238E27FC236}">
                <a16:creationId xmlns:a16="http://schemas.microsoft.com/office/drawing/2014/main" id="{73C33A2E-341F-4E98-80A8-E8F17EB1FEE2}"/>
              </a:ext>
            </a:extLst>
          </p:cNvPr>
          <p:cNvPicPr>
            <a:picLocks noChangeAspect="1"/>
          </p:cNvPicPr>
          <p:nvPr/>
        </p:nvPicPr>
        <p:blipFill>
          <a:blip r:embed="rId3"/>
          <a:stretch>
            <a:fillRect/>
          </a:stretch>
        </p:blipFill>
        <p:spPr>
          <a:xfrm>
            <a:off x="9555714" y="0"/>
            <a:ext cx="2190170" cy="6112406"/>
          </a:xfrm>
          <a:prstGeom prst="rect">
            <a:avLst/>
          </a:prstGeom>
        </p:spPr>
      </p:pic>
      <p:sp>
        <p:nvSpPr>
          <p:cNvPr id="8" name="Arrow: Down 7" descr="Arrow pointing to the Finish button of the create budget menu.">
            <a:extLst>
              <a:ext uri="{FF2B5EF4-FFF2-40B4-BE49-F238E27FC236}">
                <a16:creationId xmlns:a16="http://schemas.microsoft.com/office/drawing/2014/main" id="{14DD0A59-A0F9-4E02-A2EA-1EBDCEDE610C}"/>
              </a:ext>
            </a:extLst>
          </p:cNvPr>
          <p:cNvSpPr/>
          <p:nvPr/>
        </p:nvSpPr>
        <p:spPr>
          <a:xfrm>
            <a:off x="9717577" y="5403273"/>
            <a:ext cx="310343" cy="372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4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7CBB2-8CC7-47D5-ADA8-B396DB858C98}"/>
              </a:ext>
            </a:extLst>
          </p:cNvPr>
          <p:cNvSpPr>
            <a:spLocks noGrp="1"/>
          </p:cNvSpPr>
          <p:nvPr>
            <p:ph type="title"/>
          </p:nvPr>
        </p:nvSpPr>
        <p:spPr/>
        <p:txBody>
          <a:bodyPr/>
          <a:lstStyle/>
          <a:p>
            <a:r>
              <a:rPr lang="en-US" dirty="0"/>
              <a:t>API Credentials</a:t>
            </a:r>
          </a:p>
        </p:txBody>
      </p:sp>
      <p:sp>
        <p:nvSpPr>
          <p:cNvPr id="3" name="Content Placeholder 2">
            <a:extLst>
              <a:ext uri="{FF2B5EF4-FFF2-40B4-BE49-F238E27FC236}">
                <a16:creationId xmlns:a16="http://schemas.microsoft.com/office/drawing/2014/main" id="{BC2C427A-D608-4D0B-9CCE-7204C07D2A8C}"/>
              </a:ext>
            </a:extLst>
          </p:cNvPr>
          <p:cNvSpPr>
            <a:spLocks noGrp="1"/>
          </p:cNvSpPr>
          <p:nvPr>
            <p:ph idx="1"/>
          </p:nvPr>
        </p:nvSpPr>
        <p:spPr/>
        <p:txBody>
          <a:bodyPr/>
          <a:lstStyle/>
          <a:p>
            <a:r>
              <a:rPr lang="en-US" dirty="0"/>
              <a:t>Sometimes APIs in GCP will need you to provide billing credentials in order to charge usage to your project.</a:t>
            </a:r>
          </a:p>
          <a:p>
            <a:r>
              <a:rPr lang="en-US" dirty="0"/>
              <a:t>This is going to be important later when installing the SRA Toolkit.</a:t>
            </a:r>
          </a:p>
          <a:p>
            <a:r>
              <a:rPr lang="en-US" dirty="0"/>
              <a:t>GCP handles this with a JSON file containing billing project information.</a:t>
            </a:r>
          </a:p>
        </p:txBody>
      </p:sp>
    </p:spTree>
    <p:extLst>
      <p:ext uri="{BB962C8B-B14F-4D97-AF65-F5344CB8AC3E}">
        <p14:creationId xmlns:p14="http://schemas.microsoft.com/office/powerpoint/2010/main" val="3705160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2030-634A-497A-8662-200A201619F7}"/>
              </a:ext>
            </a:extLst>
          </p:cNvPr>
          <p:cNvSpPr>
            <a:spLocks noGrp="1"/>
          </p:cNvSpPr>
          <p:nvPr>
            <p:ph type="title"/>
          </p:nvPr>
        </p:nvSpPr>
        <p:spPr/>
        <p:txBody>
          <a:bodyPr/>
          <a:lstStyle/>
          <a:p>
            <a:r>
              <a:rPr lang="en-US" dirty="0"/>
              <a:t>Get JSON Credentials for API</a:t>
            </a:r>
          </a:p>
        </p:txBody>
      </p:sp>
      <p:sp>
        <p:nvSpPr>
          <p:cNvPr id="3" name="Content Placeholder 2">
            <a:extLst>
              <a:ext uri="{FF2B5EF4-FFF2-40B4-BE49-F238E27FC236}">
                <a16:creationId xmlns:a16="http://schemas.microsoft.com/office/drawing/2014/main" id="{2C45D8F2-60BA-4C1F-A95E-309AF1ECD4CF}"/>
              </a:ext>
            </a:extLst>
          </p:cNvPr>
          <p:cNvSpPr>
            <a:spLocks noGrp="1"/>
          </p:cNvSpPr>
          <p:nvPr>
            <p:ph idx="1"/>
          </p:nvPr>
        </p:nvSpPr>
        <p:spPr/>
        <p:txBody>
          <a:bodyPr/>
          <a:lstStyle/>
          <a:p>
            <a:pPr marL="0" indent="0">
              <a:buNone/>
            </a:pPr>
            <a:r>
              <a:rPr lang="en-US" dirty="0"/>
              <a:t>A description of how to make credentials needed for Google or AWS can be found here. </a:t>
            </a:r>
          </a:p>
          <a:p>
            <a:pPr marL="0" indent="0">
              <a:buNone/>
            </a:pPr>
            <a:r>
              <a:rPr lang="en-US" dirty="0">
                <a:hlinkClick r:id="rId2"/>
              </a:rPr>
              <a:t>https://github.com/ncbi/sra-tools/wiki/04.-Cloud-Credentials</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35599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7414-326A-4ED7-AE27-210E34508CB3}"/>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1EA1A8CE-3432-468B-AD20-926C5232F7A7}"/>
              </a:ext>
            </a:extLst>
          </p:cNvPr>
          <p:cNvSpPr>
            <a:spLocks noGrp="1"/>
          </p:cNvSpPr>
          <p:nvPr>
            <p:ph idx="1"/>
          </p:nvPr>
        </p:nvSpPr>
        <p:spPr/>
        <p:txBody>
          <a:bodyPr/>
          <a:lstStyle/>
          <a:p>
            <a:r>
              <a:rPr lang="en-US" dirty="0"/>
              <a:t>Projects are a fundamental part of GCP.</a:t>
            </a:r>
          </a:p>
          <a:p>
            <a:r>
              <a:rPr lang="en-US" dirty="0"/>
              <a:t>Budgets allow you to track spending and set alerts to prevent unexpected expenses.</a:t>
            </a:r>
          </a:p>
          <a:p>
            <a:r>
              <a:rPr lang="en-US" dirty="0"/>
              <a:t>Applications may require credentials to bill your service account.  For the SRA Toolkit this takes the form of a JSON file that can be downloaded from the GCP Console.</a:t>
            </a:r>
          </a:p>
          <a:p>
            <a:endParaRPr lang="en-US" dirty="0"/>
          </a:p>
        </p:txBody>
      </p:sp>
    </p:spTree>
    <p:extLst>
      <p:ext uri="{BB962C8B-B14F-4D97-AF65-F5344CB8AC3E}">
        <p14:creationId xmlns:p14="http://schemas.microsoft.com/office/powerpoint/2010/main" val="271755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6913-4E44-454E-A565-1AF3FECAD7E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A09B542F-7769-4746-9A6C-DD6D5B641818}"/>
              </a:ext>
            </a:extLst>
          </p:cNvPr>
          <p:cNvSpPr>
            <a:spLocks noGrp="1"/>
          </p:cNvSpPr>
          <p:nvPr>
            <p:ph idx="1"/>
          </p:nvPr>
        </p:nvSpPr>
        <p:spPr/>
        <p:txBody>
          <a:bodyPr>
            <a:normAutofit/>
          </a:bodyPr>
          <a:lstStyle/>
          <a:p>
            <a:r>
              <a:rPr lang="en-US" dirty="0"/>
              <a:t>GCP Intro Video </a:t>
            </a:r>
            <a:r>
              <a:rPr lang="en-US" dirty="0">
                <a:hlinkClick r:id="rId2"/>
              </a:rPr>
              <a:t>https://www.youtube.com/watch?v=4D3X6Xl5c_Y</a:t>
            </a:r>
            <a:endParaRPr lang="en-US" dirty="0"/>
          </a:p>
          <a:p>
            <a:r>
              <a:rPr lang="en-US" dirty="0"/>
              <a:t>GCP Documentation Page </a:t>
            </a:r>
            <a:r>
              <a:rPr lang="en-US" dirty="0">
                <a:hlinkClick r:id="rId3"/>
              </a:rPr>
              <a:t>https://cloud.google.com/docs</a:t>
            </a:r>
            <a:endParaRPr lang="en-US" dirty="0"/>
          </a:p>
          <a:p>
            <a:r>
              <a:rPr lang="en-US" dirty="0"/>
              <a:t>GCP Billing Documentation </a:t>
            </a:r>
            <a:r>
              <a:rPr lang="en-US" dirty="0">
                <a:hlinkClick r:id="rId4"/>
              </a:rPr>
              <a:t>https://cloud.google.com/billing/docs/how-to</a:t>
            </a:r>
            <a:endParaRPr lang="en-US" dirty="0"/>
          </a:p>
          <a:p>
            <a:r>
              <a:rPr lang="en-US" dirty="0"/>
              <a:t>GCP Service Accounts </a:t>
            </a:r>
            <a:r>
              <a:rPr lang="en-US" dirty="0">
                <a:hlinkClick r:id="rId5"/>
              </a:rPr>
              <a:t>https://cloud.google.com/iam/docs/creating-managing-service-accounts</a:t>
            </a:r>
            <a:endParaRPr lang="en-US" dirty="0"/>
          </a:p>
          <a:p>
            <a:endParaRPr lang="en-US" dirty="0"/>
          </a:p>
        </p:txBody>
      </p:sp>
    </p:spTree>
    <p:extLst>
      <p:ext uri="{BB962C8B-B14F-4D97-AF65-F5344CB8AC3E}">
        <p14:creationId xmlns:p14="http://schemas.microsoft.com/office/powerpoint/2010/main" val="2338032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5779DC-C5C8-4790-94D1-B9E478BFE063}"/>
              </a:ext>
            </a:extLst>
          </p:cNvPr>
          <p:cNvSpPr>
            <a:spLocks noGrp="1"/>
          </p:cNvSpPr>
          <p:nvPr>
            <p:ph type="title"/>
          </p:nvPr>
        </p:nvSpPr>
        <p:spPr/>
        <p:txBody>
          <a:bodyPr>
            <a:normAutofit/>
          </a:bodyPr>
          <a:lstStyle/>
          <a:p>
            <a:r>
              <a:rPr lang="en-US" dirty="0"/>
              <a:t>Searching with </a:t>
            </a:r>
            <a:r>
              <a:rPr lang="en-US" dirty="0" err="1"/>
              <a:t>BigQuery</a:t>
            </a:r>
            <a:endParaRPr lang="en-US" dirty="0"/>
          </a:p>
        </p:txBody>
      </p:sp>
      <p:sp>
        <p:nvSpPr>
          <p:cNvPr id="2" name="Text Placeholder 1">
            <a:extLst>
              <a:ext uri="{FF2B5EF4-FFF2-40B4-BE49-F238E27FC236}">
                <a16:creationId xmlns:a16="http://schemas.microsoft.com/office/drawing/2014/main" id="{97BB85FB-B72F-4CED-8D78-745332F31EC2}"/>
              </a:ext>
            </a:extLst>
          </p:cNvPr>
          <p:cNvSpPr>
            <a:spLocks noGrp="1"/>
          </p:cNvSpPr>
          <p:nvPr>
            <p:ph type="body" sz="quarter" idx="10"/>
          </p:nvPr>
        </p:nvSpPr>
        <p:spPr/>
        <p:txBody>
          <a:bodyPr/>
          <a:lstStyle/>
          <a:p>
            <a:r>
              <a:rPr lang="en-US" dirty="0"/>
              <a:t>Adam Stine</a:t>
            </a:r>
          </a:p>
        </p:txBody>
      </p:sp>
    </p:spTree>
    <p:extLst>
      <p:ext uri="{BB962C8B-B14F-4D97-AF65-F5344CB8AC3E}">
        <p14:creationId xmlns:p14="http://schemas.microsoft.com/office/powerpoint/2010/main" val="180887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8BD2-CDD5-45D1-B209-24467791104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33F1138-EB9F-49A1-A09A-513BC172FFBB}"/>
              </a:ext>
            </a:extLst>
          </p:cNvPr>
          <p:cNvSpPr>
            <a:spLocks noGrp="1"/>
          </p:cNvSpPr>
          <p:nvPr>
            <p:ph idx="1"/>
          </p:nvPr>
        </p:nvSpPr>
        <p:spPr/>
        <p:txBody>
          <a:bodyPr/>
          <a:lstStyle/>
          <a:p>
            <a:r>
              <a:rPr lang="en-US" dirty="0"/>
              <a:t>What is </a:t>
            </a:r>
            <a:r>
              <a:rPr lang="en-US" dirty="0" err="1"/>
              <a:t>BigQuery</a:t>
            </a:r>
            <a:r>
              <a:rPr lang="en-US" dirty="0"/>
              <a:t>?</a:t>
            </a:r>
          </a:p>
          <a:p>
            <a:r>
              <a:rPr lang="en-US" dirty="0"/>
              <a:t>Pinning Data in the Console</a:t>
            </a:r>
          </a:p>
          <a:p>
            <a:r>
              <a:rPr lang="en-US" dirty="0"/>
              <a:t>Search SRA Metadata</a:t>
            </a:r>
          </a:p>
          <a:p>
            <a:r>
              <a:rPr lang="en-US" dirty="0"/>
              <a:t>Taxonomy Searches of SRA</a:t>
            </a:r>
          </a:p>
          <a:p>
            <a:endParaRPr lang="en-US" dirty="0"/>
          </a:p>
        </p:txBody>
      </p:sp>
    </p:spTree>
    <p:extLst>
      <p:ext uri="{BB962C8B-B14F-4D97-AF65-F5344CB8AC3E}">
        <p14:creationId xmlns:p14="http://schemas.microsoft.com/office/powerpoint/2010/main" val="1988541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F8A28A-E037-45D4-9B04-0FA41B2A80D7}"/>
              </a:ext>
            </a:extLst>
          </p:cNvPr>
          <p:cNvSpPr>
            <a:spLocks noGrp="1"/>
          </p:cNvSpPr>
          <p:nvPr>
            <p:ph type="title"/>
          </p:nvPr>
        </p:nvSpPr>
        <p:spPr/>
        <p:txBody>
          <a:bodyPr/>
          <a:lstStyle/>
          <a:p>
            <a:r>
              <a:rPr lang="en-US" dirty="0"/>
              <a:t>What is </a:t>
            </a:r>
            <a:r>
              <a:rPr lang="en-US" dirty="0" err="1"/>
              <a:t>BigQuery</a:t>
            </a:r>
            <a:r>
              <a:rPr lang="en-US" dirty="0"/>
              <a:t>?</a:t>
            </a:r>
          </a:p>
        </p:txBody>
      </p:sp>
      <p:sp>
        <p:nvSpPr>
          <p:cNvPr id="6" name="Text Placeholder 5">
            <a:extLst>
              <a:ext uri="{FF2B5EF4-FFF2-40B4-BE49-F238E27FC236}">
                <a16:creationId xmlns:a16="http://schemas.microsoft.com/office/drawing/2014/main" id="{757F47A7-6DC1-410E-B7DB-9614E31B43DF}"/>
              </a:ext>
            </a:extLst>
          </p:cNvPr>
          <p:cNvSpPr>
            <a:spLocks noGrp="1"/>
          </p:cNvSpPr>
          <p:nvPr>
            <p:ph idx="1"/>
          </p:nvPr>
        </p:nvSpPr>
        <p:spPr>
          <a:xfrm>
            <a:off x="838200" y="1825625"/>
            <a:ext cx="5257800" cy="3858895"/>
          </a:xfrm>
        </p:spPr>
        <p:txBody>
          <a:bodyPr>
            <a:normAutofit fontScale="77500" lnSpcReduction="20000"/>
          </a:bodyPr>
          <a:lstStyle/>
          <a:p>
            <a:pPr marL="0" indent="0">
              <a:buNone/>
            </a:pPr>
            <a:r>
              <a:rPr lang="en-US" dirty="0" err="1"/>
              <a:t>BigQuery</a:t>
            </a:r>
            <a:r>
              <a:rPr lang="en-US" dirty="0"/>
              <a:t> is the Google Cloud Data Warehouse product.  </a:t>
            </a:r>
          </a:p>
          <a:p>
            <a:pPr marL="0" indent="0">
              <a:buNone/>
            </a:pPr>
            <a:r>
              <a:rPr lang="en-US" dirty="0"/>
              <a:t>It supports features like queries, access control, and data management.</a:t>
            </a:r>
          </a:p>
          <a:p>
            <a:pPr marL="0" indent="0">
              <a:buNone/>
            </a:pPr>
            <a:r>
              <a:rPr lang="en-US" dirty="0"/>
              <a:t>The Sequence Read Archive (SRA) maintains a copy of the sequence metadata from submissions in </a:t>
            </a:r>
            <a:r>
              <a:rPr lang="en-US" dirty="0" err="1"/>
              <a:t>BigQuery</a:t>
            </a:r>
            <a:endParaRPr lang="en-US" dirty="0"/>
          </a:p>
          <a:p>
            <a:pPr marL="0" indent="0">
              <a:buNone/>
            </a:pPr>
            <a:r>
              <a:rPr lang="en-US" dirty="0"/>
              <a:t>This allows SQL queries to search the metadata in ways that are hard or impossible with the NCBI Entrez search engine.</a:t>
            </a:r>
          </a:p>
          <a:p>
            <a:pPr marL="0" indent="0">
              <a:buNone/>
            </a:pPr>
            <a:r>
              <a:rPr lang="en-US" dirty="0">
                <a:hlinkClick r:id="rId2"/>
              </a:rPr>
              <a:t>https://cloud.google.com/bigquery/docs/how-to</a:t>
            </a:r>
            <a:endParaRPr lang="en-US" dirty="0"/>
          </a:p>
          <a:p>
            <a:endParaRPr lang="en-US" dirty="0"/>
          </a:p>
        </p:txBody>
      </p:sp>
      <p:pic>
        <p:nvPicPr>
          <p:cNvPr id="8" name="Picture 7" descr="The BigQuery console page.">
            <a:extLst>
              <a:ext uri="{FF2B5EF4-FFF2-40B4-BE49-F238E27FC236}">
                <a16:creationId xmlns:a16="http://schemas.microsoft.com/office/drawing/2014/main" id="{6300E1CD-967E-45D7-933A-B2A6A726BF4D}"/>
              </a:ext>
            </a:extLst>
          </p:cNvPr>
          <p:cNvPicPr>
            <a:picLocks noChangeAspect="1"/>
          </p:cNvPicPr>
          <p:nvPr/>
        </p:nvPicPr>
        <p:blipFill>
          <a:blip r:embed="rId3"/>
          <a:stretch>
            <a:fillRect/>
          </a:stretch>
        </p:blipFill>
        <p:spPr>
          <a:xfrm>
            <a:off x="6096000" y="1993106"/>
            <a:ext cx="5862585" cy="2871787"/>
          </a:xfrm>
          <a:prstGeom prst="rect">
            <a:avLst/>
          </a:prstGeom>
        </p:spPr>
      </p:pic>
    </p:spTree>
    <p:extLst>
      <p:ext uri="{BB962C8B-B14F-4D97-AF65-F5344CB8AC3E}">
        <p14:creationId xmlns:p14="http://schemas.microsoft.com/office/powerpoint/2010/main" val="3469568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A198-7E6D-444C-A68F-77601E38C63F}"/>
              </a:ext>
            </a:extLst>
          </p:cNvPr>
          <p:cNvSpPr>
            <a:spLocks noGrp="1"/>
          </p:cNvSpPr>
          <p:nvPr>
            <p:ph type="title"/>
          </p:nvPr>
        </p:nvSpPr>
        <p:spPr/>
        <p:txBody>
          <a:bodyPr/>
          <a:lstStyle/>
          <a:p>
            <a:r>
              <a:rPr lang="en-US" dirty="0"/>
              <a:t>Intro to </a:t>
            </a:r>
            <a:r>
              <a:rPr lang="en-US" dirty="0" err="1"/>
              <a:t>BigQuery</a:t>
            </a:r>
            <a:endParaRPr lang="en-US" dirty="0"/>
          </a:p>
        </p:txBody>
      </p:sp>
      <p:sp>
        <p:nvSpPr>
          <p:cNvPr id="4" name="Text Placeholder 3">
            <a:extLst>
              <a:ext uri="{FF2B5EF4-FFF2-40B4-BE49-F238E27FC236}">
                <a16:creationId xmlns:a16="http://schemas.microsoft.com/office/drawing/2014/main" id="{22E5585D-5187-490B-8E0C-62016887B5DC}"/>
              </a:ext>
            </a:extLst>
          </p:cNvPr>
          <p:cNvSpPr>
            <a:spLocks noGrp="1"/>
          </p:cNvSpPr>
          <p:nvPr>
            <p:ph idx="1"/>
          </p:nvPr>
        </p:nvSpPr>
        <p:spPr>
          <a:xfrm>
            <a:off x="838200" y="1825625"/>
            <a:ext cx="5257800" cy="3858895"/>
          </a:xfrm>
        </p:spPr>
        <p:txBody>
          <a:bodyPr>
            <a:normAutofit/>
          </a:bodyPr>
          <a:lstStyle/>
          <a:p>
            <a:pPr marL="0" indent="0">
              <a:buNone/>
            </a:pPr>
            <a:r>
              <a:rPr lang="en-US" dirty="0"/>
              <a:t>You can either use the ‘</a:t>
            </a:r>
            <a:r>
              <a:rPr lang="en-US" dirty="0" err="1"/>
              <a:t>bq</a:t>
            </a:r>
            <a:r>
              <a:rPr lang="en-US" dirty="0"/>
              <a:t>’ client from Google in a virtual machine or the GCP console in a web browser.</a:t>
            </a:r>
          </a:p>
          <a:p>
            <a:pPr marL="0" indent="0">
              <a:buNone/>
            </a:pPr>
            <a:r>
              <a:rPr lang="en-US" dirty="0"/>
              <a:t>This guide will show you how you would setup a query in the GCP console.  </a:t>
            </a:r>
          </a:p>
        </p:txBody>
      </p:sp>
      <p:pic>
        <p:nvPicPr>
          <p:cNvPr id="5" name="Picture 4" descr="Th BigQuery console page.">
            <a:extLst>
              <a:ext uri="{FF2B5EF4-FFF2-40B4-BE49-F238E27FC236}">
                <a16:creationId xmlns:a16="http://schemas.microsoft.com/office/drawing/2014/main" id="{16345C37-4C67-452C-AD12-4BA2B384C8FB}"/>
              </a:ext>
            </a:extLst>
          </p:cNvPr>
          <p:cNvPicPr>
            <a:picLocks noChangeAspect="1"/>
          </p:cNvPicPr>
          <p:nvPr/>
        </p:nvPicPr>
        <p:blipFill>
          <a:blip r:embed="rId2"/>
          <a:stretch>
            <a:fillRect/>
          </a:stretch>
        </p:blipFill>
        <p:spPr>
          <a:xfrm>
            <a:off x="6096000" y="1993106"/>
            <a:ext cx="5862585" cy="2871787"/>
          </a:xfrm>
          <a:prstGeom prst="rect">
            <a:avLst/>
          </a:prstGeom>
        </p:spPr>
      </p:pic>
    </p:spTree>
    <p:extLst>
      <p:ext uri="{BB962C8B-B14F-4D97-AF65-F5344CB8AC3E}">
        <p14:creationId xmlns:p14="http://schemas.microsoft.com/office/powerpoint/2010/main" val="174465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A12A10-EEED-4E90-BBE4-4313EA7A6D19}"/>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0C53461B-C042-41DF-BA80-1E4EE56C3A02}"/>
              </a:ext>
            </a:extLst>
          </p:cNvPr>
          <p:cNvSpPr>
            <a:spLocks noGrp="1"/>
          </p:cNvSpPr>
          <p:nvPr>
            <p:ph idx="1"/>
          </p:nvPr>
        </p:nvSpPr>
        <p:spPr/>
        <p:txBody>
          <a:bodyPr/>
          <a:lstStyle/>
          <a:p>
            <a:r>
              <a:rPr lang="en-US" dirty="0"/>
              <a:t>Initial Google Cloud Setup</a:t>
            </a:r>
          </a:p>
          <a:p>
            <a:r>
              <a:rPr lang="en-US" dirty="0"/>
              <a:t>Make a Project</a:t>
            </a:r>
          </a:p>
          <a:p>
            <a:r>
              <a:rPr lang="en-US" dirty="0"/>
              <a:t>Billing and Spending Alerts</a:t>
            </a:r>
          </a:p>
          <a:p>
            <a:r>
              <a:rPr lang="en-US" dirty="0"/>
              <a:t>Service Account Credentials</a:t>
            </a:r>
          </a:p>
        </p:txBody>
      </p:sp>
    </p:spTree>
    <p:extLst>
      <p:ext uri="{BB962C8B-B14F-4D97-AF65-F5344CB8AC3E}">
        <p14:creationId xmlns:p14="http://schemas.microsoft.com/office/powerpoint/2010/main" val="819888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A8E9D-E9FB-4E84-B4CB-CA8010F39253}"/>
              </a:ext>
            </a:extLst>
          </p:cNvPr>
          <p:cNvSpPr>
            <a:spLocks noGrp="1"/>
          </p:cNvSpPr>
          <p:nvPr>
            <p:ph type="title"/>
          </p:nvPr>
        </p:nvSpPr>
        <p:spPr/>
        <p:txBody>
          <a:bodyPr/>
          <a:lstStyle/>
          <a:p>
            <a:r>
              <a:rPr lang="en-US" dirty="0"/>
              <a:t>Adding Data</a:t>
            </a:r>
          </a:p>
        </p:txBody>
      </p:sp>
      <p:sp>
        <p:nvSpPr>
          <p:cNvPr id="4" name="Text Placeholder 3">
            <a:extLst>
              <a:ext uri="{FF2B5EF4-FFF2-40B4-BE49-F238E27FC236}">
                <a16:creationId xmlns:a16="http://schemas.microsoft.com/office/drawing/2014/main" id="{1BBF38F4-E8FB-489D-A23E-E6359EEDFA13}"/>
              </a:ext>
            </a:extLst>
          </p:cNvPr>
          <p:cNvSpPr>
            <a:spLocks noGrp="1"/>
          </p:cNvSpPr>
          <p:nvPr>
            <p:ph idx="1"/>
          </p:nvPr>
        </p:nvSpPr>
        <p:spPr>
          <a:xfrm>
            <a:off x="838200" y="1471063"/>
            <a:ext cx="4269728" cy="4213458"/>
          </a:xfrm>
        </p:spPr>
        <p:txBody>
          <a:bodyPr/>
          <a:lstStyle/>
          <a:p>
            <a:pPr marL="0" indent="0">
              <a:buNone/>
            </a:pPr>
            <a:r>
              <a:rPr lang="en-US" dirty="0"/>
              <a:t>We can add the public SRA data set to our </a:t>
            </a:r>
            <a:r>
              <a:rPr lang="en-US" dirty="0" err="1"/>
              <a:t>BigQuery</a:t>
            </a:r>
            <a:r>
              <a:rPr lang="en-US" dirty="0"/>
              <a:t> project.</a:t>
            </a:r>
          </a:p>
          <a:p>
            <a:pPr marL="0" indent="0">
              <a:buNone/>
            </a:pPr>
            <a:r>
              <a:rPr lang="en-US" dirty="0"/>
              <a:t>Click + ADD DATA on the left side of the console.</a:t>
            </a:r>
          </a:p>
          <a:p>
            <a:pPr marL="0" indent="0">
              <a:buNone/>
            </a:pPr>
            <a:r>
              <a:rPr lang="en-US" dirty="0"/>
              <a:t>In the menu that appears click Pin a project.</a:t>
            </a:r>
          </a:p>
          <a:p>
            <a:endParaRPr lang="en-US" dirty="0"/>
          </a:p>
        </p:txBody>
      </p:sp>
      <p:pic>
        <p:nvPicPr>
          <p:cNvPr id="6" name="Picture 5" descr="The BigQuery console page where data will be added.">
            <a:extLst>
              <a:ext uri="{FF2B5EF4-FFF2-40B4-BE49-F238E27FC236}">
                <a16:creationId xmlns:a16="http://schemas.microsoft.com/office/drawing/2014/main" id="{86981AFD-C5BF-430C-B9B2-2AF7867539E3}"/>
              </a:ext>
            </a:extLst>
          </p:cNvPr>
          <p:cNvPicPr>
            <a:picLocks noChangeAspect="1"/>
          </p:cNvPicPr>
          <p:nvPr/>
        </p:nvPicPr>
        <p:blipFill>
          <a:blip r:embed="rId2"/>
          <a:stretch>
            <a:fillRect/>
          </a:stretch>
        </p:blipFill>
        <p:spPr>
          <a:xfrm>
            <a:off x="5107928" y="1471062"/>
            <a:ext cx="6603326" cy="3459163"/>
          </a:xfrm>
          <a:prstGeom prst="rect">
            <a:avLst/>
          </a:prstGeom>
        </p:spPr>
      </p:pic>
      <p:sp>
        <p:nvSpPr>
          <p:cNvPr id="9" name="Arrow: Right 8" descr="Arround pointing to the Add Data button on the console.">
            <a:extLst>
              <a:ext uri="{FF2B5EF4-FFF2-40B4-BE49-F238E27FC236}">
                <a16:creationId xmlns:a16="http://schemas.microsoft.com/office/drawing/2014/main" id="{55EC5BF3-C632-4C50-92A7-C0D9E96CABB7}"/>
              </a:ext>
            </a:extLst>
          </p:cNvPr>
          <p:cNvSpPr/>
          <p:nvPr/>
        </p:nvSpPr>
        <p:spPr>
          <a:xfrm>
            <a:off x="5494707" y="3080469"/>
            <a:ext cx="465513" cy="309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 7" descr="Arrow pointing to the Pin a project option.">
            <a:extLst>
              <a:ext uri="{FF2B5EF4-FFF2-40B4-BE49-F238E27FC236}">
                <a16:creationId xmlns:a16="http://schemas.microsoft.com/office/drawing/2014/main" id="{AB5DADD5-9415-4048-98AA-12321ED1D97D}"/>
              </a:ext>
            </a:extLst>
          </p:cNvPr>
          <p:cNvSpPr/>
          <p:nvPr/>
        </p:nvSpPr>
        <p:spPr>
          <a:xfrm>
            <a:off x="6037806" y="3530628"/>
            <a:ext cx="310342" cy="4488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978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6A01-EA48-46D1-808E-A600D4FA4B72}"/>
              </a:ext>
            </a:extLst>
          </p:cNvPr>
          <p:cNvSpPr>
            <a:spLocks noGrp="1"/>
          </p:cNvSpPr>
          <p:nvPr>
            <p:ph type="title"/>
          </p:nvPr>
        </p:nvSpPr>
        <p:spPr/>
        <p:txBody>
          <a:bodyPr/>
          <a:lstStyle/>
          <a:p>
            <a:r>
              <a:rPr lang="en-US" dirty="0"/>
              <a:t>Adding Data</a:t>
            </a:r>
          </a:p>
        </p:txBody>
      </p:sp>
      <p:sp>
        <p:nvSpPr>
          <p:cNvPr id="4" name="Text Placeholder 3">
            <a:extLst>
              <a:ext uri="{FF2B5EF4-FFF2-40B4-BE49-F238E27FC236}">
                <a16:creationId xmlns:a16="http://schemas.microsoft.com/office/drawing/2014/main" id="{22734EC9-CA1F-4CB1-B71B-7E056F51D956}"/>
              </a:ext>
            </a:extLst>
          </p:cNvPr>
          <p:cNvSpPr>
            <a:spLocks noGrp="1"/>
          </p:cNvSpPr>
          <p:nvPr>
            <p:ph idx="1"/>
          </p:nvPr>
        </p:nvSpPr>
        <p:spPr>
          <a:xfrm>
            <a:off x="838200" y="1825625"/>
            <a:ext cx="5257800" cy="3858895"/>
          </a:xfrm>
        </p:spPr>
        <p:txBody>
          <a:bodyPr/>
          <a:lstStyle/>
          <a:p>
            <a:pPr marL="0" indent="0">
              <a:buNone/>
            </a:pPr>
            <a:r>
              <a:rPr lang="en-US" dirty="0"/>
              <a:t>Enter </a:t>
            </a:r>
            <a:r>
              <a:rPr lang="en-US" dirty="0" err="1"/>
              <a:t>nih</a:t>
            </a:r>
            <a:r>
              <a:rPr lang="en-US" dirty="0"/>
              <a:t>-sra-datastore in the project name box.</a:t>
            </a:r>
          </a:p>
          <a:p>
            <a:pPr marL="0" indent="0">
              <a:buNone/>
            </a:pPr>
            <a:r>
              <a:rPr lang="en-US" dirty="0"/>
              <a:t>Click PIN.</a:t>
            </a:r>
          </a:p>
          <a:p>
            <a:pPr marL="0" indent="0">
              <a:buNone/>
            </a:pPr>
            <a:r>
              <a:rPr lang="en-US" dirty="0"/>
              <a:t>This will pin the public metadata datastore to your </a:t>
            </a:r>
            <a:r>
              <a:rPr lang="en-US" dirty="0" err="1"/>
              <a:t>BigQuery</a:t>
            </a:r>
            <a:r>
              <a:rPr lang="en-US" dirty="0"/>
              <a:t> console.</a:t>
            </a:r>
          </a:p>
        </p:txBody>
      </p:sp>
      <p:pic>
        <p:nvPicPr>
          <p:cNvPr id="6" name="Picture 5" descr="The Pin a project page with nih-sra-datastore project name entered.">
            <a:extLst>
              <a:ext uri="{FF2B5EF4-FFF2-40B4-BE49-F238E27FC236}">
                <a16:creationId xmlns:a16="http://schemas.microsoft.com/office/drawing/2014/main" id="{96C38EB6-D8D1-44BF-9287-E60672A9022A}"/>
              </a:ext>
            </a:extLst>
          </p:cNvPr>
          <p:cNvPicPr>
            <a:picLocks noChangeAspect="1"/>
          </p:cNvPicPr>
          <p:nvPr/>
        </p:nvPicPr>
        <p:blipFill>
          <a:blip r:embed="rId2"/>
          <a:stretch>
            <a:fillRect/>
          </a:stretch>
        </p:blipFill>
        <p:spPr>
          <a:xfrm>
            <a:off x="6096000" y="1790700"/>
            <a:ext cx="5048250" cy="3276600"/>
          </a:xfrm>
          <a:prstGeom prst="rect">
            <a:avLst/>
          </a:prstGeom>
        </p:spPr>
      </p:pic>
      <p:sp>
        <p:nvSpPr>
          <p:cNvPr id="7" name="Arrow: Down 6" descr="Arrow pointing to the pin button.">
            <a:extLst>
              <a:ext uri="{FF2B5EF4-FFF2-40B4-BE49-F238E27FC236}">
                <a16:creationId xmlns:a16="http://schemas.microsoft.com/office/drawing/2014/main" id="{48A0AB3C-DE22-4E17-B19E-A23A22FF2150}"/>
              </a:ext>
            </a:extLst>
          </p:cNvPr>
          <p:cNvSpPr/>
          <p:nvPr/>
        </p:nvSpPr>
        <p:spPr>
          <a:xfrm>
            <a:off x="10531345" y="3974841"/>
            <a:ext cx="410547" cy="5505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944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8C80-A7E3-476E-8930-90035AB66BBB}"/>
              </a:ext>
            </a:extLst>
          </p:cNvPr>
          <p:cNvSpPr>
            <a:spLocks noGrp="1"/>
          </p:cNvSpPr>
          <p:nvPr>
            <p:ph type="title"/>
          </p:nvPr>
        </p:nvSpPr>
        <p:spPr/>
        <p:txBody>
          <a:bodyPr/>
          <a:lstStyle/>
          <a:p>
            <a:r>
              <a:rPr lang="en-US" dirty="0"/>
              <a:t>Simple SQL Queries</a:t>
            </a:r>
          </a:p>
        </p:txBody>
      </p:sp>
      <p:sp>
        <p:nvSpPr>
          <p:cNvPr id="4" name="Text Placeholder 3">
            <a:extLst>
              <a:ext uri="{FF2B5EF4-FFF2-40B4-BE49-F238E27FC236}">
                <a16:creationId xmlns:a16="http://schemas.microsoft.com/office/drawing/2014/main" id="{187D5DA7-A995-48FF-91C3-C5BECB4A3DC6}"/>
              </a:ext>
            </a:extLst>
          </p:cNvPr>
          <p:cNvSpPr>
            <a:spLocks noGrp="1"/>
          </p:cNvSpPr>
          <p:nvPr>
            <p:ph idx="1"/>
          </p:nvPr>
        </p:nvSpPr>
        <p:spPr/>
        <p:txBody>
          <a:bodyPr>
            <a:normAutofit lnSpcReduction="10000"/>
          </a:bodyPr>
          <a:lstStyle/>
          <a:p>
            <a:pPr marL="0" indent="0">
              <a:buNone/>
            </a:pPr>
            <a:r>
              <a:rPr lang="en-US" dirty="0"/>
              <a:t>A very basic overview of SQL queries.</a:t>
            </a:r>
          </a:p>
          <a:p>
            <a:pPr marL="0" indent="0">
              <a:buNone/>
            </a:pPr>
            <a:r>
              <a:rPr lang="en-US" dirty="0"/>
              <a:t>SELECT – command to extract data from a table.</a:t>
            </a:r>
          </a:p>
          <a:p>
            <a:pPr marL="0" indent="0">
              <a:buNone/>
            </a:pPr>
            <a:r>
              <a:rPr lang="en-US" dirty="0"/>
              <a:t>FROM – specify which tables to extract data from</a:t>
            </a:r>
          </a:p>
          <a:p>
            <a:pPr marL="0" indent="0">
              <a:buNone/>
            </a:pPr>
            <a:r>
              <a:rPr lang="en-US" dirty="0"/>
              <a:t>WHERE – filters the data</a:t>
            </a:r>
          </a:p>
          <a:p>
            <a:pPr marL="0" indent="0">
              <a:buNone/>
            </a:pPr>
            <a:r>
              <a:rPr lang="en-US" dirty="0"/>
              <a:t>ORDER BY – order the results by specified column(s)</a:t>
            </a:r>
          </a:p>
          <a:p>
            <a:pPr marL="0" indent="0">
              <a:buNone/>
            </a:pPr>
            <a:endParaRPr lang="en-US" dirty="0"/>
          </a:p>
          <a:p>
            <a:pPr marL="0" indent="0">
              <a:buNone/>
            </a:pPr>
            <a:r>
              <a:rPr lang="en-US" dirty="0">
                <a:hlinkClick r:id="rId2"/>
              </a:rPr>
              <a:t>https://cloud.google.com/bigquery/docs/reference/standard-sql/query-syntax</a:t>
            </a:r>
            <a:endParaRPr lang="en-US" dirty="0"/>
          </a:p>
          <a:p>
            <a:pPr marL="0" indent="0">
              <a:buNone/>
            </a:pPr>
            <a:endParaRPr lang="en-US" dirty="0"/>
          </a:p>
        </p:txBody>
      </p:sp>
    </p:spTree>
    <p:extLst>
      <p:ext uri="{BB962C8B-B14F-4D97-AF65-F5344CB8AC3E}">
        <p14:creationId xmlns:p14="http://schemas.microsoft.com/office/powerpoint/2010/main" val="2216777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3692-CD55-45B6-94BB-639C7C923640}"/>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C3BEA01D-03A2-47AF-AAEC-EE452CA29AFC}"/>
              </a:ext>
            </a:extLst>
          </p:cNvPr>
          <p:cNvSpPr>
            <a:spLocks noGrp="1"/>
          </p:cNvSpPr>
          <p:nvPr>
            <p:ph idx="1"/>
          </p:nvPr>
        </p:nvSpPr>
        <p:spPr>
          <a:xfrm>
            <a:off x="838200" y="1825625"/>
            <a:ext cx="3933825" cy="3858895"/>
          </a:xfrm>
        </p:spPr>
        <p:txBody>
          <a:bodyPr>
            <a:normAutofit fontScale="70000" lnSpcReduction="20000"/>
          </a:bodyPr>
          <a:lstStyle/>
          <a:p>
            <a:pPr marL="0" indent="0">
              <a:buNone/>
            </a:pPr>
            <a:r>
              <a:rPr lang="en-US" dirty="0"/>
              <a:t>Here is an example search for the SRA Data.</a:t>
            </a:r>
          </a:p>
          <a:p>
            <a:pPr marL="0" indent="0">
              <a:buNone/>
            </a:pPr>
            <a:r>
              <a:rPr lang="en-US" b="1" dirty="0"/>
              <a:t>SELECT *</a:t>
            </a:r>
            <a:br>
              <a:rPr lang="en-US" b="1" dirty="0"/>
            </a:br>
            <a:r>
              <a:rPr lang="en-US" b="1" dirty="0"/>
              <a:t>FROM `</a:t>
            </a:r>
            <a:r>
              <a:rPr lang="en-US" b="1" dirty="0" err="1"/>
              <a:t>nih</a:t>
            </a:r>
            <a:r>
              <a:rPr lang="en-US" b="1" dirty="0"/>
              <a:t>-sra-</a:t>
            </a:r>
            <a:r>
              <a:rPr lang="en-US" b="1" dirty="0" err="1"/>
              <a:t>datastore.sra.metadata</a:t>
            </a:r>
            <a:r>
              <a:rPr lang="en-US" b="1" dirty="0"/>
              <a:t>`</a:t>
            </a:r>
            <a:br>
              <a:rPr lang="en-US" b="1" dirty="0"/>
            </a:br>
            <a:r>
              <a:rPr lang="en-US" b="1" dirty="0"/>
              <a:t>WHERE organism = ‘Homo sapiens’</a:t>
            </a:r>
          </a:p>
          <a:p>
            <a:pPr marL="0" indent="0">
              <a:buNone/>
            </a:pPr>
            <a:r>
              <a:rPr lang="en-US" dirty="0"/>
              <a:t>This query will search in the metadata table that is part of the SRA dataset contained in the </a:t>
            </a:r>
            <a:r>
              <a:rPr lang="en-US" dirty="0" err="1"/>
              <a:t>nih</a:t>
            </a:r>
            <a:r>
              <a:rPr lang="en-US" dirty="0"/>
              <a:t>-sra-datastore project.</a:t>
            </a:r>
          </a:p>
          <a:p>
            <a:pPr marL="0" indent="0">
              <a:buNone/>
            </a:pPr>
            <a:r>
              <a:rPr lang="en-US" dirty="0"/>
              <a:t>The query will look for all (Select *) records with ‘Homo sapiens’ in the organism column.</a:t>
            </a:r>
          </a:p>
        </p:txBody>
      </p:sp>
      <p:pic>
        <p:nvPicPr>
          <p:cNvPr id="5" name="Picture 4" descr="The BigQuery editor page with the query described in the text entered.">
            <a:extLst>
              <a:ext uri="{FF2B5EF4-FFF2-40B4-BE49-F238E27FC236}">
                <a16:creationId xmlns:a16="http://schemas.microsoft.com/office/drawing/2014/main" id="{8B842683-9F39-473D-ABC3-BF082DA6D0F3}"/>
              </a:ext>
            </a:extLst>
          </p:cNvPr>
          <p:cNvPicPr>
            <a:picLocks noChangeAspect="1"/>
          </p:cNvPicPr>
          <p:nvPr/>
        </p:nvPicPr>
        <p:blipFill>
          <a:blip r:embed="rId2"/>
          <a:stretch>
            <a:fillRect/>
          </a:stretch>
        </p:blipFill>
        <p:spPr>
          <a:xfrm>
            <a:off x="4772025" y="1360131"/>
            <a:ext cx="7066699" cy="4137738"/>
          </a:xfrm>
          <a:prstGeom prst="rect">
            <a:avLst/>
          </a:prstGeom>
        </p:spPr>
      </p:pic>
    </p:spTree>
    <p:extLst>
      <p:ext uri="{BB962C8B-B14F-4D97-AF65-F5344CB8AC3E}">
        <p14:creationId xmlns:p14="http://schemas.microsoft.com/office/powerpoint/2010/main" val="185677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7DCC-A9F8-401F-9791-29909D3E092F}"/>
              </a:ext>
            </a:extLst>
          </p:cNvPr>
          <p:cNvSpPr>
            <a:spLocks noGrp="1"/>
          </p:cNvSpPr>
          <p:nvPr>
            <p:ph type="title"/>
          </p:nvPr>
        </p:nvSpPr>
        <p:spPr/>
        <p:txBody>
          <a:bodyPr/>
          <a:lstStyle/>
          <a:p>
            <a:r>
              <a:rPr lang="en-US" dirty="0"/>
              <a:t>Console Previews and Info</a:t>
            </a:r>
          </a:p>
        </p:txBody>
      </p:sp>
      <p:sp>
        <p:nvSpPr>
          <p:cNvPr id="4" name="Text Placeholder 3">
            <a:extLst>
              <a:ext uri="{FF2B5EF4-FFF2-40B4-BE49-F238E27FC236}">
                <a16:creationId xmlns:a16="http://schemas.microsoft.com/office/drawing/2014/main" id="{AE02EA9C-219E-42F3-9717-B674F53EC18A}"/>
              </a:ext>
            </a:extLst>
          </p:cNvPr>
          <p:cNvSpPr>
            <a:spLocks noGrp="1"/>
          </p:cNvSpPr>
          <p:nvPr>
            <p:ph idx="1"/>
          </p:nvPr>
        </p:nvSpPr>
        <p:spPr>
          <a:xfrm>
            <a:off x="838200" y="1825626"/>
            <a:ext cx="5163589" cy="2023168"/>
          </a:xfrm>
        </p:spPr>
        <p:txBody>
          <a:bodyPr>
            <a:normAutofit fontScale="77500" lnSpcReduction="20000"/>
          </a:bodyPr>
          <a:lstStyle/>
          <a:p>
            <a:pPr marL="0" indent="0">
              <a:buNone/>
            </a:pPr>
            <a:r>
              <a:rPr lang="en-US" dirty="0"/>
              <a:t>The console has some very useful features we can explore.</a:t>
            </a:r>
          </a:p>
          <a:p>
            <a:pPr marL="0" indent="0">
              <a:buNone/>
            </a:pPr>
            <a:r>
              <a:rPr lang="en-US" dirty="0"/>
              <a:t>We can look through the tables available to query in the pinned dataset.</a:t>
            </a:r>
          </a:p>
          <a:p>
            <a:pPr marL="0" indent="0">
              <a:buNone/>
            </a:pPr>
            <a:r>
              <a:rPr lang="en-US" dirty="0"/>
              <a:t>By clicking on a single table we can view the columns and data type of those columns.</a:t>
            </a:r>
          </a:p>
        </p:txBody>
      </p:sp>
      <p:pic>
        <p:nvPicPr>
          <p:cNvPr id="13" name="Picture 12" descr="The BigQuery console page with the sra metadata table selected.">
            <a:extLst>
              <a:ext uri="{FF2B5EF4-FFF2-40B4-BE49-F238E27FC236}">
                <a16:creationId xmlns:a16="http://schemas.microsoft.com/office/drawing/2014/main" id="{44ABCC64-346C-4E5E-BE27-01BC566EE88E}"/>
              </a:ext>
            </a:extLst>
          </p:cNvPr>
          <p:cNvPicPr>
            <a:picLocks noChangeAspect="1"/>
          </p:cNvPicPr>
          <p:nvPr/>
        </p:nvPicPr>
        <p:blipFill>
          <a:blip r:embed="rId2"/>
          <a:stretch>
            <a:fillRect/>
          </a:stretch>
        </p:blipFill>
        <p:spPr>
          <a:xfrm>
            <a:off x="665262" y="4197927"/>
            <a:ext cx="3293247" cy="2477193"/>
          </a:xfrm>
          <a:prstGeom prst="rect">
            <a:avLst/>
          </a:prstGeom>
        </p:spPr>
      </p:pic>
      <p:sp>
        <p:nvSpPr>
          <p:cNvPr id="14" name="Rectangle: Rounded Corners 13" descr="Rectangle drawn around the pinned sra datastore project and the details window that will be shown larger in additional pictures.">
            <a:extLst>
              <a:ext uri="{FF2B5EF4-FFF2-40B4-BE49-F238E27FC236}">
                <a16:creationId xmlns:a16="http://schemas.microsoft.com/office/drawing/2014/main" id="{2E4C5080-581A-4545-9480-92DB54F4BBAD}"/>
              </a:ext>
            </a:extLst>
          </p:cNvPr>
          <p:cNvSpPr/>
          <p:nvPr/>
        </p:nvSpPr>
        <p:spPr>
          <a:xfrm>
            <a:off x="621172" y="5428210"/>
            <a:ext cx="3293247" cy="1313411"/>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descr="Arrow from the BigQuery console page to a zoomed in image of the nih-sra-datastore project contents.">
            <a:extLst>
              <a:ext uri="{FF2B5EF4-FFF2-40B4-BE49-F238E27FC236}">
                <a16:creationId xmlns:a16="http://schemas.microsoft.com/office/drawing/2014/main" id="{3A8A9A2D-1338-429B-86CF-61566998993C}"/>
              </a:ext>
            </a:extLst>
          </p:cNvPr>
          <p:cNvCxnSpPr>
            <a:cxnSpLocks/>
          </p:cNvCxnSpPr>
          <p:nvPr/>
        </p:nvCxnSpPr>
        <p:spPr>
          <a:xfrm flipV="1">
            <a:off x="1363287" y="1612900"/>
            <a:ext cx="6943999" cy="437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descr="Zoomed in image of the nih-sra-datastore project contents.">
            <a:extLst>
              <a:ext uri="{FF2B5EF4-FFF2-40B4-BE49-F238E27FC236}">
                <a16:creationId xmlns:a16="http://schemas.microsoft.com/office/drawing/2014/main" id="{99EE5840-8738-4179-A7E7-394FCA7111C6}"/>
              </a:ext>
            </a:extLst>
          </p:cNvPr>
          <p:cNvPicPr>
            <a:picLocks noChangeAspect="1"/>
          </p:cNvPicPr>
          <p:nvPr/>
        </p:nvPicPr>
        <p:blipFill>
          <a:blip r:embed="rId3"/>
          <a:stretch>
            <a:fillRect/>
          </a:stretch>
        </p:blipFill>
        <p:spPr>
          <a:xfrm>
            <a:off x="8798757" y="365125"/>
            <a:ext cx="2819400" cy="2495550"/>
          </a:xfrm>
          <a:prstGeom prst="rect">
            <a:avLst/>
          </a:prstGeom>
        </p:spPr>
      </p:pic>
      <p:sp>
        <p:nvSpPr>
          <p:cNvPr id="6" name="Arrow: Left 5" descr="Arrow pointing to the metadata table of the nih-sra-datastore project.">
            <a:extLst>
              <a:ext uri="{FF2B5EF4-FFF2-40B4-BE49-F238E27FC236}">
                <a16:creationId xmlns:a16="http://schemas.microsoft.com/office/drawing/2014/main" id="{70F4190C-6BB2-4A2C-AFF4-BBDF08F4A17D}"/>
              </a:ext>
            </a:extLst>
          </p:cNvPr>
          <p:cNvSpPr/>
          <p:nvPr/>
        </p:nvSpPr>
        <p:spPr>
          <a:xfrm>
            <a:off x="10659960" y="893706"/>
            <a:ext cx="513184" cy="3918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descr="Arrow pointing from the BigQuery console page to a zoomed in image of the column contents of the metadata table of the nih-sra-datastore project.">
            <a:extLst>
              <a:ext uri="{FF2B5EF4-FFF2-40B4-BE49-F238E27FC236}">
                <a16:creationId xmlns:a16="http://schemas.microsoft.com/office/drawing/2014/main" id="{BCE760C9-A846-48E7-A774-D333149F2758}"/>
              </a:ext>
            </a:extLst>
          </p:cNvPr>
          <p:cNvCxnSpPr>
            <a:cxnSpLocks/>
          </p:cNvCxnSpPr>
          <p:nvPr/>
        </p:nvCxnSpPr>
        <p:spPr>
          <a:xfrm flipV="1">
            <a:off x="3141733" y="5245331"/>
            <a:ext cx="3732892" cy="839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descr="Zoomed in image of the columns in the metadata table of the nih-sra-datastore project.">
            <a:extLst>
              <a:ext uri="{FF2B5EF4-FFF2-40B4-BE49-F238E27FC236}">
                <a16:creationId xmlns:a16="http://schemas.microsoft.com/office/drawing/2014/main" id="{6AD03673-0B59-4D98-BD35-5F8664DA4305}"/>
              </a:ext>
            </a:extLst>
          </p:cNvPr>
          <p:cNvPicPr>
            <a:picLocks noChangeAspect="1"/>
          </p:cNvPicPr>
          <p:nvPr/>
        </p:nvPicPr>
        <p:blipFill>
          <a:blip r:embed="rId4"/>
          <a:stretch>
            <a:fillRect/>
          </a:stretch>
        </p:blipFill>
        <p:spPr>
          <a:xfrm>
            <a:off x="7163575" y="2934394"/>
            <a:ext cx="4454582" cy="3160513"/>
          </a:xfrm>
          <a:prstGeom prst="rect">
            <a:avLst/>
          </a:prstGeom>
        </p:spPr>
      </p:pic>
    </p:spTree>
    <p:extLst>
      <p:ext uri="{BB962C8B-B14F-4D97-AF65-F5344CB8AC3E}">
        <p14:creationId xmlns:p14="http://schemas.microsoft.com/office/powerpoint/2010/main" val="2500247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B78B-3FEF-4DE2-8021-D398791CFA76}"/>
              </a:ext>
            </a:extLst>
          </p:cNvPr>
          <p:cNvSpPr>
            <a:spLocks noGrp="1"/>
          </p:cNvSpPr>
          <p:nvPr>
            <p:ph type="title"/>
          </p:nvPr>
        </p:nvSpPr>
        <p:spPr/>
        <p:txBody>
          <a:bodyPr/>
          <a:lstStyle/>
          <a:p>
            <a:r>
              <a:rPr lang="en-US" dirty="0"/>
              <a:t>Documentation of SRA Cloud Metadata</a:t>
            </a:r>
          </a:p>
        </p:txBody>
      </p:sp>
      <p:sp>
        <p:nvSpPr>
          <p:cNvPr id="3" name="Content Placeholder 2">
            <a:extLst>
              <a:ext uri="{FF2B5EF4-FFF2-40B4-BE49-F238E27FC236}">
                <a16:creationId xmlns:a16="http://schemas.microsoft.com/office/drawing/2014/main" id="{41EA55F5-FDD9-450E-9776-D2CD2D1E5C47}"/>
              </a:ext>
            </a:extLst>
          </p:cNvPr>
          <p:cNvSpPr>
            <a:spLocks noGrp="1"/>
          </p:cNvSpPr>
          <p:nvPr>
            <p:ph idx="1"/>
          </p:nvPr>
        </p:nvSpPr>
        <p:spPr>
          <a:xfrm>
            <a:off x="838200" y="1825625"/>
            <a:ext cx="5820295" cy="2970819"/>
          </a:xfrm>
        </p:spPr>
        <p:txBody>
          <a:bodyPr/>
          <a:lstStyle/>
          <a:p>
            <a:pPr marL="0" indent="0">
              <a:buNone/>
            </a:pPr>
            <a:r>
              <a:rPr lang="en-US" dirty="0"/>
              <a:t>The SRA documentation page includes:</a:t>
            </a:r>
          </a:p>
          <a:p>
            <a:r>
              <a:rPr lang="en-US" dirty="0"/>
              <a:t>Available Tables List </a:t>
            </a:r>
          </a:p>
          <a:p>
            <a:r>
              <a:rPr lang="en-US" dirty="0"/>
              <a:t>Text descriptions of the contents of the columns</a:t>
            </a:r>
          </a:p>
          <a:p>
            <a:r>
              <a:rPr lang="en-US" dirty="0"/>
              <a:t>Additional example queries </a:t>
            </a:r>
          </a:p>
          <a:p>
            <a:pPr marL="0" indent="0">
              <a:buNone/>
            </a:pPr>
            <a:endParaRPr lang="en-US" dirty="0"/>
          </a:p>
        </p:txBody>
      </p:sp>
      <p:pic>
        <p:nvPicPr>
          <p:cNvPr id="5" name="Picture 4" descr="Graphical user interface, application, table&#10;&#10;Description automatically generated">
            <a:extLst>
              <a:ext uri="{FF2B5EF4-FFF2-40B4-BE49-F238E27FC236}">
                <a16:creationId xmlns:a16="http://schemas.microsoft.com/office/drawing/2014/main" id="{3F620FB6-3508-4250-A90E-A5AEDCEF100C}"/>
              </a:ext>
            </a:extLst>
          </p:cNvPr>
          <p:cNvPicPr>
            <a:picLocks noChangeAspect="1"/>
          </p:cNvPicPr>
          <p:nvPr/>
        </p:nvPicPr>
        <p:blipFill>
          <a:blip r:embed="rId2"/>
          <a:stretch>
            <a:fillRect/>
          </a:stretch>
        </p:blipFill>
        <p:spPr>
          <a:xfrm>
            <a:off x="6997897" y="1271847"/>
            <a:ext cx="5124422" cy="4164979"/>
          </a:xfrm>
          <a:prstGeom prst="rect">
            <a:avLst/>
          </a:prstGeom>
        </p:spPr>
      </p:pic>
      <p:sp>
        <p:nvSpPr>
          <p:cNvPr id="6" name="TextBox 5">
            <a:extLst>
              <a:ext uri="{FF2B5EF4-FFF2-40B4-BE49-F238E27FC236}">
                <a16:creationId xmlns:a16="http://schemas.microsoft.com/office/drawing/2014/main" id="{21877FA8-29B7-4ECC-A015-EFD7A3AD6AF9}"/>
              </a:ext>
            </a:extLst>
          </p:cNvPr>
          <p:cNvSpPr txBox="1"/>
          <p:nvPr/>
        </p:nvSpPr>
        <p:spPr>
          <a:xfrm>
            <a:off x="457200" y="5237018"/>
            <a:ext cx="6540697" cy="646331"/>
          </a:xfrm>
          <a:prstGeom prst="rect">
            <a:avLst/>
          </a:prstGeom>
          <a:noFill/>
        </p:spPr>
        <p:txBody>
          <a:bodyPr wrap="square" rtlCol="0">
            <a:spAutoFit/>
          </a:bodyPr>
          <a:lstStyle/>
          <a:p>
            <a:r>
              <a:rPr lang="en-US" dirty="0">
                <a:hlinkClick r:id="rId3"/>
              </a:rPr>
              <a:t>https://www.ncbi.nlm.nih.gov/sra/docs/sra-cloud-based-examples/</a:t>
            </a:r>
            <a:endParaRPr lang="en-US" dirty="0"/>
          </a:p>
          <a:p>
            <a:endParaRPr lang="en-US" dirty="0"/>
          </a:p>
        </p:txBody>
      </p:sp>
    </p:spTree>
    <p:extLst>
      <p:ext uri="{BB962C8B-B14F-4D97-AF65-F5344CB8AC3E}">
        <p14:creationId xmlns:p14="http://schemas.microsoft.com/office/powerpoint/2010/main" val="3563595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05AA-A9BE-42F3-9E40-CC5832C208E4}"/>
              </a:ext>
            </a:extLst>
          </p:cNvPr>
          <p:cNvSpPr>
            <a:spLocks noGrp="1"/>
          </p:cNvSpPr>
          <p:nvPr>
            <p:ph type="title"/>
          </p:nvPr>
        </p:nvSpPr>
        <p:spPr>
          <a:xfrm>
            <a:off x="838200" y="365125"/>
            <a:ext cx="7166956" cy="1325563"/>
          </a:xfrm>
        </p:spPr>
        <p:txBody>
          <a:bodyPr/>
          <a:lstStyle/>
          <a:p>
            <a:r>
              <a:rPr lang="en-US" dirty="0" err="1"/>
              <a:t>BigQuery</a:t>
            </a:r>
            <a:r>
              <a:rPr lang="en-US" dirty="0"/>
              <a:t> Charges</a:t>
            </a:r>
          </a:p>
        </p:txBody>
      </p:sp>
      <p:sp>
        <p:nvSpPr>
          <p:cNvPr id="4" name="Text Placeholder 3">
            <a:extLst>
              <a:ext uri="{FF2B5EF4-FFF2-40B4-BE49-F238E27FC236}">
                <a16:creationId xmlns:a16="http://schemas.microsoft.com/office/drawing/2014/main" id="{01C3BE83-AB86-474C-973A-26F29C33D95F}"/>
              </a:ext>
            </a:extLst>
          </p:cNvPr>
          <p:cNvSpPr>
            <a:spLocks noGrp="1"/>
          </p:cNvSpPr>
          <p:nvPr>
            <p:ph idx="1"/>
          </p:nvPr>
        </p:nvSpPr>
        <p:spPr>
          <a:xfrm>
            <a:off x="838200" y="1825625"/>
            <a:ext cx="5257800" cy="4292542"/>
          </a:xfrm>
        </p:spPr>
        <p:txBody>
          <a:bodyPr>
            <a:normAutofit fontScale="85000" lnSpcReduction="20000"/>
          </a:bodyPr>
          <a:lstStyle/>
          <a:p>
            <a:pPr marL="0" indent="0">
              <a:buNone/>
            </a:pPr>
            <a:r>
              <a:rPr lang="en-US" dirty="0"/>
              <a:t>We also get a preview of how much data will be searched.</a:t>
            </a:r>
          </a:p>
          <a:p>
            <a:pPr marL="0" indent="0">
              <a:buNone/>
            </a:pPr>
            <a:r>
              <a:rPr lang="en-US" dirty="0"/>
              <a:t>Our example query will look through 17.1 GB of data to get a result.</a:t>
            </a:r>
          </a:p>
          <a:p>
            <a:pPr marL="0" indent="0">
              <a:buNone/>
            </a:pPr>
            <a:r>
              <a:rPr lang="en-US" dirty="0"/>
              <a:t>This is one of the ways you generate cost in </a:t>
            </a:r>
            <a:r>
              <a:rPr lang="en-US" dirty="0" err="1"/>
              <a:t>BigQuery</a:t>
            </a:r>
            <a:endParaRPr lang="en-US" dirty="0"/>
          </a:p>
          <a:p>
            <a:pPr marL="0" indent="0">
              <a:buNone/>
            </a:pPr>
            <a:r>
              <a:rPr lang="en-US" dirty="0">
                <a:hlinkClick r:id="rId2"/>
              </a:rPr>
              <a:t>https://cloud.google.com/bigquery/pricing</a:t>
            </a:r>
            <a:endParaRPr lang="en-US" dirty="0"/>
          </a:p>
          <a:p>
            <a:pPr marL="0" indent="0">
              <a:buNone/>
            </a:pPr>
            <a:r>
              <a:rPr lang="en-US" dirty="0"/>
              <a:t>Our example is an on-demand query which currently costs $5.00 per TB searched.</a:t>
            </a:r>
          </a:p>
          <a:p>
            <a:pPr marL="0" indent="0">
              <a:buNone/>
            </a:pPr>
            <a:r>
              <a:rPr lang="en-US" dirty="0"/>
              <a:t>This query would be ~$0.10 to run </a:t>
            </a:r>
          </a:p>
          <a:p>
            <a:pPr marL="0" indent="0">
              <a:buNone/>
            </a:pPr>
            <a:r>
              <a:rPr lang="en-US" dirty="0"/>
              <a:t>The first 1 TB each month is free. </a:t>
            </a:r>
          </a:p>
        </p:txBody>
      </p:sp>
      <p:pic>
        <p:nvPicPr>
          <p:cNvPr id="5" name="Picture 4" descr="The BigQuery console with the query from slide 9 entered.">
            <a:extLst>
              <a:ext uri="{FF2B5EF4-FFF2-40B4-BE49-F238E27FC236}">
                <a16:creationId xmlns:a16="http://schemas.microsoft.com/office/drawing/2014/main" id="{62F59ECD-2416-46B8-AD6E-02FCC73AD5DE}"/>
              </a:ext>
            </a:extLst>
          </p:cNvPr>
          <p:cNvPicPr>
            <a:picLocks noChangeAspect="1"/>
          </p:cNvPicPr>
          <p:nvPr/>
        </p:nvPicPr>
        <p:blipFill>
          <a:blip r:embed="rId3"/>
          <a:stretch>
            <a:fillRect/>
          </a:stretch>
        </p:blipFill>
        <p:spPr>
          <a:xfrm>
            <a:off x="8032305" y="285220"/>
            <a:ext cx="3237541" cy="2435290"/>
          </a:xfrm>
          <a:prstGeom prst="rect">
            <a:avLst/>
          </a:prstGeom>
        </p:spPr>
      </p:pic>
      <p:sp>
        <p:nvSpPr>
          <p:cNvPr id="6" name="Rectangle: Rounded Corners 5" descr="Rectangle drawn around the query editor section of the BigQuery console.">
            <a:extLst>
              <a:ext uri="{FF2B5EF4-FFF2-40B4-BE49-F238E27FC236}">
                <a16:creationId xmlns:a16="http://schemas.microsoft.com/office/drawing/2014/main" id="{10FAA7B8-2A9E-4FC1-96AA-D0C3CAF7947A}"/>
              </a:ext>
            </a:extLst>
          </p:cNvPr>
          <p:cNvSpPr/>
          <p:nvPr/>
        </p:nvSpPr>
        <p:spPr>
          <a:xfrm>
            <a:off x="9029656" y="569167"/>
            <a:ext cx="2267339" cy="606490"/>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descr="Arrow from the query editor portion of the BigQuery console to a zoomed in image of the query editor.">
            <a:extLst>
              <a:ext uri="{FF2B5EF4-FFF2-40B4-BE49-F238E27FC236}">
                <a16:creationId xmlns:a16="http://schemas.microsoft.com/office/drawing/2014/main" id="{ECC7A4F9-0D4B-4385-89DE-B179070F43DD}"/>
              </a:ext>
            </a:extLst>
          </p:cNvPr>
          <p:cNvCxnSpPr>
            <a:cxnSpLocks/>
          </p:cNvCxnSpPr>
          <p:nvPr/>
        </p:nvCxnSpPr>
        <p:spPr>
          <a:xfrm flipH="1">
            <a:off x="8248426" y="1219444"/>
            <a:ext cx="781230" cy="2114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descr="Zoomed in image of the query editor with a message that the query will process 17.1 GB when run.">
            <a:extLst>
              <a:ext uri="{FF2B5EF4-FFF2-40B4-BE49-F238E27FC236}">
                <a16:creationId xmlns:a16="http://schemas.microsoft.com/office/drawing/2014/main" id="{D0047848-6A2B-487A-9013-A8164CAC2C4B}"/>
              </a:ext>
            </a:extLst>
          </p:cNvPr>
          <p:cNvPicPr>
            <a:picLocks noChangeAspect="1"/>
          </p:cNvPicPr>
          <p:nvPr/>
        </p:nvPicPr>
        <p:blipFill>
          <a:blip r:embed="rId4"/>
          <a:stretch>
            <a:fillRect/>
          </a:stretch>
        </p:blipFill>
        <p:spPr>
          <a:xfrm>
            <a:off x="6096000" y="3429000"/>
            <a:ext cx="5954193" cy="1375901"/>
          </a:xfrm>
          <a:prstGeom prst="rect">
            <a:avLst/>
          </a:prstGeom>
        </p:spPr>
      </p:pic>
      <p:sp>
        <p:nvSpPr>
          <p:cNvPr id="12" name="Rectangle: Rounded Corners 11" descr="Rectangle around the message showing that 17.1 GB will be processed by this query.">
            <a:extLst>
              <a:ext uri="{FF2B5EF4-FFF2-40B4-BE49-F238E27FC236}">
                <a16:creationId xmlns:a16="http://schemas.microsoft.com/office/drawing/2014/main" id="{E1492803-E752-4FEC-8765-5A88D6B1954C}"/>
              </a:ext>
            </a:extLst>
          </p:cNvPr>
          <p:cNvSpPr/>
          <p:nvPr/>
        </p:nvSpPr>
        <p:spPr>
          <a:xfrm>
            <a:off x="9651076" y="4447309"/>
            <a:ext cx="2269375" cy="507076"/>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410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5467-5FFF-44AD-B052-56AE1BDB90B7}"/>
              </a:ext>
            </a:extLst>
          </p:cNvPr>
          <p:cNvSpPr>
            <a:spLocks noGrp="1"/>
          </p:cNvSpPr>
          <p:nvPr>
            <p:ph type="title"/>
          </p:nvPr>
        </p:nvSpPr>
        <p:spPr>
          <a:xfrm>
            <a:off x="423949" y="365125"/>
            <a:ext cx="11163993" cy="1325563"/>
          </a:xfrm>
        </p:spPr>
        <p:txBody>
          <a:bodyPr/>
          <a:lstStyle/>
          <a:p>
            <a:r>
              <a:rPr lang="en-US" dirty="0"/>
              <a:t>Running a Query</a:t>
            </a:r>
          </a:p>
        </p:txBody>
      </p:sp>
      <p:sp>
        <p:nvSpPr>
          <p:cNvPr id="4" name="Text Placeholder 3">
            <a:extLst>
              <a:ext uri="{FF2B5EF4-FFF2-40B4-BE49-F238E27FC236}">
                <a16:creationId xmlns:a16="http://schemas.microsoft.com/office/drawing/2014/main" id="{548B319C-EBD6-4D10-9807-0F27D4E33D61}"/>
              </a:ext>
            </a:extLst>
          </p:cNvPr>
          <p:cNvSpPr>
            <a:spLocks noGrp="1"/>
          </p:cNvSpPr>
          <p:nvPr>
            <p:ph idx="1"/>
          </p:nvPr>
        </p:nvSpPr>
        <p:spPr>
          <a:xfrm>
            <a:off x="838200" y="1371601"/>
            <a:ext cx="5248666" cy="4312920"/>
          </a:xfrm>
        </p:spPr>
        <p:txBody>
          <a:bodyPr/>
          <a:lstStyle/>
          <a:p>
            <a:pPr marL="0" indent="0">
              <a:buNone/>
            </a:pPr>
            <a:r>
              <a:rPr lang="en-US" dirty="0"/>
              <a:t>Click RUN to run the query.</a:t>
            </a:r>
          </a:p>
          <a:p>
            <a:pPr marL="0" indent="0">
              <a:buNone/>
            </a:pPr>
            <a:r>
              <a:rPr lang="en-US" dirty="0"/>
              <a:t>While the query is running the console will show live updates on the status of the query.</a:t>
            </a:r>
          </a:p>
          <a:p>
            <a:pPr marL="0" indent="0">
              <a:buNone/>
            </a:pPr>
            <a:r>
              <a:rPr lang="en-US" dirty="0"/>
              <a:t>Once the query finishes the results will display in the lower right portion of the console.</a:t>
            </a:r>
          </a:p>
        </p:txBody>
      </p:sp>
      <p:pic>
        <p:nvPicPr>
          <p:cNvPr id="7" name="Picture 6" descr="The BigQuery console showing a query to run.">
            <a:extLst>
              <a:ext uri="{FF2B5EF4-FFF2-40B4-BE49-F238E27FC236}">
                <a16:creationId xmlns:a16="http://schemas.microsoft.com/office/drawing/2014/main" id="{FEA284E6-2A9E-4751-AC4A-A013AA5FA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1605"/>
            <a:ext cx="5067230" cy="3811589"/>
          </a:xfrm>
          <a:prstGeom prst="rect">
            <a:avLst/>
          </a:prstGeom>
        </p:spPr>
      </p:pic>
      <p:sp>
        <p:nvSpPr>
          <p:cNvPr id="8" name="Arrow: Up 7" descr="Arrow pointing at the run button in the BigQuery console.">
            <a:extLst>
              <a:ext uri="{FF2B5EF4-FFF2-40B4-BE49-F238E27FC236}">
                <a16:creationId xmlns:a16="http://schemas.microsoft.com/office/drawing/2014/main" id="{4FFFB46A-8AFE-4217-BE0B-EA1FB539022E}"/>
              </a:ext>
            </a:extLst>
          </p:cNvPr>
          <p:cNvSpPr/>
          <p:nvPr/>
        </p:nvSpPr>
        <p:spPr>
          <a:xfrm>
            <a:off x="7696565" y="1371600"/>
            <a:ext cx="401217" cy="685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Zoomed in image of the query editor with a query currently running.">
            <a:extLst>
              <a:ext uri="{FF2B5EF4-FFF2-40B4-BE49-F238E27FC236}">
                <a16:creationId xmlns:a16="http://schemas.microsoft.com/office/drawing/2014/main" id="{751AC4A9-7BAB-4C90-A792-D7AECDA9C13A}"/>
              </a:ext>
            </a:extLst>
          </p:cNvPr>
          <p:cNvPicPr>
            <a:picLocks noChangeAspect="1"/>
          </p:cNvPicPr>
          <p:nvPr/>
        </p:nvPicPr>
        <p:blipFill>
          <a:blip r:embed="rId3"/>
          <a:stretch>
            <a:fillRect/>
          </a:stretch>
        </p:blipFill>
        <p:spPr>
          <a:xfrm>
            <a:off x="4772025" y="4786584"/>
            <a:ext cx="7089025" cy="1301150"/>
          </a:xfrm>
          <a:prstGeom prst="rect">
            <a:avLst/>
          </a:prstGeom>
        </p:spPr>
      </p:pic>
      <p:sp>
        <p:nvSpPr>
          <p:cNvPr id="3" name="Rectangle: Rounded Corners 2" descr="Rectangle of the message showing a query has been running for 9.5 seconds.">
            <a:extLst>
              <a:ext uri="{FF2B5EF4-FFF2-40B4-BE49-F238E27FC236}">
                <a16:creationId xmlns:a16="http://schemas.microsoft.com/office/drawing/2014/main" id="{0FADA4D7-87AA-4808-9B1C-F94DAFC8CC27}"/>
              </a:ext>
            </a:extLst>
          </p:cNvPr>
          <p:cNvSpPr/>
          <p:nvPr/>
        </p:nvSpPr>
        <p:spPr>
          <a:xfrm>
            <a:off x="9947564" y="5606473"/>
            <a:ext cx="2068945" cy="481261"/>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821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6A7D-E46C-4C91-882C-0D87126C5707}"/>
              </a:ext>
            </a:extLst>
          </p:cNvPr>
          <p:cNvSpPr>
            <a:spLocks noGrp="1"/>
          </p:cNvSpPr>
          <p:nvPr>
            <p:ph type="title"/>
          </p:nvPr>
        </p:nvSpPr>
        <p:spPr/>
        <p:txBody>
          <a:bodyPr/>
          <a:lstStyle/>
          <a:p>
            <a:r>
              <a:rPr lang="en-US" dirty="0" err="1"/>
              <a:t>BigQuery</a:t>
            </a:r>
            <a:r>
              <a:rPr lang="en-US" dirty="0"/>
              <a:t> Arrays</a:t>
            </a:r>
          </a:p>
        </p:txBody>
      </p:sp>
      <p:sp>
        <p:nvSpPr>
          <p:cNvPr id="4" name="Text Placeholder 3">
            <a:extLst>
              <a:ext uri="{FF2B5EF4-FFF2-40B4-BE49-F238E27FC236}">
                <a16:creationId xmlns:a16="http://schemas.microsoft.com/office/drawing/2014/main" id="{3344F769-C38A-42E4-8903-8C33431C12A7}"/>
              </a:ext>
            </a:extLst>
          </p:cNvPr>
          <p:cNvSpPr>
            <a:spLocks noGrp="1"/>
          </p:cNvSpPr>
          <p:nvPr>
            <p:ph idx="1"/>
          </p:nvPr>
        </p:nvSpPr>
        <p:spPr>
          <a:xfrm>
            <a:off x="838200" y="1825625"/>
            <a:ext cx="4810611" cy="3858895"/>
          </a:xfrm>
        </p:spPr>
        <p:txBody>
          <a:bodyPr>
            <a:normAutofit fontScale="92500" lnSpcReduction="20000"/>
          </a:bodyPr>
          <a:lstStyle/>
          <a:p>
            <a:pPr marL="0" indent="0">
              <a:buNone/>
            </a:pPr>
            <a:r>
              <a:rPr lang="en-US" dirty="0"/>
              <a:t>You might expect to see one record per row on the results but </a:t>
            </a:r>
            <a:r>
              <a:rPr lang="en-US" dirty="0" err="1"/>
              <a:t>BigQuery</a:t>
            </a:r>
            <a:r>
              <a:rPr lang="en-US" dirty="0"/>
              <a:t> supports an array feature for multi-value fields.</a:t>
            </a:r>
          </a:p>
          <a:p>
            <a:pPr marL="0" indent="0">
              <a:buNone/>
            </a:pPr>
            <a:r>
              <a:rPr lang="en-US" dirty="0"/>
              <a:t>Scrolling to the right on this record we can find several columns that have multiple lines for this one record.</a:t>
            </a:r>
          </a:p>
          <a:p>
            <a:pPr marL="0" indent="0">
              <a:buNone/>
            </a:pPr>
            <a:r>
              <a:rPr lang="en-US" dirty="0"/>
              <a:t>We won’t go into depth on the data structure in these columns but it is an important feature of </a:t>
            </a:r>
            <a:r>
              <a:rPr lang="en-US" dirty="0" err="1"/>
              <a:t>BigQuery</a:t>
            </a:r>
            <a:endParaRPr lang="en-US" dirty="0"/>
          </a:p>
        </p:txBody>
      </p:sp>
      <p:pic>
        <p:nvPicPr>
          <p:cNvPr id="6" name="Picture 5" descr="The query results page showing a record that has an array in the contents.">
            <a:extLst>
              <a:ext uri="{FF2B5EF4-FFF2-40B4-BE49-F238E27FC236}">
                <a16:creationId xmlns:a16="http://schemas.microsoft.com/office/drawing/2014/main" id="{5837D51C-AB63-4CBE-8437-7BB893D56373}"/>
              </a:ext>
            </a:extLst>
          </p:cNvPr>
          <p:cNvPicPr>
            <a:picLocks noChangeAspect="1"/>
          </p:cNvPicPr>
          <p:nvPr/>
        </p:nvPicPr>
        <p:blipFill>
          <a:blip r:embed="rId2"/>
          <a:stretch>
            <a:fillRect/>
          </a:stretch>
        </p:blipFill>
        <p:spPr>
          <a:xfrm>
            <a:off x="6478561" y="1250303"/>
            <a:ext cx="4938657" cy="2881345"/>
          </a:xfrm>
          <a:prstGeom prst="rect">
            <a:avLst/>
          </a:prstGeom>
        </p:spPr>
      </p:pic>
      <p:pic>
        <p:nvPicPr>
          <p:cNvPr id="7" name="Picture 6" descr="Showing more of the same single record in the query results with data stored as an array in BigQuery.">
            <a:extLst>
              <a:ext uri="{FF2B5EF4-FFF2-40B4-BE49-F238E27FC236}">
                <a16:creationId xmlns:a16="http://schemas.microsoft.com/office/drawing/2014/main" id="{4FCF0964-AED7-43CE-825B-810D74EC9951}"/>
              </a:ext>
            </a:extLst>
          </p:cNvPr>
          <p:cNvPicPr>
            <a:picLocks noChangeAspect="1"/>
          </p:cNvPicPr>
          <p:nvPr/>
        </p:nvPicPr>
        <p:blipFill>
          <a:blip r:embed="rId3"/>
          <a:stretch>
            <a:fillRect/>
          </a:stretch>
        </p:blipFill>
        <p:spPr>
          <a:xfrm>
            <a:off x="5775648" y="4336921"/>
            <a:ext cx="6267061" cy="1636919"/>
          </a:xfrm>
          <a:prstGeom prst="rect">
            <a:avLst/>
          </a:prstGeom>
        </p:spPr>
      </p:pic>
    </p:spTree>
    <p:extLst>
      <p:ext uri="{BB962C8B-B14F-4D97-AF65-F5344CB8AC3E}">
        <p14:creationId xmlns:p14="http://schemas.microsoft.com/office/powerpoint/2010/main" val="1218587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4329-D722-4B6F-9F0A-EEA24D30A061}"/>
              </a:ext>
            </a:extLst>
          </p:cNvPr>
          <p:cNvSpPr>
            <a:spLocks noGrp="1"/>
          </p:cNvSpPr>
          <p:nvPr>
            <p:ph type="title"/>
          </p:nvPr>
        </p:nvSpPr>
        <p:spPr/>
        <p:txBody>
          <a:bodyPr/>
          <a:lstStyle/>
          <a:p>
            <a:r>
              <a:rPr lang="en-US" dirty="0" err="1"/>
              <a:t>Unnesting</a:t>
            </a:r>
            <a:r>
              <a:rPr lang="en-US" dirty="0"/>
              <a:t> Arrays</a:t>
            </a:r>
          </a:p>
        </p:txBody>
      </p:sp>
      <p:sp>
        <p:nvSpPr>
          <p:cNvPr id="4" name="Text Placeholder 3">
            <a:extLst>
              <a:ext uri="{FF2B5EF4-FFF2-40B4-BE49-F238E27FC236}">
                <a16:creationId xmlns:a16="http://schemas.microsoft.com/office/drawing/2014/main" id="{0DE1E66D-A5A0-438A-B724-01C573D28525}"/>
              </a:ext>
            </a:extLst>
          </p:cNvPr>
          <p:cNvSpPr>
            <a:spLocks noGrp="1"/>
          </p:cNvSpPr>
          <p:nvPr>
            <p:ph idx="1"/>
          </p:nvPr>
        </p:nvSpPr>
        <p:spPr>
          <a:xfrm>
            <a:off x="838200" y="1825625"/>
            <a:ext cx="5257800" cy="3858895"/>
          </a:xfrm>
        </p:spPr>
        <p:txBody>
          <a:bodyPr>
            <a:normAutofit fontScale="77500" lnSpcReduction="20000"/>
          </a:bodyPr>
          <a:lstStyle/>
          <a:p>
            <a:pPr marL="0" indent="0">
              <a:buNone/>
            </a:pPr>
            <a:r>
              <a:rPr lang="en-US" dirty="0"/>
              <a:t>Here is an example search that will filter for a value in one of those columns.</a:t>
            </a:r>
          </a:p>
          <a:p>
            <a:pPr marL="0" indent="0">
              <a:buNone/>
            </a:pPr>
            <a:r>
              <a:rPr lang="en-US" b="1" dirty="0"/>
              <a:t>SELECT *</a:t>
            </a:r>
          </a:p>
          <a:p>
            <a:pPr marL="0" indent="0">
              <a:buNone/>
            </a:pPr>
            <a:r>
              <a:rPr lang="en-US" b="1" dirty="0"/>
              <a:t>FROM `</a:t>
            </a:r>
            <a:r>
              <a:rPr lang="en-US" b="1" dirty="0" err="1"/>
              <a:t>nih</a:t>
            </a:r>
            <a:r>
              <a:rPr lang="en-US" b="1" dirty="0"/>
              <a:t>-sra-</a:t>
            </a:r>
            <a:r>
              <a:rPr lang="en-US" b="1" dirty="0" err="1"/>
              <a:t>datastore.sra.metadata</a:t>
            </a:r>
            <a:r>
              <a:rPr lang="en-US" b="1" dirty="0"/>
              <a:t>` as s</a:t>
            </a:r>
          </a:p>
          <a:p>
            <a:pPr marL="0" indent="0">
              <a:buNone/>
            </a:pPr>
            <a:r>
              <a:rPr lang="en-US" b="1" dirty="0"/>
              <a:t>WHERE organism = 'Homo sapiens' and ( ('</a:t>
            </a:r>
            <a:r>
              <a:rPr lang="en-US" b="1" dirty="0" err="1"/>
              <a:t>body_site_sam</a:t>
            </a:r>
            <a:r>
              <a:rPr lang="en-US" b="1" dirty="0"/>
              <a:t>', 'peripheral blood granulocytes') in UNNEST(</a:t>
            </a:r>
            <a:r>
              <a:rPr lang="en-US" b="1" dirty="0" err="1"/>
              <a:t>s.attributes</a:t>
            </a:r>
            <a:r>
              <a:rPr lang="en-US" b="1" dirty="0"/>
              <a:t>) )</a:t>
            </a:r>
          </a:p>
          <a:p>
            <a:pPr marL="0" indent="0">
              <a:buNone/>
            </a:pPr>
            <a:r>
              <a:rPr lang="en-US" dirty="0"/>
              <a:t>The unnest function is allowing us to search the key ‘</a:t>
            </a:r>
            <a:r>
              <a:rPr lang="en-US" dirty="0" err="1"/>
              <a:t>body_site_sam</a:t>
            </a:r>
            <a:r>
              <a:rPr lang="en-US" dirty="0"/>
              <a:t>’ and find only records with the value ‘peripheral blood granulocytes’</a:t>
            </a:r>
          </a:p>
        </p:txBody>
      </p:sp>
      <p:pic>
        <p:nvPicPr>
          <p:cNvPr id="5" name="Picture 4" descr="The query editor with the query described in the text entered.">
            <a:extLst>
              <a:ext uri="{FF2B5EF4-FFF2-40B4-BE49-F238E27FC236}">
                <a16:creationId xmlns:a16="http://schemas.microsoft.com/office/drawing/2014/main" id="{665FB976-7781-46F7-AA48-68CC0ECDEA0C}"/>
              </a:ext>
            </a:extLst>
          </p:cNvPr>
          <p:cNvPicPr>
            <a:picLocks noChangeAspect="1"/>
          </p:cNvPicPr>
          <p:nvPr/>
        </p:nvPicPr>
        <p:blipFill>
          <a:blip r:embed="rId2"/>
          <a:stretch>
            <a:fillRect/>
          </a:stretch>
        </p:blipFill>
        <p:spPr>
          <a:xfrm>
            <a:off x="6096000" y="1301912"/>
            <a:ext cx="5779483" cy="4254176"/>
          </a:xfrm>
          <a:prstGeom prst="rect">
            <a:avLst/>
          </a:prstGeom>
        </p:spPr>
      </p:pic>
    </p:spTree>
    <p:extLst>
      <p:ext uri="{BB962C8B-B14F-4D97-AF65-F5344CB8AC3E}">
        <p14:creationId xmlns:p14="http://schemas.microsoft.com/office/powerpoint/2010/main" val="328858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7AA9-40A4-4E2E-9E58-B5FF5743F864}"/>
              </a:ext>
            </a:extLst>
          </p:cNvPr>
          <p:cNvSpPr>
            <a:spLocks noGrp="1"/>
          </p:cNvSpPr>
          <p:nvPr>
            <p:ph type="title"/>
          </p:nvPr>
        </p:nvSpPr>
        <p:spPr/>
        <p:txBody>
          <a:bodyPr/>
          <a:lstStyle/>
          <a:p>
            <a:r>
              <a:rPr lang="en-US" dirty="0"/>
              <a:t>Initial Setup</a:t>
            </a:r>
          </a:p>
        </p:txBody>
      </p:sp>
      <p:sp>
        <p:nvSpPr>
          <p:cNvPr id="3" name="Content Placeholder 2">
            <a:extLst>
              <a:ext uri="{FF2B5EF4-FFF2-40B4-BE49-F238E27FC236}">
                <a16:creationId xmlns:a16="http://schemas.microsoft.com/office/drawing/2014/main" id="{B40BAB35-7A96-4ACF-9B0F-A221D7A618B5}"/>
              </a:ext>
            </a:extLst>
          </p:cNvPr>
          <p:cNvSpPr>
            <a:spLocks noGrp="1"/>
          </p:cNvSpPr>
          <p:nvPr>
            <p:ph idx="1"/>
          </p:nvPr>
        </p:nvSpPr>
        <p:spPr/>
        <p:txBody>
          <a:bodyPr/>
          <a:lstStyle/>
          <a:p>
            <a:pPr marL="0" indent="0">
              <a:buNone/>
            </a:pPr>
            <a:r>
              <a:rPr lang="en-US" dirty="0"/>
              <a:t>Much of this will depend on whether you are running a personally administered account or an institutional account.</a:t>
            </a:r>
          </a:p>
          <a:p>
            <a:pPr marL="0" indent="0">
              <a:buNone/>
            </a:pPr>
            <a:r>
              <a:rPr lang="en-US" dirty="0"/>
              <a:t>We’ll cover some basics in these slides to get you started but the cloud documentation from the service provider will be a more complete resource.</a:t>
            </a:r>
          </a:p>
          <a:p>
            <a:pPr marL="0" indent="0">
              <a:buNone/>
            </a:pPr>
            <a:r>
              <a:rPr lang="en-US" dirty="0"/>
              <a:t>You can experiment with your own Google Cloud account by entering the necessary billing information or you may have access to the </a:t>
            </a:r>
            <a:r>
              <a:rPr lang="en-US" dirty="0" err="1"/>
              <a:t>BigQuery</a:t>
            </a:r>
            <a:r>
              <a:rPr lang="en-US" dirty="0"/>
              <a:t> sandbox or credits/discounts as part of NIH STRIDES Initiative.</a:t>
            </a:r>
          </a:p>
          <a:p>
            <a:endParaRPr lang="en-US" dirty="0"/>
          </a:p>
        </p:txBody>
      </p:sp>
    </p:spTree>
    <p:extLst>
      <p:ext uri="{BB962C8B-B14F-4D97-AF65-F5344CB8AC3E}">
        <p14:creationId xmlns:p14="http://schemas.microsoft.com/office/powerpoint/2010/main" val="2935120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48F4-FB56-42E1-A6DB-F50665023B02}"/>
              </a:ext>
            </a:extLst>
          </p:cNvPr>
          <p:cNvSpPr>
            <a:spLocks noGrp="1"/>
          </p:cNvSpPr>
          <p:nvPr>
            <p:ph type="title"/>
          </p:nvPr>
        </p:nvSpPr>
        <p:spPr/>
        <p:txBody>
          <a:bodyPr/>
          <a:lstStyle/>
          <a:p>
            <a:r>
              <a:rPr lang="en-US" dirty="0"/>
              <a:t>Taxonomy Data</a:t>
            </a:r>
          </a:p>
        </p:txBody>
      </p:sp>
      <p:sp>
        <p:nvSpPr>
          <p:cNvPr id="4" name="Text Placeholder 3">
            <a:extLst>
              <a:ext uri="{FF2B5EF4-FFF2-40B4-BE49-F238E27FC236}">
                <a16:creationId xmlns:a16="http://schemas.microsoft.com/office/drawing/2014/main" id="{EAB0B1AE-46E8-4988-9409-97E47F232448}"/>
              </a:ext>
            </a:extLst>
          </p:cNvPr>
          <p:cNvSpPr>
            <a:spLocks noGrp="1"/>
          </p:cNvSpPr>
          <p:nvPr>
            <p:ph idx="1"/>
          </p:nvPr>
        </p:nvSpPr>
        <p:spPr/>
        <p:txBody>
          <a:bodyPr>
            <a:normAutofit fontScale="85000" lnSpcReduction="20000"/>
          </a:bodyPr>
          <a:lstStyle/>
          <a:p>
            <a:pPr marL="0" indent="0">
              <a:buNone/>
            </a:pPr>
            <a:r>
              <a:rPr lang="en-US" dirty="0"/>
              <a:t>In addition to metadata from the SRA database, there is also the </a:t>
            </a:r>
            <a:r>
              <a:rPr lang="en-US" dirty="0" err="1"/>
              <a:t>sra_tax_analysis_tool</a:t>
            </a:r>
            <a:r>
              <a:rPr lang="en-US" dirty="0"/>
              <a:t> dataset.</a:t>
            </a:r>
          </a:p>
          <a:p>
            <a:pPr marL="0" indent="0">
              <a:buNone/>
            </a:pPr>
            <a:r>
              <a:rPr lang="en-US" dirty="0"/>
              <a:t>There are four tables in this dataset:</a:t>
            </a:r>
          </a:p>
          <a:p>
            <a:r>
              <a:rPr lang="en-US" dirty="0" err="1"/>
              <a:t>tax_analysis_info</a:t>
            </a:r>
            <a:r>
              <a:rPr lang="en-US" dirty="0"/>
              <a:t>: a summary table for the results of the STAT tool</a:t>
            </a:r>
          </a:p>
          <a:p>
            <a:r>
              <a:rPr lang="en-US" dirty="0" err="1"/>
              <a:t>tax_analysis</a:t>
            </a:r>
            <a:r>
              <a:rPr lang="en-US" dirty="0"/>
              <a:t>: use the taxonomy analysis table to locate any number of runs based on </a:t>
            </a:r>
            <a:r>
              <a:rPr lang="en-US" dirty="0" err="1"/>
              <a:t>kmer</a:t>
            </a:r>
            <a:r>
              <a:rPr lang="en-US" dirty="0"/>
              <a:t> hits to a particular organism or branch in a taxonomic tree.</a:t>
            </a:r>
          </a:p>
          <a:p>
            <a:r>
              <a:rPr lang="en-US" dirty="0"/>
              <a:t>taxonomy: NCBI Taxonomy database where you can locate the </a:t>
            </a:r>
            <a:r>
              <a:rPr lang="en-US" dirty="0" err="1"/>
              <a:t>taxid</a:t>
            </a:r>
            <a:r>
              <a:rPr lang="en-US" dirty="0"/>
              <a:t> based on organism names.</a:t>
            </a:r>
          </a:p>
          <a:p>
            <a:r>
              <a:rPr lang="en-US" dirty="0" err="1"/>
              <a:t>kmer</a:t>
            </a:r>
            <a:r>
              <a:rPr lang="en-US" dirty="0"/>
              <a:t>: contains </a:t>
            </a:r>
            <a:r>
              <a:rPr lang="en-US" dirty="0" err="1"/>
              <a:t>kmers</a:t>
            </a:r>
            <a:r>
              <a:rPr lang="en-US" dirty="0"/>
              <a:t> mapped to a particular organism and allows you to continue exploring organismal content further. You can use </a:t>
            </a:r>
            <a:r>
              <a:rPr lang="en-US" dirty="0" err="1"/>
              <a:t>kmer</a:t>
            </a:r>
            <a:r>
              <a:rPr lang="en-US" dirty="0"/>
              <a:t> tables in your downstream analysis by building custom </a:t>
            </a:r>
            <a:r>
              <a:rPr lang="en-US" dirty="0" err="1"/>
              <a:t>kmer</a:t>
            </a:r>
            <a:r>
              <a:rPr lang="en-US" dirty="0"/>
              <a:t> libraries.</a:t>
            </a:r>
          </a:p>
          <a:p>
            <a:endParaRPr lang="en-US" dirty="0"/>
          </a:p>
        </p:txBody>
      </p:sp>
    </p:spTree>
    <p:extLst>
      <p:ext uri="{BB962C8B-B14F-4D97-AF65-F5344CB8AC3E}">
        <p14:creationId xmlns:p14="http://schemas.microsoft.com/office/powerpoint/2010/main" val="3928652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300BE4-AA59-49B4-9EE3-824D27F62F91}"/>
              </a:ext>
            </a:extLst>
          </p:cNvPr>
          <p:cNvSpPr>
            <a:spLocks noGrp="1"/>
          </p:cNvSpPr>
          <p:nvPr>
            <p:ph type="title"/>
          </p:nvPr>
        </p:nvSpPr>
        <p:spPr/>
        <p:txBody>
          <a:bodyPr/>
          <a:lstStyle/>
          <a:p>
            <a:r>
              <a:rPr lang="en-US" dirty="0"/>
              <a:t>Searching in </a:t>
            </a:r>
            <a:r>
              <a:rPr lang="en-US" dirty="0" err="1"/>
              <a:t>BigQuery</a:t>
            </a:r>
            <a:endParaRPr lang="en-US" dirty="0"/>
          </a:p>
        </p:txBody>
      </p:sp>
      <p:sp>
        <p:nvSpPr>
          <p:cNvPr id="6" name="Text Placeholder 5">
            <a:extLst>
              <a:ext uri="{FF2B5EF4-FFF2-40B4-BE49-F238E27FC236}">
                <a16:creationId xmlns:a16="http://schemas.microsoft.com/office/drawing/2014/main" id="{17D85DAE-53A8-45AD-8BE6-078FB3E44A82}"/>
              </a:ext>
            </a:extLst>
          </p:cNvPr>
          <p:cNvSpPr>
            <a:spLocks noGrp="1"/>
          </p:cNvSpPr>
          <p:nvPr>
            <p:ph idx="1"/>
          </p:nvPr>
        </p:nvSpPr>
        <p:spPr/>
        <p:txBody>
          <a:bodyPr>
            <a:normAutofit fontScale="92500"/>
          </a:bodyPr>
          <a:lstStyle/>
          <a:p>
            <a:pPr marL="0" indent="0">
              <a:buNone/>
            </a:pPr>
            <a:r>
              <a:rPr lang="en-US" dirty="0"/>
              <a:t>We can join the metadata and the taxonomy data and to search for sequence data in SRA that is from the </a:t>
            </a:r>
            <a:r>
              <a:rPr lang="en-US" dirty="0" err="1"/>
              <a:t>coronaviridae</a:t>
            </a:r>
            <a:r>
              <a:rPr lang="en-US" dirty="0"/>
              <a:t> family.</a:t>
            </a:r>
          </a:p>
          <a:p>
            <a:pPr marL="0" indent="0">
              <a:buNone/>
            </a:pPr>
            <a:r>
              <a:rPr lang="en-US" sz="2200" b="1" dirty="0">
                <a:solidFill>
                  <a:schemeClr val="accent5"/>
                </a:solidFill>
              </a:rPr>
              <a:t>SELECT</a:t>
            </a:r>
            <a:r>
              <a:rPr lang="en-US" sz="2200" b="1" dirty="0"/>
              <a:t> </a:t>
            </a:r>
            <a:r>
              <a:rPr lang="en-US" sz="2200" b="1" dirty="0" err="1"/>
              <a:t>m.bioproject</a:t>
            </a:r>
            <a:r>
              <a:rPr lang="en-US" sz="2200" b="1" dirty="0"/>
              <a:t>, </a:t>
            </a:r>
            <a:r>
              <a:rPr lang="en-US" sz="2200" b="1" dirty="0" err="1"/>
              <a:t>m.biosample</a:t>
            </a:r>
            <a:r>
              <a:rPr lang="en-US" sz="2200" b="1" dirty="0"/>
              <a:t>, </a:t>
            </a:r>
            <a:r>
              <a:rPr lang="en-US" sz="2200" b="1" dirty="0" err="1"/>
              <a:t>m.acc</a:t>
            </a:r>
            <a:r>
              <a:rPr lang="en-US" sz="2200" b="1" dirty="0"/>
              <a:t>, </a:t>
            </a:r>
            <a:r>
              <a:rPr lang="en-US" sz="2200" b="1" dirty="0" err="1"/>
              <a:t>m.collection_date_sam</a:t>
            </a:r>
            <a:r>
              <a:rPr lang="en-US" sz="2200" b="1" dirty="0"/>
              <a:t>, </a:t>
            </a:r>
            <a:r>
              <a:rPr lang="en-US" sz="2200" b="1" dirty="0" err="1"/>
              <a:t>m.geo_loc_name_sam</a:t>
            </a:r>
            <a:r>
              <a:rPr lang="en-US" sz="2200" b="1" dirty="0"/>
              <a:t>, </a:t>
            </a:r>
          </a:p>
          <a:p>
            <a:pPr marL="0" indent="0">
              <a:buNone/>
            </a:pPr>
            <a:r>
              <a:rPr lang="en-US" sz="2200" b="1" dirty="0"/>
              <a:t>(select v from </a:t>
            </a:r>
            <a:r>
              <a:rPr lang="en-US" sz="2200" b="1" dirty="0" err="1"/>
              <a:t>unnest</a:t>
            </a:r>
            <a:r>
              <a:rPr lang="en-US" sz="2200" b="1" dirty="0"/>
              <a:t>(</a:t>
            </a:r>
            <a:r>
              <a:rPr lang="en-US" sz="2200" b="1" dirty="0" err="1"/>
              <a:t>m.attributes</a:t>
            </a:r>
            <a:r>
              <a:rPr lang="en-US" sz="2200" b="1" dirty="0"/>
              <a:t>) where k = '</a:t>
            </a:r>
            <a:r>
              <a:rPr lang="en-US" sz="2200" b="1" dirty="0" err="1"/>
              <a:t>collected_by_sam</a:t>
            </a:r>
            <a:r>
              <a:rPr lang="en-US" sz="2200" b="1" dirty="0"/>
              <a:t>') as </a:t>
            </a:r>
            <a:r>
              <a:rPr lang="en-US" sz="2200" b="1" dirty="0" err="1"/>
              <a:t>collected_by</a:t>
            </a:r>
            <a:r>
              <a:rPr lang="en-US" sz="2200" b="1" dirty="0"/>
              <a:t>,</a:t>
            </a:r>
          </a:p>
          <a:p>
            <a:pPr marL="0" indent="0">
              <a:buNone/>
            </a:pPr>
            <a:r>
              <a:rPr lang="en-US" sz="2200" b="1" dirty="0"/>
              <a:t>(select v from </a:t>
            </a:r>
            <a:r>
              <a:rPr lang="en-US" sz="2200" b="1" dirty="0" err="1"/>
              <a:t>unnest</a:t>
            </a:r>
            <a:r>
              <a:rPr lang="en-US" sz="2200" b="1" dirty="0"/>
              <a:t>(</a:t>
            </a:r>
            <a:r>
              <a:rPr lang="en-US" sz="2200" b="1" dirty="0" err="1"/>
              <a:t>m.attributes</a:t>
            </a:r>
            <a:r>
              <a:rPr lang="en-US" sz="2200" b="1" dirty="0"/>
              <a:t>) where k = '</a:t>
            </a:r>
            <a:r>
              <a:rPr lang="en-US" sz="2200" b="1" dirty="0" err="1"/>
              <a:t>host_sam</a:t>
            </a:r>
            <a:r>
              <a:rPr lang="en-US" sz="2200" b="1" dirty="0"/>
              <a:t>') as host</a:t>
            </a:r>
          </a:p>
          <a:p>
            <a:pPr marL="0" indent="0">
              <a:buNone/>
            </a:pPr>
            <a:r>
              <a:rPr lang="en-US" sz="2200" b="1" dirty="0">
                <a:solidFill>
                  <a:schemeClr val="accent5"/>
                </a:solidFill>
              </a:rPr>
              <a:t>FROM</a:t>
            </a:r>
            <a:r>
              <a:rPr lang="en-US" sz="2200" b="1" dirty="0"/>
              <a:t> `</a:t>
            </a:r>
            <a:r>
              <a:rPr lang="en-US" sz="2200" b="1" dirty="0" err="1"/>
              <a:t>nih</a:t>
            </a:r>
            <a:r>
              <a:rPr lang="en-US" sz="2200" b="1" dirty="0"/>
              <a:t>-sra-</a:t>
            </a:r>
            <a:r>
              <a:rPr lang="en-US" sz="2200" b="1" dirty="0" err="1"/>
              <a:t>datastore.sra.metadata</a:t>
            </a:r>
            <a:r>
              <a:rPr lang="en-US" sz="2200" b="1" dirty="0"/>
              <a:t>` m , `</a:t>
            </a:r>
            <a:r>
              <a:rPr lang="en-US" sz="2200" b="1" dirty="0" err="1"/>
              <a:t>nih</a:t>
            </a:r>
            <a:r>
              <a:rPr lang="en-US" sz="2200" b="1" dirty="0"/>
              <a:t>-sra-</a:t>
            </a:r>
            <a:r>
              <a:rPr lang="en-US" sz="2200" b="1" dirty="0" err="1"/>
              <a:t>datastore.sra_tax_analysis_tool.tax_analysis</a:t>
            </a:r>
            <a:r>
              <a:rPr lang="en-US" sz="2200" b="1" dirty="0"/>
              <a:t>` tax</a:t>
            </a:r>
          </a:p>
          <a:p>
            <a:pPr marL="0" indent="0">
              <a:buNone/>
            </a:pPr>
            <a:r>
              <a:rPr lang="en-US" sz="2200" b="1" dirty="0">
                <a:solidFill>
                  <a:schemeClr val="accent5"/>
                </a:solidFill>
              </a:rPr>
              <a:t>WHERE</a:t>
            </a:r>
            <a:r>
              <a:rPr lang="en-US" sz="2200" b="1" dirty="0"/>
              <a:t> </a:t>
            </a:r>
            <a:r>
              <a:rPr lang="en-US" sz="2200" b="1" dirty="0" err="1"/>
              <a:t>m.acc</a:t>
            </a:r>
            <a:r>
              <a:rPr lang="en-US" sz="2200" b="1" dirty="0"/>
              <a:t> = </a:t>
            </a:r>
            <a:r>
              <a:rPr lang="en-US" sz="2200" b="1" dirty="0" err="1"/>
              <a:t>tax.acc</a:t>
            </a:r>
            <a:endParaRPr lang="en-US" sz="2200" b="1" dirty="0"/>
          </a:p>
          <a:p>
            <a:pPr marL="0" indent="0">
              <a:buNone/>
            </a:pPr>
            <a:r>
              <a:rPr lang="en-US" sz="2200" b="1" dirty="0"/>
              <a:t>and tax.name = '</a:t>
            </a:r>
            <a:r>
              <a:rPr lang="en-US" sz="2200" b="1" dirty="0" err="1"/>
              <a:t>Coronaviridae</a:t>
            </a:r>
            <a:r>
              <a:rPr lang="en-US" sz="2200" b="1" dirty="0"/>
              <a:t>'</a:t>
            </a:r>
          </a:p>
        </p:txBody>
      </p:sp>
    </p:spTree>
    <p:extLst>
      <p:ext uri="{BB962C8B-B14F-4D97-AF65-F5344CB8AC3E}">
        <p14:creationId xmlns:p14="http://schemas.microsoft.com/office/powerpoint/2010/main" val="1041287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4727-C848-4647-87B4-3EEAA56E50C9}"/>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8603E114-F8A3-4D94-9A1B-58F4DFB9BA7F}"/>
              </a:ext>
            </a:extLst>
          </p:cNvPr>
          <p:cNvSpPr>
            <a:spLocks noGrp="1"/>
          </p:cNvSpPr>
          <p:nvPr>
            <p:ph idx="1"/>
          </p:nvPr>
        </p:nvSpPr>
        <p:spPr>
          <a:xfrm>
            <a:off x="838200" y="1825625"/>
            <a:ext cx="4490258" cy="3858895"/>
          </a:xfrm>
        </p:spPr>
        <p:txBody>
          <a:bodyPr>
            <a:normAutofit fontScale="85000" lnSpcReduction="20000"/>
          </a:bodyPr>
          <a:lstStyle/>
          <a:p>
            <a:pPr marL="0" indent="0">
              <a:buNone/>
            </a:pPr>
            <a:r>
              <a:rPr lang="en-US" dirty="0"/>
              <a:t>This query includes the project, sample, and run accessions for all the data we found.  It also shows submitter supplied metadata for date, location, host, and collected by fields.</a:t>
            </a:r>
          </a:p>
          <a:p>
            <a:pPr marL="0" indent="0">
              <a:buNone/>
            </a:pPr>
            <a:r>
              <a:rPr lang="en-US" dirty="0"/>
              <a:t>Note that some of this metadata might not have been provided by the submitter so the presence of certain metadata on one record does not imply it will be present on all records.</a:t>
            </a:r>
          </a:p>
        </p:txBody>
      </p:sp>
      <p:pic>
        <p:nvPicPr>
          <p:cNvPr id="5" name="Picture 4" descr="Results for the query from the previous slide showing several records with null values in the collected_by column.">
            <a:extLst>
              <a:ext uri="{FF2B5EF4-FFF2-40B4-BE49-F238E27FC236}">
                <a16:creationId xmlns:a16="http://schemas.microsoft.com/office/drawing/2014/main" id="{8EDE9B73-5077-4932-AF0D-723E5E634C45}"/>
              </a:ext>
            </a:extLst>
          </p:cNvPr>
          <p:cNvPicPr>
            <a:picLocks noChangeAspect="1"/>
          </p:cNvPicPr>
          <p:nvPr/>
        </p:nvPicPr>
        <p:blipFill>
          <a:blip r:embed="rId2"/>
          <a:stretch>
            <a:fillRect/>
          </a:stretch>
        </p:blipFill>
        <p:spPr>
          <a:xfrm>
            <a:off x="5794498" y="1388413"/>
            <a:ext cx="6061519" cy="2017136"/>
          </a:xfrm>
          <a:prstGeom prst="rect">
            <a:avLst/>
          </a:prstGeom>
        </p:spPr>
      </p:pic>
      <p:sp>
        <p:nvSpPr>
          <p:cNvPr id="10" name="Rectangle: Rounded Corners 9" descr="Rectangle highlighting the collection_date_sam, geo_loc_name_sam, and collected_by columns will be shown larger in the next image. ">
            <a:extLst>
              <a:ext uri="{FF2B5EF4-FFF2-40B4-BE49-F238E27FC236}">
                <a16:creationId xmlns:a16="http://schemas.microsoft.com/office/drawing/2014/main" id="{DDCBB0AC-C34E-47C3-8CA6-1F966EB2100D}"/>
              </a:ext>
            </a:extLst>
          </p:cNvPr>
          <p:cNvSpPr/>
          <p:nvPr/>
        </p:nvSpPr>
        <p:spPr>
          <a:xfrm>
            <a:off x="7460210" y="1822753"/>
            <a:ext cx="2955636" cy="1655730"/>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Zoomed in image of the collection_date_sam, geo_loc_name_sam, and collected_by columns with multiple fields that have no value entered.">
            <a:extLst>
              <a:ext uri="{FF2B5EF4-FFF2-40B4-BE49-F238E27FC236}">
                <a16:creationId xmlns:a16="http://schemas.microsoft.com/office/drawing/2014/main" id="{4E931BEA-801E-4E14-9B70-8019850C58B5}"/>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166638" y="3523443"/>
            <a:ext cx="4943475" cy="2790825"/>
          </a:xfrm>
          <a:prstGeom prst="rect">
            <a:avLst/>
          </a:prstGeom>
        </p:spPr>
      </p:pic>
      <p:cxnSp>
        <p:nvCxnSpPr>
          <p:cNvPr id="8" name="Straight Arrow Connector 7" descr="Arrow from the query results to the zoomed in image of some of the columns.">
            <a:extLst>
              <a:ext uri="{FF2B5EF4-FFF2-40B4-BE49-F238E27FC236}">
                <a16:creationId xmlns:a16="http://schemas.microsoft.com/office/drawing/2014/main" id="{35630E6B-83E0-42BE-9E96-529A6DF8EF72}"/>
              </a:ext>
            </a:extLst>
          </p:cNvPr>
          <p:cNvCxnSpPr>
            <a:cxnSpLocks/>
          </p:cNvCxnSpPr>
          <p:nvPr/>
        </p:nvCxnSpPr>
        <p:spPr>
          <a:xfrm flipH="1">
            <a:off x="9099870" y="3159760"/>
            <a:ext cx="118021" cy="1723198"/>
          </a:xfrm>
          <a:prstGeom prst="straightConnector1">
            <a:avLst/>
          </a:prstGeom>
          <a:ln w="571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345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27E2-2DC1-4454-9B9A-A2C66B75D0D7}"/>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4B193414-6822-4DF2-B6E0-E96F2360C0A2}"/>
              </a:ext>
            </a:extLst>
          </p:cNvPr>
          <p:cNvSpPr>
            <a:spLocks noGrp="1"/>
          </p:cNvSpPr>
          <p:nvPr>
            <p:ph idx="1"/>
          </p:nvPr>
        </p:nvSpPr>
        <p:spPr/>
        <p:txBody>
          <a:bodyPr/>
          <a:lstStyle/>
          <a:p>
            <a:pPr marL="0" indent="0">
              <a:buNone/>
            </a:pPr>
            <a:r>
              <a:rPr lang="en-US" dirty="0"/>
              <a:t>The last query was part of this NCBI Minute webinar on using </a:t>
            </a:r>
            <a:r>
              <a:rPr lang="en-US" dirty="0" err="1"/>
              <a:t>BigQuery</a:t>
            </a:r>
            <a:endParaRPr lang="en-US" dirty="0"/>
          </a:p>
          <a:p>
            <a:pPr marL="0" indent="0">
              <a:buNone/>
            </a:pPr>
            <a:r>
              <a:rPr lang="en-US" dirty="0">
                <a:hlinkClick r:id="rId2"/>
              </a:rPr>
              <a:t>https://www.youtube.com/watch?v=DkNz-RCCm-M</a:t>
            </a:r>
            <a:endParaRPr lang="en-US" dirty="0"/>
          </a:p>
          <a:p>
            <a:pPr marL="0" indent="0">
              <a:buNone/>
            </a:pPr>
            <a:endParaRPr lang="en-US" dirty="0"/>
          </a:p>
          <a:p>
            <a:pPr marL="0" indent="0">
              <a:buNone/>
            </a:pPr>
            <a:r>
              <a:rPr lang="en-US" dirty="0"/>
              <a:t>The NCBI YouTube channel has additional videos on many topics that range in length from a few minutes to over an hour long.</a:t>
            </a:r>
          </a:p>
          <a:p>
            <a:pPr marL="0" indent="0">
              <a:buNone/>
            </a:pPr>
            <a:r>
              <a:rPr lang="en-US" dirty="0">
                <a:hlinkClick r:id="rId3"/>
              </a:rPr>
              <a:t>https://www.youtube.com/channel/UCvJHVo5xGSKejBbBj0A5AyQ</a:t>
            </a:r>
            <a:endParaRPr lang="en-US" dirty="0"/>
          </a:p>
          <a:p>
            <a:endParaRPr lang="en-US" dirty="0"/>
          </a:p>
        </p:txBody>
      </p:sp>
    </p:spTree>
    <p:extLst>
      <p:ext uri="{BB962C8B-B14F-4D97-AF65-F5344CB8AC3E}">
        <p14:creationId xmlns:p14="http://schemas.microsoft.com/office/powerpoint/2010/main" val="2181701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01D6-45C2-4F9D-99D7-6181AED3A748}"/>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60CF8D11-E6A4-4AF4-8A2B-DF3F2B12A92E}"/>
              </a:ext>
            </a:extLst>
          </p:cNvPr>
          <p:cNvSpPr>
            <a:spLocks noGrp="1"/>
          </p:cNvSpPr>
          <p:nvPr>
            <p:ph idx="1"/>
          </p:nvPr>
        </p:nvSpPr>
        <p:spPr/>
        <p:txBody>
          <a:bodyPr/>
          <a:lstStyle/>
          <a:p>
            <a:r>
              <a:rPr lang="en-US" dirty="0" err="1"/>
              <a:t>BigQuery</a:t>
            </a:r>
            <a:r>
              <a:rPr lang="en-US" dirty="0"/>
              <a:t> allows for SQL searches of large data sets quickly.</a:t>
            </a:r>
          </a:p>
          <a:p>
            <a:r>
              <a:rPr lang="en-US" dirty="0" err="1"/>
              <a:t>BigQuery</a:t>
            </a:r>
            <a:r>
              <a:rPr lang="en-US" dirty="0"/>
              <a:t> can be used to search the publicly accessible SRA metadata using SQL searches.</a:t>
            </a:r>
          </a:p>
          <a:p>
            <a:r>
              <a:rPr lang="en-US" dirty="0"/>
              <a:t>SRA has generated taxonomy data using the SRA Taxonomy Analysis Tool (STAT) that can be used to find the organism content of runs in SRA.</a:t>
            </a:r>
          </a:p>
          <a:p>
            <a:pPr marL="0" indent="0">
              <a:buNone/>
            </a:pPr>
            <a:endParaRPr lang="en-US" dirty="0"/>
          </a:p>
        </p:txBody>
      </p:sp>
    </p:spTree>
    <p:extLst>
      <p:ext uri="{BB962C8B-B14F-4D97-AF65-F5344CB8AC3E}">
        <p14:creationId xmlns:p14="http://schemas.microsoft.com/office/powerpoint/2010/main" val="1096524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A431-1FCD-42B4-BFAE-50DEB8BF0BB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DE747D40-1C83-49AB-A60D-506A9CA3701F}"/>
              </a:ext>
            </a:extLst>
          </p:cNvPr>
          <p:cNvSpPr>
            <a:spLocks noGrp="1"/>
          </p:cNvSpPr>
          <p:nvPr>
            <p:ph idx="1"/>
          </p:nvPr>
        </p:nvSpPr>
        <p:spPr/>
        <p:txBody>
          <a:bodyPr>
            <a:normAutofit/>
          </a:bodyPr>
          <a:lstStyle/>
          <a:p>
            <a:r>
              <a:rPr lang="en-US" sz="2400" dirty="0"/>
              <a:t>STAT Description </a:t>
            </a:r>
            <a:r>
              <a:rPr lang="en-US" sz="2400" dirty="0">
                <a:hlinkClick r:id="rId2"/>
              </a:rPr>
              <a:t>https://www.ncbi.nlm.nih.gov/sra/docs/sra-taxonomy-analysis-tool/</a:t>
            </a:r>
            <a:endParaRPr lang="en-US" sz="2400" dirty="0"/>
          </a:p>
          <a:p>
            <a:r>
              <a:rPr lang="en-US" sz="2400" dirty="0"/>
              <a:t>Additional Examples for SRA Searches in </a:t>
            </a:r>
            <a:r>
              <a:rPr lang="en-US" sz="2400" dirty="0" err="1"/>
              <a:t>BigQuery</a:t>
            </a:r>
            <a:r>
              <a:rPr lang="en-US" sz="2400" dirty="0"/>
              <a:t> </a:t>
            </a:r>
            <a:r>
              <a:rPr lang="en-US" sz="2400" dirty="0">
                <a:hlinkClick r:id="rId3"/>
              </a:rPr>
              <a:t>https://www.ncbi.nlm.nih.gov/sra/docs/sra-bigquery-examples/</a:t>
            </a:r>
            <a:endParaRPr lang="en-US" sz="2400" dirty="0"/>
          </a:p>
          <a:p>
            <a:r>
              <a:rPr lang="en-US" sz="2400" dirty="0"/>
              <a:t>Google </a:t>
            </a:r>
            <a:r>
              <a:rPr lang="en-US" sz="2400" dirty="0" err="1"/>
              <a:t>Quickstart</a:t>
            </a:r>
            <a:r>
              <a:rPr lang="en-US" sz="2400" dirty="0"/>
              <a:t> for </a:t>
            </a:r>
            <a:r>
              <a:rPr lang="en-US" sz="2400" dirty="0" err="1"/>
              <a:t>BigQuery</a:t>
            </a:r>
            <a:r>
              <a:rPr lang="en-US" sz="2400" dirty="0"/>
              <a:t> </a:t>
            </a:r>
            <a:r>
              <a:rPr lang="en-US" sz="2400" dirty="0">
                <a:hlinkClick r:id="rId4"/>
              </a:rPr>
              <a:t>https://cloud.google.com/bigquery/docs/quickstarts/quickstart-web-ui</a:t>
            </a:r>
            <a:endParaRPr lang="en-US" sz="2400" dirty="0"/>
          </a:p>
          <a:p>
            <a:r>
              <a:rPr lang="en-US" sz="2400" dirty="0"/>
              <a:t>A video from Google that looks at nested data in </a:t>
            </a:r>
            <a:r>
              <a:rPr lang="en-US" sz="2400" dirty="0" err="1"/>
              <a:t>BigQuery</a:t>
            </a:r>
            <a:r>
              <a:rPr lang="en-US" sz="2400" dirty="0"/>
              <a:t> </a:t>
            </a:r>
            <a:r>
              <a:rPr lang="en-US" sz="2400" dirty="0">
                <a:hlinkClick r:id="rId5"/>
              </a:rPr>
              <a:t>https://www.youtube.com/watch?v=STo98QUKDS8</a:t>
            </a:r>
            <a:endParaRPr lang="en-US" sz="2400" dirty="0"/>
          </a:p>
          <a:p>
            <a:endParaRPr lang="en-US" dirty="0"/>
          </a:p>
        </p:txBody>
      </p:sp>
    </p:spTree>
    <p:extLst>
      <p:ext uri="{BB962C8B-B14F-4D97-AF65-F5344CB8AC3E}">
        <p14:creationId xmlns:p14="http://schemas.microsoft.com/office/powerpoint/2010/main" val="2930822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mage of the New Project panel.">
            <a:extLst>
              <a:ext uri="{FF2B5EF4-FFF2-40B4-BE49-F238E27FC236}">
                <a16:creationId xmlns:a16="http://schemas.microsoft.com/office/drawing/2014/main" id="{C0044EB7-4011-4AE0-8243-755397DB3451}"/>
              </a:ext>
            </a:extLst>
          </p:cNvPr>
          <p:cNvPicPr>
            <a:picLocks noChangeAspect="1"/>
          </p:cNvPicPr>
          <p:nvPr/>
        </p:nvPicPr>
        <p:blipFill>
          <a:blip r:embed="rId2"/>
          <a:stretch>
            <a:fillRect/>
          </a:stretch>
        </p:blipFill>
        <p:spPr>
          <a:xfrm>
            <a:off x="9571134" y="4496013"/>
            <a:ext cx="2326914" cy="1650557"/>
          </a:xfrm>
          <a:prstGeom prst="rect">
            <a:avLst/>
          </a:prstGeom>
        </p:spPr>
      </p:pic>
      <p:sp>
        <p:nvSpPr>
          <p:cNvPr id="2" name="Title 1">
            <a:extLst>
              <a:ext uri="{FF2B5EF4-FFF2-40B4-BE49-F238E27FC236}">
                <a16:creationId xmlns:a16="http://schemas.microsoft.com/office/drawing/2014/main" id="{245FDFE4-C1EC-41C6-9B63-165A9B82A863}"/>
              </a:ext>
            </a:extLst>
          </p:cNvPr>
          <p:cNvSpPr>
            <a:spLocks noGrp="1"/>
          </p:cNvSpPr>
          <p:nvPr>
            <p:ph type="title"/>
          </p:nvPr>
        </p:nvSpPr>
        <p:spPr/>
        <p:txBody>
          <a:bodyPr/>
          <a:lstStyle/>
          <a:p>
            <a:r>
              <a:rPr lang="en-US" dirty="0"/>
              <a:t>Create a Project</a:t>
            </a:r>
          </a:p>
        </p:txBody>
      </p:sp>
      <p:sp>
        <p:nvSpPr>
          <p:cNvPr id="3" name="Content Placeholder 2">
            <a:extLst>
              <a:ext uri="{FF2B5EF4-FFF2-40B4-BE49-F238E27FC236}">
                <a16:creationId xmlns:a16="http://schemas.microsoft.com/office/drawing/2014/main" id="{E106383E-AFF4-4B2B-9094-40ED5815BD0A}"/>
              </a:ext>
            </a:extLst>
          </p:cNvPr>
          <p:cNvSpPr>
            <a:spLocks noGrp="1"/>
          </p:cNvSpPr>
          <p:nvPr>
            <p:ph idx="1"/>
          </p:nvPr>
        </p:nvSpPr>
        <p:spPr>
          <a:xfrm>
            <a:off x="838200" y="1825625"/>
            <a:ext cx="6743007" cy="3858895"/>
          </a:xfrm>
        </p:spPr>
        <p:txBody>
          <a:bodyPr>
            <a:normAutofit/>
          </a:bodyPr>
          <a:lstStyle/>
          <a:p>
            <a:r>
              <a:rPr lang="en-US" dirty="0"/>
              <a:t>There are multiple optional layers of resource hierarchy in Google Cloud but Project is the most basic.</a:t>
            </a:r>
          </a:p>
          <a:p>
            <a:r>
              <a:rPr lang="en-US" dirty="0"/>
              <a:t>Projects enable billing, managing permission for resources, adding and removing collaborators, and more.</a:t>
            </a:r>
          </a:p>
          <a:p>
            <a:r>
              <a:rPr lang="en-US" dirty="0"/>
              <a:t>A project is required to use Google Cloud resources.</a:t>
            </a:r>
          </a:p>
        </p:txBody>
      </p:sp>
      <p:pic>
        <p:nvPicPr>
          <p:cNvPr id="5" name="Picture 4" descr="Image of the welcome page for Google Cloud Platform.">
            <a:extLst>
              <a:ext uri="{FF2B5EF4-FFF2-40B4-BE49-F238E27FC236}">
                <a16:creationId xmlns:a16="http://schemas.microsoft.com/office/drawing/2014/main" id="{E28CFDBC-F520-4993-8BE4-4896C8A1B500}"/>
              </a:ext>
            </a:extLst>
          </p:cNvPr>
          <p:cNvPicPr>
            <a:picLocks noChangeAspect="1"/>
          </p:cNvPicPr>
          <p:nvPr/>
        </p:nvPicPr>
        <p:blipFill>
          <a:blip r:embed="rId3"/>
          <a:stretch>
            <a:fillRect/>
          </a:stretch>
        </p:blipFill>
        <p:spPr>
          <a:xfrm>
            <a:off x="7556988" y="190674"/>
            <a:ext cx="3796812" cy="2259745"/>
          </a:xfrm>
          <a:prstGeom prst="rect">
            <a:avLst/>
          </a:prstGeom>
        </p:spPr>
      </p:pic>
      <p:pic>
        <p:nvPicPr>
          <p:cNvPr id="8" name="Picture 7" descr="The Select a project page with an arrow pointing from the New Project button to the panel that is opened when New Project is clicked.">
            <a:extLst>
              <a:ext uri="{FF2B5EF4-FFF2-40B4-BE49-F238E27FC236}">
                <a16:creationId xmlns:a16="http://schemas.microsoft.com/office/drawing/2014/main" id="{40C49223-F064-45EF-872E-BFF300DC6973}"/>
              </a:ext>
            </a:extLst>
          </p:cNvPr>
          <p:cNvPicPr>
            <a:picLocks noChangeAspect="1"/>
          </p:cNvPicPr>
          <p:nvPr/>
        </p:nvPicPr>
        <p:blipFill>
          <a:blip r:embed="rId4"/>
          <a:stretch>
            <a:fillRect/>
          </a:stretch>
        </p:blipFill>
        <p:spPr>
          <a:xfrm>
            <a:off x="7512763" y="3075213"/>
            <a:ext cx="4116742" cy="1587903"/>
          </a:xfrm>
          <a:prstGeom prst="rect">
            <a:avLst/>
          </a:prstGeom>
        </p:spPr>
      </p:pic>
      <p:cxnSp>
        <p:nvCxnSpPr>
          <p:cNvPr id="14" name="Straight Arrow Connector 13">
            <a:extLst>
              <a:ext uri="{FF2B5EF4-FFF2-40B4-BE49-F238E27FC236}">
                <a16:creationId xmlns:a16="http://schemas.microsoft.com/office/drawing/2014/main" id="{20E04707-F7F7-44A6-8664-16CE1A1403D5}"/>
              </a:ext>
              <a:ext uri="{C183D7F6-B498-43B3-948B-1728B52AA6E4}">
                <adec:decorative xmlns:adec="http://schemas.microsoft.com/office/drawing/2017/decorative" val="1"/>
              </a:ext>
            </a:extLst>
          </p:cNvPr>
          <p:cNvCxnSpPr/>
          <p:nvPr/>
        </p:nvCxnSpPr>
        <p:spPr>
          <a:xfrm>
            <a:off x="11097491" y="3325091"/>
            <a:ext cx="0" cy="176229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DE57DBBA-0BF5-461C-9C1F-EFEE219A9329}"/>
              </a:ext>
              <a:ext uri="{C183D7F6-B498-43B3-948B-1728B52AA6E4}">
                <adec:decorative xmlns:adec="http://schemas.microsoft.com/office/drawing/2017/decorative" val="1"/>
              </a:ext>
            </a:extLst>
          </p:cNvPr>
          <p:cNvCxnSpPr>
            <a:cxnSpLocks/>
          </p:cNvCxnSpPr>
          <p:nvPr/>
        </p:nvCxnSpPr>
        <p:spPr>
          <a:xfrm>
            <a:off x="8844742" y="731520"/>
            <a:ext cx="266007" cy="25270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495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CE845-8C61-437F-B593-D72FA6E514E9}"/>
              </a:ext>
            </a:extLst>
          </p:cNvPr>
          <p:cNvSpPr>
            <a:spLocks noGrp="1"/>
          </p:cNvSpPr>
          <p:nvPr>
            <p:ph type="title"/>
          </p:nvPr>
        </p:nvSpPr>
        <p:spPr/>
        <p:txBody>
          <a:bodyPr/>
          <a:lstStyle/>
          <a:p>
            <a:r>
              <a:rPr lang="en-US" dirty="0"/>
              <a:t>Projects</a:t>
            </a:r>
          </a:p>
        </p:txBody>
      </p:sp>
      <p:sp>
        <p:nvSpPr>
          <p:cNvPr id="3" name="Content Placeholder 2">
            <a:extLst>
              <a:ext uri="{FF2B5EF4-FFF2-40B4-BE49-F238E27FC236}">
                <a16:creationId xmlns:a16="http://schemas.microsoft.com/office/drawing/2014/main" id="{E392CAD2-A8F1-4DA5-B9A1-13E72B574ACF}"/>
              </a:ext>
            </a:extLst>
          </p:cNvPr>
          <p:cNvSpPr>
            <a:spLocks noGrp="1"/>
          </p:cNvSpPr>
          <p:nvPr>
            <p:ph idx="1"/>
          </p:nvPr>
        </p:nvSpPr>
        <p:spPr/>
        <p:txBody>
          <a:bodyPr/>
          <a:lstStyle/>
          <a:p>
            <a:r>
              <a:rPr lang="en-US" dirty="0"/>
              <a:t>You will need to create a project if you plan to use a personal GCP account. Institutional users will likely be added to an existing project.</a:t>
            </a:r>
          </a:p>
          <a:p>
            <a:r>
              <a:rPr lang="en-US" dirty="0"/>
              <a:t> This guide in the GCP documentation should help you create and manage projects if you need to. </a:t>
            </a:r>
            <a:r>
              <a:rPr lang="en-US" dirty="0">
                <a:hlinkClick r:id="rId2"/>
              </a:rPr>
              <a:t>https://cloud.google.com/resource-manager/docs/creating-managing-projects</a:t>
            </a:r>
            <a:endParaRPr lang="en-US" dirty="0"/>
          </a:p>
          <a:p>
            <a:endParaRPr lang="en-US" dirty="0"/>
          </a:p>
        </p:txBody>
      </p:sp>
    </p:spTree>
    <p:extLst>
      <p:ext uri="{BB962C8B-B14F-4D97-AF65-F5344CB8AC3E}">
        <p14:creationId xmlns:p14="http://schemas.microsoft.com/office/powerpoint/2010/main" val="97062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0FE5-2E14-4492-89B1-2869866D586D}"/>
              </a:ext>
            </a:extLst>
          </p:cNvPr>
          <p:cNvSpPr>
            <a:spLocks noGrp="1"/>
          </p:cNvSpPr>
          <p:nvPr>
            <p:ph type="title"/>
          </p:nvPr>
        </p:nvSpPr>
        <p:spPr/>
        <p:txBody>
          <a:bodyPr/>
          <a:lstStyle/>
          <a:p>
            <a:r>
              <a:rPr lang="en-US" dirty="0"/>
              <a:t>Set Spending Alerts</a:t>
            </a:r>
          </a:p>
        </p:txBody>
      </p:sp>
      <p:sp>
        <p:nvSpPr>
          <p:cNvPr id="3" name="Content Placeholder 2">
            <a:extLst>
              <a:ext uri="{FF2B5EF4-FFF2-40B4-BE49-F238E27FC236}">
                <a16:creationId xmlns:a16="http://schemas.microsoft.com/office/drawing/2014/main" id="{AA7E68B1-EA5A-448C-9C8D-6E8CF141BB7E}"/>
              </a:ext>
            </a:extLst>
          </p:cNvPr>
          <p:cNvSpPr>
            <a:spLocks noGrp="1"/>
          </p:cNvSpPr>
          <p:nvPr>
            <p:ph idx="1"/>
          </p:nvPr>
        </p:nvSpPr>
        <p:spPr/>
        <p:txBody>
          <a:bodyPr/>
          <a:lstStyle/>
          <a:p>
            <a:pPr marL="0" indent="0">
              <a:buNone/>
            </a:pPr>
            <a:r>
              <a:rPr lang="en-US" dirty="0"/>
              <a:t>Cost is a frequent concern when moving from local to cloud.</a:t>
            </a:r>
          </a:p>
          <a:p>
            <a:pPr marL="0" indent="0">
              <a:buNone/>
            </a:pPr>
            <a:r>
              <a:rPr lang="en-US" dirty="0"/>
              <a:t>It is certainly possible to generate large bills when using cloud services from the major providers but there are quite a few trial credits and “free tier” services that allow for learning and experimenting with very low expense.</a:t>
            </a:r>
          </a:p>
          <a:p>
            <a:pPr marL="0" indent="0">
              <a:buNone/>
            </a:pPr>
            <a:r>
              <a:rPr lang="en-US" dirty="0"/>
              <a:t>GCP billing has tools to set alerts for various spending levels either projected or actual costs spent to prevent surprises.</a:t>
            </a:r>
          </a:p>
          <a:p>
            <a:pPr marL="0" indent="0">
              <a:buNone/>
            </a:pPr>
            <a:r>
              <a:rPr lang="en-US" dirty="0"/>
              <a:t>There is also a robust monitoring system to track spending</a:t>
            </a:r>
          </a:p>
        </p:txBody>
      </p:sp>
    </p:spTree>
    <p:extLst>
      <p:ext uri="{BB962C8B-B14F-4D97-AF65-F5344CB8AC3E}">
        <p14:creationId xmlns:p14="http://schemas.microsoft.com/office/powerpoint/2010/main" val="1552561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BC306EF-1E58-42F3-839F-D54FC45C517F}"/>
              </a:ext>
            </a:extLst>
          </p:cNvPr>
          <p:cNvSpPr>
            <a:spLocks noGrp="1"/>
          </p:cNvSpPr>
          <p:nvPr>
            <p:ph type="title"/>
          </p:nvPr>
        </p:nvSpPr>
        <p:spPr/>
        <p:txBody>
          <a:bodyPr/>
          <a:lstStyle/>
          <a:p>
            <a:r>
              <a:rPr lang="en-US" dirty="0"/>
              <a:t>Billing</a:t>
            </a:r>
          </a:p>
        </p:txBody>
      </p:sp>
      <p:sp>
        <p:nvSpPr>
          <p:cNvPr id="12" name="Content Placeholder 11">
            <a:extLst>
              <a:ext uri="{FF2B5EF4-FFF2-40B4-BE49-F238E27FC236}">
                <a16:creationId xmlns:a16="http://schemas.microsoft.com/office/drawing/2014/main" id="{F11DB7FA-4A17-400B-AC65-A2E263110D0B}"/>
              </a:ext>
            </a:extLst>
          </p:cNvPr>
          <p:cNvSpPr>
            <a:spLocks noGrp="1"/>
          </p:cNvSpPr>
          <p:nvPr>
            <p:ph idx="1"/>
          </p:nvPr>
        </p:nvSpPr>
        <p:spPr>
          <a:xfrm>
            <a:off x="838199" y="1825625"/>
            <a:ext cx="7288763" cy="3858895"/>
          </a:xfrm>
        </p:spPr>
        <p:txBody>
          <a:bodyPr/>
          <a:lstStyle/>
          <a:p>
            <a:pPr marL="0" indent="0">
              <a:buNone/>
            </a:pPr>
            <a:r>
              <a:rPr lang="en-US" dirty="0"/>
              <a:t>The Billing section of the console provides many views and tools to manage and track spending.</a:t>
            </a:r>
          </a:p>
          <a:p>
            <a:pPr marL="0" indent="0">
              <a:buNone/>
            </a:pPr>
            <a:r>
              <a:rPr lang="en-US" dirty="0"/>
              <a:t>For institutional accounts some of these features may not be available to you.</a:t>
            </a:r>
          </a:p>
          <a:p>
            <a:pPr marL="0" indent="0">
              <a:buNone/>
            </a:pPr>
            <a:r>
              <a:rPr lang="en-US" dirty="0"/>
              <a:t>The Billing Overview is a good place to start to talk about costs.</a:t>
            </a:r>
          </a:p>
        </p:txBody>
      </p:sp>
      <p:pic>
        <p:nvPicPr>
          <p:cNvPr id="13" name="Content Placeholder 10" descr="The Google Console menu with the Billing option selected and an arrow pointing to Overview.">
            <a:extLst>
              <a:ext uri="{FF2B5EF4-FFF2-40B4-BE49-F238E27FC236}">
                <a16:creationId xmlns:a16="http://schemas.microsoft.com/office/drawing/2014/main" id="{BAB0CE2F-BFD1-45D2-B5FC-64B07874F0D1}"/>
              </a:ext>
            </a:extLst>
          </p:cNvPr>
          <p:cNvPicPr>
            <a:picLocks noChangeAspect="1"/>
          </p:cNvPicPr>
          <p:nvPr/>
        </p:nvPicPr>
        <p:blipFill>
          <a:blip r:embed="rId2"/>
          <a:stretch>
            <a:fillRect/>
          </a:stretch>
        </p:blipFill>
        <p:spPr>
          <a:xfrm>
            <a:off x="8412481" y="868986"/>
            <a:ext cx="3234176" cy="4680915"/>
          </a:xfrm>
          <a:prstGeom prst="rect">
            <a:avLst/>
          </a:prstGeom>
        </p:spPr>
      </p:pic>
      <p:sp>
        <p:nvSpPr>
          <p:cNvPr id="14" name="Arrow: Left 13" descr="Arrow pointing to the Overview option of the Billing Menu">
            <a:extLst>
              <a:ext uri="{FF2B5EF4-FFF2-40B4-BE49-F238E27FC236}">
                <a16:creationId xmlns:a16="http://schemas.microsoft.com/office/drawing/2014/main" id="{7C1D6734-D6D7-43AF-88E6-BFF8657A0BC2}"/>
              </a:ext>
            </a:extLst>
          </p:cNvPr>
          <p:cNvSpPr/>
          <p:nvPr/>
        </p:nvSpPr>
        <p:spPr>
          <a:xfrm>
            <a:off x="11004664" y="2053243"/>
            <a:ext cx="515389" cy="4239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065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CAB9-385A-4A04-AE42-2B0C84F8CE8E}"/>
              </a:ext>
            </a:extLst>
          </p:cNvPr>
          <p:cNvSpPr>
            <a:spLocks noGrp="1"/>
          </p:cNvSpPr>
          <p:nvPr>
            <p:ph type="title"/>
          </p:nvPr>
        </p:nvSpPr>
        <p:spPr/>
        <p:txBody>
          <a:bodyPr/>
          <a:lstStyle/>
          <a:p>
            <a:r>
              <a:rPr lang="en-US" dirty="0"/>
              <a:t>Billing Overview</a:t>
            </a:r>
          </a:p>
        </p:txBody>
      </p:sp>
      <p:sp>
        <p:nvSpPr>
          <p:cNvPr id="3" name="Content Placeholder 2">
            <a:extLst>
              <a:ext uri="{FF2B5EF4-FFF2-40B4-BE49-F238E27FC236}">
                <a16:creationId xmlns:a16="http://schemas.microsoft.com/office/drawing/2014/main" id="{A38F289A-7395-4E1A-AA1E-55B2B884ED31}"/>
              </a:ext>
            </a:extLst>
          </p:cNvPr>
          <p:cNvSpPr>
            <a:spLocks noGrp="1"/>
          </p:cNvSpPr>
          <p:nvPr>
            <p:ph idx="1"/>
          </p:nvPr>
        </p:nvSpPr>
        <p:spPr>
          <a:xfrm>
            <a:off x="838200" y="1825625"/>
            <a:ext cx="4639887" cy="3858895"/>
          </a:xfrm>
        </p:spPr>
        <p:txBody>
          <a:bodyPr>
            <a:normAutofit fontScale="92500" lnSpcReduction="10000"/>
          </a:bodyPr>
          <a:lstStyle/>
          <a:p>
            <a:pPr marL="0" indent="0">
              <a:buNone/>
            </a:pPr>
            <a:r>
              <a:rPr lang="en-US" dirty="0"/>
              <a:t>The Overview page shows current and projected usage for the billing period.</a:t>
            </a:r>
          </a:p>
          <a:p>
            <a:pPr marL="0" indent="0">
              <a:buNone/>
            </a:pPr>
            <a:r>
              <a:rPr lang="en-US" dirty="0"/>
              <a:t>For personal accounts like the one shown it also provides information about the remaining trial credit.</a:t>
            </a:r>
          </a:p>
          <a:p>
            <a:pPr marL="0" indent="0">
              <a:buNone/>
            </a:pPr>
            <a:r>
              <a:rPr lang="en-US" dirty="0"/>
              <a:t>We can set some spending alerts by clicking Budgets &amp; alerts on the menu.</a:t>
            </a:r>
          </a:p>
        </p:txBody>
      </p:sp>
      <p:pic>
        <p:nvPicPr>
          <p:cNvPr id="6" name="Picture 5" descr="Billing Overview page with an arrow pointing to Budgets &amp; Alerts.">
            <a:extLst>
              <a:ext uri="{FF2B5EF4-FFF2-40B4-BE49-F238E27FC236}">
                <a16:creationId xmlns:a16="http://schemas.microsoft.com/office/drawing/2014/main" id="{475B3B05-0202-43EC-800E-D8EB9C865A61}"/>
              </a:ext>
            </a:extLst>
          </p:cNvPr>
          <p:cNvPicPr>
            <a:picLocks noChangeAspect="1"/>
          </p:cNvPicPr>
          <p:nvPr/>
        </p:nvPicPr>
        <p:blipFill>
          <a:blip r:embed="rId2"/>
          <a:stretch>
            <a:fillRect/>
          </a:stretch>
        </p:blipFill>
        <p:spPr>
          <a:xfrm>
            <a:off x="5979643" y="365125"/>
            <a:ext cx="5909302" cy="5379258"/>
          </a:xfrm>
          <a:prstGeom prst="rect">
            <a:avLst/>
          </a:prstGeom>
        </p:spPr>
      </p:pic>
      <p:sp>
        <p:nvSpPr>
          <p:cNvPr id="5" name="Arrow: Left 4" descr="Arrow pointing to the Budget and alerts option of the billing menu.">
            <a:extLst>
              <a:ext uri="{FF2B5EF4-FFF2-40B4-BE49-F238E27FC236}">
                <a16:creationId xmlns:a16="http://schemas.microsoft.com/office/drawing/2014/main" id="{D984D0D6-ACA7-478F-9A0A-29E901E5ECB9}"/>
              </a:ext>
            </a:extLst>
          </p:cNvPr>
          <p:cNvSpPr/>
          <p:nvPr/>
        </p:nvSpPr>
        <p:spPr>
          <a:xfrm>
            <a:off x="6891250" y="1970144"/>
            <a:ext cx="523702" cy="3241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228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FABF-0B27-4DFA-B3F7-3F9CA7AC1A7F}"/>
              </a:ext>
            </a:extLst>
          </p:cNvPr>
          <p:cNvSpPr>
            <a:spLocks noGrp="1"/>
          </p:cNvSpPr>
          <p:nvPr>
            <p:ph type="title"/>
          </p:nvPr>
        </p:nvSpPr>
        <p:spPr/>
        <p:txBody>
          <a:bodyPr/>
          <a:lstStyle/>
          <a:p>
            <a:r>
              <a:rPr lang="en-US" dirty="0"/>
              <a:t>Budgets &amp; Alerts</a:t>
            </a:r>
          </a:p>
        </p:txBody>
      </p:sp>
      <p:sp>
        <p:nvSpPr>
          <p:cNvPr id="3" name="Content Placeholder 2">
            <a:extLst>
              <a:ext uri="{FF2B5EF4-FFF2-40B4-BE49-F238E27FC236}">
                <a16:creationId xmlns:a16="http://schemas.microsoft.com/office/drawing/2014/main" id="{FD038605-A674-4621-96E8-1D2A1A58547F}"/>
              </a:ext>
            </a:extLst>
          </p:cNvPr>
          <p:cNvSpPr>
            <a:spLocks noGrp="1"/>
          </p:cNvSpPr>
          <p:nvPr>
            <p:ph idx="1"/>
          </p:nvPr>
        </p:nvSpPr>
        <p:spPr>
          <a:xfrm>
            <a:off x="838200" y="4281055"/>
            <a:ext cx="10515600" cy="1403465"/>
          </a:xfrm>
        </p:spPr>
        <p:txBody>
          <a:bodyPr/>
          <a:lstStyle/>
          <a:p>
            <a:r>
              <a:rPr lang="en-US" dirty="0"/>
              <a:t>From this page we can create a budget and use it to send us alerts at certain milestones or if we are spending at a faster monthly rate than previously.</a:t>
            </a:r>
          </a:p>
        </p:txBody>
      </p:sp>
      <p:pic>
        <p:nvPicPr>
          <p:cNvPr id="4" name="Picture 3" descr="The Budgets &amp; alerts page with an arrow pointing at Create Budget.">
            <a:extLst>
              <a:ext uri="{FF2B5EF4-FFF2-40B4-BE49-F238E27FC236}">
                <a16:creationId xmlns:a16="http://schemas.microsoft.com/office/drawing/2014/main" id="{BF6B511F-AFA5-48B0-836D-668ACC981A5E}"/>
              </a:ext>
            </a:extLst>
          </p:cNvPr>
          <p:cNvPicPr>
            <a:picLocks noChangeAspect="1"/>
          </p:cNvPicPr>
          <p:nvPr/>
        </p:nvPicPr>
        <p:blipFill>
          <a:blip r:embed="rId2"/>
          <a:stretch>
            <a:fillRect/>
          </a:stretch>
        </p:blipFill>
        <p:spPr>
          <a:xfrm>
            <a:off x="947651" y="1409386"/>
            <a:ext cx="9484822" cy="2871669"/>
          </a:xfrm>
          <a:prstGeom prst="rect">
            <a:avLst/>
          </a:prstGeom>
        </p:spPr>
      </p:pic>
      <p:sp>
        <p:nvSpPr>
          <p:cNvPr id="5" name="Arrow: Up 4" descr="Arrow point to Create Budget">
            <a:extLst>
              <a:ext uri="{FF2B5EF4-FFF2-40B4-BE49-F238E27FC236}">
                <a16:creationId xmlns:a16="http://schemas.microsoft.com/office/drawing/2014/main" id="{CCC7DBB6-9524-479E-94C6-C02244B95AB7}"/>
              </a:ext>
            </a:extLst>
          </p:cNvPr>
          <p:cNvSpPr/>
          <p:nvPr/>
        </p:nvSpPr>
        <p:spPr>
          <a:xfrm>
            <a:off x="5461462" y="1690688"/>
            <a:ext cx="457200" cy="4987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861191"/>
      </p:ext>
    </p:extLst>
  </p:cSld>
  <p:clrMapOvr>
    <a:masterClrMapping/>
  </p:clrMapOvr>
</p:sld>
</file>

<file path=ppt/theme/theme1.xml><?xml version="1.0" encoding="utf-8"?>
<a:theme xmlns:a="http://schemas.openxmlformats.org/drawingml/2006/main" name="Office Theme">
  <a:themeElements>
    <a:clrScheme name="NCBI Colors 1">
      <a:dk1>
        <a:srgbClr val="000000"/>
      </a:dk1>
      <a:lt1>
        <a:srgbClr val="FFFFFF"/>
      </a:lt1>
      <a:dk2>
        <a:srgbClr val="44546A"/>
      </a:dk2>
      <a:lt2>
        <a:srgbClr val="E7E6E6"/>
      </a:lt2>
      <a:accent1>
        <a:srgbClr val="0071BC"/>
      </a:accent1>
      <a:accent2>
        <a:srgbClr val="AEB0B5"/>
      </a:accent2>
      <a:accent3>
        <a:srgbClr val="00A6D2"/>
      </a:accent3>
      <a:accent4>
        <a:srgbClr val="981B1E"/>
      </a:accent4>
      <a:accent5>
        <a:srgbClr val="002455"/>
      </a:accent5>
      <a:accent6>
        <a:srgbClr val="2E8540"/>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cbi_presentation_light_2018-final3" id="{98D4A0B7-E0BF-164B-A57A-F4BCD23BECE7}" vid="{3CA3D7C7-A90F-314B-994C-EF26FE2F6E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ncbi_presentation_light</Template>
  <TotalTime>17855</TotalTime>
  <Words>1981</Words>
  <Application>Microsoft Office PowerPoint</Application>
  <PresentationFormat>Widescreen</PresentationFormat>
  <Paragraphs>158</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Helvetica</vt:lpstr>
      <vt:lpstr>Office Theme</vt:lpstr>
      <vt:lpstr>Getting Started with GCP and BigQuery</vt:lpstr>
      <vt:lpstr>Overview</vt:lpstr>
      <vt:lpstr>Initial Setup</vt:lpstr>
      <vt:lpstr>Create a Project</vt:lpstr>
      <vt:lpstr>Projects</vt:lpstr>
      <vt:lpstr>Set Spending Alerts</vt:lpstr>
      <vt:lpstr>Billing</vt:lpstr>
      <vt:lpstr>Billing Overview</vt:lpstr>
      <vt:lpstr>Budgets &amp; Alerts</vt:lpstr>
      <vt:lpstr>Create a Budget</vt:lpstr>
      <vt:lpstr>Simple Budget Alert</vt:lpstr>
      <vt:lpstr>API Credentials</vt:lpstr>
      <vt:lpstr>Get JSON Credentials for API</vt:lpstr>
      <vt:lpstr>Review</vt:lpstr>
      <vt:lpstr>Additional Resources</vt:lpstr>
      <vt:lpstr>Searching with BigQuery</vt:lpstr>
      <vt:lpstr>Overview</vt:lpstr>
      <vt:lpstr>What is BigQuery?</vt:lpstr>
      <vt:lpstr>Intro to BigQuery</vt:lpstr>
      <vt:lpstr>Adding Data</vt:lpstr>
      <vt:lpstr>Adding Data</vt:lpstr>
      <vt:lpstr>Simple SQL Queries</vt:lpstr>
      <vt:lpstr>Searching in BigQuery</vt:lpstr>
      <vt:lpstr>Console Previews and Info</vt:lpstr>
      <vt:lpstr>Documentation of SRA Cloud Metadata</vt:lpstr>
      <vt:lpstr>BigQuery Charges</vt:lpstr>
      <vt:lpstr>Running a Query</vt:lpstr>
      <vt:lpstr>BigQuery Arrays</vt:lpstr>
      <vt:lpstr>Unnesting Arrays</vt:lpstr>
      <vt:lpstr>Taxonomy Data</vt:lpstr>
      <vt:lpstr>Searching in BigQuery</vt:lpstr>
      <vt:lpstr>Searching in BigQuery</vt:lpstr>
      <vt:lpstr>Searching in BigQuery</vt:lpstr>
      <vt:lpstr>Review</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Setup and Config of Cloud Accounts</dc:title>
  <dc:creator>Stine, Adam (NIH/NLM/NCBI) [C]</dc:creator>
  <cp:lastModifiedBy>Stine, Adam (NIH/NLM/NCBI) [C]</cp:lastModifiedBy>
  <cp:revision>67</cp:revision>
  <dcterms:created xsi:type="dcterms:W3CDTF">2020-10-25T17:11:25Z</dcterms:created>
  <dcterms:modified xsi:type="dcterms:W3CDTF">2021-09-13T01:19:03Z</dcterms:modified>
</cp:coreProperties>
</file>