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sldIdLst>
    <p:sldId id="260" r:id="rId2"/>
    <p:sldId id="268" r:id="rId3"/>
    <p:sldId id="277" r:id="rId4"/>
    <p:sldId id="272" r:id="rId5"/>
    <p:sldId id="267" r:id="rId6"/>
    <p:sldId id="284" r:id="rId7"/>
    <p:sldId id="299" r:id="rId8"/>
    <p:sldId id="257" r:id="rId9"/>
    <p:sldId id="258" r:id="rId10"/>
    <p:sldId id="263" r:id="rId11"/>
    <p:sldId id="261" r:id="rId12"/>
    <p:sldId id="264" r:id="rId13"/>
    <p:sldId id="298" r:id="rId14"/>
    <p:sldId id="287" r:id="rId15"/>
    <p:sldId id="289" r:id="rId16"/>
    <p:sldId id="290" r:id="rId17"/>
    <p:sldId id="291" r:id="rId18"/>
    <p:sldId id="292" r:id="rId19"/>
    <p:sldId id="293" r:id="rId20"/>
    <p:sldId id="294" r:id="rId21"/>
    <p:sldId id="295" r:id="rId22"/>
    <p:sldId id="270" r:id="rId23"/>
    <p:sldId id="2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8"/>
  </p:normalViewPr>
  <p:slideViewPr>
    <p:cSldViewPr snapToGrid="0" snapToObjects="1">
      <p:cViewPr varScale="1">
        <p:scale>
          <a:sx n="115" d="100"/>
          <a:sy n="115" d="100"/>
        </p:scale>
        <p:origin x="372" y="1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2426E-871E-6048-897D-C00DFFEC19B5}" type="datetimeFigureOut">
              <a:rPr lang="en-US" smtClean="0"/>
              <a:t>8/22/2021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0F7CC-E99A-9B4E-A466-3BF0E5F4787E}" type="slidenum">
              <a:rPr lang="en-US" smtClean="0"/>
              <a:t>‹#›</a:t>
            </a:fld>
            <a:endParaRPr lang="en-US"/>
          </a:p>
        </p:txBody>
      </p:sp>
    </p:spTree>
    <p:extLst>
      <p:ext uri="{BB962C8B-B14F-4D97-AF65-F5344CB8AC3E}">
        <p14:creationId xmlns:p14="http://schemas.microsoft.com/office/powerpoint/2010/main" val="186552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ligh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2138917"/>
            <a:ext cx="12192000" cy="2580167"/>
          </a:xfrm>
          <a:prstGeom prst="rect">
            <a:avLst/>
          </a:prstGeom>
          <a:solidFill>
            <a:schemeClr val="accent5">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Lef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0309" y="450802"/>
            <a:ext cx="2808212" cy="1606598"/>
          </a:xfrm>
        </p:spPr>
        <p:txBody>
          <a:bodyPr anchor="b"/>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084320" y="450803"/>
            <a:ext cx="7498080" cy="5418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309" y="2042160"/>
            <a:ext cx="2808212" cy="382682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69259" y="6239208"/>
            <a:ext cx="7694570" cy="271574"/>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385027" y="6236208"/>
            <a:ext cx="179070" cy="274574"/>
          </a:xfrm>
          <a:prstGeom prst="rect">
            <a:avLst/>
          </a:prstGeom>
        </p:spPr>
      </p:pic>
    </p:spTree>
    <p:extLst>
      <p:ext uri="{BB962C8B-B14F-4D97-AF65-F5344CB8AC3E}">
        <p14:creationId xmlns:p14="http://schemas.microsoft.com/office/powerpoint/2010/main" val="1152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knoledgements - l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09707" cy="1217485"/>
          </a:xfrm>
        </p:spPr>
        <p:txBody>
          <a:bodyPr/>
          <a:lstStyle/>
          <a:p>
            <a:r>
              <a:rPr lang="en-US"/>
              <a:t>Click to edit Master title style</a:t>
            </a:r>
            <a:endParaRPr lang="en-US" dirty="0"/>
          </a:p>
        </p:txBody>
      </p:sp>
      <p:sp>
        <p:nvSpPr>
          <p:cNvPr id="8" name="Text Placeholder 7"/>
          <p:cNvSpPr>
            <a:spLocks noGrp="1"/>
          </p:cNvSpPr>
          <p:nvPr>
            <p:ph type="body" sz="quarter" idx="11" hasCustomPrompt="1"/>
          </p:nvPr>
        </p:nvSpPr>
        <p:spPr>
          <a:xfrm>
            <a:off x="838200" y="1662195"/>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8" name="Text Placeholder 7"/>
          <p:cNvSpPr>
            <a:spLocks noGrp="1"/>
          </p:cNvSpPr>
          <p:nvPr>
            <p:ph type="body" sz="quarter" idx="13" hasCustomPrompt="1"/>
          </p:nvPr>
        </p:nvSpPr>
        <p:spPr>
          <a:xfrm>
            <a:off x="6259582" y="1657427"/>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9" name="Text Placeholder 7"/>
          <p:cNvSpPr>
            <a:spLocks noGrp="1"/>
          </p:cNvSpPr>
          <p:nvPr>
            <p:ph type="body" sz="quarter" idx="14" hasCustomPrompt="1"/>
          </p:nvPr>
        </p:nvSpPr>
        <p:spPr>
          <a:xfrm>
            <a:off x="3548891" y="1657426"/>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20" name="Text Placeholder 7"/>
          <p:cNvSpPr>
            <a:spLocks noGrp="1"/>
          </p:cNvSpPr>
          <p:nvPr>
            <p:ph type="body" sz="quarter" idx="15" hasCustomPrompt="1"/>
          </p:nvPr>
        </p:nvSpPr>
        <p:spPr>
          <a:xfrm>
            <a:off x="8915400" y="1662193"/>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6" name="Text Placeholder 5"/>
          <p:cNvSpPr>
            <a:spLocks noGrp="1"/>
          </p:cNvSpPr>
          <p:nvPr>
            <p:ph type="body" sz="quarter" idx="16" hasCustomPrompt="1"/>
          </p:nvPr>
        </p:nvSpPr>
        <p:spPr>
          <a:xfrm>
            <a:off x="5987291" y="365125"/>
            <a:ext cx="5366509" cy="1217613"/>
          </a:xfrm>
        </p:spPr>
        <p:txBody>
          <a:bodyPr anchor="ctr">
            <a:normAutofit/>
          </a:bodyPr>
          <a:lstStyle>
            <a:lvl1pPr marL="0" indent="0">
              <a:lnSpc>
                <a:spcPct val="125000"/>
              </a:lnSpc>
              <a:buNone/>
              <a:defRPr sz="1600"/>
            </a:lvl1pPr>
          </a:lstStyle>
          <a:p>
            <a:pPr lvl="0"/>
            <a:r>
              <a:rPr lang="en-US" dirty="0"/>
              <a:t>This research was supported by the Intramural Research Program of the NIH, National Library of Medicine.</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graphic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 y="2222339"/>
            <a:ext cx="12192000" cy="2430684"/>
          </a:xfrm>
          <a:prstGeom prst="rect">
            <a:avLst/>
          </a:prstGeom>
          <a:solidFill>
            <a:schemeClr val="accent5">
              <a:alpha val="80000"/>
            </a:schemeClr>
          </a:solidFill>
          <a:ln>
            <a:noFill/>
          </a:ln>
          <a:effectLst>
            <a:outerShdw dist="50800" sx="1000" sy="1000" algn="ctr" rotWithShape="0">
              <a:srgbClr val="000000"/>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graphic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2072640"/>
            <a:ext cx="12192000" cy="2895600"/>
          </a:xfrm>
          <a:prstGeom prst="rect">
            <a:avLst/>
          </a:prstGeom>
          <a:solidFill>
            <a:schemeClr val="tx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5879804"/>
            <a:ext cx="4964035" cy="672026"/>
          </a:xfrm>
          <a:prstGeom prst="rect">
            <a:avLst/>
          </a:prstGeom>
        </p:spPr>
      </p:pic>
      <p:sp>
        <p:nvSpPr>
          <p:cNvPr id="6"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7"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spTree>
    <p:extLst>
      <p:ext uri="{BB962C8B-B14F-4D97-AF65-F5344CB8AC3E}">
        <p14:creationId xmlns:p14="http://schemas.microsoft.com/office/powerpoint/2010/main" val="80191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Plai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838200" y="1920875"/>
            <a:ext cx="10515600" cy="3930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60268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 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858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41248" y="6236208"/>
            <a:ext cx="10512551" cy="309880"/>
          </a:xfrm>
          <a:prstGeom prst="rect">
            <a:avLst/>
          </a:prstGeom>
        </p:spPr>
      </p:pic>
    </p:spTree>
    <p:extLst>
      <p:ext uri="{BB962C8B-B14F-4D97-AF65-F5344CB8AC3E}">
        <p14:creationId xmlns:p14="http://schemas.microsoft.com/office/powerpoint/2010/main" val="21395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 Gri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198" y="3802335"/>
            <a:ext cx="10515601"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itle 7"/>
          <p:cNvSpPr>
            <a:spLocks noGrp="1"/>
          </p:cNvSpPr>
          <p:nvPr>
            <p:ph type="title"/>
          </p:nvPr>
        </p:nvSpPr>
        <p:spPr>
          <a:xfrm>
            <a:off x="838199" y="1959429"/>
            <a:ext cx="10515600" cy="1842723"/>
          </a:xfrm>
        </p:spPr>
        <p:txBody>
          <a:bodyPr/>
          <a:lstStyle/>
          <a:p>
            <a:r>
              <a:rPr lang="en-US"/>
              <a:t>Click to edit Master 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 Curv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21697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99989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 - Pentagra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10784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Righ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6627812" cy="1325563"/>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839788" y="1681163"/>
            <a:ext cx="66278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6627812" cy="3423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168640" y="1681163"/>
            <a:ext cx="318674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168640" y="2505075"/>
            <a:ext cx="3186748" cy="34232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66425" y="6236208"/>
            <a:ext cx="189739" cy="290934"/>
          </a:xfrm>
          <a:prstGeom prst="rect">
            <a:avLst/>
          </a:prstGeom>
        </p:spPr>
      </p:pic>
    </p:spTree>
    <p:extLst>
      <p:ext uri="{BB962C8B-B14F-4D97-AF65-F5344CB8AC3E}">
        <p14:creationId xmlns:p14="http://schemas.microsoft.com/office/powerpoint/2010/main" val="84672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7" r:id="rId3"/>
    <p:sldLayoutId id="2147483654" r:id="rId4"/>
    <p:sldLayoutId id="2147483650" r:id="rId5"/>
    <p:sldLayoutId id="2147483649" r:id="rId6"/>
    <p:sldLayoutId id="2147483651" r:id="rId7"/>
    <p:sldLayoutId id="2147483652" r:id="rId8"/>
    <p:sldLayoutId id="2147483653" r:id="rId9"/>
    <p:sldLayoutId id="2147483656" r:id="rId10"/>
    <p:sldLayoutId id="214748366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cloud.google.com/bigquery/docs/reference/standard-sql/query-syntax"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ncbi.nlm.nih.gov/sra/docs/sra-cloud-based-examples/" TargetMode="External"/><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cloud.google.com/bigquery/pricing"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channel/UCvJHVo5xGSKejBbBj0A5AyQ" TargetMode="External"/><Relationship Id="rId2" Type="http://schemas.openxmlformats.org/officeDocument/2006/relationships/hyperlink" Target="https://www.youtube.com/watch?v=DkNz-RCCm-M"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www.ncbi.nlm.nih.gov/sra/docs/sra-bigquery-examples/" TargetMode="External"/><Relationship Id="rId2" Type="http://schemas.openxmlformats.org/officeDocument/2006/relationships/hyperlink" Target="https://www.ncbi.nlm.nih.gov/sra/docs/sra-taxonomy-analysis-tool/" TargetMode="External"/><Relationship Id="rId1" Type="http://schemas.openxmlformats.org/officeDocument/2006/relationships/slideLayout" Target="../slideLayouts/slideLayout5.xml"/><Relationship Id="rId5" Type="http://schemas.openxmlformats.org/officeDocument/2006/relationships/hyperlink" Target="https://www.youtube.com/watch?v=STo98QUKDS8" TargetMode="External"/><Relationship Id="rId4" Type="http://schemas.openxmlformats.org/officeDocument/2006/relationships/hyperlink" Target="https://cloud.google.com/bigquery/docs/quickstarts/quickstart-web-u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cloud.nih.gov/"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cloud.google.com/bigquery/docs/how-to"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Title</a:t>
            </a:r>
          </a:p>
        </p:txBody>
      </p:sp>
      <p:sp>
        <p:nvSpPr>
          <p:cNvPr id="3" name="Text Placeholder 2"/>
          <p:cNvSpPr>
            <a:spLocks noGrp="1"/>
          </p:cNvSpPr>
          <p:nvPr>
            <p:ph type="body" sz="quarter" idx="10"/>
          </p:nvPr>
        </p:nvSpPr>
        <p:spPr/>
        <p:txBody>
          <a:bodyPr/>
          <a:lstStyle/>
          <a:p>
            <a:r>
              <a:rPr lang="en-US" dirty="0"/>
              <a:t>Adam Stine</a:t>
            </a:r>
          </a:p>
        </p:txBody>
      </p:sp>
    </p:spTree>
    <p:extLst>
      <p:ext uri="{BB962C8B-B14F-4D97-AF65-F5344CB8AC3E}">
        <p14:creationId xmlns:p14="http://schemas.microsoft.com/office/powerpoint/2010/main" val="204600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EB25-2394-41DE-9169-76A6435AC990}"/>
              </a:ext>
            </a:extLst>
          </p:cNvPr>
          <p:cNvSpPr>
            <a:spLocks noGrp="1"/>
          </p:cNvSpPr>
          <p:nvPr>
            <p:ph type="title"/>
          </p:nvPr>
        </p:nvSpPr>
        <p:spPr/>
        <p:txBody>
          <a:bodyPr>
            <a:normAutofit/>
          </a:bodyPr>
          <a:lstStyle/>
          <a:p>
            <a:r>
              <a:rPr lang="en-US" dirty="0"/>
              <a:t>Yes/No Question</a:t>
            </a:r>
          </a:p>
        </p:txBody>
      </p:sp>
      <p:sp>
        <p:nvSpPr>
          <p:cNvPr id="3" name="Subtitle 2">
            <a:extLst>
              <a:ext uri="{FF2B5EF4-FFF2-40B4-BE49-F238E27FC236}">
                <a16:creationId xmlns:a16="http://schemas.microsoft.com/office/drawing/2014/main" id="{BE42D68A-C7A5-4FB6-9E44-F12822EC7D43}"/>
              </a:ext>
            </a:extLst>
          </p:cNvPr>
          <p:cNvSpPr>
            <a:spLocks noGrp="1"/>
          </p:cNvSpPr>
          <p:nvPr>
            <p:ph type="body" sz="quarter" idx="10"/>
          </p:nvPr>
        </p:nvSpPr>
        <p:spPr/>
        <p:txBody>
          <a:bodyPr/>
          <a:lstStyle/>
          <a:p>
            <a:r>
              <a:rPr lang="en-US" dirty="0"/>
              <a:t>I feel comfortable writing basic queries in SQL.</a:t>
            </a:r>
          </a:p>
        </p:txBody>
      </p:sp>
    </p:spTree>
    <p:extLst>
      <p:ext uri="{BB962C8B-B14F-4D97-AF65-F5344CB8AC3E}">
        <p14:creationId xmlns:p14="http://schemas.microsoft.com/office/powerpoint/2010/main" val="322614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8C80-A7E3-476E-8930-90035AB66BBB}"/>
              </a:ext>
            </a:extLst>
          </p:cNvPr>
          <p:cNvSpPr>
            <a:spLocks noGrp="1"/>
          </p:cNvSpPr>
          <p:nvPr>
            <p:ph type="title"/>
          </p:nvPr>
        </p:nvSpPr>
        <p:spPr/>
        <p:txBody>
          <a:bodyPr/>
          <a:lstStyle/>
          <a:p>
            <a:r>
              <a:rPr lang="en-US" dirty="0"/>
              <a:t>Simple SQL Queries</a:t>
            </a:r>
          </a:p>
        </p:txBody>
      </p:sp>
      <p:sp>
        <p:nvSpPr>
          <p:cNvPr id="4" name="Text Placeholder 3">
            <a:extLst>
              <a:ext uri="{FF2B5EF4-FFF2-40B4-BE49-F238E27FC236}">
                <a16:creationId xmlns:a16="http://schemas.microsoft.com/office/drawing/2014/main" id="{187D5DA7-A995-48FF-91C3-C5BECB4A3DC6}"/>
              </a:ext>
            </a:extLst>
          </p:cNvPr>
          <p:cNvSpPr>
            <a:spLocks noGrp="1"/>
          </p:cNvSpPr>
          <p:nvPr>
            <p:ph idx="1"/>
          </p:nvPr>
        </p:nvSpPr>
        <p:spPr/>
        <p:txBody>
          <a:bodyPr>
            <a:normAutofit lnSpcReduction="10000"/>
          </a:bodyPr>
          <a:lstStyle/>
          <a:p>
            <a:pPr marL="0" indent="0">
              <a:buNone/>
            </a:pPr>
            <a:r>
              <a:rPr lang="en-US" dirty="0"/>
              <a:t>A very basic overview of SQL queries.</a:t>
            </a:r>
          </a:p>
          <a:p>
            <a:pPr marL="0" indent="0">
              <a:buNone/>
            </a:pPr>
            <a:r>
              <a:rPr lang="en-US" dirty="0"/>
              <a:t>SELECT – command to extract data from a table.</a:t>
            </a:r>
          </a:p>
          <a:p>
            <a:pPr marL="0" indent="0">
              <a:buNone/>
            </a:pPr>
            <a:r>
              <a:rPr lang="en-US" dirty="0"/>
              <a:t>FROM – specify which tables to extract data from</a:t>
            </a:r>
          </a:p>
          <a:p>
            <a:pPr marL="0" indent="0">
              <a:buNone/>
            </a:pPr>
            <a:r>
              <a:rPr lang="en-US" dirty="0"/>
              <a:t>WHERE – filters the data</a:t>
            </a:r>
          </a:p>
          <a:p>
            <a:pPr marL="0" indent="0">
              <a:buNone/>
            </a:pPr>
            <a:r>
              <a:rPr lang="en-US" dirty="0"/>
              <a:t>ORDER BY – order the results by specified column(s)</a:t>
            </a:r>
          </a:p>
          <a:p>
            <a:pPr marL="0" indent="0">
              <a:buNone/>
            </a:pPr>
            <a:endParaRPr lang="en-US" dirty="0"/>
          </a:p>
          <a:p>
            <a:pPr marL="0" indent="0">
              <a:buNone/>
            </a:pPr>
            <a:r>
              <a:rPr lang="en-US" dirty="0">
                <a:hlinkClick r:id="rId2"/>
              </a:rPr>
              <a:t>https://cloud.google.com/bigquery/docs/reference/standard-sql/query-syntax</a:t>
            </a:r>
            <a:endParaRPr lang="en-US" dirty="0"/>
          </a:p>
          <a:p>
            <a:pPr marL="0" indent="0">
              <a:buNone/>
            </a:pPr>
            <a:endParaRPr lang="en-US" dirty="0"/>
          </a:p>
        </p:txBody>
      </p:sp>
    </p:spTree>
    <p:extLst>
      <p:ext uri="{BB962C8B-B14F-4D97-AF65-F5344CB8AC3E}">
        <p14:creationId xmlns:p14="http://schemas.microsoft.com/office/powerpoint/2010/main" val="221677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3692-CD55-45B6-94BB-639C7C923640}"/>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C3BEA01D-03A2-47AF-AAEC-EE452CA29AFC}"/>
              </a:ext>
            </a:extLst>
          </p:cNvPr>
          <p:cNvSpPr>
            <a:spLocks noGrp="1"/>
          </p:cNvSpPr>
          <p:nvPr>
            <p:ph idx="1"/>
          </p:nvPr>
        </p:nvSpPr>
        <p:spPr>
          <a:xfrm>
            <a:off x="838200" y="1825625"/>
            <a:ext cx="3933825" cy="3858895"/>
          </a:xfrm>
        </p:spPr>
        <p:txBody>
          <a:bodyPr>
            <a:normAutofit fontScale="92500" lnSpcReduction="10000"/>
          </a:bodyPr>
          <a:lstStyle/>
          <a:p>
            <a:pPr marL="0" indent="0">
              <a:buNone/>
            </a:pPr>
            <a:r>
              <a:rPr lang="en-US" dirty="0"/>
              <a:t>Here is an example search for the SRA Data.</a:t>
            </a:r>
          </a:p>
          <a:p>
            <a:pPr marL="0" indent="0">
              <a:buNone/>
            </a:pPr>
            <a:r>
              <a:rPr lang="en-US" dirty="0"/>
              <a:t>This query will search in the metadata table that is part of the SRA dataset contained in the </a:t>
            </a:r>
            <a:r>
              <a:rPr lang="en-US" dirty="0" err="1"/>
              <a:t>nih</a:t>
            </a:r>
            <a:r>
              <a:rPr lang="en-US" dirty="0"/>
              <a:t>-sra-datastore project.</a:t>
            </a:r>
          </a:p>
          <a:p>
            <a:pPr marL="0" indent="0">
              <a:buNone/>
            </a:pPr>
            <a:r>
              <a:rPr lang="en-US" dirty="0"/>
              <a:t>The query will look for all (Select *) records with ‘Homo sapiens’ in the organism column.</a:t>
            </a:r>
          </a:p>
        </p:txBody>
      </p:sp>
      <p:pic>
        <p:nvPicPr>
          <p:cNvPr id="8" name="Picture 7">
            <a:extLst>
              <a:ext uri="{FF2B5EF4-FFF2-40B4-BE49-F238E27FC236}">
                <a16:creationId xmlns:a16="http://schemas.microsoft.com/office/drawing/2014/main" id="{D1EA0E17-5926-41D4-AEDA-76632D9C5E52}"/>
              </a:ext>
            </a:extLst>
          </p:cNvPr>
          <p:cNvPicPr>
            <a:picLocks noChangeAspect="1"/>
          </p:cNvPicPr>
          <p:nvPr/>
        </p:nvPicPr>
        <p:blipFill>
          <a:blip r:embed="rId2"/>
          <a:stretch>
            <a:fillRect/>
          </a:stretch>
        </p:blipFill>
        <p:spPr>
          <a:xfrm>
            <a:off x="4934864" y="1825625"/>
            <a:ext cx="6869937" cy="1559295"/>
          </a:xfrm>
          <a:prstGeom prst="rect">
            <a:avLst/>
          </a:prstGeom>
        </p:spPr>
      </p:pic>
    </p:spTree>
    <p:extLst>
      <p:ext uri="{BB962C8B-B14F-4D97-AF65-F5344CB8AC3E}">
        <p14:creationId xmlns:p14="http://schemas.microsoft.com/office/powerpoint/2010/main" val="185677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B78B-3FEF-4DE2-8021-D398791CFA76}"/>
              </a:ext>
            </a:extLst>
          </p:cNvPr>
          <p:cNvSpPr>
            <a:spLocks noGrp="1"/>
          </p:cNvSpPr>
          <p:nvPr>
            <p:ph type="title"/>
          </p:nvPr>
        </p:nvSpPr>
        <p:spPr/>
        <p:txBody>
          <a:bodyPr/>
          <a:lstStyle/>
          <a:p>
            <a:r>
              <a:rPr lang="en-US" dirty="0"/>
              <a:t>What Columns are in the Database?</a:t>
            </a:r>
          </a:p>
        </p:txBody>
      </p:sp>
      <p:sp>
        <p:nvSpPr>
          <p:cNvPr id="3" name="Content Placeholder 2">
            <a:extLst>
              <a:ext uri="{FF2B5EF4-FFF2-40B4-BE49-F238E27FC236}">
                <a16:creationId xmlns:a16="http://schemas.microsoft.com/office/drawing/2014/main" id="{41EA55F5-FDD9-450E-9776-D2CD2D1E5C47}"/>
              </a:ext>
            </a:extLst>
          </p:cNvPr>
          <p:cNvSpPr>
            <a:spLocks noGrp="1"/>
          </p:cNvSpPr>
          <p:nvPr>
            <p:ph idx="1"/>
          </p:nvPr>
        </p:nvSpPr>
        <p:spPr>
          <a:xfrm>
            <a:off x="838200" y="1825625"/>
            <a:ext cx="6001011" cy="3532981"/>
          </a:xfrm>
        </p:spPr>
        <p:txBody>
          <a:bodyPr/>
          <a:lstStyle/>
          <a:p>
            <a:pPr marL="0" indent="0">
              <a:buNone/>
            </a:pPr>
            <a:r>
              <a:rPr lang="en-US" dirty="0"/>
              <a:t>The SRA documentation page includes:</a:t>
            </a:r>
          </a:p>
          <a:p>
            <a:pPr marL="0" indent="0">
              <a:buNone/>
            </a:pPr>
            <a:r>
              <a:rPr lang="en-US" dirty="0"/>
              <a:t>	Available Tables List </a:t>
            </a:r>
          </a:p>
          <a:p>
            <a:pPr marL="0" indent="0">
              <a:buNone/>
            </a:pPr>
            <a:r>
              <a:rPr lang="en-US" dirty="0"/>
              <a:t>	Column Descriptions</a:t>
            </a:r>
          </a:p>
          <a:p>
            <a:pPr marL="0" indent="0">
              <a:buNone/>
            </a:pPr>
            <a:r>
              <a:rPr lang="en-US" dirty="0"/>
              <a:t>	Additional Example Queries </a:t>
            </a:r>
          </a:p>
          <a:p>
            <a:pPr marL="0" indent="0">
              <a:buNone/>
            </a:pPr>
            <a:endParaRPr lang="en-US" dirty="0"/>
          </a:p>
        </p:txBody>
      </p:sp>
      <p:pic>
        <p:nvPicPr>
          <p:cNvPr id="4" name="Content Placeholder 4">
            <a:extLst>
              <a:ext uri="{FF2B5EF4-FFF2-40B4-BE49-F238E27FC236}">
                <a16:creationId xmlns:a16="http://schemas.microsoft.com/office/drawing/2014/main" id="{F823DD48-9BDA-4AD1-BE4F-1ECFC5D9BD11}"/>
              </a:ext>
            </a:extLst>
          </p:cNvPr>
          <p:cNvPicPr>
            <a:picLocks noChangeAspect="1"/>
          </p:cNvPicPr>
          <p:nvPr/>
        </p:nvPicPr>
        <p:blipFill>
          <a:blip r:embed="rId2"/>
          <a:stretch>
            <a:fillRect/>
          </a:stretch>
        </p:blipFill>
        <p:spPr>
          <a:xfrm>
            <a:off x="6839211" y="1499393"/>
            <a:ext cx="4748219" cy="3859213"/>
          </a:xfrm>
          <a:prstGeom prst="rect">
            <a:avLst/>
          </a:prstGeom>
        </p:spPr>
      </p:pic>
      <p:sp>
        <p:nvSpPr>
          <p:cNvPr id="5" name="TextBox 4">
            <a:extLst>
              <a:ext uri="{FF2B5EF4-FFF2-40B4-BE49-F238E27FC236}">
                <a16:creationId xmlns:a16="http://schemas.microsoft.com/office/drawing/2014/main" id="{4107140E-0FBB-43CA-9AD6-ACD995BABB7A}"/>
              </a:ext>
            </a:extLst>
          </p:cNvPr>
          <p:cNvSpPr txBox="1"/>
          <p:nvPr/>
        </p:nvSpPr>
        <p:spPr>
          <a:xfrm>
            <a:off x="1281829" y="5358606"/>
            <a:ext cx="10196187" cy="738664"/>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hlinkClick r:id="rId3"/>
              </a:rPr>
              <a:t>https://www.ncbi.nlm.nih.gov/sra/docs/sra-cloud-based-examples/</a:t>
            </a:r>
            <a:endParaRPr lang="en-US" sz="2400" dirty="0">
              <a:latin typeface="Helvetica" panose="020B0604020202020204" pitchFamily="34" charset="0"/>
              <a:cs typeface="Helvetica" panose="020B0604020202020204" pitchFamily="34" charset="0"/>
            </a:endParaRPr>
          </a:p>
          <a:p>
            <a:endParaRPr lang="en-US" dirty="0"/>
          </a:p>
        </p:txBody>
      </p:sp>
    </p:spTree>
    <p:extLst>
      <p:ext uri="{BB962C8B-B14F-4D97-AF65-F5344CB8AC3E}">
        <p14:creationId xmlns:p14="http://schemas.microsoft.com/office/powerpoint/2010/main" val="3563595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05AA-A9BE-42F3-9E40-CC5832C208E4}"/>
              </a:ext>
            </a:extLst>
          </p:cNvPr>
          <p:cNvSpPr>
            <a:spLocks noGrp="1"/>
          </p:cNvSpPr>
          <p:nvPr>
            <p:ph type="title"/>
          </p:nvPr>
        </p:nvSpPr>
        <p:spPr>
          <a:xfrm>
            <a:off x="838200" y="365125"/>
            <a:ext cx="7166956" cy="1325563"/>
          </a:xfrm>
        </p:spPr>
        <p:txBody>
          <a:bodyPr/>
          <a:lstStyle/>
          <a:p>
            <a:r>
              <a:rPr lang="en-US" dirty="0" err="1"/>
              <a:t>BigQuery</a:t>
            </a:r>
            <a:r>
              <a:rPr lang="en-US" dirty="0"/>
              <a:t> Charges</a:t>
            </a:r>
          </a:p>
        </p:txBody>
      </p:sp>
      <p:sp>
        <p:nvSpPr>
          <p:cNvPr id="4" name="Text Placeholder 3">
            <a:extLst>
              <a:ext uri="{FF2B5EF4-FFF2-40B4-BE49-F238E27FC236}">
                <a16:creationId xmlns:a16="http://schemas.microsoft.com/office/drawing/2014/main" id="{01C3BE83-AB86-474C-973A-26F29C33D95F}"/>
              </a:ext>
            </a:extLst>
          </p:cNvPr>
          <p:cNvSpPr>
            <a:spLocks noGrp="1"/>
          </p:cNvSpPr>
          <p:nvPr>
            <p:ph idx="1"/>
          </p:nvPr>
        </p:nvSpPr>
        <p:spPr>
          <a:xfrm>
            <a:off x="838200" y="1499948"/>
            <a:ext cx="10522907" cy="4292542"/>
          </a:xfrm>
        </p:spPr>
        <p:txBody>
          <a:bodyPr>
            <a:normAutofit/>
          </a:bodyPr>
          <a:lstStyle/>
          <a:p>
            <a:pPr marL="0" indent="0">
              <a:buNone/>
            </a:pPr>
            <a:r>
              <a:rPr lang="en-US" dirty="0"/>
              <a:t>Our example query will look through ~20 GB of data to get a result.</a:t>
            </a:r>
          </a:p>
          <a:p>
            <a:pPr marL="0" indent="0">
              <a:buNone/>
            </a:pPr>
            <a:r>
              <a:rPr lang="en-US" dirty="0"/>
              <a:t>This is one of the ways you generate cost in </a:t>
            </a:r>
            <a:r>
              <a:rPr lang="en-US" dirty="0" err="1"/>
              <a:t>BigQuery</a:t>
            </a:r>
            <a:endParaRPr lang="en-US" dirty="0"/>
          </a:p>
          <a:p>
            <a:pPr marL="0" indent="0">
              <a:buNone/>
            </a:pPr>
            <a:r>
              <a:rPr lang="en-US" dirty="0">
                <a:hlinkClick r:id="rId2"/>
              </a:rPr>
              <a:t>https://cloud.google.com/bigquery/pricing</a:t>
            </a:r>
            <a:endParaRPr lang="en-US" dirty="0"/>
          </a:p>
          <a:p>
            <a:pPr marL="0" indent="0">
              <a:buNone/>
            </a:pPr>
            <a:r>
              <a:rPr lang="en-US" dirty="0"/>
              <a:t>Our example is an on-demand query which currently costs $5.00 per TB searched.</a:t>
            </a:r>
          </a:p>
          <a:p>
            <a:pPr marL="0" indent="0">
              <a:buNone/>
            </a:pPr>
            <a:r>
              <a:rPr lang="en-US" dirty="0"/>
              <a:t>This query would be ~$0.10 to run </a:t>
            </a:r>
          </a:p>
          <a:p>
            <a:pPr marL="0" indent="0">
              <a:buNone/>
            </a:pPr>
            <a:r>
              <a:rPr lang="en-US" dirty="0"/>
              <a:t>The first 1 TB each month is free. </a:t>
            </a:r>
          </a:p>
        </p:txBody>
      </p:sp>
    </p:spTree>
    <p:extLst>
      <p:ext uri="{BB962C8B-B14F-4D97-AF65-F5344CB8AC3E}">
        <p14:creationId xmlns:p14="http://schemas.microsoft.com/office/powerpoint/2010/main" val="3804410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6A7D-E46C-4C91-882C-0D87126C5707}"/>
              </a:ext>
            </a:extLst>
          </p:cNvPr>
          <p:cNvSpPr>
            <a:spLocks noGrp="1"/>
          </p:cNvSpPr>
          <p:nvPr>
            <p:ph type="title"/>
          </p:nvPr>
        </p:nvSpPr>
        <p:spPr/>
        <p:txBody>
          <a:bodyPr/>
          <a:lstStyle/>
          <a:p>
            <a:r>
              <a:rPr lang="en-US" dirty="0" err="1"/>
              <a:t>BigQuery</a:t>
            </a:r>
            <a:r>
              <a:rPr lang="en-US" dirty="0"/>
              <a:t> Arrays</a:t>
            </a:r>
          </a:p>
        </p:txBody>
      </p:sp>
      <p:sp>
        <p:nvSpPr>
          <p:cNvPr id="4" name="Text Placeholder 3">
            <a:extLst>
              <a:ext uri="{FF2B5EF4-FFF2-40B4-BE49-F238E27FC236}">
                <a16:creationId xmlns:a16="http://schemas.microsoft.com/office/drawing/2014/main" id="{3344F769-C38A-42E4-8903-8C33431C12A7}"/>
              </a:ext>
            </a:extLst>
          </p:cNvPr>
          <p:cNvSpPr>
            <a:spLocks noGrp="1"/>
          </p:cNvSpPr>
          <p:nvPr>
            <p:ph idx="1"/>
          </p:nvPr>
        </p:nvSpPr>
        <p:spPr>
          <a:xfrm>
            <a:off x="838200" y="1825625"/>
            <a:ext cx="4810611" cy="3858895"/>
          </a:xfrm>
        </p:spPr>
        <p:txBody>
          <a:bodyPr>
            <a:normAutofit/>
          </a:bodyPr>
          <a:lstStyle/>
          <a:p>
            <a:pPr marL="0" indent="0">
              <a:buNone/>
            </a:pPr>
            <a:r>
              <a:rPr lang="en-US" dirty="0"/>
              <a:t>Arrays are a feature of </a:t>
            </a:r>
            <a:r>
              <a:rPr lang="en-US" dirty="0" err="1"/>
              <a:t>BigQuery</a:t>
            </a:r>
            <a:r>
              <a:rPr lang="en-US" dirty="0"/>
              <a:t> that allows for storage and search of key-value pairs.</a:t>
            </a:r>
          </a:p>
          <a:p>
            <a:pPr marL="0" indent="0">
              <a:buNone/>
            </a:pPr>
            <a:r>
              <a:rPr lang="en-US" dirty="0"/>
              <a:t>SRA Metadata also uses key-value pairs to store additional metadata on records.</a:t>
            </a:r>
          </a:p>
          <a:p>
            <a:pPr marL="0" indent="0">
              <a:buNone/>
            </a:pPr>
            <a:endParaRPr lang="en-US" dirty="0"/>
          </a:p>
        </p:txBody>
      </p:sp>
    </p:spTree>
    <p:extLst>
      <p:ext uri="{BB962C8B-B14F-4D97-AF65-F5344CB8AC3E}">
        <p14:creationId xmlns:p14="http://schemas.microsoft.com/office/powerpoint/2010/main" val="1218587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4329-D722-4B6F-9F0A-EEA24D30A061}"/>
              </a:ext>
            </a:extLst>
          </p:cNvPr>
          <p:cNvSpPr>
            <a:spLocks noGrp="1"/>
          </p:cNvSpPr>
          <p:nvPr>
            <p:ph type="title"/>
          </p:nvPr>
        </p:nvSpPr>
        <p:spPr/>
        <p:txBody>
          <a:bodyPr/>
          <a:lstStyle/>
          <a:p>
            <a:r>
              <a:rPr lang="en-US" dirty="0" err="1"/>
              <a:t>Unnesting</a:t>
            </a:r>
            <a:r>
              <a:rPr lang="en-US" dirty="0"/>
              <a:t> Arrays</a:t>
            </a:r>
          </a:p>
        </p:txBody>
      </p:sp>
      <p:sp>
        <p:nvSpPr>
          <p:cNvPr id="4" name="Text Placeholder 3">
            <a:extLst>
              <a:ext uri="{FF2B5EF4-FFF2-40B4-BE49-F238E27FC236}">
                <a16:creationId xmlns:a16="http://schemas.microsoft.com/office/drawing/2014/main" id="{0DE1E66D-A5A0-438A-B724-01C573D28525}"/>
              </a:ext>
            </a:extLst>
          </p:cNvPr>
          <p:cNvSpPr>
            <a:spLocks noGrp="1"/>
          </p:cNvSpPr>
          <p:nvPr>
            <p:ph idx="1"/>
          </p:nvPr>
        </p:nvSpPr>
        <p:spPr>
          <a:xfrm>
            <a:off x="838200" y="1825625"/>
            <a:ext cx="5257800" cy="3858895"/>
          </a:xfrm>
        </p:spPr>
        <p:txBody>
          <a:bodyPr>
            <a:normAutofit fontScale="77500" lnSpcReduction="20000"/>
          </a:bodyPr>
          <a:lstStyle/>
          <a:p>
            <a:pPr marL="0" indent="0">
              <a:buNone/>
            </a:pPr>
            <a:r>
              <a:rPr lang="en-US" dirty="0"/>
              <a:t>Here is a search that will filter for an array value.</a:t>
            </a:r>
          </a:p>
          <a:p>
            <a:pPr marL="0" indent="0">
              <a:buNone/>
            </a:pPr>
            <a:r>
              <a:rPr lang="en-US" b="1" dirty="0"/>
              <a:t>SELECT *</a:t>
            </a:r>
          </a:p>
          <a:p>
            <a:pPr marL="0" indent="0">
              <a:buNone/>
            </a:pPr>
            <a:r>
              <a:rPr lang="en-US" b="1" dirty="0"/>
              <a:t>FROM `</a:t>
            </a:r>
            <a:r>
              <a:rPr lang="en-US" b="1" dirty="0" err="1"/>
              <a:t>nih</a:t>
            </a:r>
            <a:r>
              <a:rPr lang="en-US" b="1" dirty="0"/>
              <a:t>-sra-</a:t>
            </a:r>
            <a:r>
              <a:rPr lang="en-US" b="1" dirty="0" err="1"/>
              <a:t>datastore.sra.metadata</a:t>
            </a:r>
            <a:r>
              <a:rPr lang="en-US" b="1" dirty="0"/>
              <a:t>` as s</a:t>
            </a:r>
          </a:p>
          <a:p>
            <a:pPr marL="0" indent="0">
              <a:buNone/>
            </a:pPr>
            <a:r>
              <a:rPr lang="en-US" b="1" dirty="0"/>
              <a:t>WHERE organism = 'Homo sapiens' and ( ('</a:t>
            </a:r>
            <a:r>
              <a:rPr lang="en-US" b="1" dirty="0" err="1"/>
              <a:t>body_site_sam</a:t>
            </a:r>
            <a:r>
              <a:rPr lang="en-US" b="1" dirty="0"/>
              <a:t>', 'peripheral blood granulocytes') in UNNEST(</a:t>
            </a:r>
            <a:r>
              <a:rPr lang="en-US" b="1" dirty="0" err="1"/>
              <a:t>s.attributes</a:t>
            </a:r>
            <a:r>
              <a:rPr lang="en-US" b="1" dirty="0"/>
              <a:t>) )</a:t>
            </a:r>
          </a:p>
          <a:p>
            <a:pPr marL="0" indent="0">
              <a:buNone/>
            </a:pPr>
            <a:r>
              <a:rPr lang="en-US" dirty="0"/>
              <a:t>The </a:t>
            </a:r>
            <a:r>
              <a:rPr lang="en-US" dirty="0" err="1"/>
              <a:t>unnest</a:t>
            </a:r>
            <a:r>
              <a:rPr lang="en-US" dirty="0"/>
              <a:t> function is allowing us to search the key ‘</a:t>
            </a:r>
            <a:r>
              <a:rPr lang="en-US" dirty="0" err="1"/>
              <a:t>body_side_sam</a:t>
            </a:r>
            <a:r>
              <a:rPr lang="en-US" dirty="0"/>
              <a:t>’ and find only records with the value ‘peripheral blood granulocytes’</a:t>
            </a:r>
          </a:p>
        </p:txBody>
      </p:sp>
      <p:pic>
        <p:nvPicPr>
          <p:cNvPr id="5" name="Picture 4" descr="The query editor with the query described in the text entered.">
            <a:extLst>
              <a:ext uri="{FF2B5EF4-FFF2-40B4-BE49-F238E27FC236}">
                <a16:creationId xmlns:a16="http://schemas.microsoft.com/office/drawing/2014/main" id="{665FB976-7781-46F7-AA48-68CC0ECDEA0C}"/>
              </a:ext>
            </a:extLst>
          </p:cNvPr>
          <p:cNvPicPr>
            <a:picLocks noChangeAspect="1"/>
          </p:cNvPicPr>
          <p:nvPr/>
        </p:nvPicPr>
        <p:blipFill>
          <a:blip r:embed="rId2"/>
          <a:stretch>
            <a:fillRect/>
          </a:stretch>
        </p:blipFill>
        <p:spPr>
          <a:xfrm>
            <a:off x="6096000" y="1301912"/>
            <a:ext cx="5779483" cy="4254176"/>
          </a:xfrm>
          <a:prstGeom prst="rect">
            <a:avLst/>
          </a:prstGeom>
        </p:spPr>
      </p:pic>
    </p:spTree>
    <p:extLst>
      <p:ext uri="{BB962C8B-B14F-4D97-AF65-F5344CB8AC3E}">
        <p14:creationId xmlns:p14="http://schemas.microsoft.com/office/powerpoint/2010/main" val="328858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48F4-FB56-42E1-A6DB-F50665023B02}"/>
              </a:ext>
            </a:extLst>
          </p:cNvPr>
          <p:cNvSpPr>
            <a:spLocks noGrp="1"/>
          </p:cNvSpPr>
          <p:nvPr>
            <p:ph type="title"/>
          </p:nvPr>
        </p:nvSpPr>
        <p:spPr/>
        <p:txBody>
          <a:bodyPr/>
          <a:lstStyle/>
          <a:p>
            <a:r>
              <a:rPr lang="en-US" dirty="0"/>
              <a:t>Taxonomy Data</a:t>
            </a:r>
          </a:p>
        </p:txBody>
      </p:sp>
      <p:sp>
        <p:nvSpPr>
          <p:cNvPr id="4" name="Text Placeholder 3">
            <a:extLst>
              <a:ext uri="{FF2B5EF4-FFF2-40B4-BE49-F238E27FC236}">
                <a16:creationId xmlns:a16="http://schemas.microsoft.com/office/drawing/2014/main" id="{EAB0B1AE-46E8-4988-9409-97E47F232448}"/>
              </a:ext>
            </a:extLst>
          </p:cNvPr>
          <p:cNvSpPr>
            <a:spLocks noGrp="1"/>
          </p:cNvSpPr>
          <p:nvPr>
            <p:ph idx="1"/>
          </p:nvPr>
        </p:nvSpPr>
        <p:spPr/>
        <p:txBody>
          <a:bodyPr>
            <a:normAutofit fontScale="85000" lnSpcReduction="20000"/>
          </a:bodyPr>
          <a:lstStyle/>
          <a:p>
            <a:pPr marL="0" indent="0">
              <a:buNone/>
            </a:pPr>
            <a:r>
              <a:rPr lang="en-US" dirty="0"/>
              <a:t>In addition to metadata from the SRA database, there is also the </a:t>
            </a:r>
            <a:r>
              <a:rPr lang="en-US" dirty="0" err="1"/>
              <a:t>sra_tax_analysis_tool</a:t>
            </a:r>
            <a:r>
              <a:rPr lang="en-US" dirty="0"/>
              <a:t> dataset.</a:t>
            </a:r>
          </a:p>
          <a:p>
            <a:pPr marL="0" indent="0">
              <a:buNone/>
            </a:pPr>
            <a:r>
              <a:rPr lang="en-US" dirty="0"/>
              <a:t>There are four tables in this dataset:</a:t>
            </a:r>
          </a:p>
          <a:p>
            <a:r>
              <a:rPr lang="en-US" dirty="0" err="1"/>
              <a:t>tax_analysis_info</a:t>
            </a:r>
            <a:r>
              <a:rPr lang="en-US" dirty="0"/>
              <a:t>: a summary table for the results of the STAT tool</a:t>
            </a:r>
          </a:p>
          <a:p>
            <a:r>
              <a:rPr lang="en-US" dirty="0" err="1"/>
              <a:t>tax_analysis</a:t>
            </a:r>
            <a:r>
              <a:rPr lang="en-US" dirty="0"/>
              <a:t>: use the taxonomy analysis table to locate any number of runs based on </a:t>
            </a:r>
            <a:r>
              <a:rPr lang="en-US" dirty="0" err="1"/>
              <a:t>kmer</a:t>
            </a:r>
            <a:r>
              <a:rPr lang="en-US" dirty="0"/>
              <a:t> hits to a particular organism or branch in a taxonomic tree.</a:t>
            </a:r>
          </a:p>
          <a:p>
            <a:r>
              <a:rPr lang="en-US" dirty="0"/>
              <a:t>taxonomy: NCBI Taxonomy database where you can locate the </a:t>
            </a:r>
            <a:r>
              <a:rPr lang="en-US" dirty="0" err="1"/>
              <a:t>taxid</a:t>
            </a:r>
            <a:r>
              <a:rPr lang="en-US" dirty="0"/>
              <a:t> based on organism names.</a:t>
            </a:r>
          </a:p>
          <a:p>
            <a:r>
              <a:rPr lang="en-US" dirty="0" err="1"/>
              <a:t>kmer</a:t>
            </a:r>
            <a:r>
              <a:rPr lang="en-US" dirty="0"/>
              <a:t>: contains </a:t>
            </a:r>
            <a:r>
              <a:rPr lang="en-US" dirty="0" err="1"/>
              <a:t>kmers</a:t>
            </a:r>
            <a:r>
              <a:rPr lang="en-US" dirty="0"/>
              <a:t> mapped to a particular organism and allows you to continue exploring organismal content further. You can use </a:t>
            </a:r>
            <a:r>
              <a:rPr lang="en-US" dirty="0" err="1"/>
              <a:t>kmer</a:t>
            </a:r>
            <a:r>
              <a:rPr lang="en-US" dirty="0"/>
              <a:t> tables in your downstream analysis by building custom </a:t>
            </a:r>
            <a:r>
              <a:rPr lang="en-US" dirty="0" err="1"/>
              <a:t>kmer</a:t>
            </a:r>
            <a:r>
              <a:rPr lang="en-US" dirty="0"/>
              <a:t> libraries.</a:t>
            </a:r>
          </a:p>
          <a:p>
            <a:endParaRPr lang="en-US" dirty="0"/>
          </a:p>
        </p:txBody>
      </p:sp>
    </p:spTree>
    <p:extLst>
      <p:ext uri="{BB962C8B-B14F-4D97-AF65-F5344CB8AC3E}">
        <p14:creationId xmlns:p14="http://schemas.microsoft.com/office/powerpoint/2010/main" val="3928652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00BE4-AA59-49B4-9EE3-824D27F62F91}"/>
              </a:ext>
            </a:extLst>
          </p:cNvPr>
          <p:cNvSpPr>
            <a:spLocks noGrp="1"/>
          </p:cNvSpPr>
          <p:nvPr>
            <p:ph type="title"/>
          </p:nvPr>
        </p:nvSpPr>
        <p:spPr/>
        <p:txBody>
          <a:bodyPr/>
          <a:lstStyle/>
          <a:p>
            <a:r>
              <a:rPr lang="en-US" dirty="0"/>
              <a:t>Searching Taxonomy in </a:t>
            </a:r>
            <a:r>
              <a:rPr lang="en-US" dirty="0" err="1"/>
              <a:t>BigQuery</a:t>
            </a:r>
            <a:endParaRPr lang="en-US" dirty="0"/>
          </a:p>
        </p:txBody>
      </p:sp>
      <p:sp>
        <p:nvSpPr>
          <p:cNvPr id="6" name="Text Placeholder 5">
            <a:extLst>
              <a:ext uri="{FF2B5EF4-FFF2-40B4-BE49-F238E27FC236}">
                <a16:creationId xmlns:a16="http://schemas.microsoft.com/office/drawing/2014/main" id="{17D85DAE-53A8-45AD-8BE6-078FB3E44A82}"/>
              </a:ext>
            </a:extLst>
          </p:cNvPr>
          <p:cNvSpPr>
            <a:spLocks noGrp="1"/>
          </p:cNvSpPr>
          <p:nvPr>
            <p:ph idx="1"/>
          </p:nvPr>
        </p:nvSpPr>
        <p:spPr/>
        <p:txBody>
          <a:bodyPr>
            <a:normAutofit fontScale="92500"/>
          </a:bodyPr>
          <a:lstStyle/>
          <a:p>
            <a:pPr marL="0" indent="0">
              <a:buNone/>
            </a:pPr>
            <a:r>
              <a:rPr lang="en-US" dirty="0"/>
              <a:t>We can join the metadata and the taxonomy data and to search for sequence data in SRA that is from the </a:t>
            </a:r>
            <a:r>
              <a:rPr lang="en-US" dirty="0" err="1"/>
              <a:t>coronaviridae</a:t>
            </a:r>
            <a:r>
              <a:rPr lang="en-US" dirty="0"/>
              <a:t> family.</a:t>
            </a:r>
          </a:p>
          <a:p>
            <a:pPr marL="0" indent="0">
              <a:buNone/>
            </a:pPr>
            <a:r>
              <a:rPr lang="en-US" sz="2200" b="1" dirty="0">
                <a:solidFill>
                  <a:schemeClr val="accent5"/>
                </a:solidFill>
              </a:rPr>
              <a:t>SELECT</a:t>
            </a:r>
            <a:r>
              <a:rPr lang="en-US" sz="2200" b="1" dirty="0"/>
              <a:t> </a:t>
            </a:r>
            <a:r>
              <a:rPr lang="en-US" sz="2200" b="1" dirty="0" err="1"/>
              <a:t>m.bioproject</a:t>
            </a:r>
            <a:r>
              <a:rPr lang="en-US" sz="2200" b="1" dirty="0"/>
              <a:t>, </a:t>
            </a:r>
            <a:r>
              <a:rPr lang="en-US" sz="2200" b="1" dirty="0" err="1"/>
              <a:t>m.biosample</a:t>
            </a:r>
            <a:r>
              <a:rPr lang="en-US" sz="2200" b="1" dirty="0"/>
              <a:t>, </a:t>
            </a:r>
            <a:r>
              <a:rPr lang="en-US" sz="2200" b="1" dirty="0" err="1"/>
              <a:t>m.acc</a:t>
            </a:r>
            <a:r>
              <a:rPr lang="en-US" sz="2200" b="1" dirty="0"/>
              <a:t>, </a:t>
            </a:r>
            <a:r>
              <a:rPr lang="en-US" sz="2200" b="1" dirty="0" err="1"/>
              <a:t>m.collection_date_sam</a:t>
            </a:r>
            <a:r>
              <a:rPr lang="en-US" sz="2200" b="1" dirty="0"/>
              <a:t>, </a:t>
            </a:r>
            <a:r>
              <a:rPr lang="en-US" sz="2200" b="1" dirty="0" err="1"/>
              <a:t>m.geo_loc_name_sam</a:t>
            </a:r>
            <a:r>
              <a:rPr lang="en-US" sz="2200" b="1" dirty="0"/>
              <a:t>, </a:t>
            </a:r>
          </a:p>
          <a:p>
            <a:pPr marL="0" indent="0">
              <a:buNone/>
            </a:pPr>
            <a:r>
              <a:rPr lang="en-US" sz="2200" b="1" dirty="0"/>
              <a:t>(select v from </a:t>
            </a:r>
            <a:r>
              <a:rPr lang="en-US" sz="2200" b="1" dirty="0" err="1"/>
              <a:t>unnest</a:t>
            </a:r>
            <a:r>
              <a:rPr lang="en-US" sz="2200" b="1" dirty="0"/>
              <a:t>(</a:t>
            </a:r>
            <a:r>
              <a:rPr lang="en-US" sz="2200" b="1" dirty="0" err="1"/>
              <a:t>m.attributes</a:t>
            </a:r>
            <a:r>
              <a:rPr lang="en-US" sz="2200" b="1" dirty="0"/>
              <a:t>) where k = '</a:t>
            </a:r>
            <a:r>
              <a:rPr lang="en-US" sz="2200" b="1" dirty="0" err="1"/>
              <a:t>collected_by_sam</a:t>
            </a:r>
            <a:r>
              <a:rPr lang="en-US" sz="2200" b="1" dirty="0"/>
              <a:t>') as </a:t>
            </a:r>
            <a:r>
              <a:rPr lang="en-US" sz="2200" b="1" dirty="0" err="1"/>
              <a:t>collected_by</a:t>
            </a:r>
            <a:r>
              <a:rPr lang="en-US" sz="2200" b="1" dirty="0"/>
              <a:t>,</a:t>
            </a:r>
          </a:p>
          <a:p>
            <a:pPr marL="0" indent="0">
              <a:buNone/>
            </a:pPr>
            <a:r>
              <a:rPr lang="en-US" sz="2200" b="1" dirty="0"/>
              <a:t>(select v from </a:t>
            </a:r>
            <a:r>
              <a:rPr lang="en-US" sz="2200" b="1" dirty="0" err="1"/>
              <a:t>unnest</a:t>
            </a:r>
            <a:r>
              <a:rPr lang="en-US" sz="2200" b="1" dirty="0"/>
              <a:t>(</a:t>
            </a:r>
            <a:r>
              <a:rPr lang="en-US" sz="2200" b="1" dirty="0" err="1"/>
              <a:t>m.attributes</a:t>
            </a:r>
            <a:r>
              <a:rPr lang="en-US" sz="2200" b="1" dirty="0"/>
              <a:t>) where k = '</a:t>
            </a:r>
            <a:r>
              <a:rPr lang="en-US" sz="2200" b="1" dirty="0" err="1"/>
              <a:t>host_sam</a:t>
            </a:r>
            <a:r>
              <a:rPr lang="en-US" sz="2200" b="1" dirty="0"/>
              <a:t>') as host</a:t>
            </a:r>
          </a:p>
          <a:p>
            <a:pPr marL="0" indent="0">
              <a:buNone/>
            </a:pPr>
            <a:r>
              <a:rPr lang="en-US" sz="2200" b="1" dirty="0">
                <a:solidFill>
                  <a:schemeClr val="accent5"/>
                </a:solidFill>
              </a:rPr>
              <a:t>FROM</a:t>
            </a:r>
            <a:r>
              <a:rPr lang="en-US" sz="2200" b="1" dirty="0"/>
              <a:t> `</a:t>
            </a:r>
            <a:r>
              <a:rPr lang="en-US" sz="2200" b="1" dirty="0" err="1"/>
              <a:t>nih</a:t>
            </a:r>
            <a:r>
              <a:rPr lang="en-US" sz="2200" b="1" dirty="0"/>
              <a:t>-sra-</a:t>
            </a:r>
            <a:r>
              <a:rPr lang="en-US" sz="2200" b="1" dirty="0" err="1"/>
              <a:t>datastore.sra.metadata</a:t>
            </a:r>
            <a:r>
              <a:rPr lang="en-US" sz="2200" b="1" dirty="0"/>
              <a:t>` m , `</a:t>
            </a:r>
            <a:r>
              <a:rPr lang="en-US" sz="2200" b="1" dirty="0" err="1"/>
              <a:t>nih</a:t>
            </a:r>
            <a:r>
              <a:rPr lang="en-US" sz="2200" b="1" dirty="0"/>
              <a:t>-sra-</a:t>
            </a:r>
            <a:r>
              <a:rPr lang="en-US" sz="2200" b="1" dirty="0" err="1"/>
              <a:t>datastore.sra_tax_analysis_tool.tax_analysis</a:t>
            </a:r>
            <a:r>
              <a:rPr lang="en-US" sz="2200" b="1" dirty="0"/>
              <a:t>` tax</a:t>
            </a:r>
          </a:p>
          <a:p>
            <a:pPr marL="0" indent="0">
              <a:buNone/>
            </a:pPr>
            <a:r>
              <a:rPr lang="en-US" sz="2200" b="1" dirty="0">
                <a:solidFill>
                  <a:schemeClr val="accent5"/>
                </a:solidFill>
              </a:rPr>
              <a:t>WHERE</a:t>
            </a:r>
            <a:r>
              <a:rPr lang="en-US" sz="2200" b="1" dirty="0"/>
              <a:t> </a:t>
            </a:r>
            <a:r>
              <a:rPr lang="en-US" sz="2200" b="1" dirty="0" err="1"/>
              <a:t>m.acc</a:t>
            </a:r>
            <a:r>
              <a:rPr lang="en-US" sz="2200" b="1" dirty="0"/>
              <a:t> = </a:t>
            </a:r>
            <a:r>
              <a:rPr lang="en-US" sz="2200" b="1" dirty="0" err="1"/>
              <a:t>tax.acc</a:t>
            </a:r>
            <a:endParaRPr lang="en-US" sz="2200" b="1" dirty="0"/>
          </a:p>
          <a:p>
            <a:pPr marL="0" indent="0">
              <a:buNone/>
            </a:pPr>
            <a:r>
              <a:rPr lang="en-US" sz="2200" b="1" dirty="0"/>
              <a:t>and tax.name = '</a:t>
            </a:r>
            <a:r>
              <a:rPr lang="en-US" sz="2200" b="1" dirty="0" err="1"/>
              <a:t>Coronaviridae</a:t>
            </a:r>
            <a:r>
              <a:rPr lang="en-US" sz="2200" b="1" dirty="0"/>
              <a:t>'</a:t>
            </a:r>
          </a:p>
        </p:txBody>
      </p:sp>
    </p:spTree>
    <p:extLst>
      <p:ext uri="{BB962C8B-B14F-4D97-AF65-F5344CB8AC3E}">
        <p14:creationId xmlns:p14="http://schemas.microsoft.com/office/powerpoint/2010/main" val="1041287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4727-C848-4647-87B4-3EEAA56E50C9}"/>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8603E114-F8A3-4D94-9A1B-58F4DFB9BA7F}"/>
              </a:ext>
            </a:extLst>
          </p:cNvPr>
          <p:cNvSpPr>
            <a:spLocks noGrp="1"/>
          </p:cNvSpPr>
          <p:nvPr>
            <p:ph idx="1"/>
          </p:nvPr>
        </p:nvSpPr>
        <p:spPr>
          <a:xfrm>
            <a:off x="838200" y="1825625"/>
            <a:ext cx="4490258" cy="3858895"/>
          </a:xfrm>
        </p:spPr>
        <p:txBody>
          <a:bodyPr>
            <a:normAutofit fontScale="77500" lnSpcReduction="20000"/>
          </a:bodyPr>
          <a:lstStyle/>
          <a:p>
            <a:pPr marL="0" indent="0">
              <a:buNone/>
            </a:pPr>
            <a:r>
              <a:rPr lang="en-US" dirty="0"/>
              <a:t>This query includes the project, sample, and run accessions for all the data we found.  It also shows submitter supplied metadata for date, location, host, and collected by fields.</a:t>
            </a:r>
          </a:p>
          <a:p>
            <a:pPr marL="0" indent="0">
              <a:buNone/>
            </a:pPr>
            <a:r>
              <a:rPr lang="en-US" dirty="0"/>
              <a:t>Note that some of this metadata might not have been provided by the submitter so the presence of certain metadata on one record does not imply it will be present on all records.</a:t>
            </a:r>
          </a:p>
          <a:p>
            <a:pPr marL="0" indent="0">
              <a:buNone/>
            </a:pPr>
            <a:r>
              <a:rPr lang="en-US" dirty="0"/>
              <a:t>Keep that in mind when writing queries.</a:t>
            </a:r>
          </a:p>
          <a:p>
            <a:endParaRPr lang="en-US" dirty="0"/>
          </a:p>
        </p:txBody>
      </p:sp>
      <p:pic>
        <p:nvPicPr>
          <p:cNvPr id="5" name="Picture 4" descr="Results for the query from the previous slide showing several records with null values in the collected_by column.">
            <a:extLst>
              <a:ext uri="{FF2B5EF4-FFF2-40B4-BE49-F238E27FC236}">
                <a16:creationId xmlns:a16="http://schemas.microsoft.com/office/drawing/2014/main" id="{8EDE9B73-5077-4932-AF0D-723E5E634C45}"/>
              </a:ext>
            </a:extLst>
          </p:cNvPr>
          <p:cNvPicPr>
            <a:picLocks noChangeAspect="1"/>
          </p:cNvPicPr>
          <p:nvPr/>
        </p:nvPicPr>
        <p:blipFill>
          <a:blip r:embed="rId2"/>
          <a:stretch>
            <a:fillRect/>
          </a:stretch>
        </p:blipFill>
        <p:spPr>
          <a:xfrm>
            <a:off x="5794498" y="1388413"/>
            <a:ext cx="6061519" cy="2017136"/>
          </a:xfrm>
          <a:prstGeom prst="rect">
            <a:avLst/>
          </a:prstGeom>
        </p:spPr>
      </p:pic>
      <p:sp>
        <p:nvSpPr>
          <p:cNvPr id="10" name="Rectangle: Rounded Corners 9" descr="Rectangle highlighting the collection_date_sam, geo_loc_name_sam, and collected_by columns will be shown larger in the next image. ">
            <a:extLst>
              <a:ext uri="{FF2B5EF4-FFF2-40B4-BE49-F238E27FC236}">
                <a16:creationId xmlns:a16="http://schemas.microsoft.com/office/drawing/2014/main" id="{DDCBB0AC-C34E-47C3-8CA6-1F966EB2100D}"/>
              </a:ext>
            </a:extLst>
          </p:cNvPr>
          <p:cNvSpPr/>
          <p:nvPr/>
        </p:nvSpPr>
        <p:spPr>
          <a:xfrm>
            <a:off x="7460210" y="1822753"/>
            <a:ext cx="2955636" cy="1655730"/>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Zoomed in image of the collection_date_sam, geo_loc_name_sam, and collected_by columns with multiple fields that have no value entered.">
            <a:extLst>
              <a:ext uri="{FF2B5EF4-FFF2-40B4-BE49-F238E27FC236}">
                <a16:creationId xmlns:a16="http://schemas.microsoft.com/office/drawing/2014/main" id="{4E931BEA-801E-4E14-9B70-8019850C58B5}"/>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166638" y="3523443"/>
            <a:ext cx="4943475" cy="2790825"/>
          </a:xfrm>
          <a:prstGeom prst="rect">
            <a:avLst/>
          </a:prstGeom>
        </p:spPr>
      </p:pic>
      <p:cxnSp>
        <p:nvCxnSpPr>
          <p:cNvPr id="8" name="Straight Arrow Connector 7" descr="Arrow from the query results to the zoomed in image of some of the columns.">
            <a:extLst>
              <a:ext uri="{FF2B5EF4-FFF2-40B4-BE49-F238E27FC236}">
                <a16:creationId xmlns:a16="http://schemas.microsoft.com/office/drawing/2014/main" id="{35630E6B-83E0-42BE-9E96-529A6DF8EF72}"/>
              </a:ext>
            </a:extLst>
          </p:cNvPr>
          <p:cNvCxnSpPr>
            <a:cxnSpLocks/>
          </p:cNvCxnSpPr>
          <p:nvPr/>
        </p:nvCxnSpPr>
        <p:spPr>
          <a:xfrm flipH="1">
            <a:off x="9099870" y="3159760"/>
            <a:ext cx="118021" cy="1723198"/>
          </a:xfrm>
          <a:prstGeom prst="straightConnector1">
            <a:avLst/>
          </a:prstGeom>
          <a:ln w="571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34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795414-16E8-41DF-9DA2-4EF0550F78BE}"/>
              </a:ext>
            </a:extLst>
          </p:cNvPr>
          <p:cNvSpPr>
            <a:spLocks noGrp="1"/>
          </p:cNvSpPr>
          <p:nvPr>
            <p:ph type="title"/>
          </p:nvPr>
        </p:nvSpPr>
        <p:spPr/>
        <p:txBody>
          <a:bodyPr/>
          <a:lstStyle/>
          <a:p>
            <a:r>
              <a:rPr lang="en-US" dirty="0"/>
              <a:t>Adam Stine</a:t>
            </a:r>
          </a:p>
        </p:txBody>
      </p:sp>
      <p:sp>
        <p:nvSpPr>
          <p:cNvPr id="5" name="Content Placeholder 4">
            <a:extLst>
              <a:ext uri="{FF2B5EF4-FFF2-40B4-BE49-F238E27FC236}">
                <a16:creationId xmlns:a16="http://schemas.microsoft.com/office/drawing/2014/main" id="{10E33D25-EB0E-4F2B-99A3-5128E7E42ADD}"/>
              </a:ext>
            </a:extLst>
          </p:cNvPr>
          <p:cNvSpPr>
            <a:spLocks noGrp="1"/>
          </p:cNvSpPr>
          <p:nvPr>
            <p:ph idx="1"/>
          </p:nvPr>
        </p:nvSpPr>
        <p:spPr/>
        <p:txBody>
          <a:bodyPr>
            <a:normAutofit/>
          </a:bodyPr>
          <a:lstStyle/>
          <a:p>
            <a:r>
              <a:rPr lang="en-US" dirty="0"/>
              <a:t>Sequence Read Archive curator since 2009</a:t>
            </a:r>
          </a:p>
          <a:p>
            <a:r>
              <a:rPr lang="en-US" dirty="0"/>
              <a:t>Database Support</a:t>
            </a:r>
          </a:p>
          <a:p>
            <a:r>
              <a:rPr lang="en-US" dirty="0"/>
              <a:t>Sequencing Data ETL</a:t>
            </a:r>
          </a:p>
          <a:p>
            <a:r>
              <a:rPr lang="en-US" dirty="0"/>
              <a:t>Upload/Download Support</a:t>
            </a:r>
          </a:p>
          <a:p>
            <a:r>
              <a:rPr lang="en-US" dirty="0"/>
              <a:t>Mostly that means I use SQL, Unix (Bash), XML, Python, and some common packages like </a:t>
            </a:r>
            <a:r>
              <a:rPr lang="en-US" dirty="0" err="1"/>
              <a:t>samtools</a:t>
            </a:r>
            <a:endParaRPr lang="en-US" dirty="0"/>
          </a:p>
          <a:p>
            <a:r>
              <a:rPr lang="en-US" dirty="0"/>
              <a:t>Teaching Cloud access</a:t>
            </a:r>
          </a:p>
        </p:txBody>
      </p:sp>
      <p:pic>
        <p:nvPicPr>
          <p:cNvPr id="1026" name="Picture 2" descr="Image of Adam Stine">
            <a:extLst>
              <a:ext uri="{FF2B5EF4-FFF2-40B4-BE49-F238E27FC236}">
                <a16:creationId xmlns:a16="http://schemas.microsoft.com/office/drawing/2014/main" id="{6BBC2BD8-685F-4824-89F3-3638A68FA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09600" y="2468878"/>
            <a:ext cx="2275679" cy="2842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764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27E2-2DC1-4454-9B9A-A2C66B75D0D7}"/>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4B193414-6822-4DF2-B6E0-E96F2360C0A2}"/>
              </a:ext>
            </a:extLst>
          </p:cNvPr>
          <p:cNvSpPr>
            <a:spLocks noGrp="1"/>
          </p:cNvSpPr>
          <p:nvPr>
            <p:ph idx="1"/>
          </p:nvPr>
        </p:nvSpPr>
        <p:spPr/>
        <p:txBody>
          <a:bodyPr/>
          <a:lstStyle/>
          <a:p>
            <a:pPr marL="0" indent="0">
              <a:buNone/>
            </a:pPr>
            <a:r>
              <a:rPr lang="en-US" dirty="0"/>
              <a:t>The last query was part of this NCBI Minute webinar on using </a:t>
            </a:r>
            <a:r>
              <a:rPr lang="en-US" dirty="0" err="1"/>
              <a:t>BigQuery</a:t>
            </a:r>
            <a:endParaRPr lang="en-US" dirty="0"/>
          </a:p>
          <a:p>
            <a:pPr marL="0" indent="0">
              <a:buNone/>
            </a:pPr>
            <a:r>
              <a:rPr lang="en-US" dirty="0">
                <a:hlinkClick r:id="rId2"/>
              </a:rPr>
              <a:t>https://www.youtube.com/watch?v=DkNz-RCCm-M</a:t>
            </a:r>
            <a:endParaRPr lang="en-US" dirty="0"/>
          </a:p>
          <a:p>
            <a:pPr marL="0" indent="0">
              <a:buNone/>
            </a:pPr>
            <a:endParaRPr lang="en-US" dirty="0"/>
          </a:p>
          <a:p>
            <a:pPr marL="0" indent="0">
              <a:buNone/>
            </a:pPr>
            <a:r>
              <a:rPr lang="en-US" dirty="0"/>
              <a:t>The NCBI YouTube channel has additional videos on many topics that range in length from a few minutes to over an hour long.</a:t>
            </a:r>
          </a:p>
          <a:p>
            <a:pPr marL="0" indent="0">
              <a:buNone/>
            </a:pPr>
            <a:r>
              <a:rPr lang="en-US" dirty="0">
                <a:hlinkClick r:id="rId3"/>
              </a:rPr>
              <a:t>https://www.youtube.com/channel/UCvJHVo5xGSKejBbBj0A5AyQ</a:t>
            </a:r>
            <a:endParaRPr lang="en-US" dirty="0"/>
          </a:p>
          <a:p>
            <a:endParaRPr lang="en-US" dirty="0"/>
          </a:p>
        </p:txBody>
      </p:sp>
    </p:spTree>
    <p:extLst>
      <p:ext uri="{BB962C8B-B14F-4D97-AF65-F5344CB8AC3E}">
        <p14:creationId xmlns:p14="http://schemas.microsoft.com/office/powerpoint/2010/main" val="2181701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01D6-45C2-4F9D-99D7-6181AED3A748}"/>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60CF8D11-E6A4-4AF4-8A2B-DF3F2B12A92E}"/>
              </a:ext>
            </a:extLst>
          </p:cNvPr>
          <p:cNvSpPr>
            <a:spLocks noGrp="1"/>
          </p:cNvSpPr>
          <p:nvPr>
            <p:ph idx="1"/>
          </p:nvPr>
        </p:nvSpPr>
        <p:spPr/>
        <p:txBody>
          <a:bodyPr/>
          <a:lstStyle/>
          <a:p>
            <a:r>
              <a:rPr lang="en-US" dirty="0" err="1"/>
              <a:t>BigQuery</a:t>
            </a:r>
            <a:r>
              <a:rPr lang="en-US" dirty="0"/>
              <a:t> allows for SQL searches of large data sets quickly.</a:t>
            </a:r>
          </a:p>
          <a:p>
            <a:r>
              <a:rPr lang="en-US" dirty="0" err="1"/>
              <a:t>BigQuery</a:t>
            </a:r>
            <a:r>
              <a:rPr lang="en-US" dirty="0"/>
              <a:t> can be used to search the publicly accessible SRA metadata using SQL searches.</a:t>
            </a:r>
          </a:p>
          <a:p>
            <a:r>
              <a:rPr lang="en-US" dirty="0"/>
              <a:t>SRA has generated taxonomy data using the SRA Taxonomy Analysis Tool (STAT) that can be used to find the organism content of runs in SRA.</a:t>
            </a:r>
          </a:p>
          <a:p>
            <a:pPr marL="0" indent="0">
              <a:buNone/>
            </a:pPr>
            <a:endParaRPr lang="en-US" dirty="0"/>
          </a:p>
        </p:txBody>
      </p:sp>
    </p:spTree>
    <p:extLst>
      <p:ext uri="{BB962C8B-B14F-4D97-AF65-F5344CB8AC3E}">
        <p14:creationId xmlns:p14="http://schemas.microsoft.com/office/powerpoint/2010/main" val="1096524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6913-4E44-454E-A565-1AF3FECAD7E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A09B542F-7769-4746-9A6C-DD6D5B641818}"/>
              </a:ext>
            </a:extLst>
          </p:cNvPr>
          <p:cNvSpPr>
            <a:spLocks noGrp="1"/>
          </p:cNvSpPr>
          <p:nvPr>
            <p:ph idx="1"/>
          </p:nvPr>
        </p:nvSpPr>
        <p:spPr/>
        <p:txBody>
          <a:bodyPr>
            <a:normAutofit/>
          </a:bodyPr>
          <a:lstStyle/>
          <a:p>
            <a:r>
              <a:rPr lang="en-US" dirty="0"/>
              <a:t>https://cloud.nih.gov/training/</a:t>
            </a:r>
          </a:p>
        </p:txBody>
      </p:sp>
    </p:spTree>
    <p:extLst>
      <p:ext uri="{BB962C8B-B14F-4D97-AF65-F5344CB8AC3E}">
        <p14:creationId xmlns:p14="http://schemas.microsoft.com/office/powerpoint/2010/main" val="445920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A431-1FCD-42B4-BFAE-50DEB8BF0BB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DE747D40-1C83-49AB-A60D-506A9CA3701F}"/>
              </a:ext>
            </a:extLst>
          </p:cNvPr>
          <p:cNvSpPr>
            <a:spLocks noGrp="1"/>
          </p:cNvSpPr>
          <p:nvPr>
            <p:ph idx="1"/>
          </p:nvPr>
        </p:nvSpPr>
        <p:spPr/>
        <p:txBody>
          <a:bodyPr>
            <a:normAutofit/>
          </a:bodyPr>
          <a:lstStyle/>
          <a:p>
            <a:r>
              <a:rPr lang="en-US" sz="2400" dirty="0"/>
              <a:t>STAT Description </a:t>
            </a:r>
            <a:r>
              <a:rPr lang="en-US" sz="2400" dirty="0">
                <a:hlinkClick r:id="rId2"/>
              </a:rPr>
              <a:t>https://www.ncbi.nlm.nih.gov/sra/docs/sra-taxonomy-analysis-tool/</a:t>
            </a:r>
            <a:endParaRPr lang="en-US" sz="2400" dirty="0"/>
          </a:p>
          <a:p>
            <a:r>
              <a:rPr lang="en-US" sz="2400" dirty="0"/>
              <a:t>Additional Examples for SRA Searches in </a:t>
            </a:r>
            <a:r>
              <a:rPr lang="en-US" sz="2400" dirty="0" err="1"/>
              <a:t>BigQuery</a:t>
            </a:r>
            <a:r>
              <a:rPr lang="en-US" sz="2400" dirty="0"/>
              <a:t> </a:t>
            </a:r>
            <a:r>
              <a:rPr lang="en-US" sz="2400" dirty="0">
                <a:hlinkClick r:id="rId3"/>
              </a:rPr>
              <a:t>https://www.ncbi.nlm.nih.gov/sra/docs/sra-bigquery-examples/</a:t>
            </a:r>
            <a:endParaRPr lang="en-US" sz="2400" dirty="0"/>
          </a:p>
          <a:p>
            <a:r>
              <a:rPr lang="en-US" sz="2400" dirty="0"/>
              <a:t>Google </a:t>
            </a:r>
            <a:r>
              <a:rPr lang="en-US" sz="2400" dirty="0" err="1"/>
              <a:t>Quickstart</a:t>
            </a:r>
            <a:r>
              <a:rPr lang="en-US" sz="2400" dirty="0"/>
              <a:t> for </a:t>
            </a:r>
            <a:r>
              <a:rPr lang="en-US" sz="2400" dirty="0" err="1"/>
              <a:t>BigQuery</a:t>
            </a:r>
            <a:r>
              <a:rPr lang="en-US" sz="2400" dirty="0"/>
              <a:t> </a:t>
            </a:r>
            <a:r>
              <a:rPr lang="en-US" sz="2400" dirty="0">
                <a:hlinkClick r:id="rId4"/>
              </a:rPr>
              <a:t>https://cloud.google.com/bigquery/docs/quickstarts/quickstart-web-ui</a:t>
            </a:r>
            <a:endParaRPr lang="en-US" sz="2400" dirty="0"/>
          </a:p>
          <a:p>
            <a:r>
              <a:rPr lang="en-US" sz="2400" dirty="0"/>
              <a:t>A video from Google that looks at nested data in </a:t>
            </a:r>
            <a:r>
              <a:rPr lang="en-US" sz="2400" dirty="0" err="1"/>
              <a:t>BigQuery</a:t>
            </a:r>
            <a:r>
              <a:rPr lang="en-US" sz="2400" dirty="0"/>
              <a:t> </a:t>
            </a:r>
            <a:r>
              <a:rPr lang="en-US" sz="2400" dirty="0">
                <a:hlinkClick r:id="rId5"/>
              </a:rPr>
              <a:t>https://www.youtube.com/watch?v=STo98QUKDS8</a:t>
            </a:r>
            <a:endParaRPr lang="en-US" sz="2400" dirty="0"/>
          </a:p>
          <a:p>
            <a:endParaRPr lang="en-US" dirty="0"/>
          </a:p>
        </p:txBody>
      </p:sp>
    </p:spTree>
    <p:extLst>
      <p:ext uri="{BB962C8B-B14F-4D97-AF65-F5344CB8AC3E}">
        <p14:creationId xmlns:p14="http://schemas.microsoft.com/office/powerpoint/2010/main" val="2930822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DD77-F65B-4BC6-9460-F26DFAF93BB9}"/>
              </a:ext>
            </a:extLst>
          </p:cNvPr>
          <p:cNvSpPr>
            <a:spLocks noGrp="1"/>
          </p:cNvSpPr>
          <p:nvPr>
            <p:ph type="title"/>
          </p:nvPr>
        </p:nvSpPr>
        <p:spPr/>
        <p:txBody>
          <a:bodyPr/>
          <a:lstStyle/>
          <a:p>
            <a:r>
              <a:rPr lang="en-US" dirty="0"/>
              <a:t>Workshop Flow</a:t>
            </a:r>
          </a:p>
        </p:txBody>
      </p:sp>
      <p:sp>
        <p:nvSpPr>
          <p:cNvPr id="3" name="Content Placeholder 2">
            <a:extLst>
              <a:ext uri="{FF2B5EF4-FFF2-40B4-BE49-F238E27FC236}">
                <a16:creationId xmlns:a16="http://schemas.microsoft.com/office/drawing/2014/main" id="{9C24DE76-452E-4630-848A-456BE5DAE780}"/>
              </a:ext>
            </a:extLst>
          </p:cNvPr>
          <p:cNvSpPr>
            <a:spLocks noGrp="1"/>
          </p:cNvSpPr>
          <p:nvPr>
            <p:ph idx="1"/>
          </p:nvPr>
        </p:nvSpPr>
        <p:spPr/>
        <p:txBody>
          <a:bodyPr>
            <a:normAutofit/>
          </a:bodyPr>
          <a:lstStyle/>
          <a:p>
            <a:r>
              <a:rPr lang="en-US" dirty="0"/>
              <a:t>Please try to watch the slide presentations and live demos as they occur.  We will give time and breaks for experimenting on your own. </a:t>
            </a:r>
          </a:p>
          <a:p>
            <a:r>
              <a:rPr lang="en-US" dirty="0"/>
              <a:t>There will be some question prompts we’d like you to answer during the presentations.</a:t>
            </a:r>
          </a:p>
          <a:p>
            <a:r>
              <a:rPr lang="en-US" dirty="0"/>
              <a:t>We’ll answer questions when we hit logical pauses or the end of the slides.</a:t>
            </a:r>
          </a:p>
        </p:txBody>
      </p:sp>
    </p:spTree>
    <p:extLst>
      <p:ext uri="{BB962C8B-B14F-4D97-AF65-F5344CB8AC3E}">
        <p14:creationId xmlns:p14="http://schemas.microsoft.com/office/powerpoint/2010/main" val="306014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A12A10-EEED-4E90-BBE4-4313EA7A6D19}"/>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0C53461B-C042-41DF-BA80-1E4EE56C3A02}"/>
              </a:ext>
            </a:extLst>
          </p:cNvPr>
          <p:cNvSpPr>
            <a:spLocks noGrp="1"/>
          </p:cNvSpPr>
          <p:nvPr>
            <p:ph idx="1"/>
          </p:nvPr>
        </p:nvSpPr>
        <p:spPr/>
        <p:txBody>
          <a:bodyPr/>
          <a:lstStyle/>
          <a:p>
            <a:r>
              <a:rPr lang="en-US" dirty="0"/>
              <a:t>STRIDES and Cloud Introduction</a:t>
            </a:r>
          </a:p>
          <a:p>
            <a:r>
              <a:rPr lang="en-US" dirty="0" err="1"/>
              <a:t>BigQuery</a:t>
            </a:r>
            <a:endParaRPr lang="en-US" dirty="0"/>
          </a:p>
          <a:p>
            <a:r>
              <a:rPr lang="en-US" dirty="0"/>
              <a:t>Examples using </a:t>
            </a:r>
            <a:r>
              <a:rPr lang="en-US" dirty="0" err="1"/>
              <a:t>Jupyter</a:t>
            </a:r>
            <a:r>
              <a:rPr lang="en-US" dirty="0"/>
              <a:t> Notebook</a:t>
            </a:r>
          </a:p>
          <a:p>
            <a:r>
              <a:rPr lang="en-US" dirty="0"/>
              <a:t>Arrays and why they are important</a:t>
            </a:r>
          </a:p>
        </p:txBody>
      </p:sp>
    </p:spTree>
    <p:extLst>
      <p:ext uri="{BB962C8B-B14F-4D97-AF65-F5344CB8AC3E}">
        <p14:creationId xmlns:p14="http://schemas.microsoft.com/office/powerpoint/2010/main" val="81988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7AA9-40A4-4E2E-9E58-B5FF5743F864}"/>
              </a:ext>
            </a:extLst>
          </p:cNvPr>
          <p:cNvSpPr>
            <a:spLocks noGrp="1"/>
          </p:cNvSpPr>
          <p:nvPr>
            <p:ph type="title"/>
          </p:nvPr>
        </p:nvSpPr>
        <p:spPr/>
        <p:txBody>
          <a:bodyPr/>
          <a:lstStyle/>
          <a:p>
            <a:r>
              <a:rPr lang="en-US" dirty="0"/>
              <a:t>STRIDES</a:t>
            </a:r>
          </a:p>
        </p:txBody>
      </p:sp>
      <p:sp>
        <p:nvSpPr>
          <p:cNvPr id="3" name="Content Placeholder 2">
            <a:extLst>
              <a:ext uri="{FF2B5EF4-FFF2-40B4-BE49-F238E27FC236}">
                <a16:creationId xmlns:a16="http://schemas.microsoft.com/office/drawing/2014/main" id="{B40BAB35-7A96-4ACF-9B0F-A221D7A618B5}"/>
              </a:ext>
            </a:extLst>
          </p:cNvPr>
          <p:cNvSpPr>
            <a:spLocks noGrp="1"/>
          </p:cNvSpPr>
          <p:nvPr>
            <p:ph idx="1"/>
          </p:nvPr>
        </p:nvSpPr>
        <p:spPr/>
        <p:txBody>
          <a:bodyPr>
            <a:normAutofit lnSpcReduction="10000"/>
          </a:bodyPr>
          <a:lstStyle/>
          <a:p>
            <a:pPr marL="0" indent="0">
              <a:buNone/>
            </a:pPr>
            <a:r>
              <a:rPr lang="en-US" dirty="0"/>
              <a:t>The NIH STRIDES Initiative is a partnership with commercial cloud providers to make accessing compute and storage resources easier for biomedical researchers.</a:t>
            </a:r>
          </a:p>
          <a:p>
            <a:pPr marL="0" indent="0">
              <a:buNone/>
            </a:pPr>
            <a:r>
              <a:rPr lang="en-US" dirty="0"/>
              <a:t>Any NIH Institute, Center or Office (ICO) or NIH-funded researcher is eligible to take part in the STRIDES Initiative.</a:t>
            </a:r>
          </a:p>
          <a:p>
            <a:pPr marL="0" indent="0">
              <a:buNone/>
            </a:pPr>
            <a:r>
              <a:rPr lang="en-US" dirty="0"/>
              <a:t>The STRIDES website provides information on enrollment to gain access to discounts and funding through STRIDES as well as training and educational resources.</a:t>
            </a:r>
          </a:p>
          <a:p>
            <a:pPr marL="0" indent="0">
              <a:buNone/>
            </a:pPr>
            <a:r>
              <a:rPr lang="en-US" dirty="0">
                <a:hlinkClick r:id="rId2"/>
              </a:rPr>
              <a:t>https://cloud.nih.gov</a:t>
            </a:r>
            <a:endParaRPr lang="en-US" dirty="0"/>
          </a:p>
          <a:p>
            <a:pPr marL="0" indent="0">
              <a:buNone/>
            </a:pPr>
            <a:endParaRPr lang="en-US" dirty="0"/>
          </a:p>
        </p:txBody>
      </p:sp>
    </p:spTree>
    <p:extLst>
      <p:ext uri="{BB962C8B-B14F-4D97-AF65-F5344CB8AC3E}">
        <p14:creationId xmlns:p14="http://schemas.microsoft.com/office/powerpoint/2010/main" val="2935120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252C-A87D-4F50-8401-5C14415F1040}"/>
              </a:ext>
            </a:extLst>
          </p:cNvPr>
          <p:cNvSpPr>
            <a:spLocks noGrp="1"/>
          </p:cNvSpPr>
          <p:nvPr>
            <p:ph type="title"/>
          </p:nvPr>
        </p:nvSpPr>
        <p:spPr/>
        <p:txBody>
          <a:bodyPr>
            <a:normAutofit/>
          </a:bodyPr>
          <a:lstStyle/>
          <a:p>
            <a:r>
              <a:rPr lang="en-US" dirty="0"/>
              <a:t>Yes/No Question</a:t>
            </a:r>
          </a:p>
        </p:txBody>
      </p:sp>
      <p:sp>
        <p:nvSpPr>
          <p:cNvPr id="3" name="Text Placeholder 2">
            <a:extLst>
              <a:ext uri="{FF2B5EF4-FFF2-40B4-BE49-F238E27FC236}">
                <a16:creationId xmlns:a16="http://schemas.microsoft.com/office/drawing/2014/main" id="{E67820A5-6E26-488B-82FF-A2D6D0E10642}"/>
              </a:ext>
            </a:extLst>
          </p:cNvPr>
          <p:cNvSpPr>
            <a:spLocks noGrp="1"/>
          </p:cNvSpPr>
          <p:nvPr>
            <p:ph type="body" sz="quarter" idx="10"/>
          </p:nvPr>
        </p:nvSpPr>
        <p:spPr/>
        <p:txBody>
          <a:bodyPr/>
          <a:lstStyle/>
          <a:p>
            <a:r>
              <a:rPr lang="en-US" dirty="0"/>
              <a:t>I have used a cloud platform like AWS or GCP in the past?</a:t>
            </a:r>
          </a:p>
        </p:txBody>
      </p:sp>
    </p:spTree>
    <p:extLst>
      <p:ext uri="{BB962C8B-B14F-4D97-AF65-F5344CB8AC3E}">
        <p14:creationId xmlns:p14="http://schemas.microsoft.com/office/powerpoint/2010/main" val="730357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2036-EB55-4BE4-95D8-65315829EC4C}"/>
              </a:ext>
            </a:extLst>
          </p:cNvPr>
          <p:cNvSpPr>
            <a:spLocks noGrp="1"/>
          </p:cNvSpPr>
          <p:nvPr>
            <p:ph type="title"/>
          </p:nvPr>
        </p:nvSpPr>
        <p:spPr/>
        <p:txBody>
          <a:bodyPr/>
          <a:lstStyle/>
          <a:p>
            <a:r>
              <a:rPr lang="en-US" dirty="0"/>
              <a:t>Why do I want to use the cloud?</a:t>
            </a:r>
          </a:p>
        </p:txBody>
      </p:sp>
      <p:sp>
        <p:nvSpPr>
          <p:cNvPr id="3" name="Content Placeholder 2">
            <a:extLst>
              <a:ext uri="{FF2B5EF4-FFF2-40B4-BE49-F238E27FC236}">
                <a16:creationId xmlns:a16="http://schemas.microsoft.com/office/drawing/2014/main" id="{B30181B5-95C7-4CAF-BB33-30AE82E5ECF6}"/>
              </a:ext>
            </a:extLst>
          </p:cNvPr>
          <p:cNvSpPr>
            <a:spLocks noGrp="1"/>
          </p:cNvSpPr>
          <p:nvPr>
            <p:ph idx="1"/>
          </p:nvPr>
        </p:nvSpPr>
        <p:spPr/>
        <p:txBody>
          <a:bodyPr/>
          <a:lstStyle/>
          <a:p>
            <a:r>
              <a:rPr lang="en-US" dirty="0"/>
              <a:t>Speed – High Performance Computing (HPC) resources may not be available to you normally or access may be limited.</a:t>
            </a:r>
          </a:p>
          <a:p>
            <a:r>
              <a:rPr lang="en-US" dirty="0"/>
              <a:t>Cost – Buying and supporting computing and storage resources can be more costly and time-consuming than expected.</a:t>
            </a:r>
          </a:p>
          <a:p>
            <a:r>
              <a:rPr lang="en-US" dirty="0"/>
              <a:t>Features – New features and opportunities for automation are available using the cloud providers.</a:t>
            </a:r>
          </a:p>
          <a:p>
            <a:endParaRPr lang="en-US" dirty="0"/>
          </a:p>
        </p:txBody>
      </p:sp>
    </p:spTree>
    <p:extLst>
      <p:ext uri="{BB962C8B-B14F-4D97-AF65-F5344CB8AC3E}">
        <p14:creationId xmlns:p14="http://schemas.microsoft.com/office/powerpoint/2010/main" val="151878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F8A28A-E037-45D4-9B04-0FA41B2A80D7}"/>
              </a:ext>
            </a:extLst>
          </p:cNvPr>
          <p:cNvSpPr>
            <a:spLocks noGrp="1"/>
          </p:cNvSpPr>
          <p:nvPr>
            <p:ph type="title"/>
          </p:nvPr>
        </p:nvSpPr>
        <p:spPr/>
        <p:txBody>
          <a:bodyPr/>
          <a:lstStyle/>
          <a:p>
            <a:r>
              <a:rPr lang="en-US" dirty="0"/>
              <a:t>What is </a:t>
            </a:r>
            <a:r>
              <a:rPr lang="en-US" dirty="0" err="1"/>
              <a:t>BigQuery</a:t>
            </a:r>
            <a:r>
              <a:rPr lang="en-US" dirty="0"/>
              <a:t>?</a:t>
            </a:r>
          </a:p>
        </p:txBody>
      </p:sp>
      <p:sp>
        <p:nvSpPr>
          <p:cNvPr id="6" name="Text Placeholder 5">
            <a:extLst>
              <a:ext uri="{FF2B5EF4-FFF2-40B4-BE49-F238E27FC236}">
                <a16:creationId xmlns:a16="http://schemas.microsoft.com/office/drawing/2014/main" id="{757F47A7-6DC1-410E-B7DB-9614E31B43DF}"/>
              </a:ext>
            </a:extLst>
          </p:cNvPr>
          <p:cNvSpPr>
            <a:spLocks noGrp="1"/>
          </p:cNvSpPr>
          <p:nvPr>
            <p:ph idx="1"/>
          </p:nvPr>
        </p:nvSpPr>
        <p:spPr>
          <a:xfrm>
            <a:off x="838200" y="1825625"/>
            <a:ext cx="5257800" cy="3858895"/>
          </a:xfrm>
        </p:spPr>
        <p:txBody>
          <a:bodyPr>
            <a:normAutofit fontScale="77500" lnSpcReduction="20000"/>
          </a:bodyPr>
          <a:lstStyle/>
          <a:p>
            <a:pPr marL="0" indent="0">
              <a:buNone/>
            </a:pPr>
            <a:r>
              <a:rPr lang="en-US" dirty="0" err="1"/>
              <a:t>BigQuery</a:t>
            </a:r>
            <a:r>
              <a:rPr lang="en-US" dirty="0"/>
              <a:t> is the Google Cloud Data Warehouse product.  </a:t>
            </a:r>
          </a:p>
          <a:p>
            <a:pPr marL="0" indent="0">
              <a:buNone/>
            </a:pPr>
            <a:r>
              <a:rPr lang="en-US" dirty="0"/>
              <a:t>It supports features like queries, access control, and data management.</a:t>
            </a:r>
          </a:p>
          <a:p>
            <a:pPr marL="0" indent="0">
              <a:buNone/>
            </a:pPr>
            <a:r>
              <a:rPr lang="en-US" dirty="0"/>
              <a:t>The Sequence Read Archive (SRA) maintains a copy of submissions metadata in </a:t>
            </a:r>
            <a:r>
              <a:rPr lang="en-US" dirty="0" err="1"/>
              <a:t>BigQuery</a:t>
            </a:r>
            <a:r>
              <a:rPr lang="en-US" dirty="0"/>
              <a:t>.</a:t>
            </a:r>
          </a:p>
          <a:p>
            <a:pPr marL="0" indent="0">
              <a:buNone/>
            </a:pPr>
            <a:r>
              <a:rPr lang="en-US" dirty="0"/>
              <a:t>This allows SQL queries to search the metadata in ways that are hard or impossible with the NCBI Entrez search engine.</a:t>
            </a:r>
          </a:p>
          <a:p>
            <a:pPr marL="0" indent="0">
              <a:buNone/>
            </a:pPr>
            <a:r>
              <a:rPr lang="en-US" dirty="0">
                <a:hlinkClick r:id="rId2"/>
              </a:rPr>
              <a:t>https://cloud.google.com/bigquery/docs/how-to</a:t>
            </a:r>
            <a:endParaRPr lang="en-US" dirty="0"/>
          </a:p>
          <a:p>
            <a:endParaRPr lang="en-US" dirty="0"/>
          </a:p>
        </p:txBody>
      </p:sp>
      <p:pic>
        <p:nvPicPr>
          <p:cNvPr id="8" name="Picture 7" descr="The BigQuery console page.">
            <a:extLst>
              <a:ext uri="{FF2B5EF4-FFF2-40B4-BE49-F238E27FC236}">
                <a16:creationId xmlns:a16="http://schemas.microsoft.com/office/drawing/2014/main" id="{6300E1CD-967E-45D7-933A-B2A6A726BF4D}"/>
              </a:ext>
            </a:extLst>
          </p:cNvPr>
          <p:cNvPicPr>
            <a:picLocks noChangeAspect="1"/>
          </p:cNvPicPr>
          <p:nvPr/>
        </p:nvPicPr>
        <p:blipFill>
          <a:blip r:embed="rId3"/>
          <a:stretch>
            <a:fillRect/>
          </a:stretch>
        </p:blipFill>
        <p:spPr>
          <a:xfrm>
            <a:off x="6096000" y="1993106"/>
            <a:ext cx="5862585" cy="2871787"/>
          </a:xfrm>
          <a:prstGeom prst="rect">
            <a:avLst/>
          </a:prstGeom>
        </p:spPr>
      </p:pic>
    </p:spTree>
    <p:extLst>
      <p:ext uri="{BB962C8B-B14F-4D97-AF65-F5344CB8AC3E}">
        <p14:creationId xmlns:p14="http://schemas.microsoft.com/office/powerpoint/2010/main" val="3469568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A198-7E6D-444C-A68F-77601E38C63F}"/>
              </a:ext>
            </a:extLst>
          </p:cNvPr>
          <p:cNvSpPr>
            <a:spLocks noGrp="1"/>
          </p:cNvSpPr>
          <p:nvPr>
            <p:ph type="title"/>
          </p:nvPr>
        </p:nvSpPr>
        <p:spPr/>
        <p:txBody>
          <a:bodyPr/>
          <a:lstStyle/>
          <a:p>
            <a:r>
              <a:rPr lang="en-US" dirty="0"/>
              <a:t>Intro to </a:t>
            </a:r>
            <a:r>
              <a:rPr lang="en-US" dirty="0" err="1"/>
              <a:t>BigQuery</a:t>
            </a:r>
            <a:endParaRPr lang="en-US" dirty="0"/>
          </a:p>
        </p:txBody>
      </p:sp>
      <p:sp>
        <p:nvSpPr>
          <p:cNvPr id="4" name="Text Placeholder 3">
            <a:extLst>
              <a:ext uri="{FF2B5EF4-FFF2-40B4-BE49-F238E27FC236}">
                <a16:creationId xmlns:a16="http://schemas.microsoft.com/office/drawing/2014/main" id="{22E5585D-5187-490B-8E0C-62016887B5DC}"/>
              </a:ext>
            </a:extLst>
          </p:cNvPr>
          <p:cNvSpPr>
            <a:spLocks noGrp="1"/>
          </p:cNvSpPr>
          <p:nvPr>
            <p:ph idx="1"/>
          </p:nvPr>
        </p:nvSpPr>
        <p:spPr>
          <a:xfrm>
            <a:off x="838200" y="1825625"/>
            <a:ext cx="5257800" cy="3858895"/>
          </a:xfrm>
        </p:spPr>
        <p:txBody>
          <a:bodyPr>
            <a:normAutofit fontScale="92500" lnSpcReduction="10000"/>
          </a:bodyPr>
          <a:lstStyle/>
          <a:p>
            <a:pPr marL="0" indent="0">
              <a:buNone/>
            </a:pPr>
            <a:r>
              <a:rPr lang="en-US" dirty="0"/>
              <a:t>You can either use the ‘</a:t>
            </a:r>
            <a:r>
              <a:rPr lang="en-US" dirty="0" err="1"/>
              <a:t>bq</a:t>
            </a:r>
            <a:r>
              <a:rPr lang="en-US" dirty="0"/>
              <a:t>’ client from Google in a virtual machine or the GCP console in a web browser.</a:t>
            </a:r>
          </a:p>
          <a:p>
            <a:pPr marL="0" indent="0">
              <a:buNone/>
            </a:pPr>
            <a:r>
              <a:rPr lang="en-US" dirty="0"/>
              <a:t>For this seminar I will show you how you would setup a query in the GCP console.  </a:t>
            </a:r>
          </a:p>
          <a:p>
            <a:pPr marL="0" indent="0">
              <a:buNone/>
            </a:pPr>
            <a:r>
              <a:rPr lang="en-US" dirty="0"/>
              <a:t>We will be using </a:t>
            </a:r>
            <a:r>
              <a:rPr lang="en-US" dirty="0" err="1"/>
              <a:t>JupyterNotebooks</a:t>
            </a:r>
            <a:r>
              <a:rPr lang="en-US" dirty="0"/>
              <a:t> to make demonstration easier.</a:t>
            </a:r>
          </a:p>
        </p:txBody>
      </p:sp>
      <p:pic>
        <p:nvPicPr>
          <p:cNvPr id="5" name="Picture 4" descr="Th BigQuery console page.">
            <a:extLst>
              <a:ext uri="{FF2B5EF4-FFF2-40B4-BE49-F238E27FC236}">
                <a16:creationId xmlns:a16="http://schemas.microsoft.com/office/drawing/2014/main" id="{16345C37-4C67-452C-AD12-4BA2B384C8FB}"/>
              </a:ext>
            </a:extLst>
          </p:cNvPr>
          <p:cNvPicPr>
            <a:picLocks noChangeAspect="1"/>
          </p:cNvPicPr>
          <p:nvPr/>
        </p:nvPicPr>
        <p:blipFill>
          <a:blip r:embed="rId2"/>
          <a:stretch>
            <a:fillRect/>
          </a:stretch>
        </p:blipFill>
        <p:spPr>
          <a:xfrm>
            <a:off x="6096001" y="883286"/>
            <a:ext cx="4764066" cy="2333678"/>
          </a:xfrm>
          <a:prstGeom prst="rect">
            <a:avLst/>
          </a:prstGeom>
        </p:spPr>
      </p:pic>
    </p:spTree>
    <p:extLst>
      <p:ext uri="{BB962C8B-B14F-4D97-AF65-F5344CB8AC3E}">
        <p14:creationId xmlns:p14="http://schemas.microsoft.com/office/powerpoint/2010/main" val="1744658734"/>
      </p:ext>
    </p:extLst>
  </p:cSld>
  <p:clrMapOvr>
    <a:masterClrMapping/>
  </p:clrMapOvr>
</p:sld>
</file>

<file path=ppt/theme/theme1.xml><?xml version="1.0" encoding="utf-8"?>
<a:theme xmlns:a="http://schemas.openxmlformats.org/drawingml/2006/main" name="Office Theme">
  <a:themeElements>
    <a:clrScheme name="NCBI Colors 1">
      <a:dk1>
        <a:srgbClr val="000000"/>
      </a:dk1>
      <a:lt1>
        <a:srgbClr val="FFFFFF"/>
      </a:lt1>
      <a:dk2>
        <a:srgbClr val="44546A"/>
      </a:dk2>
      <a:lt2>
        <a:srgbClr val="E7E6E6"/>
      </a:lt2>
      <a:accent1>
        <a:srgbClr val="0071BC"/>
      </a:accent1>
      <a:accent2>
        <a:srgbClr val="AEB0B5"/>
      </a:accent2>
      <a:accent3>
        <a:srgbClr val="00A6D2"/>
      </a:accent3>
      <a:accent4>
        <a:srgbClr val="981B1E"/>
      </a:accent4>
      <a:accent5>
        <a:srgbClr val="002455"/>
      </a:accent5>
      <a:accent6>
        <a:srgbClr val="2E8540"/>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bi_presentation_light_2018-final3" id="{98D4A0B7-E0BF-164B-A57A-F4BCD23BECE7}" vid="{3CA3D7C7-A90F-314B-994C-EF26FE2F6E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ncbi_presentation_light</Template>
  <TotalTime>14502</TotalTime>
  <Words>1341</Words>
  <Application>Microsoft Office PowerPoint</Application>
  <PresentationFormat>Widescreen</PresentationFormat>
  <Paragraphs>111</Paragraphs>
  <Slides>23</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Helvetica</vt:lpstr>
      <vt:lpstr>Office Theme</vt:lpstr>
      <vt:lpstr>Title</vt:lpstr>
      <vt:lpstr>Adam Stine</vt:lpstr>
      <vt:lpstr>Workshop Flow</vt:lpstr>
      <vt:lpstr>Overview</vt:lpstr>
      <vt:lpstr>STRIDES</vt:lpstr>
      <vt:lpstr>Yes/No Question</vt:lpstr>
      <vt:lpstr>Why do I want to use the cloud?</vt:lpstr>
      <vt:lpstr>What is BigQuery?</vt:lpstr>
      <vt:lpstr>Intro to BigQuery</vt:lpstr>
      <vt:lpstr>Yes/No Question</vt:lpstr>
      <vt:lpstr>Simple SQL Queries</vt:lpstr>
      <vt:lpstr>Searching in BigQuery</vt:lpstr>
      <vt:lpstr>What Columns are in the Database?</vt:lpstr>
      <vt:lpstr>BigQuery Charges</vt:lpstr>
      <vt:lpstr>BigQuery Arrays</vt:lpstr>
      <vt:lpstr>Unnesting Arrays</vt:lpstr>
      <vt:lpstr>Taxonomy Data</vt:lpstr>
      <vt:lpstr>Searching Taxonomy in BigQuery</vt:lpstr>
      <vt:lpstr>Searching in BigQuery</vt:lpstr>
      <vt:lpstr>Searching in BigQuery</vt:lpstr>
      <vt:lpstr>Review</vt:lpstr>
      <vt:lpstr>Additional Resources</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and Config of Cloud Accounts</dc:title>
  <dc:creator>Stine, Adam (NIH/NLM/NCBI) [C]</dc:creator>
  <cp:lastModifiedBy>Stine, Adam (NIH/NLM/NCBI) [C]</cp:lastModifiedBy>
  <cp:revision>71</cp:revision>
  <dcterms:created xsi:type="dcterms:W3CDTF">2020-10-25T17:11:25Z</dcterms:created>
  <dcterms:modified xsi:type="dcterms:W3CDTF">2021-08-26T19:01:15Z</dcterms:modified>
</cp:coreProperties>
</file>