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9" r:id="rId6"/>
    <p:sldId id="395" r:id="rId7"/>
    <p:sldId id="260" r:id="rId8"/>
    <p:sldId id="396" r:id="rId9"/>
    <p:sldId id="398" r:id="rId10"/>
    <p:sldId id="399" r:id="rId11"/>
    <p:sldId id="393" r:id="rId12"/>
    <p:sldId id="413" r:id="rId13"/>
    <p:sldId id="333" r:id="rId14"/>
    <p:sldId id="334" r:id="rId15"/>
    <p:sldId id="332" r:id="rId16"/>
    <p:sldId id="407" r:id="rId17"/>
    <p:sldId id="408" r:id="rId18"/>
    <p:sldId id="409" r:id="rId19"/>
    <p:sldId id="410" r:id="rId20"/>
    <p:sldId id="411" r:id="rId21"/>
    <p:sldId id="412" r:id="rId22"/>
    <p:sldId id="368" r:id="rId23"/>
    <p:sldId id="369" r:id="rId24"/>
    <p:sldId id="370" r:id="rId25"/>
    <p:sldId id="414" r:id="rId26"/>
    <p:sldId id="415" r:id="rId27"/>
    <p:sldId id="263" r:id="rId28"/>
    <p:sldId id="422" r:id="rId29"/>
    <p:sldId id="266" r:id="rId30"/>
    <p:sldId id="265" r:id="rId31"/>
    <p:sldId id="417" r:id="rId32"/>
    <p:sldId id="267" r:id="rId33"/>
    <p:sldId id="416" r:id="rId34"/>
    <p:sldId id="418" r:id="rId35"/>
    <p:sldId id="419" r:id="rId36"/>
    <p:sldId id="420" r:id="rId37"/>
    <p:sldId id="421" r:id="rId38"/>
    <p:sldId id="301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138421-1909-471D-8DD7-5A4999A74A7B}">
          <p14:sldIdLst>
            <p14:sldId id="256"/>
            <p14:sldId id="259"/>
            <p14:sldId id="395"/>
            <p14:sldId id="260"/>
            <p14:sldId id="396"/>
            <p14:sldId id="398"/>
            <p14:sldId id="399"/>
            <p14:sldId id="393"/>
            <p14:sldId id="413"/>
            <p14:sldId id="333"/>
            <p14:sldId id="334"/>
            <p14:sldId id="332"/>
            <p14:sldId id="407"/>
            <p14:sldId id="408"/>
            <p14:sldId id="409"/>
            <p14:sldId id="410"/>
            <p14:sldId id="411"/>
            <p14:sldId id="412"/>
            <p14:sldId id="368"/>
            <p14:sldId id="369"/>
            <p14:sldId id="370"/>
            <p14:sldId id="414"/>
            <p14:sldId id="415"/>
            <p14:sldId id="263"/>
            <p14:sldId id="422"/>
            <p14:sldId id="266"/>
            <p14:sldId id="265"/>
            <p14:sldId id="417"/>
            <p14:sldId id="267"/>
            <p14:sldId id="416"/>
            <p14:sldId id="418"/>
            <p14:sldId id="419"/>
            <p14:sldId id="420"/>
            <p14:sldId id="421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84701" autoAdjust="0"/>
  </p:normalViewPr>
  <p:slideViewPr>
    <p:cSldViewPr>
      <p:cViewPr>
        <p:scale>
          <a:sx n="73" d="100"/>
          <a:sy n="73" d="100"/>
        </p:scale>
        <p:origin x="-1314" y="-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5B009-3981-4760-9DBE-A7EF77D3D16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A87B9-879B-4633-8D48-0FF1DDEF0EB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24C8570-224F-419C-8F8B-CB0074E318F9}" type="parTrans" cxnId="{F057E132-D346-4CE6-BCB6-5A6D3C243353}">
      <dgm:prSet/>
      <dgm:spPr/>
      <dgm:t>
        <a:bodyPr/>
        <a:lstStyle/>
        <a:p>
          <a:endParaRPr lang="en-US"/>
        </a:p>
      </dgm:t>
    </dgm:pt>
    <dgm:pt modelId="{E090BF5F-0D09-4E34-B1E9-7C8B629E4325}" type="sibTrans" cxnId="{F057E132-D346-4CE6-BCB6-5A6D3C243353}">
      <dgm:prSet/>
      <dgm:spPr/>
      <dgm:t>
        <a:bodyPr/>
        <a:lstStyle/>
        <a:p>
          <a:endParaRPr lang="en-US"/>
        </a:p>
      </dgm:t>
    </dgm:pt>
    <dgm:pt modelId="{265555EA-3881-427D-9522-5D978D0E7921}">
      <dgm:prSet phldrT="[Text]" custT="1"/>
      <dgm:spPr/>
      <dgm:t>
        <a:bodyPr/>
        <a:lstStyle/>
        <a:p>
          <a:r>
            <a:rPr lang="en-US" sz="2000" dirty="0" smtClean="0"/>
            <a:t>“Done” Story</a:t>
          </a:r>
          <a:endParaRPr lang="en-US" sz="2000" dirty="0"/>
        </a:p>
      </dgm:t>
    </dgm:pt>
    <dgm:pt modelId="{EC575E8B-EC90-4B91-8A0D-C1CF74A74AF1}" type="parTrans" cxnId="{AD86DFF8-9B12-4320-9D0A-8B1119316160}">
      <dgm:prSet/>
      <dgm:spPr/>
      <dgm:t>
        <a:bodyPr/>
        <a:lstStyle/>
        <a:p>
          <a:endParaRPr lang="en-US"/>
        </a:p>
      </dgm:t>
    </dgm:pt>
    <dgm:pt modelId="{9D3A0F0C-47C3-4BE6-85D0-41A61E417130}" type="sibTrans" cxnId="{AD86DFF8-9B12-4320-9D0A-8B1119316160}">
      <dgm:prSet/>
      <dgm:spPr/>
      <dgm:t>
        <a:bodyPr/>
        <a:lstStyle/>
        <a:p>
          <a:endParaRPr lang="en-US"/>
        </a:p>
      </dgm:t>
    </dgm:pt>
    <dgm:pt modelId="{A4234AE7-8248-4C01-9BBA-72907C3E28C0}">
      <dgm:prSet phldrT="[Text]" custT="1"/>
      <dgm:spPr/>
      <dgm:t>
        <a:bodyPr/>
        <a:lstStyle/>
        <a:p>
          <a:r>
            <a:rPr lang="en-US" sz="2000" dirty="0" smtClean="0"/>
            <a:t>Incomplete Story</a:t>
          </a:r>
          <a:endParaRPr lang="en-US" sz="2000" dirty="0"/>
        </a:p>
      </dgm:t>
    </dgm:pt>
    <dgm:pt modelId="{7D370B7B-AE2B-494F-B13F-08A601B9B7C1}" type="parTrans" cxnId="{89963EA2-5FB3-408D-8381-4F409B703898}">
      <dgm:prSet/>
      <dgm:spPr/>
      <dgm:t>
        <a:bodyPr/>
        <a:lstStyle/>
        <a:p>
          <a:endParaRPr lang="en-US"/>
        </a:p>
      </dgm:t>
    </dgm:pt>
    <dgm:pt modelId="{DDBD6C34-9B40-47C6-BF03-F72FE2D98AE8}" type="sibTrans" cxnId="{89963EA2-5FB3-408D-8381-4F409B703898}">
      <dgm:prSet/>
      <dgm:spPr/>
      <dgm:t>
        <a:bodyPr/>
        <a:lstStyle/>
        <a:p>
          <a:endParaRPr lang="en-US"/>
        </a:p>
      </dgm:t>
    </dgm:pt>
    <dgm:pt modelId="{B670C256-541A-434C-9CD9-D9A12F1540C3}" type="pres">
      <dgm:prSet presAssocID="{BFD5B009-3981-4760-9DBE-A7EF77D3D1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B92FFC-3A77-4F78-BD22-709DB0143822}" type="pres">
      <dgm:prSet presAssocID="{AF5A87B9-879B-4633-8D48-0FF1DDEF0EBD}" presName="root" presStyleCnt="0"/>
      <dgm:spPr/>
    </dgm:pt>
    <dgm:pt modelId="{B7048E73-4808-4697-876B-B402A1F908F4}" type="pres">
      <dgm:prSet presAssocID="{AF5A87B9-879B-4633-8D48-0FF1DDEF0EBD}" presName="rootComposite" presStyleCnt="0"/>
      <dgm:spPr/>
    </dgm:pt>
    <dgm:pt modelId="{00901574-EE25-40F9-B39A-9784DA751BA6}" type="pres">
      <dgm:prSet presAssocID="{AF5A87B9-879B-4633-8D48-0FF1DDEF0EBD}" presName="rootText" presStyleLbl="node1" presStyleIdx="0" presStyleCnt="1"/>
      <dgm:spPr/>
      <dgm:t>
        <a:bodyPr/>
        <a:lstStyle/>
        <a:p>
          <a:endParaRPr lang="en-US"/>
        </a:p>
      </dgm:t>
    </dgm:pt>
    <dgm:pt modelId="{EDD09C86-9843-47D1-B288-DFF13AAF0C7E}" type="pres">
      <dgm:prSet presAssocID="{AF5A87B9-879B-4633-8D48-0FF1DDEF0EBD}" presName="rootConnector" presStyleLbl="node1" presStyleIdx="0" presStyleCnt="1"/>
      <dgm:spPr/>
      <dgm:t>
        <a:bodyPr/>
        <a:lstStyle/>
        <a:p>
          <a:endParaRPr lang="en-US"/>
        </a:p>
      </dgm:t>
    </dgm:pt>
    <dgm:pt modelId="{D242E585-15EE-449B-A2E1-23F05CCB4401}" type="pres">
      <dgm:prSet presAssocID="{AF5A87B9-879B-4633-8D48-0FF1DDEF0EBD}" presName="childShape" presStyleCnt="0"/>
      <dgm:spPr/>
    </dgm:pt>
    <dgm:pt modelId="{9FF75475-97D2-4BF0-A7C6-4B4A6AE0E683}" type="pres">
      <dgm:prSet presAssocID="{EC575E8B-EC90-4B91-8A0D-C1CF74A74AF1}" presName="Name13" presStyleLbl="parChTrans1D2" presStyleIdx="0" presStyleCnt="2"/>
      <dgm:spPr/>
      <dgm:t>
        <a:bodyPr/>
        <a:lstStyle/>
        <a:p>
          <a:endParaRPr lang="en-US"/>
        </a:p>
      </dgm:t>
    </dgm:pt>
    <dgm:pt modelId="{E76DA889-924F-4B4D-862F-9477B94D2DB2}" type="pres">
      <dgm:prSet presAssocID="{265555EA-3881-427D-9522-5D978D0E7921}" presName="childText" presStyleLbl="bgAcc1" presStyleIdx="0" presStyleCnt="2" custScaleX="162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767B6-AD71-401A-A5A2-B105F98B7E1D}" type="pres">
      <dgm:prSet presAssocID="{7D370B7B-AE2B-494F-B13F-08A601B9B7C1}" presName="Name13" presStyleLbl="parChTrans1D2" presStyleIdx="1" presStyleCnt="2"/>
      <dgm:spPr/>
      <dgm:t>
        <a:bodyPr/>
        <a:lstStyle/>
        <a:p>
          <a:endParaRPr lang="en-US"/>
        </a:p>
      </dgm:t>
    </dgm:pt>
    <dgm:pt modelId="{B47A2851-3738-4E55-84A5-72262DDF74B6}" type="pres">
      <dgm:prSet presAssocID="{A4234AE7-8248-4C01-9BBA-72907C3E28C0}" presName="childText" presStyleLbl="bgAcc1" presStyleIdx="1" presStyleCnt="2" custScaleX="162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57E132-D346-4CE6-BCB6-5A6D3C243353}" srcId="{BFD5B009-3981-4760-9DBE-A7EF77D3D166}" destId="{AF5A87B9-879B-4633-8D48-0FF1DDEF0EBD}" srcOrd="0" destOrd="0" parTransId="{C24C8570-224F-419C-8F8B-CB0074E318F9}" sibTransId="{E090BF5F-0D09-4E34-B1E9-7C8B629E4325}"/>
    <dgm:cxn modelId="{89963EA2-5FB3-408D-8381-4F409B703898}" srcId="{AF5A87B9-879B-4633-8D48-0FF1DDEF0EBD}" destId="{A4234AE7-8248-4C01-9BBA-72907C3E28C0}" srcOrd="1" destOrd="0" parTransId="{7D370B7B-AE2B-494F-B13F-08A601B9B7C1}" sibTransId="{DDBD6C34-9B40-47C6-BF03-F72FE2D98AE8}"/>
    <dgm:cxn modelId="{2138560D-247D-49C5-A6EE-3DA3289EB856}" type="presOf" srcId="{265555EA-3881-427D-9522-5D978D0E7921}" destId="{E76DA889-924F-4B4D-862F-9477B94D2DB2}" srcOrd="0" destOrd="0" presId="urn:microsoft.com/office/officeart/2005/8/layout/hierarchy3"/>
    <dgm:cxn modelId="{D73657BE-AC55-4657-8D7F-B14B2EDCE680}" type="presOf" srcId="{A4234AE7-8248-4C01-9BBA-72907C3E28C0}" destId="{B47A2851-3738-4E55-84A5-72262DDF74B6}" srcOrd="0" destOrd="0" presId="urn:microsoft.com/office/officeart/2005/8/layout/hierarchy3"/>
    <dgm:cxn modelId="{97EF329E-2ADA-4897-8D6C-57A748A9E1B3}" type="presOf" srcId="{EC575E8B-EC90-4B91-8A0D-C1CF74A74AF1}" destId="{9FF75475-97D2-4BF0-A7C6-4B4A6AE0E683}" srcOrd="0" destOrd="0" presId="urn:microsoft.com/office/officeart/2005/8/layout/hierarchy3"/>
    <dgm:cxn modelId="{56D05B69-0426-435C-B943-E5620BD3342C}" type="presOf" srcId="{AF5A87B9-879B-4633-8D48-0FF1DDEF0EBD}" destId="{00901574-EE25-40F9-B39A-9784DA751BA6}" srcOrd="0" destOrd="0" presId="urn:microsoft.com/office/officeart/2005/8/layout/hierarchy3"/>
    <dgm:cxn modelId="{CBE17803-5B03-4F70-8DB3-750F1FA77C20}" type="presOf" srcId="{AF5A87B9-879B-4633-8D48-0FF1DDEF0EBD}" destId="{EDD09C86-9843-47D1-B288-DFF13AAF0C7E}" srcOrd="1" destOrd="0" presId="urn:microsoft.com/office/officeart/2005/8/layout/hierarchy3"/>
    <dgm:cxn modelId="{AD86DFF8-9B12-4320-9D0A-8B1119316160}" srcId="{AF5A87B9-879B-4633-8D48-0FF1DDEF0EBD}" destId="{265555EA-3881-427D-9522-5D978D0E7921}" srcOrd="0" destOrd="0" parTransId="{EC575E8B-EC90-4B91-8A0D-C1CF74A74AF1}" sibTransId="{9D3A0F0C-47C3-4BE6-85D0-41A61E417130}"/>
    <dgm:cxn modelId="{788B3EDC-0C43-45FC-BB64-1C43B8EFDA18}" type="presOf" srcId="{BFD5B009-3981-4760-9DBE-A7EF77D3D166}" destId="{B670C256-541A-434C-9CD9-D9A12F1540C3}" srcOrd="0" destOrd="0" presId="urn:microsoft.com/office/officeart/2005/8/layout/hierarchy3"/>
    <dgm:cxn modelId="{C11662B9-BC13-4805-B95C-AC6680A3F841}" type="presOf" srcId="{7D370B7B-AE2B-494F-B13F-08A601B9B7C1}" destId="{EC9767B6-AD71-401A-A5A2-B105F98B7E1D}" srcOrd="0" destOrd="0" presId="urn:microsoft.com/office/officeart/2005/8/layout/hierarchy3"/>
    <dgm:cxn modelId="{2053C96B-EBAB-491F-848E-D2C81C93A2CA}" type="presParOf" srcId="{B670C256-541A-434C-9CD9-D9A12F1540C3}" destId="{A5B92FFC-3A77-4F78-BD22-709DB0143822}" srcOrd="0" destOrd="0" presId="urn:microsoft.com/office/officeart/2005/8/layout/hierarchy3"/>
    <dgm:cxn modelId="{17186EEF-3AF8-46B3-81D9-A3350EDAF51C}" type="presParOf" srcId="{A5B92FFC-3A77-4F78-BD22-709DB0143822}" destId="{B7048E73-4808-4697-876B-B402A1F908F4}" srcOrd="0" destOrd="0" presId="urn:microsoft.com/office/officeart/2005/8/layout/hierarchy3"/>
    <dgm:cxn modelId="{BB6EC0DC-5C7C-4858-BC28-876E3B96BA6F}" type="presParOf" srcId="{B7048E73-4808-4697-876B-B402A1F908F4}" destId="{00901574-EE25-40F9-B39A-9784DA751BA6}" srcOrd="0" destOrd="0" presId="urn:microsoft.com/office/officeart/2005/8/layout/hierarchy3"/>
    <dgm:cxn modelId="{D8CDCC14-D9A4-4C1D-8EF1-F055775DC11E}" type="presParOf" srcId="{B7048E73-4808-4697-876B-B402A1F908F4}" destId="{EDD09C86-9843-47D1-B288-DFF13AAF0C7E}" srcOrd="1" destOrd="0" presId="urn:microsoft.com/office/officeart/2005/8/layout/hierarchy3"/>
    <dgm:cxn modelId="{04A20493-6B6C-489F-8C64-17285F046B13}" type="presParOf" srcId="{A5B92FFC-3A77-4F78-BD22-709DB0143822}" destId="{D242E585-15EE-449B-A2E1-23F05CCB4401}" srcOrd="1" destOrd="0" presId="urn:microsoft.com/office/officeart/2005/8/layout/hierarchy3"/>
    <dgm:cxn modelId="{52308F81-7E36-4846-AB8E-AC32AF836D3E}" type="presParOf" srcId="{D242E585-15EE-449B-A2E1-23F05CCB4401}" destId="{9FF75475-97D2-4BF0-A7C6-4B4A6AE0E683}" srcOrd="0" destOrd="0" presId="urn:microsoft.com/office/officeart/2005/8/layout/hierarchy3"/>
    <dgm:cxn modelId="{36249CB9-D29A-4AC9-AE69-27D962707781}" type="presParOf" srcId="{D242E585-15EE-449B-A2E1-23F05CCB4401}" destId="{E76DA889-924F-4B4D-862F-9477B94D2DB2}" srcOrd="1" destOrd="0" presId="urn:microsoft.com/office/officeart/2005/8/layout/hierarchy3"/>
    <dgm:cxn modelId="{8DAC7D2E-0736-4CAC-BB7E-C806C751B197}" type="presParOf" srcId="{D242E585-15EE-449B-A2E1-23F05CCB4401}" destId="{EC9767B6-AD71-401A-A5A2-B105F98B7E1D}" srcOrd="2" destOrd="0" presId="urn:microsoft.com/office/officeart/2005/8/layout/hierarchy3"/>
    <dgm:cxn modelId="{42A566E2-E8B5-4EF0-BC1A-71D88531553A}" type="presParOf" srcId="{D242E585-15EE-449B-A2E1-23F05CCB4401}" destId="{B47A2851-3738-4E55-84A5-72262DDF74B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5B009-3981-4760-9DBE-A7EF77D3D16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A87B9-879B-4633-8D48-0FF1DDEF0EB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24C8570-224F-419C-8F8B-CB0074E318F9}" type="parTrans" cxnId="{F057E132-D346-4CE6-BCB6-5A6D3C243353}">
      <dgm:prSet/>
      <dgm:spPr/>
      <dgm:t>
        <a:bodyPr/>
        <a:lstStyle/>
        <a:p>
          <a:endParaRPr lang="en-US"/>
        </a:p>
      </dgm:t>
    </dgm:pt>
    <dgm:pt modelId="{E090BF5F-0D09-4E34-B1E9-7C8B629E4325}" type="sibTrans" cxnId="{F057E132-D346-4CE6-BCB6-5A6D3C243353}">
      <dgm:prSet/>
      <dgm:spPr/>
      <dgm:t>
        <a:bodyPr/>
        <a:lstStyle/>
        <a:p>
          <a:endParaRPr lang="en-US"/>
        </a:p>
      </dgm:t>
    </dgm:pt>
    <dgm:pt modelId="{265555EA-3881-427D-9522-5D978D0E7921}">
      <dgm:prSet phldrT="[Text]" custT="1"/>
      <dgm:spPr/>
      <dgm:t>
        <a:bodyPr/>
        <a:lstStyle/>
        <a:p>
          <a:r>
            <a:rPr lang="en-US" sz="2000" dirty="0" smtClean="0"/>
            <a:t>Accept/Reject</a:t>
          </a:r>
          <a:endParaRPr lang="en-US" sz="2400" dirty="0"/>
        </a:p>
      </dgm:t>
    </dgm:pt>
    <dgm:pt modelId="{EC575E8B-EC90-4B91-8A0D-C1CF74A74AF1}" type="parTrans" cxnId="{AD86DFF8-9B12-4320-9D0A-8B1119316160}">
      <dgm:prSet/>
      <dgm:spPr/>
      <dgm:t>
        <a:bodyPr/>
        <a:lstStyle/>
        <a:p>
          <a:endParaRPr lang="en-US"/>
        </a:p>
      </dgm:t>
    </dgm:pt>
    <dgm:pt modelId="{9D3A0F0C-47C3-4BE6-85D0-41A61E417130}" type="sibTrans" cxnId="{AD86DFF8-9B12-4320-9D0A-8B1119316160}">
      <dgm:prSet/>
      <dgm:spPr/>
      <dgm:t>
        <a:bodyPr/>
        <a:lstStyle/>
        <a:p>
          <a:endParaRPr lang="en-US"/>
        </a:p>
      </dgm:t>
    </dgm:pt>
    <dgm:pt modelId="{A4234AE7-8248-4C01-9BBA-72907C3E28C0}">
      <dgm:prSet phldrT="[Text]" custT="1"/>
      <dgm:spPr/>
      <dgm:t>
        <a:bodyPr/>
        <a:lstStyle/>
        <a:p>
          <a:r>
            <a:rPr lang="en-US" sz="2000" dirty="0" smtClean="0"/>
            <a:t>Put in Product Backlog</a:t>
          </a:r>
          <a:endParaRPr lang="en-US" sz="2000" dirty="0"/>
        </a:p>
      </dgm:t>
    </dgm:pt>
    <dgm:pt modelId="{7D370B7B-AE2B-494F-B13F-08A601B9B7C1}" type="parTrans" cxnId="{89963EA2-5FB3-408D-8381-4F409B703898}">
      <dgm:prSet/>
      <dgm:spPr/>
      <dgm:t>
        <a:bodyPr/>
        <a:lstStyle/>
        <a:p>
          <a:endParaRPr lang="en-US"/>
        </a:p>
      </dgm:t>
    </dgm:pt>
    <dgm:pt modelId="{DDBD6C34-9B40-47C6-BF03-F72FE2D98AE8}" type="sibTrans" cxnId="{89963EA2-5FB3-408D-8381-4F409B703898}">
      <dgm:prSet/>
      <dgm:spPr/>
      <dgm:t>
        <a:bodyPr/>
        <a:lstStyle/>
        <a:p>
          <a:endParaRPr lang="en-US"/>
        </a:p>
      </dgm:t>
    </dgm:pt>
    <dgm:pt modelId="{B670C256-541A-434C-9CD9-D9A12F1540C3}" type="pres">
      <dgm:prSet presAssocID="{BFD5B009-3981-4760-9DBE-A7EF77D3D1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B92FFC-3A77-4F78-BD22-709DB0143822}" type="pres">
      <dgm:prSet presAssocID="{AF5A87B9-879B-4633-8D48-0FF1DDEF0EBD}" presName="root" presStyleCnt="0"/>
      <dgm:spPr/>
    </dgm:pt>
    <dgm:pt modelId="{B7048E73-4808-4697-876B-B402A1F908F4}" type="pres">
      <dgm:prSet presAssocID="{AF5A87B9-879B-4633-8D48-0FF1DDEF0EBD}" presName="rootComposite" presStyleCnt="0"/>
      <dgm:spPr/>
    </dgm:pt>
    <dgm:pt modelId="{00901574-EE25-40F9-B39A-9784DA751BA6}" type="pres">
      <dgm:prSet presAssocID="{AF5A87B9-879B-4633-8D48-0FF1DDEF0EBD}" presName="rootText" presStyleLbl="node1" presStyleIdx="0" presStyleCnt="1"/>
      <dgm:spPr/>
      <dgm:t>
        <a:bodyPr/>
        <a:lstStyle/>
        <a:p>
          <a:endParaRPr lang="en-US"/>
        </a:p>
      </dgm:t>
    </dgm:pt>
    <dgm:pt modelId="{EDD09C86-9843-47D1-B288-DFF13AAF0C7E}" type="pres">
      <dgm:prSet presAssocID="{AF5A87B9-879B-4633-8D48-0FF1DDEF0EBD}" presName="rootConnector" presStyleLbl="node1" presStyleIdx="0" presStyleCnt="1"/>
      <dgm:spPr/>
      <dgm:t>
        <a:bodyPr/>
        <a:lstStyle/>
        <a:p>
          <a:endParaRPr lang="en-US"/>
        </a:p>
      </dgm:t>
    </dgm:pt>
    <dgm:pt modelId="{D242E585-15EE-449B-A2E1-23F05CCB4401}" type="pres">
      <dgm:prSet presAssocID="{AF5A87B9-879B-4633-8D48-0FF1DDEF0EBD}" presName="childShape" presStyleCnt="0"/>
      <dgm:spPr/>
    </dgm:pt>
    <dgm:pt modelId="{9FF75475-97D2-4BF0-A7C6-4B4A6AE0E683}" type="pres">
      <dgm:prSet presAssocID="{EC575E8B-EC90-4B91-8A0D-C1CF74A74AF1}" presName="Name13" presStyleLbl="parChTrans1D2" presStyleIdx="0" presStyleCnt="2"/>
      <dgm:spPr/>
      <dgm:t>
        <a:bodyPr/>
        <a:lstStyle/>
        <a:p>
          <a:endParaRPr lang="en-US"/>
        </a:p>
      </dgm:t>
    </dgm:pt>
    <dgm:pt modelId="{E76DA889-924F-4B4D-862F-9477B94D2DB2}" type="pres">
      <dgm:prSet presAssocID="{265555EA-3881-427D-9522-5D978D0E7921}" presName="childText" presStyleLbl="bgAcc1" presStyleIdx="0" presStyleCnt="2" custScaleX="162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767B6-AD71-401A-A5A2-B105F98B7E1D}" type="pres">
      <dgm:prSet presAssocID="{7D370B7B-AE2B-494F-B13F-08A601B9B7C1}" presName="Name13" presStyleLbl="parChTrans1D2" presStyleIdx="1" presStyleCnt="2"/>
      <dgm:spPr/>
      <dgm:t>
        <a:bodyPr/>
        <a:lstStyle/>
        <a:p>
          <a:endParaRPr lang="en-US"/>
        </a:p>
      </dgm:t>
    </dgm:pt>
    <dgm:pt modelId="{B47A2851-3738-4E55-84A5-72262DDF74B6}" type="pres">
      <dgm:prSet presAssocID="{A4234AE7-8248-4C01-9BBA-72907C3E28C0}" presName="childText" presStyleLbl="bgAcc1" presStyleIdx="1" presStyleCnt="2" custScaleX="162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5C0CBB-2863-431A-8102-27EE3942D944}" type="presOf" srcId="{AF5A87B9-879B-4633-8D48-0FF1DDEF0EBD}" destId="{EDD09C86-9843-47D1-B288-DFF13AAF0C7E}" srcOrd="1" destOrd="0" presId="urn:microsoft.com/office/officeart/2005/8/layout/hierarchy3"/>
    <dgm:cxn modelId="{3626CD89-9DB8-42CA-839B-B768F31C27AC}" type="presOf" srcId="{A4234AE7-8248-4C01-9BBA-72907C3E28C0}" destId="{B47A2851-3738-4E55-84A5-72262DDF74B6}" srcOrd="0" destOrd="0" presId="urn:microsoft.com/office/officeart/2005/8/layout/hierarchy3"/>
    <dgm:cxn modelId="{F057E132-D346-4CE6-BCB6-5A6D3C243353}" srcId="{BFD5B009-3981-4760-9DBE-A7EF77D3D166}" destId="{AF5A87B9-879B-4633-8D48-0FF1DDEF0EBD}" srcOrd="0" destOrd="0" parTransId="{C24C8570-224F-419C-8F8B-CB0074E318F9}" sibTransId="{E090BF5F-0D09-4E34-B1E9-7C8B629E4325}"/>
    <dgm:cxn modelId="{89963EA2-5FB3-408D-8381-4F409B703898}" srcId="{AF5A87B9-879B-4633-8D48-0FF1DDEF0EBD}" destId="{A4234AE7-8248-4C01-9BBA-72907C3E28C0}" srcOrd="1" destOrd="0" parTransId="{7D370B7B-AE2B-494F-B13F-08A601B9B7C1}" sibTransId="{DDBD6C34-9B40-47C6-BF03-F72FE2D98AE8}"/>
    <dgm:cxn modelId="{89EC05B2-1A1B-46ED-840F-515BE924C653}" type="presOf" srcId="{7D370B7B-AE2B-494F-B13F-08A601B9B7C1}" destId="{EC9767B6-AD71-401A-A5A2-B105F98B7E1D}" srcOrd="0" destOrd="0" presId="urn:microsoft.com/office/officeart/2005/8/layout/hierarchy3"/>
    <dgm:cxn modelId="{F10DD1A2-0C56-4D89-A98E-3A3E3A503AD5}" type="presOf" srcId="{AF5A87B9-879B-4633-8D48-0FF1DDEF0EBD}" destId="{00901574-EE25-40F9-B39A-9784DA751BA6}" srcOrd="0" destOrd="0" presId="urn:microsoft.com/office/officeart/2005/8/layout/hierarchy3"/>
    <dgm:cxn modelId="{64C9CDAA-26F1-4864-96F9-DC7D122128C9}" type="presOf" srcId="{BFD5B009-3981-4760-9DBE-A7EF77D3D166}" destId="{B670C256-541A-434C-9CD9-D9A12F1540C3}" srcOrd="0" destOrd="0" presId="urn:microsoft.com/office/officeart/2005/8/layout/hierarchy3"/>
    <dgm:cxn modelId="{702AB780-5BD8-4530-8201-96325F69E832}" type="presOf" srcId="{265555EA-3881-427D-9522-5D978D0E7921}" destId="{E76DA889-924F-4B4D-862F-9477B94D2DB2}" srcOrd="0" destOrd="0" presId="urn:microsoft.com/office/officeart/2005/8/layout/hierarchy3"/>
    <dgm:cxn modelId="{83FD8092-F06E-49DD-A23B-177A3BE9F26F}" type="presOf" srcId="{EC575E8B-EC90-4B91-8A0D-C1CF74A74AF1}" destId="{9FF75475-97D2-4BF0-A7C6-4B4A6AE0E683}" srcOrd="0" destOrd="0" presId="urn:microsoft.com/office/officeart/2005/8/layout/hierarchy3"/>
    <dgm:cxn modelId="{AD86DFF8-9B12-4320-9D0A-8B1119316160}" srcId="{AF5A87B9-879B-4633-8D48-0FF1DDEF0EBD}" destId="{265555EA-3881-427D-9522-5D978D0E7921}" srcOrd="0" destOrd="0" parTransId="{EC575E8B-EC90-4B91-8A0D-C1CF74A74AF1}" sibTransId="{9D3A0F0C-47C3-4BE6-85D0-41A61E417130}"/>
    <dgm:cxn modelId="{7E5CD69D-E580-468E-9CFE-B5321A5D08DD}" type="presParOf" srcId="{B670C256-541A-434C-9CD9-D9A12F1540C3}" destId="{A5B92FFC-3A77-4F78-BD22-709DB0143822}" srcOrd="0" destOrd="0" presId="urn:microsoft.com/office/officeart/2005/8/layout/hierarchy3"/>
    <dgm:cxn modelId="{FAEDAEA9-49CB-4CB7-B89E-BEB881B4B0D5}" type="presParOf" srcId="{A5B92FFC-3A77-4F78-BD22-709DB0143822}" destId="{B7048E73-4808-4697-876B-B402A1F908F4}" srcOrd="0" destOrd="0" presId="urn:microsoft.com/office/officeart/2005/8/layout/hierarchy3"/>
    <dgm:cxn modelId="{2A960DC2-49EF-414F-8C59-071AECDB103F}" type="presParOf" srcId="{B7048E73-4808-4697-876B-B402A1F908F4}" destId="{00901574-EE25-40F9-B39A-9784DA751BA6}" srcOrd="0" destOrd="0" presId="urn:microsoft.com/office/officeart/2005/8/layout/hierarchy3"/>
    <dgm:cxn modelId="{581B5798-351F-4985-898B-274667DCB49A}" type="presParOf" srcId="{B7048E73-4808-4697-876B-B402A1F908F4}" destId="{EDD09C86-9843-47D1-B288-DFF13AAF0C7E}" srcOrd="1" destOrd="0" presId="urn:microsoft.com/office/officeart/2005/8/layout/hierarchy3"/>
    <dgm:cxn modelId="{C714AFD2-636D-4841-9DBB-7B71134F75F3}" type="presParOf" srcId="{A5B92FFC-3A77-4F78-BD22-709DB0143822}" destId="{D242E585-15EE-449B-A2E1-23F05CCB4401}" srcOrd="1" destOrd="0" presId="urn:microsoft.com/office/officeart/2005/8/layout/hierarchy3"/>
    <dgm:cxn modelId="{00845270-62BD-4445-9DDC-A6FBD0C09BA2}" type="presParOf" srcId="{D242E585-15EE-449B-A2E1-23F05CCB4401}" destId="{9FF75475-97D2-4BF0-A7C6-4B4A6AE0E683}" srcOrd="0" destOrd="0" presId="urn:microsoft.com/office/officeart/2005/8/layout/hierarchy3"/>
    <dgm:cxn modelId="{1A503ABD-A635-4E59-A3F8-34EB6C32460A}" type="presParOf" srcId="{D242E585-15EE-449B-A2E1-23F05CCB4401}" destId="{E76DA889-924F-4B4D-862F-9477B94D2DB2}" srcOrd="1" destOrd="0" presId="urn:microsoft.com/office/officeart/2005/8/layout/hierarchy3"/>
    <dgm:cxn modelId="{0B3013A3-18DF-497E-AE80-C27FE5BEDD61}" type="presParOf" srcId="{D242E585-15EE-449B-A2E1-23F05CCB4401}" destId="{EC9767B6-AD71-401A-A5A2-B105F98B7E1D}" srcOrd="2" destOrd="0" presId="urn:microsoft.com/office/officeart/2005/8/layout/hierarchy3"/>
    <dgm:cxn modelId="{3037405A-3294-445D-9BB0-4CBBCD4B3F8A}" type="presParOf" srcId="{D242E585-15EE-449B-A2E1-23F05CCB4401}" destId="{B47A2851-3738-4E55-84A5-72262DDF74B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1574-EE25-40F9-B39A-9784DA751BA6}">
      <dsp:nvSpPr>
        <dsp:cNvPr id="0" name=""/>
        <dsp:cNvSpPr/>
      </dsp:nvSpPr>
      <dsp:spPr>
        <a:xfrm>
          <a:off x="168058" y="409"/>
          <a:ext cx="1918152" cy="959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 </a:t>
          </a:r>
          <a:endParaRPr lang="en-US" sz="5400" kern="1200" dirty="0"/>
        </a:p>
      </dsp:txBody>
      <dsp:txXfrm>
        <a:off x="196148" y="28499"/>
        <a:ext cx="1861972" cy="902896"/>
      </dsp:txXfrm>
    </dsp:sp>
    <dsp:sp modelId="{9FF75475-97D2-4BF0-A7C6-4B4A6AE0E683}">
      <dsp:nvSpPr>
        <dsp:cNvPr id="0" name=""/>
        <dsp:cNvSpPr/>
      </dsp:nvSpPr>
      <dsp:spPr>
        <a:xfrm>
          <a:off x="359873" y="959485"/>
          <a:ext cx="191815" cy="719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307"/>
              </a:lnTo>
              <a:lnTo>
                <a:pt x="191815" y="7193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DA889-924F-4B4D-862F-9477B94D2DB2}">
      <dsp:nvSpPr>
        <dsp:cNvPr id="0" name=""/>
        <dsp:cNvSpPr/>
      </dsp:nvSpPr>
      <dsp:spPr>
        <a:xfrm>
          <a:off x="551688" y="1199254"/>
          <a:ext cx="2494963" cy="959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“Done” Story</a:t>
          </a:r>
          <a:endParaRPr lang="en-US" sz="2000" kern="1200" dirty="0"/>
        </a:p>
      </dsp:txBody>
      <dsp:txXfrm>
        <a:off x="579778" y="1227344"/>
        <a:ext cx="2438783" cy="902896"/>
      </dsp:txXfrm>
    </dsp:sp>
    <dsp:sp modelId="{EC9767B6-AD71-401A-A5A2-B105F98B7E1D}">
      <dsp:nvSpPr>
        <dsp:cNvPr id="0" name=""/>
        <dsp:cNvSpPr/>
      </dsp:nvSpPr>
      <dsp:spPr>
        <a:xfrm>
          <a:off x="359873" y="959485"/>
          <a:ext cx="191815" cy="1918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152"/>
              </a:lnTo>
              <a:lnTo>
                <a:pt x="191815" y="19181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2851-3738-4E55-84A5-72262DDF74B6}">
      <dsp:nvSpPr>
        <dsp:cNvPr id="0" name=""/>
        <dsp:cNvSpPr/>
      </dsp:nvSpPr>
      <dsp:spPr>
        <a:xfrm>
          <a:off x="551688" y="2398100"/>
          <a:ext cx="2494963" cy="959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Incomplete Story</a:t>
          </a:r>
          <a:endParaRPr lang="en-US" sz="2000" kern="1200" dirty="0"/>
        </a:p>
      </dsp:txBody>
      <dsp:txXfrm>
        <a:off x="579778" y="2426190"/>
        <a:ext cx="2438783" cy="902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1574-EE25-40F9-B39A-9784DA751BA6}">
      <dsp:nvSpPr>
        <dsp:cNvPr id="0" name=""/>
        <dsp:cNvSpPr/>
      </dsp:nvSpPr>
      <dsp:spPr>
        <a:xfrm>
          <a:off x="735" y="7621"/>
          <a:ext cx="1950731" cy="975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 </a:t>
          </a:r>
          <a:endParaRPr lang="en-US" sz="5500" kern="1200" dirty="0"/>
        </a:p>
      </dsp:txBody>
      <dsp:txXfrm>
        <a:off x="29302" y="36188"/>
        <a:ext cx="1893597" cy="918231"/>
      </dsp:txXfrm>
    </dsp:sp>
    <dsp:sp modelId="{9FF75475-97D2-4BF0-A7C6-4B4A6AE0E683}">
      <dsp:nvSpPr>
        <dsp:cNvPr id="0" name=""/>
        <dsp:cNvSpPr/>
      </dsp:nvSpPr>
      <dsp:spPr>
        <a:xfrm>
          <a:off x="195808" y="982987"/>
          <a:ext cx="195073" cy="731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524"/>
              </a:lnTo>
              <a:lnTo>
                <a:pt x="195073" y="7315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DA889-924F-4B4D-862F-9477B94D2DB2}">
      <dsp:nvSpPr>
        <dsp:cNvPr id="0" name=""/>
        <dsp:cNvSpPr/>
      </dsp:nvSpPr>
      <dsp:spPr>
        <a:xfrm>
          <a:off x="390882" y="1226829"/>
          <a:ext cx="2537340" cy="975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Accept/Reject</a:t>
          </a:r>
          <a:endParaRPr lang="en-US" sz="2400" kern="1200" dirty="0"/>
        </a:p>
      </dsp:txBody>
      <dsp:txXfrm>
        <a:off x="419449" y="1255396"/>
        <a:ext cx="2480206" cy="918231"/>
      </dsp:txXfrm>
    </dsp:sp>
    <dsp:sp modelId="{EC9767B6-AD71-401A-A5A2-B105F98B7E1D}">
      <dsp:nvSpPr>
        <dsp:cNvPr id="0" name=""/>
        <dsp:cNvSpPr/>
      </dsp:nvSpPr>
      <dsp:spPr>
        <a:xfrm>
          <a:off x="195808" y="982987"/>
          <a:ext cx="195073" cy="1950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731"/>
              </a:lnTo>
              <a:lnTo>
                <a:pt x="195073" y="19507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2851-3738-4E55-84A5-72262DDF74B6}">
      <dsp:nvSpPr>
        <dsp:cNvPr id="0" name=""/>
        <dsp:cNvSpPr/>
      </dsp:nvSpPr>
      <dsp:spPr>
        <a:xfrm>
          <a:off x="390882" y="2446036"/>
          <a:ext cx="2537340" cy="975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Put in Product Backlog</a:t>
          </a:r>
          <a:endParaRPr lang="en-US" sz="2000" kern="1200" dirty="0"/>
        </a:p>
      </dsp:txBody>
      <dsp:txXfrm>
        <a:off x="419449" y="2474603"/>
        <a:ext cx="2480206" cy="91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D656B-CD59-448A-9BFE-F1AAEF4789B0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F56D0-B470-466D-8D65-59DA6EE81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1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47E7C-3AEC-468F-8CEA-15BC6E980EC5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8CE97-3375-41EB-B36E-720B286D4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18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PO: What to build</a:t>
            </a:r>
          </a:p>
          <a:p>
            <a:r>
              <a:rPr lang="en-US" dirty="0" smtClean="0"/>
              <a:t>Team: How to build</a:t>
            </a:r>
          </a:p>
          <a:p>
            <a:r>
              <a:rPr lang="en-US" dirty="0" smtClean="0"/>
              <a:t>Scrum master: facility: make sure team build fast and stable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1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will be happened if Scrum Team can’t complete Story? </a:t>
            </a:r>
            <a:r>
              <a:rPr lang="en-US" baseline="0" dirty="0" smtClean="0">
                <a:sym typeface="Wingdings" panose="05000000000000000000" pitchFamily="2" charset="2"/>
              </a:rPr>
              <a:t> Don’t move to next Sprint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02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0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 burndown</a:t>
            </a:r>
            <a:r>
              <a:rPr lang="en-US" baseline="0" dirty="0" smtClean="0"/>
              <a:t> :</a:t>
            </a:r>
          </a:p>
          <a:p>
            <a:r>
              <a:rPr lang="en-US" baseline="0" dirty="0" smtClean="0"/>
              <a:t>Show: sum total of estimated work remaining in Product Backlog for the current Release and current burn rate</a:t>
            </a:r>
          </a:p>
          <a:p>
            <a:r>
              <a:rPr lang="en-US" baseline="0" dirty="0" smtClean="0"/>
              <a:t>Used to : manage Release</a:t>
            </a:r>
          </a:p>
          <a:p>
            <a:r>
              <a:rPr lang="en-US" baseline="0" dirty="0" smtClean="0"/>
              <a:t>Owner: product owner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24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burndown:</a:t>
            </a:r>
          </a:p>
          <a:p>
            <a:r>
              <a:rPr lang="en-US" dirty="0" smtClean="0"/>
              <a:t>Show: sum total of estimated tasks remaining in the Sprint Log</a:t>
            </a:r>
            <a:r>
              <a:rPr lang="en-US" baseline="0" dirty="0" smtClean="0"/>
              <a:t> and current burn</a:t>
            </a:r>
          </a:p>
          <a:p>
            <a:r>
              <a:rPr lang="en-US" baseline="0" dirty="0" smtClean="0"/>
              <a:t>Used to: manage sprint</a:t>
            </a:r>
          </a:p>
          <a:p>
            <a:r>
              <a:rPr lang="en-US" baseline="0" dirty="0" smtClean="0"/>
              <a:t>Owner: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87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Velocity chart:</a:t>
            </a:r>
          </a:p>
          <a:p>
            <a:r>
              <a:rPr lang="en-US" dirty="0" smtClean="0"/>
              <a:t>Show: Historical rate of project delivery</a:t>
            </a:r>
            <a:endParaRPr lang="en-US" baseline="0" dirty="0" smtClean="0"/>
          </a:p>
          <a:p>
            <a:r>
              <a:rPr lang="en-US" baseline="0" dirty="0" smtClean="0"/>
              <a:t>Used to: assess impact of impediment removal</a:t>
            </a:r>
          </a:p>
          <a:p>
            <a:r>
              <a:rPr lang="en-US" baseline="0" dirty="0" smtClean="0"/>
              <a:t>Owner: Scrum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87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5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7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35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36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07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Chaotic: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kei’otik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lộn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xộn</a:t>
            </a:r>
            <a:endParaRPr lang="en-US" baseline="0" dirty="0" smtClean="0"/>
          </a:p>
          <a:p>
            <a:r>
              <a:rPr lang="en-US" baseline="0" dirty="0" smtClean="0"/>
              <a:t>Empirical: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5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 functional team: major resource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Single works stream: sprint, user story (Stream: </a:t>
            </a:r>
            <a:r>
              <a:rPr lang="en-US" dirty="0" err="1" smtClean="0"/>
              <a:t>luồng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Time boxing: how many stuff you can do in sprint </a:t>
            </a:r>
            <a:r>
              <a:rPr lang="en-US" baseline="0" dirty="0" smtClean="0">
                <a:sym typeface="Wingdings" panose="05000000000000000000" pitchFamily="2" charset="2"/>
              </a:rPr>
              <a:t> Velocity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(Re)Defining Done: Done or Not done.</a:t>
            </a:r>
            <a:r>
              <a:rPr lang="en-US" baseline="0" dirty="0" smtClean="0"/>
              <a:t> There is no 80% complete</a:t>
            </a:r>
            <a:endParaRPr lang="en-US" dirty="0" smtClean="0"/>
          </a:p>
          <a:p>
            <a:r>
              <a:rPr lang="en-US" dirty="0" smtClean="0"/>
              <a:t>Progressive elaboration: </a:t>
            </a:r>
            <a:r>
              <a:rPr lang="en-US" dirty="0" err="1" smtClean="0"/>
              <a:t>xây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</a:t>
            </a:r>
            <a:r>
              <a:rPr lang="en-US" baseline="0" dirty="0" smtClean="0"/>
              <a:t>: Retrospective, increase velocity</a:t>
            </a:r>
          </a:p>
          <a:p>
            <a:r>
              <a:rPr lang="en-US" baseline="0" dirty="0" smtClean="0"/>
              <a:t>Self </a:t>
            </a:r>
            <a:r>
              <a:rPr lang="en-US" dirty="0" smtClean="0"/>
              <a:t>Organization: why? </a:t>
            </a:r>
            <a:r>
              <a:rPr lang="en-US" dirty="0" smtClean="0">
                <a:sym typeface="Wingdings" panose="05000000000000000000" pitchFamily="2" charset="2"/>
              </a:rPr>
              <a:t> avoid bottle neck, depend</a:t>
            </a:r>
            <a:r>
              <a:rPr lang="en-US" baseline="0" dirty="0" smtClean="0">
                <a:sym typeface="Wingdings" panose="05000000000000000000" pitchFamily="2" charset="2"/>
              </a:rPr>
              <a:t> on somebody  </a:t>
            </a:r>
            <a:r>
              <a:rPr lang="en-US" baseline="0" dirty="0" err="1" smtClean="0">
                <a:sym typeface="Wingdings" panose="05000000000000000000" pitchFamily="2" charset="2"/>
              </a:rPr>
              <a:t>Gioi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cua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smtClean="0"/>
              <a:t>Self </a:t>
            </a:r>
            <a:r>
              <a:rPr lang="en-US" dirty="0" smtClean="0"/>
              <a:t>Organization? </a:t>
            </a:r>
            <a:r>
              <a:rPr lang="en-US" dirty="0" smtClean="0">
                <a:sym typeface="Wingdings" panose="05000000000000000000" pitchFamily="2" charset="2"/>
              </a:rPr>
              <a:t> in sprint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3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things: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Training….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3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8CE97-3375-41EB-B36E-720B286D4D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6B6-6945-41CD-96D0-B4CFB38F5EBB}" type="datetimeFigureOut">
              <a:rPr lang="en-GB" smtClean="0"/>
              <a:pPr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Harvey Nash Scrum Process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EFB5-1DCD-4868-A683-C9A47DA798A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C:\Users\ducphan\Desktop\iND\b&amp;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" y="1"/>
            <a:ext cx="9219648" cy="518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3333750"/>
            <a:ext cx="9220200" cy="1295400"/>
          </a:xfrm>
          <a:prstGeom prst="rect">
            <a:avLst/>
          </a:prstGeom>
          <a:solidFill>
            <a:srgbClr val="E21A2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ducphan\Desktop\original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550"/>
            <a:ext cx="122738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2" y="3623073"/>
            <a:ext cx="9219648" cy="701278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ucphan\Desktop\iND\backgroun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19049"/>
            <a:ext cx="9231313" cy="51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6B6-6945-41CD-96D0-B4CFB38F5EBB}" type="datetimeFigureOut">
              <a:rPr lang="en-GB" smtClean="0"/>
              <a:pPr/>
              <a:t>25/10/2016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Harvey Nash Scrum Process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EFB5-1DCD-4868-A683-C9A47DA798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850678"/>
            <a:ext cx="3276600" cy="64633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2578101"/>
            <a:ext cx="3276600" cy="374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917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6B6-6945-41CD-96D0-B4CFB38F5EBB}" type="datetimeFigureOut">
              <a:rPr lang="en-GB" smtClean="0"/>
              <a:pPr/>
              <a:t>25/10/2016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Harvey Nash Scrum Process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EFB5-1DCD-4868-A683-C9A47DA798A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099" name="Picture 3" descr="C:\Users\ducphan\Desktop\backgroun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220200" cy="51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895600" y="2314576"/>
            <a:ext cx="6324600" cy="567690"/>
          </a:xfrm>
          <a:prstGeom prst="rect">
            <a:avLst/>
          </a:prstGeom>
          <a:solidFill>
            <a:srgbClr val="E2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ducphan\Desktop\original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13455"/>
            <a:ext cx="831274" cy="5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2313455"/>
            <a:ext cx="6248400" cy="56769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6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6B6-6945-41CD-96D0-B4CFB38F5EBB}" type="datetimeFigureOut">
              <a:rPr lang="en-GB" smtClean="0"/>
              <a:pPr/>
              <a:t>25/10/2016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Harvey Nash Scrum Process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EFB5-1DCD-4868-A683-C9A47DA798A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2" descr="C:\Users\ducphan\Desktop\backgroun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"/>
            <a:ext cx="9220200" cy="51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33351"/>
            <a:ext cx="6019800" cy="45059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E21A2D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" y="819150"/>
            <a:ext cx="8839200" cy="3962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488965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Security Classification: Internal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9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6B6-6945-41CD-96D0-B4CFB38F5EBB}" type="datetimeFigureOut">
              <a:rPr lang="en-GB" smtClean="0"/>
              <a:pPr/>
              <a:t>25/10/2016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Harvey Nash Scrum Process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EFB5-1DCD-4868-A683-C9A47DA798A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2" descr="C:\Users\ducphan\Desktop\backgroun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"/>
            <a:ext cx="9220200" cy="51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66950"/>
            <a:ext cx="86868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>
                <a:solidFill>
                  <a:srgbClr val="E21A2D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488965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Security Classification: Internal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7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6B6-6945-41CD-96D0-B4CFB38F5EBB}" type="datetimeFigureOut">
              <a:rPr lang="en-GB" smtClean="0"/>
              <a:pPr/>
              <a:t>25/10/2016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Harvey Nash Scrum Process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EFB5-1DCD-4868-A683-C9A47DA798A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2" descr="C:\Users\ducphan\Desktop\backgroun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"/>
            <a:ext cx="9220200" cy="51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5000" y="488965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Security Classification: Internal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3" descr="powerpoi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0716"/>
            <a:ext cx="9182100" cy="516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3" y="1491630"/>
            <a:ext cx="7772400" cy="562459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84589" y="2212572"/>
            <a:ext cx="3816424" cy="3591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GB" dirty="0"/>
          </a:p>
        </p:txBody>
      </p:sp>
      <p:pic>
        <p:nvPicPr>
          <p:cNvPr id="8" name="Picture 21" descr="hn_logo_whitestrap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857251"/>
            <a:ext cx="1066800" cy="54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284663" y="2910042"/>
            <a:ext cx="3816350" cy="41779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2800" dirty="0" smtClean="0"/>
              <a:t>Name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83969" y="3381841"/>
            <a:ext cx="3817045" cy="43204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z="2400" dirty="0" smtClean="0"/>
              <a:t>Role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3" descr="powerpoi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0716"/>
            <a:ext cx="9182100" cy="516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99642"/>
            <a:ext cx="8229600" cy="529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3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382"/>
            <a:ext cx="8229600" cy="5295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6B6-6945-41CD-96D0-B4CFB38F5EBB}" type="datetimeFigureOut">
              <a:rPr lang="en-GB" smtClean="0"/>
              <a:pPr/>
              <a:t>25/10/2016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EFB5-1DCD-4868-A683-C9A47DA798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0B6B6-6945-41CD-96D0-B4CFB38F5EBB}" type="datetimeFigureOut">
              <a:rPr lang="en-GB" smtClean="0"/>
              <a:pPr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Harvey Nash Scrum Process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EFB5-1DCD-4868-A683-C9A47DA798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2"/>
          <p:cNvSpPr txBox="1">
            <a:spLocks/>
          </p:cNvSpPr>
          <p:nvPr/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C:\Users\ducphan\Desktop\background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"/>
            <a:ext cx="9220200" cy="51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52400" y="133351"/>
            <a:ext cx="6019800" cy="45059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E21A2D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488965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Security Classification: Internal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6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wmf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diagramQuickStyle" Target="../diagrams/quickStyl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2.xml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png"/><Relationship Id="rId14" Type="http://schemas.openxmlformats.org/officeDocument/2006/relationships/diagramColors" Target="../diagrams/colors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jira.harveynash.vn/secure/Dashboard.jspa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17.png"/><Relationship Id="rId4" Type="http://schemas.openxmlformats.org/officeDocument/2006/relationships/image" Target="../media/image34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jira.harveynash.vn/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ira.harveynash.vn/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jira.harveynash.vn/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" y="3257550"/>
            <a:ext cx="9219648" cy="1295400"/>
          </a:xfrm>
        </p:spPr>
        <p:txBody>
          <a:bodyPr>
            <a:normAutofit/>
          </a:bodyPr>
          <a:lstStyle/>
          <a:p>
            <a:r>
              <a:rPr lang="en-GB" dirty="0" smtClean="0"/>
              <a:t>Harvey Nash Scrum Process</a:t>
            </a:r>
            <a:br>
              <a:rPr lang="en-GB" dirty="0" smtClean="0"/>
            </a:br>
            <a:r>
              <a:rPr lang="en-GB" sz="2400" dirty="0" smtClean="0"/>
              <a:t>NHI HUYNH-PQA, CSM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53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Project Road Map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 descr="Rele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" y="819151"/>
            <a:ext cx="831373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26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 Start Up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85750" y="857251"/>
            <a:ext cx="7785100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buClr>
                <a:srgbClr val="EB2915"/>
              </a:buClr>
              <a:buFont typeface="Wingdings" pitchFamily="2" charset="2"/>
              <a:buNone/>
              <a:defRPr/>
            </a:pPr>
            <a:r>
              <a:rPr lang="en-US" i="0" kern="0" baseline="0" dirty="0">
                <a:latin typeface="Calibri" pitchFamily="34" charset="0"/>
                <a:ea typeface="Arial" charset="0"/>
                <a:cs typeface="+mn-cs"/>
              </a:rPr>
              <a:t>Sprint 0:  To “setup” a project or product, to do non-functional work</a:t>
            </a:r>
          </a:p>
          <a:p>
            <a:pPr marL="342900" indent="-342900" eaLnBrk="0" fontAlgn="base" hangingPunct="0">
              <a:spcBef>
                <a:spcPct val="20000"/>
              </a:spcBef>
              <a:buClr>
                <a:srgbClr val="EB2915"/>
              </a:buClr>
              <a:buFont typeface="Wingdings" pitchFamily="2" charset="2"/>
              <a:buNone/>
              <a:defRPr/>
            </a:pPr>
            <a:endParaRPr lang="en-US" b="0" i="0" kern="0" baseline="0" dirty="0">
              <a:latin typeface="Calibri" pitchFamily="34" charset="0"/>
              <a:ea typeface="Arial" charset="0"/>
              <a:cs typeface="+mn-cs"/>
            </a:endParaRPr>
          </a:p>
        </p:txBody>
      </p:sp>
      <p:pic>
        <p:nvPicPr>
          <p:cNvPr id="8196" name="Picture 5" descr="Sprint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393031"/>
            <a:ext cx="7175500" cy="346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Sprint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5" descr="C:\Documents and Settings\nhannguyen\Desktop\scrumdiagra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360"/>
            <a:ext cx="8686800" cy="426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0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most important things in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590550"/>
            <a:ext cx="8382000" cy="4419600"/>
          </a:xfrm>
        </p:spPr>
        <p:txBody>
          <a:bodyPr/>
          <a:lstStyle/>
          <a:p>
            <a:r>
              <a:rPr lang="en-US" sz="2000" b="1" dirty="0"/>
              <a:t>3 Roles:</a:t>
            </a:r>
          </a:p>
          <a:p>
            <a:pPr lvl="1"/>
            <a:r>
              <a:rPr lang="en-US" sz="1800" dirty="0"/>
              <a:t>Product Owner</a:t>
            </a:r>
          </a:p>
          <a:p>
            <a:pPr lvl="1"/>
            <a:r>
              <a:rPr lang="en-US" sz="1800" dirty="0"/>
              <a:t>Scrum Master</a:t>
            </a:r>
          </a:p>
          <a:p>
            <a:pPr lvl="1"/>
            <a:r>
              <a:rPr lang="en-US" sz="1800" dirty="0" smtClean="0"/>
              <a:t>Scrum</a:t>
            </a:r>
            <a:r>
              <a:rPr lang="en-US" sz="1800" dirty="0" smtClean="0"/>
              <a:t> </a:t>
            </a:r>
            <a:r>
              <a:rPr lang="en-US" sz="1800" dirty="0"/>
              <a:t>Team</a:t>
            </a:r>
          </a:p>
          <a:p>
            <a:r>
              <a:rPr lang="en-US" sz="2000" b="1" dirty="0"/>
              <a:t>4 Events:</a:t>
            </a:r>
          </a:p>
          <a:p>
            <a:pPr lvl="1"/>
            <a:r>
              <a:rPr lang="en-US" sz="1800" dirty="0"/>
              <a:t>Planning meeting</a:t>
            </a:r>
          </a:p>
          <a:p>
            <a:pPr lvl="1"/>
            <a:r>
              <a:rPr lang="en-US" sz="1800" dirty="0"/>
              <a:t>Daily meeting</a:t>
            </a:r>
          </a:p>
          <a:p>
            <a:pPr lvl="1"/>
            <a:r>
              <a:rPr lang="en-US" sz="1800" dirty="0"/>
              <a:t>Sprint review meeting</a:t>
            </a:r>
          </a:p>
          <a:p>
            <a:pPr lvl="1"/>
            <a:r>
              <a:rPr lang="en-US" sz="1800" dirty="0"/>
              <a:t>Retrospective meeting</a:t>
            </a:r>
          </a:p>
          <a:p>
            <a:r>
              <a:rPr lang="en-US" sz="2000" b="1" dirty="0"/>
              <a:t>3 Artifacts:</a:t>
            </a:r>
          </a:p>
          <a:p>
            <a:pPr lvl="1"/>
            <a:r>
              <a:rPr lang="en-US" sz="1800" dirty="0"/>
              <a:t>Product backlog (store User Story with priority)</a:t>
            </a:r>
          </a:p>
          <a:p>
            <a:pPr lvl="1"/>
            <a:r>
              <a:rPr lang="en-US" sz="1800" dirty="0"/>
              <a:t>Sprint log</a:t>
            </a:r>
          </a:p>
          <a:p>
            <a:pPr lvl="1"/>
            <a:r>
              <a:rPr lang="en-US" sz="1800" dirty="0" smtClean="0"/>
              <a:t>Reports (Burndown Charts)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5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129779"/>
            <a:ext cx="8713304" cy="4607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E21A2D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Scrum Roles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1560423"/>
            <a:ext cx="2081892" cy="926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b"/>
          <a:lstStyle/>
          <a:p>
            <a:pPr algn="ctr" fontAlgn="base">
              <a:defRPr/>
            </a:pPr>
            <a:r>
              <a:rPr lang="en-US" sz="1400" i="0" dirty="0">
                <a:solidFill>
                  <a:schemeClr val="bg1"/>
                </a:solidFill>
                <a:latin typeface="+mj-lt"/>
              </a:rPr>
              <a:t>Product Owner</a:t>
            </a:r>
          </a:p>
        </p:txBody>
      </p:sp>
      <p:pic>
        <p:nvPicPr>
          <p:cNvPr id="6" name="Picture 2" descr="C:\Sync\Images\Microsoft Clip Organizer\j04348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649572"/>
            <a:ext cx="1379254" cy="137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581400" y="1574114"/>
            <a:ext cx="2081892" cy="926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b"/>
          <a:lstStyle/>
          <a:p>
            <a:pPr algn="ctr" fontAlgn="base">
              <a:defRPr/>
            </a:pPr>
            <a:r>
              <a:rPr lang="en-US" sz="1400" i="0" dirty="0">
                <a:solidFill>
                  <a:schemeClr val="bg1"/>
                </a:solidFill>
                <a:latin typeface="+mj-lt"/>
              </a:rPr>
              <a:t>Scrum Master</a:t>
            </a:r>
          </a:p>
        </p:txBody>
      </p:sp>
      <p:pic>
        <p:nvPicPr>
          <p:cNvPr id="8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55186"/>
            <a:ext cx="1387928" cy="138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6172200" y="1188691"/>
            <a:ext cx="2081892" cy="1273522"/>
            <a:chOff x="6172200" y="1524000"/>
            <a:chExt cx="2286000" cy="1676400"/>
          </a:xfrm>
        </p:grpSpPr>
        <p:sp>
          <p:nvSpPr>
            <p:cNvPr id="10" name="Oval 9"/>
            <p:cNvSpPr/>
            <p:nvPr/>
          </p:nvSpPr>
          <p:spPr bwMode="auto">
            <a:xfrm>
              <a:off x="6172200" y="1981200"/>
              <a:ext cx="2286000" cy="1219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base">
                <a:defRPr/>
              </a:pPr>
              <a:r>
                <a:rPr lang="en-US" sz="1400" i="0" dirty="0">
                  <a:solidFill>
                    <a:schemeClr val="bg1"/>
                  </a:solidFill>
                  <a:latin typeface="+mj-lt"/>
                </a:rPr>
                <a:t>Scrum Team</a:t>
              </a:r>
            </a:p>
          </p:txBody>
        </p:sp>
        <p:pic>
          <p:nvPicPr>
            <p:cNvPr id="11" name="Picture 4" descr="C:\Sync\Images\Microsoft Clip Organizer\j043164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676400"/>
              <a:ext cx="62865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" descr="C:\Sync\Images\Microsoft Clip Organizer\j043262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5240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" descr="C:\Sync\Images\Microsoft Clip Organizer\j043164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1524000"/>
              <a:ext cx="11430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Oval 13"/>
          <p:cNvSpPr/>
          <p:nvPr/>
        </p:nvSpPr>
        <p:spPr bwMode="auto">
          <a:xfrm>
            <a:off x="3505200" y="4083952"/>
            <a:ext cx="2081892" cy="926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b"/>
          <a:lstStyle/>
          <a:p>
            <a:pPr algn="ctr" fontAlgn="base">
              <a:defRPr/>
            </a:pPr>
            <a:r>
              <a:rPr lang="en-US" sz="1400" i="0" dirty="0">
                <a:solidFill>
                  <a:schemeClr val="bg1"/>
                </a:solidFill>
                <a:latin typeface="+mj-lt"/>
              </a:rPr>
              <a:t>Stakeholders &amp; Users</a:t>
            </a:r>
          </a:p>
        </p:txBody>
      </p:sp>
      <p:pic>
        <p:nvPicPr>
          <p:cNvPr id="15" name="Picture 2" descr="C:\Sync\Images\Microsoft Clip Organizer\j043489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55523"/>
            <a:ext cx="740228" cy="7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C:\Sync\Images\Microsoft Clip Organizer\j043265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3365046"/>
            <a:ext cx="902154" cy="90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Sync\Images\Microsoft Clip Organizer\j043395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3293608"/>
            <a:ext cx="1145042" cy="114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C:\Sync\Images\Microsoft Clip Organizer\j0350955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8" y="3514129"/>
            <a:ext cx="763360" cy="65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ame 18"/>
          <p:cNvSpPr/>
          <p:nvPr/>
        </p:nvSpPr>
        <p:spPr bwMode="auto">
          <a:xfrm>
            <a:off x="304800" y="514350"/>
            <a:ext cx="8305800" cy="2590799"/>
          </a:xfrm>
          <a:prstGeom prst="frame">
            <a:avLst>
              <a:gd name="adj1" fmla="val 463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defRPr/>
            </a:pPr>
            <a:endParaRPr lang="en-US" sz="2400" i="0" u="sng">
              <a:latin typeface="Times New Roman" charset="0"/>
            </a:endParaRPr>
          </a:p>
        </p:txBody>
      </p:sp>
      <p:pic>
        <p:nvPicPr>
          <p:cNvPr id="20" name="Picture 3" descr="C:\Sync\Images\Microsoft Clip Organizer\j0351142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09723"/>
            <a:ext cx="886250" cy="51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rame 20"/>
          <p:cNvSpPr/>
          <p:nvPr/>
        </p:nvSpPr>
        <p:spPr bwMode="auto">
          <a:xfrm>
            <a:off x="304800" y="3105150"/>
            <a:ext cx="8305800" cy="2057401"/>
          </a:xfrm>
          <a:prstGeom prst="frame">
            <a:avLst>
              <a:gd name="adj1" fmla="val 463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defRPr/>
            </a:pPr>
            <a:endParaRPr lang="en-US" sz="2400" i="0" u="sng">
              <a:latin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5482713"/>
            <a:ext cx="3747408" cy="28943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Security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Clasification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Internal</a:t>
            </a:r>
          </a:p>
        </p:txBody>
      </p:sp>
    </p:spTree>
    <p:extLst>
      <p:ext uri="{BB962C8B-B14F-4D97-AF65-F5344CB8AC3E}">
        <p14:creationId xmlns:p14="http://schemas.microsoft.com/office/powerpoint/2010/main" val="153768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Scum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666750"/>
            <a:ext cx="8839200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Based on 4 events: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solidFill>
                  <a:srgbClr val="FF0000"/>
                </a:solidFill>
              </a:rPr>
              <a:t>Planning meeting: </a:t>
            </a:r>
            <a:r>
              <a:rPr lang="en-US" dirty="0">
                <a:solidFill>
                  <a:srgbClr val="FF0000"/>
                </a:solidFill>
              </a:rPr>
              <a:t>Sprint goal + tasks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stage:</a:t>
            </a:r>
          </a:p>
          <a:p>
            <a:pPr lvl="1"/>
            <a:r>
              <a:rPr lang="en-US" dirty="0"/>
              <a:t>Present the highest priority Product Backlog.</a:t>
            </a:r>
          </a:p>
          <a:p>
            <a:pPr lvl="1"/>
            <a:r>
              <a:rPr lang="en-GB" dirty="0"/>
              <a:t>Review and clarify each </a:t>
            </a:r>
            <a:r>
              <a:rPr lang="en-GB" dirty="0" smtClean="0"/>
              <a:t>item</a:t>
            </a:r>
            <a:r>
              <a:rPr lang="en-GB" dirty="0" smtClean="0">
                <a:sym typeface="Wingdings" panose="05000000000000000000" pitchFamily="2" charset="2"/>
              </a:rPr>
              <a:t> user story points</a:t>
            </a:r>
            <a:endParaRPr lang="en-US" dirty="0"/>
          </a:p>
          <a:p>
            <a:pPr lvl="1"/>
            <a:r>
              <a:rPr lang="en-GB" dirty="0"/>
              <a:t>Break each story into tasks and clearly defined acceptance criteria (</a:t>
            </a:r>
            <a:r>
              <a:rPr lang="en-US" b="1" dirty="0"/>
              <a:t>Define sprint goal</a:t>
            </a:r>
            <a:r>
              <a:rPr lang="en-US" dirty="0"/>
              <a:t>)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stage: </a:t>
            </a:r>
          </a:p>
          <a:p>
            <a:pPr lvl="1"/>
            <a:r>
              <a:rPr lang="en-US" dirty="0"/>
              <a:t>Estimate for each task : each task should be &lt;=16hrs</a:t>
            </a:r>
          </a:p>
          <a:p>
            <a:pPr lvl="1"/>
            <a:r>
              <a:rPr lang="en-US" dirty="0"/>
              <a:t>Commitment to complete the tasks. </a:t>
            </a:r>
          </a:p>
          <a:p>
            <a:pPr lvl="1"/>
            <a:r>
              <a:rPr lang="en-US" dirty="0"/>
              <a:t>Update to sprint backlog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1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Scrum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2. Daily meeting: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76350"/>
            <a:ext cx="5562600" cy="351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4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Scrum work?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42950"/>
            <a:ext cx="8229600" cy="44005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3. Sprint review meeting: </a:t>
            </a:r>
            <a:r>
              <a:rPr lang="en-US" dirty="0" smtClean="0">
                <a:solidFill>
                  <a:srgbClr val="FF0000"/>
                </a:solidFill>
              </a:rPr>
              <a:t>Show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8610122"/>
              </p:ext>
            </p:extLst>
          </p:nvPr>
        </p:nvGraphicFramePr>
        <p:xfrm>
          <a:off x="395238" y="1504926"/>
          <a:ext cx="3214710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823894" y="1504943"/>
            <a:ext cx="1285875" cy="857250"/>
            <a:chOff x="6172200" y="1524000"/>
            <a:chExt cx="2286000" cy="1676401"/>
          </a:xfrm>
        </p:grpSpPr>
        <p:sp>
          <p:nvSpPr>
            <p:cNvPr id="7" name="Oval 6"/>
            <p:cNvSpPr/>
            <p:nvPr/>
          </p:nvSpPr>
          <p:spPr bwMode="auto">
            <a:xfrm>
              <a:off x="6172200" y="1981200"/>
              <a:ext cx="2286000" cy="121920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base">
                <a:defRPr/>
              </a:pPr>
              <a:r>
                <a:rPr lang="en-US" sz="1400" i="0" dirty="0">
                  <a:solidFill>
                    <a:schemeClr val="bg1"/>
                  </a:solidFill>
                  <a:latin typeface="+mj-lt"/>
                </a:rPr>
                <a:t>Scrum Team</a:t>
              </a:r>
            </a:p>
          </p:txBody>
        </p:sp>
        <p:pic>
          <p:nvPicPr>
            <p:cNvPr id="8" name="Picture 4" descr="C:\Sync\Images\Microsoft Clip Organizer\j043164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676400"/>
              <a:ext cx="62865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C:\Sync\Images\Microsoft Clip Organizer\j0432624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5240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 descr="C:\Sync\Images\Microsoft Clip Organizer\j0431640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799" y="1524000"/>
              <a:ext cx="11430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ight Arrow 11"/>
          <p:cNvSpPr>
            <a:spLocks noChangeArrowheads="1"/>
          </p:cNvSpPr>
          <p:nvPr/>
        </p:nvSpPr>
        <p:spPr bwMode="auto">
          <a:xfrm>
            <a:off x="3609957" y="3076568"/>
            <a:ext cx="1000125" cy="2857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 baseline="0"/>
          </a:p>
        </p:txBody>
      </p:sp>
      <p:sp>
        <p:nvSpPr>
          <p:cNvPr id="12" name="Right Arrow 12"/>
          <p:cNvSpPr>
            <a:spLocks noChangeArrowheads="1"/>
          </p:cNvSpPr>
          <p:nvPr/>
        </p:nvSpPr>
        <p:spPr bwMode="auto">
          <a:xfrm>
            <a:off x="3609957" y="4219568"/>
            <a:ext cx="1000125" cy="2857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 baseline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329178520"/>
              </p:ext>
            </p:extLst>
          </p:nvPr>
        </p:nvGraphicFramePr>
        <p:xfrm>
          <a:off x="4538642" y="1504926"/>
          <a:ext cx="292895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4724400" y="1557338"/>
            <a:ext cx="1500188" cy="785812"/>
            <a:chOff x="914400" y="1371600"/>
            <a:chExt cx="2286000" cy="1972271"/>
          </a:xfrm>
        </p:grpSpPr>
        <p:sp>
          <p:nvSpPr>
            <p:cNvPr id="15" name="Oval 14"/>
            <p:cNvSpPr/>
            <p:nvPr/>
          </p:nvSpPr>
          <p:spPr bwMode="auto">
            <a:xfrm>
              <a:off x="914400" y="2124671"/>
              <a:ext cx="2286000" cy="1219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base">
                <a:defRPr/>
              </a:pPr>
              <a:r>
                <a:rPr lang="en-US" sz="1400" i="0" dirty="0">
                  <a:solidFill>
                    <a:schemeClr val="bg1"/>
                  </a:solidFill>
                  <a:latin typeface="+mj-lt"/>
                </a:rPr>
                <a:t>Product Owner</a:t>
              </a:r>
            </a:p>
          </p:txBody>
        </p:sp>
        <p:pic>
          <p:nvPicPr>
            <p:cNvPr id="16" name="Picture 2" descr="C:\Sync\Images\Microsoft Clip Organizer\j0434888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371600"/>
              <a:ext cx="1514475" cy="15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3609957" y="2862256"/>
            <a:ext cx="928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ct val="0"/>
              </a:spcAft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ct val="0"/>
              </a:spcAft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ct val="0"/>
              </a:spcAft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ct val="0"/>
              </a:spcAft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Demo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3609957" y="4005256"/>
            <a:ext cx="928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ctr" hangingPunct="0">
              <a:spcBef>
                <a:spcPct val="0"/>
              </a:spcBef>
              <a:spcAft>
                <a:spcPct val="0"/>
              </a:spcAft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ctr" hangingPunct="0">
              <a:spcBef>
                <a:spcPct val="0"/>
              </a:spcBef>
              <a:spcAft>
                <a:spcPct val="0"/>
              </a:spcAft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ctr" hangingPunct="0">
              <a:spcBef>
                <a:spcPct val="0"/>
              </a:spcBef>
              <a:spcAft>
                <a:spcPct val="0"/>
              </a:spcAft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ctr" hangingPunct="0">
              <a:spcBef>
                <a:spcPct val="0"/>
              </a:spcBef>
              <a:spcAft>
                <a:spcPct val="0"/>
              </a:spcAft>
              <a:defRPr b="1" i="1" baseline="-2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6248400"/>
            <a:ext cx="4114800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Security 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189252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Scrum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4. Retrospective meeting: </a:t>
            </a:r>
            <a:r>
              <a:rPr lang="en-US" dirty="0">
                <a:solidFill>
                  <a:srgbClr val="FF0000"/>
                </a:solidFill>
              </a:rPr>
              <a:t>3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went well during the last sprint?</a:t>
            </a:r>
          </a:p>
          <a:p>
            <a:endParaRPr lang="en-US" dirty="0"/>
          </a:p>
          <a:p>
            <a:r>
              <a:rPr lang="en-US" dirty="0"/>
              <a:t>What could be improved in the next sprint?</a:t>
            </a:r>
          </a:p>
          <a:p>
            <a:endParaRPr lang="en-US" dirty="0"/>
          </a:p>
          <a:p>
            <a:r>
              <a:rPr lang="en-US" dirty="0"/>
              <a:t>Action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Artifact: The Product Backlog</a:t>
            </a:r>
          </a:p>
        </p:txBody>
      </p:sp>
      <p:pic>
        <p:nvPicPr>
          <p:cNvPr id="23555" name="Picture 5" descr="Product Backlo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1123950"/>
            <a:ext cx="8162925" cy="3638550"/>
          </a:xfrm>
          <a:noFill/>
        </p:spPr>
      </p:pic>
      <p:pic>
        <p:nvPicPr>
          <p:cNvPr id="5" name="Picture 5" descr="Story Ti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4" y="2786062"/>
            <a:ext cx="3246437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30"/>
          <p:cNvGraphicFramePr>
            <a:graphicFrameLocks/>
          </p:cNvGraphicFramePr>
          <p:nvPr/>
        </p:nvGraphicFramePr>
        <p:xfrm>
          <a:off x="0" y="3321844"/>
          <a:ext cx="6000750" cy="1235869"/>
        </p:xfrm>
        <a:graphic>
          <a:graphicData uri="http://schemas.openxmlformats.org/drawingml/2006/table">
            <a:tbl>
              <a:tblPr/>
              <a:tblGrid>
                <a:gridCol w="3600437"/>
                <a:gridCol w="1411949"/>
                <a:gridCol w="988364"/>
              </a:tblGrid>
              <a:tr h="252034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Backlog Item </a:t>
                      </a:r>
                    </a:p>
                  </a:txBody>
                  <a:tcPr marL="92075" marR="92075" marT="34542" marB="345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Estimate</a:t>
                      </a:r>
                    </a:p>
                  </a:txBody>
                  <a:tcPr marL="92075" marR="92075" marT="34542" marB="345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Priority</a:t>
                      </a:r>
                    </a:p>
                  </a:txBody>
                  <a:tcPr marL="92075" marR="92075" marT="34542" marB="345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98383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As a Conference Room Coordinator I want to allow a Guest to make a reservation in the system so that we can book their request for a conference room in our system.</a:t>
                      </a:r>
                    </a:p>
                  </a:txBody>
                  <a:tcPr marL="92075" marR="92075" marT="34542" marB="345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Large (4 –6)</a:t>
                      </a:r>
                    </a:p>
                  </a:txBody>
                  <a:tcPr marL="92075" marR="92075" marT="34542" marB="345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92075" marR="92075" marT="34542" marB="3454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9020" y="646112"/>
            <a:ext cx="44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Things you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0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42950"/>
            <a:ext cx="3736474" cy="64633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GB" dirty="0" smtClean="0"/>
              <a:t>Outline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762000" y="1470372"/>
            <a:ext cx="4953000" cy="7203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Scrum Framework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Harvey Nash Scrum Process and template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Q&amp;A</a:t>
            </a:r>
            <a:r>
              <a:rPr lang="en-US" sz="2400" dirty="0"/>
              <a:t>, Examination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buFont typeface="+mj-lt"/>
              <a:buAutoNum type="arabicPeriod" startAt="3"/>
            </a:pPr>
            <a:endParaRPr lang="en-US" sz="2400" dirty="0" smtClean="0"/>
          </a:p>
          <a:p>
            <a:pPr marL="0" indent="0" eaLnBrk="1" hangingPunct="1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6624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Artifact: Sprint </a:t>
            </a:r>
            <a:r>
              <a:rPr lang="en-US" dirty="0" smtClean="0"/>
              <a:t>log, Task Board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sz="quarter" idx="13"/>
          </p:nvPr>
        </p:nvSpPr>
        <p:spPr>
          <a:xfrm>
            <a:off x="152400" y="1047750"/>
            <a:ext cx="8839200" cy="3962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jira.harveynash.vn/secure/Dashboard.jspa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D:\projects\QA\MockedTask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1150"/>
            <a:ext cx="7439025" cy="319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66675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Things you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Report: Release Burndown Chart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3961210"/>
            <a:ext cx="7000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0 hrs.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66751"/>
            <a:ext cx="8382000" cy="44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Report: Sprint Burndown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49"/>
            <a:ext cx="8458200" cy="43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Report: Velocity 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0550"/>
            <a:ext cx="8610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Harvey Nash Scrum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HvN</a:t>
            </a:r>
            <a:r>
              <a:rPr lang="en-US" dirty="0" smtClean="0"/>
              <a:t> Scrum is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590550"/>
            <a:ext cx="8382000" cy="4419600"/>
          </a:xfrm>
        </p:spPr>
        <p:txBody>
          <a:bodyPr/>
          <a:lstStyle/>
          <a:p>
            <a:r>
              <a:rPr lang="en-US" sz="2000" b="1" dirty="0"/>
              <a:t>3 Roles:</a:t>
            </a:r>
          </a:p>
          <a:p>
            <a:pPr lvl="1"/>
            <a:r>
              <a:rPr lang="en-US" sz="1800" dirty="0"/>
              <a:t>Product Owner</a:t>
            </a:r>
          </a:p>
          <a:p>
            <a:pPr lvl="1"/>
            <a:r>
              <a:rPr lang="en-US" sz="1800" dirty="0"/>
              <a:t>Scrum Master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Scrum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Team </a:t>
            </a: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BA, TA, Dev, QC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4 Events</a:t>
            </a:r>
            <a:r>
              <a:rPr lang="en-US" sz="2000" b="1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including management processes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Planning </a:t>
            </a:r>
            <a:r>
              <a:rPr lang="en-US" sz="1800" dirty="0" smtClean="0"/>
              <a:t>meeting</a:t>
            </a:r>
            <a:endParaRPr lang="en-US" sz="1800" dirty="0"/>
          </a:p>
          <a:p>
            <a:pPr lvl="1"/>
            <a:r>
              <a:rPr lang="en-US" sz="1800" dirty="0"/>
              <a:t>Daily </a:t>
            </a:r>
            <a:r>
              <a:rPr lang="en-US" sz="1800" dirty="0" smtClean="0"/>
              <a:t>meeting</a:t>
            </a:r>
            <a:endParaRPr lang="en-US" sz="1800" dirty="0"/>
          </a:p>
          <a:p>
            <a:pPr lvl="1"/>
            <a:r>
              <a:rPr lang="en-US" sz="1800" dirty="0"/>
              <a:t>Sprint review meeting</a:t>
            </a:r>
          </a:p>
          <a:p>
            <a:pPr lvl="1"/>
            <a:r>
              <a:rPr lang="en-US" sz="1800" dirty="0"/>
              <a:t>Retrospective </a:t>
            </a:r>
            <a:r>
              <a:rPr lang="en-US" sz="1800" dirty="0" smtClean="0"/>
              <a:t>meeting</a:t>
            </a:r>
            <a:endParaRPr lang="en-US" sz="1800" dirty="0"/>
          </a:p>
          <a:p>
            <a:r>
              <a:rPr lang="en-US" sz="2000" b="1" dirty="0"/>
              <a:t>3 Artifacts</a:t>
            </a:r>
            <a:r>
              <a:rPr lang="en-US" sz="2000" b="1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Output from standard processes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Product backlog (store User Story with priority)</a:t>
            </a:r>
          </a:p>
          <a:p>
            <a:pPr lvl="1"/>
            <a:r>
              <a:rPr lang="en-US" sz="1800" dirty="0"/>
              <a:t>Sprint log</a:t>
            </a:r>
          </a:p>
          <a:p>
            <a:pPr lvl="1"/>
            <a:r>
              <a:rPr lang="en-US" sz="1800" dirty="0" smtClean="0"/>
              <a:t>Reports (Burndown Charts)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4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2359"/>
            <a:ext cx="7010400" cy="45059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HvN</a:t>
            </a:r>
            <a:r>
              <a:rPr lang="en-US" dirty="0" smtClean="0"/>
              <a:t> Scrum Process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 smtClean="0"/>
              <a:t>Belong to Harvey Nash Software Development Process Standard</a:t>
            </a:r>
          </a:p>
          <a:p>
            <a:pPr>
              <a:lnSpc>
                <a:spcPct val="150000"/>
              </a:lnSpc>
            </a:pPr>
            <a:r>
              <a:rPr lang="en-US" sz="2500" dirty="0" smtClean="0"/>
              <a:t>Combine Scrum framework and CMMI best practice to: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Suitable for Harvey </a:t>
            </a:r>
            <a:r>
              <a:rPr lang="en-US" sz="2400" dirty="0"/>
              <a:t>N</a:t>
            </a:r>
            <a:r>
              <a:rPr lang="en-US" sz="2400" dirty="0" smtClean="0"/>
              <a:t>ash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Add the best value to org and customer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610600" cy="450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Criteria for Harvey Nash Scrum </a:t>
            </a:r>
            <a:r>
              <a:rPr lang="en-US" dirty="0"/>
              <a:t>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590550"/>
            <a:ext cx="8839200" cy="3962400"/>
          </a:xfrm>
        </p:spPr>
        <p:txBody>
          <a:bodyPr anchor="ctr">
            <a:normAutofit/>
          </a:bodyPr>
          <a:lstStyle/>
          <a:p>
            <a:pPr lvl="0"/>
            <a:r>
              <a:rPr lang="en-GB" dirty="0"/>
              <a:t>Project type is not fixed price. It should be ODC, T&amp;M</a:t>
            </a:r>
            <a:endParaRPr lang="en-US" dirty="0"/>
          </a:p>
          <a:p>
            <a:pPr lvl="0"/>
            <a:r>
              <a:rPr lang="en-GB" dirty="0"/>
              <a:t>Client and Project team </a:t>
            </a:r>
            <a:r>
              <a:rPr lang="en-GB" dirty="0" smtClean="0"/>
              <a:t>members have </a:t>
            </a:r>
            <a:r>
              <a:rPr lang="en-GB" dirty="0"/>
              <a:t>good awareness on SCRUM.</a:t>
            </a:r>
            <a:endParaRPr lang="en-US" dirty="0"/>
          </a:p>
          <a:p>
            <a:pPr lvl="0"/>
            <a:r>
              <a:rPr lang="en-GB" dirty="0" smtClean="0"/>
              <a:t>Product </a:t>
            </a:r>
            <a:r>
              <a:rPr lang="en-GB" dirty="0"/>
              <a:t>Owner, Scrum master, </a:t>
            </a:r>
            <a:r>
              <a:rPr lang="en-GB" dirty="0" smtClean="0"/>
              <a:t>Scrum </a:t>
            </a:r>
            <a:r>
              <a:rPr lang="en-GB" dirty="0"/>
              <a:t>Team are clearly defined.</a:t>
            </a:r>
            <a:endParaRPr lang="en-US" dirty="0"/>
          </a:p>
          <a:p>
            <a:pPr lvl="0"/>
            <a:r>
              <a:rPr lang="en-GB" dirty="0"/>
              <a:t>Product Owner </a:t>
            </a:r>
            <a:r>
              <a:rPr lang="en-GB" dirty="0" smtClean="0"/>
              <a:t>is Client (or </a:t>
            </a:r>
            <a:r>
              <a:rPr lang="en-GB" dirty="0"/>
              <a:t>representative </a:t>
            </a:r>
            <a:r>
              <a:rPr lang="en-GB" dirty="0" smtClean="0"/>
              <a:t>) </a:t>
            </a:r>
            <a:r>
              <a:rPr lang="en-GB" dirty="0"/>
              <a:t>and make sure they have time to stay with development team for queries and explanation on stories. (</a:t>
            </a:r>
            <a:r>
              <a:rPr lang="en-GB" dirty="0" smtClean="0"/>
              <a:t>It </a:t>
            </a:r>
            <a:r>
              <a:rPr lang="en-GB" dirty="0"/>
              <a:t>should be at least 2 hours/day)</a:t>
            </a:r>
            <a:endParaRPr lang="en-US" dirty="0"/>
          </a:p>
          <a:p>
            <a:pPr lvl="0"/>
            <a:r>
              <a:rPr lang="en-GB" dirty="0"/>
              <a:t>Development team are </a:t>
            </a:r>
            <a:r>
              <a:rPr lang="en-GB" dirty="0" smtClean="0"/>
              <a:t>self-organising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HvN</a:t>
            </a:r>
            <a:r>
              <a:rPr lang="en-US" dirty="0" smtClean="0"/>
              <a:t> Scrum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438400" y="1719233"/>
            <a:ext cx="1714500" cy="731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b"/>
          <a:lstStyle/>
          <a:p>
            <a:pPr algn="ctr" fontAlgn="base">
              <a:defRPr/>
            </a:pPr>
            <a:r>
              <a:rPr lang="en-US" sz="1200" i="0" dirty="0">
                <a:solidFill>
                  <a:schemeClr val="bg1"/>
                </a:solidFill>
                <a:latin typeface="+mj-lt"/>
              </a:rPr>
              <a:t>Product Owner</a:t>
            </a:r>
          </a:p>
        </p:txBody>
      </p:sp>
      <p:pic>
        <p:nvPicPr>
          <p:cNvPr id="29703" name="Picture 2" descr="C:\Sync\Images\Microsoft Clip Organizer\j04348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03685"/>
            <a:ext cx="1143000" cy="105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2438400" y="3045113"/>
            <a:ext cx="1714500" cy="731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b"/>
          <a:lstStyle/>
          <a:p>
            <a:pPr algn="ctr" fontAlgn="base">
              <a:defRPr/>
            </a:pPr>
            <a:r>
              <a:rPr lang="en-US" sz="1200" i="0" dirty="0" smtClean="0">
                <a:solidFill>
                  <a:schemeClr val="bg1"/>
                </a:solidFill>
                <a:latin typeface="+mj-lt"/>
              </a:rPr>
              <a:t>The Team</a:t>
            </a:r>
            <a:endParaRPr lang="en-US" sz="1200" i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9707" name="Picture 4" descr="C:\Sync\Images\Microsoft Clip Organizer\j04316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17019"/>
            <a:ext cx="5032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6" descr="C:\Sync\Images\Microsoft Clip Organizer\j04326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57475"/>
            <a:ext cx="731838" cy="65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5" descr="C:\Sync\Images\Microsoft Clip Organizer\j04316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57475"/>
            <a:ext cx="914400" cy="78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4876800" y="1730663"/>
            <a:ext cx="1714500" cy="731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b"/>
          <a:lstStyle/>
          <a:p>
            <a:pPr algn="ctr" fontAlgn="base">
              <a:defRPr/>
            </a:pPr>
            <a:r>
              <a:rPr lang="en-US" sz="1200" i="0" dirty="0">
                <a:solidFill>
                  <a:schemeClr val="bg1"/>
                </a:solidFill>
                <a:latin typeface="+mj-lt"/>
              </a:rPr>
              <a:t>Scrum Master</a:t>
            </a:r>
          </a:p>
        </p:txBody>
      </p:sp>
      <p:pic>
        <p:nvPicPr>
          <p:cNvPr id="29713" name="Picture 2" descr="C:\Sync\Images\Microsoft Clip Organizer\j04349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096553"/>
            <a:ext cx="1219200" cy="10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1"/>
          <p:cNvSpPr/>
          <p:nvPr/>
        </p:nvSpPr>
        <p:spPr bwMode="auto">
          <a:xfrm>
            <a:off x="357158" y="803660"/>
            <a:ext cx="2514600" cy="400050"/>
          </a:xfrm>
          <a:prstGeom prst="wedgeRectCallout">
            <a:avLst>
              <a:gd name="adj1" fmla="val 47538"/>
              <a:gd name="adj2" fmla="val 207487"/>
            </a:avLst>
          </a:prstGeom>
          <a:solidFill>
            <a:srgbClr val="FF7C8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r>
              <a:rPr lang="en-US" sz="2000" i="0" dirty="0">
                <a:solidFill>
                  <a:schemeClr val="bg1"/>
                </a:solidFill>
                <a:latin typeface="+mj-lt"/>
              </a:rPr>
              <a:t>Business Analyst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6000760" y="696503"/>
            <a:ext cx="2514600" cy="400050"/>
          </a:xfrm>
          <a:prstGeom prst="wedgeRectCallout">
            <a:avLst>
              <a:gd name="adj1" fmla="val -46906"/>
              <a:gd name="adj2" fmla="val 243202"/>
            </a:avLst>
          </a:prstGeom>
          <a:solidFill>
            <a:srgbClr val="FF7C8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r>
              <a:rPr lang="en-US" sz="2000" i="0" dirty="0">
                <a:solidFill>
                  <a:schemeClr val="bg1"/>
                </a:solidFill>
                <a:latin typeface="+mj-lt"/>
              </a:rPr>
              <a:t>Project Manager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876800" y="3056543"/>
            <a:ext cx="1714500" cy="731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b"/>
          <a:lstStyle/>
          <a:p>
            <a:pPr algn="ctr" fontAlgn="base">
              <a:defRPr/>
            </a:pPr>
            <a:r>
              <a:rPr lang="en-US" sz="1200" i="0" dirty="0">
                <a:solidFill>
                  <a:schemeClr val="bg1"/>
                </a:solidFill>
                <a:latin typeface="+mj-lt"/>
              </a:rPr>
              <a:t>Stakeholders &amp; Users</a:t>
            </a:r>
          </a:p>
        </p:txBody>
      </p:sp>
      <p:pic>
        <p:nvPicPr>
          <p:cNvPr id="29723" name="Picture 2" descr="C:\Sync\Images\Microsoft Clip Organizer\j043489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600296"/>
            <a:ext cx="650875" cy="64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4" name="Picture 5" descr="C:\Sync\Images\Microsoft Clip Organizer\j043265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2508032"/>
            <a:ext cx="792163" cy="78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5" name="Picture 4" descr="C:\Sync\Images\Microsoft Clip Organizer\j043395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2462183"/>
            <a:ext cx="930275" cy="92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ular Callout 17"/>
          <p:cNvSpPr/>
          <p:nvPr/>
        </p:nvSpPr>
        <p:spPr bwMode="auto">
          <a:xfrm>
            <a:off x="457200" y="2400300"/>
            <a:ext cx="1676400" cy="400050"/>
          </a:xfrm>
          <a:prstGeom prst="wedgeRectCallout">
            <a:avLst>
              <a:gd name="adj1" fmla="val 104356"/>
              <a:gd name="adj2" fmla="val 57487"/>
            </a:avLst>
          </a:prstGeom>
          <a:solidFill>
            <a:srgbClr val="FF7C8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r>
              <a:rPr lang="en-US" sz="2000" i="0" dirty="0">
                <a:solidFill>
                  <a:schemeClr val="bg1"/>
                </a:solidFill>
                <a:latin typeface="+mj-lt"/>
              </a:rPr>
              <a:t>Developer</a:t>
            </a: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143000" y="4114800"/>
            <a:ext cx="1676400" cy="400050"/>
          </a:xfrm>
          <a:prstGeom prst="wedgeRectCallout">
            <a:avLst>
              <a:gd name="adj1" fmla="val 47538"/>
              <a:gd name="adj2" fmla="val -256799"/>
            </a:avLst>
          </a:prstGeom>
          <a:solidFill>
            <a:srgbClr val="FF7C8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r>
              <a:rPr lang="en-US" sz="2000" i="0" dirty="0">
                <a:solidFill>
                  <a:schemeClr val="bg1"/>
                </a:solidFill>
                <a:latin typeface="+mj-lt"/>
              </a:rPr>
              <a:t>Tester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6934200" y="2457450"/>
            <a:ext cx="1676400" cy="400050"/>
          </a:xfrm>
          <a:prstGeom prst="wedgeRectCallout">
            <a:avLst>
              <a:gd name="adj1" fmla="val -80493"/>
              <a:gd name="adj2" fmla="val 117011"/>
            </a:avLst>
          </a:prstGeom>
          <a:solidFill>
            <a:srgbClr val="FF7C8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r>
              <a:rPr lang="en-US" sz="2000" i="0" dirty="0">
                <a:solidFill>
                  <a:schemeClr val="bg1"/>
                </a:solidFill>
                <a:latin typeface="+mj-lt"/>
              </a:rPr>
              <a:t>Architect</a:t>
            </a:r>
          </a:p>
        </p:txBody>
      </p:sp>
      <p:sp>
        <p:nvSpPr>
          <p:cNvPr id="21" name="Rectangular Callout 20"/>
          <p:cNvSpPr/>
          <p:nvPr/>
        </p:nvSpPr>
        <p:spPr bwMode="auto">
          <a:xfrm>
            <a:off x="6248400" y="4000500"/>
            <a:ext cx="2133600" cy="400050"/>
          </a:xfrm>
          <a:prstGeom prst="wedgeRectCallout">
            <a:avLst>
              <a:gd name="adj1" fmla="val -57062"/>
              <a:gd name="adj2" fmla="val -194894"/>
            </a:avLst>
          </a:prstGeom>
          <a:solidFill>
            <a:srgbClr val="FF7C8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defRPr/>
            </a:pPr>
            <a:r>
              <a:rPr lang="en-US" sz="2000" i="0" dirty="0">
                <a:solidFill>
                  <a:schemeClr val="bg1"/>
                </a:solidFill>
                <a:latin typeface="+mj-lt"/>
              </a:rPr>
              <a:t>Project Director</a:t>
            </a:r>
          </a:p>
        </p:txBody>
      </p:sp>
    </p:spTree>
    <p:extLst>
      <p:ext uri="{BB962C8B-B14F-4D97-AF65-F5344CB8AC3E}">
        <p14:creationId xmlns:p14="http://schemas.microsoft.com/office/powerpoint/2010/main" val="390839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HvN</a:t>
            </a:r>
            <a:r>
              <a:rPr lang="en-US" dirty="0" smtClean="0"/>
              <a:t> Scrum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590550"/>
            <a:ext cx="8839200" cy="441960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Sprint </a:t>
            </a:r>
            <a:r>
              <a:rPr lang="en-US" dirty="0"/>
              <a:t>duration is never </a:t>
            </a:r>
            <a:r>
              <a:rPr lang="en-US" dirty="0" smtClean="0"/>
              <a:t>extended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The Product Owner is one person</a:t>
            </a:r>
            <a:endParaRPr lang="en-US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SAD must </a:t>
            </a:r>
            <a:r>
              <a:rPr lang="en-US" dirty="0"/>
              <a:t>be done at sprint 0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Processes </a:t>
            </a:r>
            <a:r>
              <a:rPr lang="en-GB" dirty="0"/>
              <a:t>(such as Project Monitoring and Control, Coding, Testing process...) </a:t>
            </a:r>
            <a:r>
              <a:rPr lang="en-GB" dirty="0" smtClean="0"/>
              <a:t>in </a:t>
            </a:r>
            <a:r>
              <a:rPr lang="en-GB" dirty="0"/>
              <a:t>Scrum project are referred to standard processes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Design note must be provided for user </a:t>
            </a:r>
            <a:r>
              <a:rPr lang="en-GB" dirty="0" smtClean="0"/>
              <a:t>stories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2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Why of Scrum</a:t>
            </a:r>
          </a:p>
          <a:p>
            <a:r>
              <a:rPr lang="en-US" dirty="0" smtClean="0"/>
              <a:t>The What of Scrum</a:t>
            </a:r>
          </a:p>
          <a:p>
            <a:r>
              <a:rPr lang="en-US" dirty="0" smtClean="0"/>
              <a:t>The How of Scrum:</a:t>
            </a:r>
          </a:p>
          <a:p>
            <a:pPr lvl="1"/>
            <a:r>
              <a:rPr lang="en-US" dirty="0" smtClean="0"/>
              <a:t>Scrum Roles</a:t>
            </a:r>
          </a:p>
          <a:p>
            <a:pPr lvl="1"/>
            <a:r>
              <a:rPr lang="en-US" dirty="0" smtClean="0"/>
              <a:t>Sprinting</a:t>
            </a:r>
          </a:p>
          <a:p>
            <a:pPr lvl="1"/>
            <a:r>
              <a:rPr lang="en-US" dirty="0" smtClean="0"/>
              <a:t>Reports</a:t>
            </a:r>
          </a:p>
          <a:p>
            <a:r>
              <a:rPr lang="en-US" dirty="0" smtClean="0"/>
              <a:t>Apply Harvey Nash Scrum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66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HvN</a:t>
            </a:r>
            <a:r>
              <a:rPr lang="en-US" dirty="0" smtClean="0"/>
              <a:t> Scrum: How to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73543255"/>
              </p:ext>
            </p:extLst>
          </p:nvPr>
        </p:nvGraphicFramePr>
        <p:xfrm>
          <a:off x="228600" y="742950"/>
          <a:ext cx="8534400" cy="430564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8888"/>
                <a:gridCol w="7055512"/>
              </a:tblGrid>
              <a:tr h="355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Items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Definition 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of Done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/>
                </a:tc>
              </a:tr>
              <a:tr h="48232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Sprint 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Project team is trained about Scrum Process.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55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All committed work products in approved tailoring sheet have to be completed according to SLA.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470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SAD is ready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988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Coding Convention and Code review checklist must be approved in case client doesn’t require using their standard Development, testing environment and testing device are ready.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444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All agreement, commitments have to be transferred to project team members.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55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All dependencies impact on Sprint 1 back log are resolved.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55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Requirement for Sprint 1 is approved by PO.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55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Build script, build guide is developed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4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HvN</a:t>
            </a:r>
            <a:r>
              <a:rPr lang="en-US" dirty="0"/>
              <a:t> Scrum: How to work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3569306"/>
              </p:ext>
            </p:extLst>
          </p:nvPr>
        </p:nvGraphicFramePr>
        <p:xfrm>
          <a:off x="228600" y="666750"/>
          <a:ext cx="8686800" cy="434340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05297"/>
                <a:gridCol w="7181503"/>
              </a:tblGrid>
              <a:tr h="328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Items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Definition </a:t>
                      </a:r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of Done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b"/>
                </a:tc>
              </a:tr>
              <a:tr h="3331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 US/PBI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US is provided or approved by Product Owner.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33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US is transferred and understood by the team.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33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Tasks for US are identified and estimated by the team.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50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Design note is provided for US if required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33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Code is completed and passed code review with zero open defect.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33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Unit tests are completed and passed.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33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Acceptance criteria of user story are passed.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33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Test cases are generated as approach which mentioned in test strategy.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33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All cases of the test case have been are executed and passed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3317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 Successful Sprint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All committed US/PBI are done.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33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There are no Critical and Major bugs.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  <a:tr h="333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Unit test has to cover at least 70% of the source code.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9" marR="8709" marT="870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349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HvN</a:t>
            </a:r>
            <a:r>
              <a:rPr lang="en-US" dirty="0" smtClean="0"/>
              <a:t> Scrum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/>
              <a:t>Backlog: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jira.harveynash.vn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76350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5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HvN</a:t>
            </a:r>
            <a:r>
              <a:rPr lang="en-US" dirty="0" smtClean="0"/>
              <a:t> Scrum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Sprint Log: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jira.harveynash.vn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52550"/>
            <a:ext cx="9144000" cy="35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8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HvN</a:t>
            </a:r>
            <a:r>
              <a:rPr lang="en-US" dirty="0" smtClean="0"/>
              <a:t> Scrum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Task Board: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jira.harveynash.vn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319"/>
            <a:ext cx="9144000" cy="36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50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 smtClean="0"/>
              <a:t>Q&amp;A</a:t>
            </a:r>
            <a:endParaRPr lang="en-US" sz="8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Scrum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Penny Game</a:t>
            </a:r>
          </a:p>
          <a:p>
            <a:pPr lvl="1"/>
            <a:r>
              <a:rPr lang="en-US" dirty="0" smtClean="0"/>
              <a:t>2 teams, each team has 5 members, 5 </a:t>
            </a:r>
            <a:r>
              <a:rPr lang="en-US" dirty="0" err="1" smtClean="0"/>
              <a:t>supervisers</a:t>
            </a:r>
            <a:r>
              <a:rPr lang="en-US" dirty="0" smtClean="0"/>
              <a:t>, </a:t>
            </a:r>
            <a:r>
              <a:rPr lang="en-US" dirty="0" smtClean="0"/>
              <a:t>1 PO, 1 User</a:t>
            </a:r>
          </a:p>
          <a:p>
            <a:pPr lvl="1"/>
            <a:r>
              <a:rPr lang="en-US" dirty="0" smtClean="0"/>
              <a:t>Circle life: 10 paths, 5 paths, 2 paths, 1 path</a:t>
            </a:r>
          </a:p>
          <a:p>
            <a:pPr lvl="1"/>
            <a:r>
              <a:rPr lang="en-US" dirty="0" smtClean="0"/>
              <a:t>Rule: measure effort each circle</a:t>
            </a:r>
          </a:p>
          <a:p>
            <a:r>
              <a:rPr lang="en-US" dirty="0" smtClean="0"/>
              <a:t>What things do you realize?</a:t>
            </a:r>
          </a:p>
          <a:p>
            <a:pPr lvl="1"/>
            <a:r>
              <a:rPr lang="en-US" dirty="0" smtClean="0"/>
              <a:t>Smaller batches produce faster cycle times</a:t>
            </a:r>
          </a:p>
          <a:p>
            <a:pPr lvl="1"/>
            <a:r>
              <a:rPr lang="en-US" dirty="0" smtClean="0"/>
              <a:t>Water Fall has Plan driven approach</a:t>
            </a:r>
          </a:p>
          <a:p>
            <a:pPr lvl="1"/>
            <a:r>
              <a:rPr lang="en-US" dirty="0" smtClean="0"/>
              <a:t>Scrum has Value driven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Scrum is:</a:t>
            </a:r>
          </a:p>
          <a:p>
            <a:r>
              <a:rPr lang="en-US" dirty="0" smtClean="0"/>
              <a:t>A framework for product</a:t>
            </a:r>
          </a:p>
          <a:p>
            <a:pPr marL="0" indent="0">
              <a:buNone/>
            </a:pPr>
            <a:r>
              <a:rPr lang="en-US" dirty="0" smtClean="0"/>
              <a:t>Development in Complex and</a:t>
            </a:r>
          </a:p>
          <a:p>
            <a:pPr marL="0" indent="0">
              <a:buNone/>
            </a:pPr>
            <a:r>
              <a:rPr lang="en-US" dirty="0" smtClean="0"/>
              <a:t>Chaotic</a:t>
            </a:r>
          </a:p>
          <a:p>
            <a:r>
              <a:rPr lang="en-US" dirty="0" smtClean="0"/>
              <a:t>An Empirical process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66" y="742950"/>
            <a:ext cx="473543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9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Foundations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Cross functional team</a:t>
            </a:r>
          </a:p>
          <a:p>
            <a:r>
              <a:rPr lang="en-US" dirty="0" smtClean="0"/>
              <a:t>Single works stream</a:t>
            </a:r>
          </a:p>
          <a:p>
            <a:r>
              <a:rPr lang="en-US" dirty="0" smtClean="0"/>
              <a:t>Time boxing</a:t>
            </a:r>
          </a:p>
          <a:p>
            <a:r>
              <a:rPr lang="en-US" dirty="0" smtClean="0"/>
              <a:t>(Re)Defining Done</a:t>
            </a:r>
          </a:p>
          <a:p>
            <a:r>
              <a:rPr lang="en-US" dirty="0" smtClean="0"/>
              <a:t>Progressive elaboration</a:t>
            </a:r>
          </a:p>
          <a:p>
            <a:r>
              <a:rPr lang="en-US" dirty="0" smtClean="0"/>
              <a:t>Self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8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</a:t>
            </a:r>
            <a:r>
              <a:rPr lang="en-GB" dirty="0"/>
              <a:t>pillars of </a:t>
            </a:r>
            <a:r>
              <a:rPr lang="en-GB" dirty="0" smtClean="0"/>
              <a:t>Scrum </a:t>
            </a:r>
            <a:r>
              <a:rPr lang="en-US" dirty="0" smtClean="0"/>
              <a:t>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Transparency</a:t>
            </a:r>
            <a:r>
              <a:rPr lang="en-GB" dirty="0" smtClean="0"/>
              <a:t>: </a:t>
            </a:r>
            <a:r>
              <a:rPr lang="en-GB" dirty="0"/>
              <a:t>the progress of the work and the team is visible to all</a:t>
            </a:r>
            <a:r>
              <a:rPr lang="en-GB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400" b="1" dirty="0" smtClean="0"/>
              <a:t>Inspection: </a:t>
            </a:r>
            <a:r>
              <a:rPr lang="en-GB" sz="2400" dirty="0" smtClean="0"/>
              <a:t>frequent </a:t>
            </a:r>
            <a:r>
              <a:rPr lang="en-GB" sz="2400" dirty="0"/>
              <a:t>opportunities to review the current state of the work and how the team is using Scrum. </a:t>
            </a:r>
            <a:endParaRPr lang="en-GB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400" b="1" dirty="0" smtClean="0"/>
              <a:t>Adaptation: </a:t>
            </a:r>
            <a:r>
              <a:rPr lang="en-GB" sz="2400" dirty="0" smtClean="0"/>
              <a:t>to </a:t>
            </a:r>
            <a:r>
              <a:rPr lang="en-GB" sz="2400" dirty="0"/>
              <a:t>follow inspection, it is critical to make changes and adapt to the new ideas, information, and current environment of the work</a:t>
            </a:r>
            <a:endParaRPr lang="en-US" sz="2400" b="1" dirty="0"/>
          </a:p>
          <a:p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27777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template_secu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E77D4718277942A955719CDF2347FC" ma:contentTypeVersion="0" ma:contentTypeDescription="Create a new document." ma:contentTypeScope="" ma:versionID="f7a5971301a11011a1641d7e4400ac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C8B045-4169-4709-BA88-D1DEF1CAEE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B486CF-A76E-4E30-9CBB-4399F5F3D217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091E4E0-1E9B-45AD-A62A-427E5461B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 template_security</Template>
  <TotalTime>16973</TotalTime>
  <Words>1298</Words>
  <Application>Microsoft Office PowerPoint</Application>
  <PresentationFormat>On-screen Show (16:9)</PresentationFormat>
  <Paragraphs>248</Paragraphs>
  <Slides>35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general template_security</vt:lpstr>
      <vt:lpstr>Harvey Nash Scrum Process NHI HUYNH-PQA, CSM</vt:lpstr>
      <vt:lpstr>Outline</vt:lpstr>
      <vt:lpstr>You will learn</vt:lpstr>
      <vt:lpstr>Scrum Principal</vt:lpstr>
      <vt:lpstr>Why is Scrum?</vt:lpstr>
      <vt:lpstr>What is Scrum?</vt:lpstr>
      <vt:lpstr>The Foundations of Scrum</vt:lpstr>
      <vt:lpstr>Three pillars of Scrum    </vt:lpstr>
      <vt:lpstr>Scrum Overview</vt:lpstr>
      <vt:lpstr>Project Road Map</vt:lpstr>
      <vt:lpstr>To Start Up</vt:lpstr>
      <vt:lpstr>Sprint Overview</vt:lpstr>
      <vt:lpstr>3 most important things in Scrum</vt:lpstr>
      <vt:lpstr>PowerPoint Presentation</vt:lpstr>
      <vt:lpstr>How do Scum work?</vt:lpstr>
      <vt:lpstr>How do Scrum work?</vt:lpstr>
      <vt:lpstr>How do Scrum work?</vt:lpstr>
      <vt:lpstr>How do Scrum work?</vt:lpstr>
      <vt:lpstr>Artifact: The Product Backlog</vt:lpstr>
      <vt:lpstr>Artifact: Sprint log, Task Board</vt:lpstr>
      <vt:lpstr>Report: Release Burndown Chart</vt:lpstr>
      <vt:lpstr>Report: Sprint Burndown Chart</vt:lpstr>
      <vt:lpstr>Report: Velocity Chart</vt:lpstr>
      <vt:lpstr>Harvey Nash Scrum Process</vt:lpstr>
      <vt:lpstr>How HvN Scrum is difference?</vt:lpstr>
      <vt:lpstr>HvN Scrum Process Characteristics</vt:lpstr>
      <vt:lpstr>Criteria for Harvey Nash Scrum Approach </vt:lpstr>
      <vt:lpstr>HvN Scrum Roles</vt:lpstr>
      <vt:lpstr>HvN Scrum Rule</vt:lpstr>
      <vt:lpstr>HvN Scrum: How to work</vt:lpstr>
      <vt:lpstr>HvN Scrum: How to work</vt:lpstr>
      <vt:lpstr>HvN Scrum tool</vt:lpstr>
      <vt:lpstr>HvN Scrum Tool</vt:lpstr>
      <vt:lpstr>HvN Scrum Tool</vt:lpstr>
      <vt:lpstr>Q&amp;A</vt:lpstr>
    </vt:vector>
  </TitlesOfParts>
  <Company>Harveynash 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Vo Thi</dc:creator>
  <cp:lastModifiedBy>Nhi Huynh Yen</cp:lastModifiedBy>
  <cp:revision>323</cp:revision>
  <dcterms:created xsi:type="dcterms:W3CDTF">2012-03-20T03:15:33Z</dcterms:created>
  <dcterms:modified xsi:type="dcterms:W3CDTF">2016-10-25T02:49:44Z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0x0101003FE77D4718277942A955719CDF2347FC</vt:lpwstr>
  </property>
</Properties>
</file>