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7" r:id="rId9"/>
    <p:sldId id="264" r:id="rId10"/>
    <p:sldId id="268" r:id="rId11"/>
    <p:sldId id="269" r:id="rId12"/>
    <p:sldId id="270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D8C65-4A12-42F0-8A98-8EC4C99D4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D8C65-4A12-42F0-8A98-8EC4C99D41AB}" type="datetimeFigureOut">
              <a:rPr lang="en-US" smtClean="0"/>
              <a:pPr/>
              <a:t>11/15/2016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1AFB-B0D8-4BA1-83D4-5C23753412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Magento</a:t>
            </a:r>
            <a:r>
              <a:rPr lang="en-US" dirty="0" smtClean="0"/>
              <a:t> Training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717436" y="5029200"/>
            <a:ext cx="7772400" cy="609600"/>
          </a:xfrm>
        </p:spPr>
        <p:txBody>
          <a:bodyPr anchor="t" anchorCtr="0">
            <a:normAutofit fontScale="85000" lnSpcReduction="1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Nov-14-2016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Chau Thanh Nhan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/>
              <a:t>organizational chart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124200" y="1295400"/>
            <a:ext cx="1828800" cy="4572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Senior Manager</a:t>
            </a:r>
          </a:p>
          <a:p>
            <a:pPr algn="ctr"/>
            <a:r>
              <a:rPr lang="en-US" sz="1400" dirty="0" smtClean="0"/>
              <a:t>Nguyen </a:t>
            </a:r>
            <a:r>
              <a:rPr lang="en-US" sz="1400" dirty="0" err="1" smtClean="0"/>
              <a:t>Duc</a:t>
            </a:r>
            <a:r>
              <a:rPr lang="en-US" sz="1400" dirty="0" smtClean="0"/>
              <a:t> </a:t>
            </a:r>
            <a:r>
              <a:rPr lang="en-US" sz="1400" dirty="0" err="1" smtClean="0"/>
              <a:t>Tinh</a:t>
            </a:r>
            <a:endParaRPr lang="en-US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3124200" y="2514600"/>
            <a:ext cx="1828800" cy="4572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Leader</a:t>
            </a:r>
          </a:p>
          <a:p>
            <a:pPr algn="ctr"/>
            <a:r>
              <a:rPr lang="en-US" sz="1400" dirty="0" smtClean="0"/>
              <a:t>Chau Thanh Nhan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28600" y="3886200"/>
            <a:ext cx="1600200" cy="4572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</a:t>
            </a:r>
          </a:p>
          <a:p>
            <a:pPr algn="ctr"/>
            <a:r>
              <a:rPr lang="en-US" sz="1400" dirty="0" smtClean="0"/>
              <a:t>Nguyen C. </a:t>
            </a:r>
            <a:r>
              <a:rPr lang="en-US" sz="1400" dirty="0" err="1" smtClean="0"/>
              <a:t>Binh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3581400" y="3886200"/>
            <a:ext cx="1828800" cy="4572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</a:t>
            </a:r>
          </a:p>
          <a:p>
            <a:pPr algn="ctr"/>
            <a:r>
              <a:rPr lang="en-US" sz="1400" dirty="0" smtClean="0"/>
              <a:t>Ngo Tran M. </a:t>
            </a:r>
            <a:r>
              <a:rPr lang="en-US" sz="1400" dirty="0" err="1" smtClean="0"/>
              <a:t>Duy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5486400" y="3886200"/>
            <a:ext cx="1600200" cy="4572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</a:t>
            </a:r>
          </a:p>
          <a:p>
            <a:pPr algn="ctr"/>
            <a:r>
              <a:rPr lang="en-US" sz="1400" dirty="0" smtClean="0"/>
              <a:t>Vu </a:t>
            </a:r>
            <a:r>
              <a:rPr lang="en-US" sz="1400" dirty="0" err="1" smtClean="0"/>
              <a:t>Duc</a:t>
            </a:r>
            <a:r>
              <a:rPr lang="en-US" sz="1400" dirty="0" smtClean="0"/>
              <a:t> </a:t>
            </a:r>
            <a:r>
              <a:rPr lang="en-US" sz="1400" dirty="0" err="1" smtClean="0"/>
              <a:t>Thuan</a:t>
            </a:r>
            <a:endParaRPr lang="en-US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7162800" y="3886200"/>
            <a:ext cx="1600200" cy="4572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</a:t>
            </a:r>
          </a:p>
          <a:p>
            <a:pPr algn="ctr"/>
            <a:r>
              <a:rPr lang="en-US" sz="1400" dirty="0" smtClean="0"/>
              <a:t>Bui Viet </a:t>
            </a:r>
            <a:r>
              <a:rPr lang="en-US" sz="1400" dirty="0" err="1" smtClean="0"/>
              <a:t>Huong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1905000" y="3886200"/>
            <a:ext cx="1600200" cy="457200"/>
          </a:xfrm>
          <a:prstGeom prst="round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Developer</a:t>
            </a:r>
          </a:p>
          <a:p>
            <a:pPr algn="ctr"/>
            <a:r>
              <a:rPr lang="en-US" sz="1400" dirty="0" smtClean="0"/>
              <a:t>Le </a:t>
            </a:r>
            <a:r>
              <a:rPr lang="en-US" sz="1400" dirty="0" err="1" smtClean="0"/>
              <a:t>Hai</a:t>
            </a:r>
            <a:r>
              <a:rPr lang="en-US" sz="1400" dirty="0" smtClean="0"/>
              <a:t> Dang</a:t>
            </a:r>
            <a:endParaRPr lang="en-US" sz="1400" dirty="0"/>
          </a:p>
        </p:txBody>
      </p:sp>
      <p:cxnSp>
        <p:nvCxnSpPr>
          <p:cNvPr id="19" name="Straight Connector 18"/>
          <p:cNvCxnSpPr>
            <a:endCxn id="10" idx="0"/>
          </p:cNvCxnSpPr>
          <p:nvPr/>
        </p:nvCxnSpPr>
        <p:spPr>
          <a:xfrm rot="5400000">
            <a:off x="3657600" y="2133600"/>
            <a:ext cx="762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810794" y="3199606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90600" y="3429000"/>
            <a:ext cx="70866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762794" y="3656806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515394" y="3656806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344194" y="3656806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096794" y="3656806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849394" y="3656806"/>
            <a:ext cx="4572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/>
              <a:t>Master Schedule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219200"/>
          <a:ext cx="8153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  <a:gridCol w="67945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Job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2362200" y="1676400"/>
            <a:ext cx="914400" cy="228600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276600" y="2057400"/>
            <a:ext cx="609600" cy="228600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3200400" y="1600200"/>
            <a:ext cx="304800" cy="304800"/>
          </a:xfrm>
          <a:prstGeom prst="star5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16002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11/10</a:t>
            </a:r>
            <a:endParaRPr lang="en-US" sz="1200" dirty="0"/>
          </a:p>
        </p:txBody>
      </p:sp>
      <p:sp>
        <p:nvSpPr>
          <p:cNvPr id="17" name="5-Point Star 16"/>
          <p:cNvSpPr/>
          <p:nvPr/>
        </p:nvSpPr>
        <p:spPr>
          <a:xfrm>
            <a:off x="3886200" y="2057400"/>
            <a:ext cx="304800" cy="304800"/>
          </a:xfrm>
          <a:prstGeom prst="star5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91000" y="20574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12/7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/>
              <a:t>Project’s Role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1219200"/>
          <a:ext cx="83820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Role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Senior 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</a:t>
                      </a:r>
                      <a:r>
                        <a:rPr lang="en-US" baseline="0" dirty="0" smtClean="0"/>
                        <a:t> the project’s problem</a:t>
                      </a:r>
                    </a:p>
                    <a:p>
                      <a:r>
                        <a:rPr lang="en-US" baseline="0" dirty="0" smtClean="0"/>
                        <a:t>Control the project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Share</a:t>
                      </a:r>
                      <a:r>
                        <a:rPr lang="en-US" baseline="0" dirty="0" smtClean="0"/>
                        <a:t> project information</a:t>
                      </a:r>
                    </a:p>
                    <a:p>
                      <a:r>
                        <a:rPr lang="en-US" baseline="0" dirty="0" smtClean="0"/>
                        <a:t>Review and confirm the document</a:t>
                      </a:r>
                    </a:p>
                    <a:p>
                      <a:r>
                        <a:rPr lang="en-US" baseline="0" dirty="0" smtClean="0"/>
                        <a:t>Make the plan and monitor member</a:t>
                      </a:r>
                    </a:p>
                    <a:p>
                      <a:r>
                        <a:rPr lang="en-US" baseline="0" dirty="0" smtClean="0"/>
                        <a:t>Report the project progress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the requirement</a:t>
                      </a:r>
                    </a:p>
                    <a:p>
                      <a:r>
                        <a:rPr lang="en-US" dirty="0" smtClean="0"/>
                        <a:t>Implement</a:t>
                      </a:r>
                      <a:r>
                        <a:rPr lang="en-US" baseline="0" dirty="0" smtClean="0"/>
                        <a:t> the requirement</a:t>
                      </a:r>
                    </a:p>
                    <a:p>
                      <a:r>
                        <a:rPr lang="en-US" baseline="0" dirty="0" smtClean="0"/>
                        <a:t>Report to Leader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40386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Project Name: </a:t>
            </a:r>
            <a:r>
              <a:rPr lang="en-US" dirty="0" err="1" smtClean="0">
                <a:solidFill>
                  <a:schemeClr val="tx1"/>
                </a:solidFill>
              </a:rPr>
              <a:t>Magento</a:t>
            </a:r>
            <a:r>
              <a:rPr lang="en-US" dirty="0" smtClean="0">
                <a:solidFill>
                  <a:schemeClr val="tx1"/>
                </a:solidFill>
              </a:rPr>
              <a:t> Training Pool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Customer: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Vaimo</a:t>
            </a:r>
            <a:r>
              <a:rPr lang="en-US" dirty="0" smtClean="0">
                <a:solidFill>
                  <a:schemeClr val="tx1"/>
                </a:solidFill>
              </a:rPr>
              <a:t>-Product </a:t>
            </a:r>
            <a:r>
              <a:rPr lang="en-US" dirty="0" err="1" smtClean="0">
                <a:solidFill>
                  <a:schemeClr val="tx1"/>
                </a:solidFill>
              </a:rPr>
              <a:t>Ower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Japan TCI- Project Management Group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Magento</a:t>
            </a:r>
            <a:r>
              <a:rPr lang="en-US" dirty="0" smtClean="0">
                <a:solidFill>
                  <a:schemeClr val="tx1"/>
                </a:solidFill>
              </a:rPr>
              <a:t> is an open source E-commerce software which is useful for online business and it has the flexible modular architecture. To ensure member have knowledge about </a:t>
            </a:r>
            <a:r>
              <a:rPr lang="en-US" dirty="0" err="1" smtClean="0">
                <a:solidFill>
                  <a:schemeClr val="tx1"/>
                </a:solidFill>
              </a:rPr>
              <a:t>Magento’s</a:t>
            </a:r>
            <a:r>
              <a:rPr lang="en-US" dirty="0" smtClean="0">
                <a:solidFill>
                  <a:schemeClr val="tx1"/>
                </a:solidFill>
              </a:rPr>
              <a:t> extension, we provide training for developer.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BACKGround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3429000"/>
          </a:xfrm>
        </p:spPr>
        <p:txBody>
          <a:bodyPr anchor="t" anchorCtr="0"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Scope of project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Technologies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Quality Control and Testing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Glossary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Possible Risk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Plan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Project Plan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Organizational chart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Master Schedule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Project’s role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/>
              <a:t>Scope OF Project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21336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Understand </a:t>
            </a:r>
            <a:r>
              <a:rPr lang="en-US" dirty="0" err="1" smtClean="0">
                <a:solidFill>
                  <a:schemeClr val="tx1"/>
                </a:solidFill>
              </a:rPr>
              <a:t>Magento</a:t>
            </a:r>
            <a:r>
              <a:rPr lang="en-US" dirty="0" smtClean="0">
                <a:solidFill>
                  <a:schemeClr val="tx1"/>
                </a:solidFill>
              </a:rPr>
              <a:t> 2 Framework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Understand of </a:t>
            </a:r>
            <a:r>
              <a:rPr lang="en-US" dirty="0" err="1" smtClean="0">
                <a:solidFill>
                  <a:schemeClr val="tx1"/>
                </a:solidFill>
              </a:rPr>
              <a:t>Magento</a:t>
            </a:r>
            <a:r>
              <a:rPr lang="en-US" dirty="0" smtClean="0">
                <a:solidFill>
                  <a:schemeClr val="tx1"/>
                </a:solidFill>
              </a:rPr>
              <a:t> 2 Development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OOP with </a:t>
            </a:r>
            <a:r>
              <a:rPr lang="en-US" dirty="0" err="1" smtClean="0">
                <a:solidFill>
                  <a:schemeClr val="tx1"/>
                </a:solidFill>
              </a:rPr>
              <a:t>Magento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Unit test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2133600"/>
          </a:xfrm>
        </p:spPr>
        <p:txBody>
          <a:bodyPr anchor="t" anchorCtr="0"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Framework: </a:t>
            </a:r>
            <a:r>
              <a:rPr lang="en-US" dirty="0" err="1" smtClean="0">
                <a:solidFill>
                  <a:schemeClr val="tx1"/>
                </a:solidFill>
              </a:rPr>
              <a:t>Magento</a:t>
            </a:r>
            <a:r>
              <a:rPr lang="en-US" dirty="0" smtClean="0">
                <a:solidFill>
                  <a:schemeClr val="tx1"/>
                </a:solidFill>
              </a:rPr>
              <a:t> 2.1.1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Language: PHP5.6 and PHP7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Database: </a:t>
            </a:r>
            <a:r>
              <a:rPr lang="en-US" dirty="0" err="1" smtClean="0">
                <a:solidFill>
                  <a:schemeClr val="tx1"/>
                </a:solidFill>
              </a:rPr>
              <a:t>MySql</a:t>
            </a:r>
            <a:r>
              <a:rPr lang="en-US" dirty="0" smtClean="0">
                <a:solidFill>
                  <a:schemeClr val="tx1"/>
                </a:solidFill>
              </a:rPr>
              <a:t> 5.6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Web Server: Apache 2.2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Development Server: </a:t>
            </a:r>
            <a:r>
              <a:rPr lang="en-US" dirty="0" err="1" smtClean="0">
                <a:solidFill>
                  <a:schemeClr val="tx1"/>
                </a:solidFill>
              </a:rPr>
              <a:t>Ubuntu</a:t>
            </a:r>
            <a:r>
              <a:rPr lang="en-US" dirty="0" smtClean="0">
                <a:solidFill>
                  <a:schemeClr val="tx1"/>
                </a:solidFill>
              </a:rPr>
              <a:t> Linux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Development </a:t>
            </a:r>
            <a:r>
              <a:rPr lang="en-US" dirty="0" err="1" smtClean="0">
                <a:solidFill>
                  <a:schemeClr val="tx1"/>
                </a:solidFill>
              </a:rPr>
              <a:t>Perfomance</a:t>
            </a:r>
            <a:r>
              <a:rPr lang="en-US" dirty="0" smtClean="0">
                <a:solidFill>
                  <a:schemeClr val="tx1"/>
                </a:solidFill>
              </a:rPr>
              <a:t>: CPU i5 3.0GB, RAM 8GB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Magento-Logo.jpg"/>
          <p:cNvPicPr>
            <a:picLocks noChangeAspect="1"/>
          </p:cNvPicPr>
          <p:nvPr/>
        </p:nvPicPr>
        <p:blipFill>
          <a:blip r:embed="rId2"/>
          <a:srcRect l="8007" t="11748" r="65833" b="22461"/>
          <a:stretch>
            <a:fillRect/>
          </a:stretch>
        </p:blipFill>
        <p:spPr>
          <a:xfrm>
            <a:off x="381001" y="3804640"/>
            <a:ext cx="1142999" cy="1224560"/>
          </a:xfrm>
          <a:prstGeom prst="rect">
            <a:avLst/>
          </a:prstGeom>
        </p:spPr>
      </p:pic>
      <p:pic>
        <p:nvPicPr>
          <p:cNvPr id="13" name="Picture 12" descr="ttg-zendtungraphp5c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52600" y="4038600"/>
            <a:ext cx="1676400" cy="838200"/>
          </a:xfrm>
          <a:prstGeom prst="rect">
            <a:avLst/>
          </a:prstGeom>
        </p:spPr>
      </p:pic>
      <p:pic>
        <p:nvPicPr>
          <p:cNvPr id="14" name="Picture 13" descr="MySQL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4004548"/>
            <a:ext cx="1686529" cy="872252"/>
          </a:xfrm>
          <a:prstGeom prst="rect">
            <a:avLst/>
          </a:prstGeom>
        </p:spPr>
      </p:pic>
      <p:pic>
        <p:nvPicPr>
          <p:cNvPr id="15" name="Picture 14" descr="asf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15000" y="4255122"/>
            <a:ext cx="1524000" cy="621678"/>
          </a:xfrm>
          <a:prstGeom prst="rect">
            <a:avLst/>
          </a:prstGeom>
        </p:spPr>
      </p:pic>
      <p:pic>
        <p:nvPicPr>
          <p:cNvPr id="16" name="Picture 15" descr="logo-ubuntu_st_no®-black_orange-hex.png"/>
          <p:cNvPicPr>
            <a:picLocks noChangeAspect="1"/>
          </p:cNvPicPr>
          <p:nvPr/>
        </p:nvPicPr>
        <p:blipFill>
          <a:blip r:embed="rId6" cstate="print"/>
          <a:srcRect l="16056" t="11356" r="19718" b="16724"/>
          <a:stretch>
            <a:fillRect/>
          </a:stretch>
        </p:blipFill>
        <p:spPr>
          <a:xfrm>
            <a:off x="7391400" y="3962400"/>
            <a:ext cx="1155031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/>
              <a:t>Quality control and testing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21336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Static code analysis: Code style, performance, security,…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226px-Jenkins_logo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1904267" cy="26289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11488" r="2153"/>
          <a:stretch>
            <a:fillRect/>
          </a:stretch>
        </p:blipFill>
        <p:spPr bwMode="auto">
          <a:xfrm>
            <a:off x="3657600" y="2971800"/>
            <a:ext cx="4383186" cy="297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 t="6154" r="46250" b="24615"/>
          <a:stretch>
            <a:fillRect/>
          </a:stretch>
        </p:blipFill>
        <p:spPr bwMode="auto">
          <a:xfrm>
            <a:off x="4724400" y="1600200"/>
            <a:ext cx="3713480" cy="2590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>
          <a:xfrm>
            <a:off x="2438400" y="3276600"/>
            <a:ext cx="1143000" cy="533400"/>
          </a:xfrm>
          <a:prstGeom prst="right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8305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Quality control and testing (cont)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3505200"/>
          </a:xfrm>
        </p:spPr>
        <p:txBody>
          <a:bodyPr anchor="t" anchorCtr="0"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Phploc</a:t>
            </a:r>
            <a:r>
              <a:rPr lang="en-US" dirty="0" smtClean="0">
                <a:solidFill>
                  <a:schemeClr val="tx1"/>
                </a:solidFill>
              </a:rPr>
              <a:t>: can quickly measure the size of PHP project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Phpmd</a:t>
            </a:r>
            <a:r>
              <a:rPr lang="en-US" dirty="0" smtClean="0">
                <a:solidFill>
                  <a:schemeClr val="tx1"/>
                </a:solidFill>
              </a:rPr>
              <a:t>: scan PHP source code and looks for potential problems such as possible bugs, dead code,…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Phpcpd</a:t>
            </a:r>
            <a:r>
              <a:rPr lang="en-US" dirty="0" smtClean="0">
                <a:solidFill>
                  <a:schemeClr val="tx1"/>
                </a:solidFill>
              </a:rPr>
              <a:t>: is a copy/paste detector for </a:t>
            </a:r>
            <a:r>
              <a:rPr lang="en-US" dirty="0" err="1" smtClean="0">
                <a:solidFill>
                  <a:schemeClr val="tx1"/>
                </a:solidFill>
              </a:rPr>
              <a:t>php</a:t>
            </a:r>
            <a:r>
              <a:rPr lang="en-US" dirty="0" smtClean="0">
                <a:solidFill>
                  <a:schemeClr val="tx1"/>
                </a:solidFill>
              </a:rPr>
              <a:t> code. It </a:t>
            </a:r>
            <a:r>
              <a:rPr lang="en-US" dirty="0" err="1" smtClean="0">
                <a:solidFill>
                  <a:schemeClr val="tx1"/>
                </a:solidFill>
              </a:rPr>
              <a:t>scand</a:t>
            </a:r>
            <a:r>
              <a:rPr lang="en-US" dirty="0" smtClean="0">
                <a:solidFill>
                  <a:schemeClr val="tx1"/>
                </a:solidFill>
              </a:rPr>
              <a:t> PHP project for duplicated code.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Phpcs</a:t>
            </a:r>
            <a:r>
              <a:rPr lang="en-US" dirty="0" smtClean="0">
                <a:solidFill>
                  <a:schemeClr val="tx1"/>
                </a:solidFill>
              </a:rPr>
              <a:t>: detects violation of defined set of coding standards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Reference: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AlecBedzir_Meet_Magento_Vietnam_October_2016_final.pdf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/>
              <a:t>Possible Risk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21336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Requirement is not clear because only reference from extension list.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Magento’s</a:t>
            </a:r>
            <a:r>
              <a:rPr lang="en-US" dirty="0" smtClean="0">
                <a:solidFill>
                  <a:schemeClr val="tx1"/>
                </a:solidFill>
              </a:rPr>
              <a:t> technical is new, many members have no experience.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Member have no experience about B2E business logic.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304801"/>
            <a:ext cx="7772400" cy="762000"/>
          </a:xfrm>
        </p:spPr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7772400" cy="3733800"/>
          </a:xfrm>
        </p:spPr>
        <p:txBody>
          <a:bodyPr anchor="t" anchorCtr="0"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Phase 1: Training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Technical training for developing </a:t>
            </a:r>
            <a:r>
              <a:rPr lang="en-US" dirty="0" err="1" smtClean="0">
                <a:solidFill>
                  <a:schemeClr val="tx1"/>
                </a:solidFill>
              </a:rPr>
              <a:t>Magento's</a:t>
            </a:r>
            <a:r>
              <a:rPr lang="en-US" dirty="0" smtClean="0">
                <a:solidFill>
                  <a:schemeClr val="tx1"/>
                </a:solidFill>
              </a:rPr>
              <a:t> extension. Preparing the consolidation of 5 month implementation phase of project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Start up: Oct-2016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Estimated Effort: 5 Man-Month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Phase 2: On job Training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Design and develop extension based on confirm from Japan TCI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Start up: Mid Nov-2016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Estimated Effort: 2.5 Man-Month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0" y="6172200"/>
            <a:ext cx="9144000" cy="731518"/>
          </a:xfrm>
          <a:prstGeom prst="rect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347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Magento Training</vt:lpstr>
      <vt:lpstr>Summary</vt:lpstr>
      <vt:lpstr>Project BACKGround</vt:lpstr>
      <vt:lpstr>Scope OF Project</vt:lpstr>
      <vt:lpstr>Technologies</vt:lpstr>
      <vt:lpstr>Quality control and testing</vt:lpstr>
      <vt:lpstr>Quality control and testing (cont)</vt:lpstr>
      <vt:lpstr>Possible Risk</vt:lpstr>
      <vt:lpstr>Project Plan</vt:lpstr>
      <vt:lpstr>organizational chart</vt:lpstr>
      <vt:lpstr>Master Schedule</vt:lpstr>
      <vt:lpstr>Project’s Role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Magento Extension</dc:title>
  <dc:creator>Nhan Chau Thanh</dc:creator>
  <cp:lastModifiedBy>Nhan Chau Thanh</cp:lastModifiedBy>
  <cp:revision>68</cp:revision>
  <dcterms:created xsi:type="dcterms:W3CDTF">2016-11-14T01:40:37Z</dcterms:created>
  <dcterms:modified xsi:type="dcterms:W3CDTF">2016-11-15T04:55:18Z</dcterms:modified>
</cp:coreProperties>
</file>