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7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EE7E8"/>
    <a:srgbClr val="FF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0841" autoAdjust="0"/>
    <p:restoredTop sz="91534" autoAdjust="0"/>
  </p:normalViewPr>
  <p:slideViewPr>
    <p:cSldViewPr snapToGrid="0">
      <p:cViewPr varScale="1">
        <p:scale>
          <a:sx n="106" d="100"/>
          <a:sy n="106" d="100"/>
        </p:scale>
        <p:origin x="-150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D3B58-6D72-4F6D-B0D2-FC7D0AFC38A1}" type="datetimeFigureOut">
              <a:rPr lang="en-GB" smtClean="0"/>
              <a:pPr/>
              <a:t>18/11/2016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5251C-710B-4D83-B24E-6AB95431BC4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8618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0099" name="ノート プレースホルダー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ja-JP" altLang="en-US" dirty="0">
              <a:latin typeface="Times New Roman" charset="0"/>
              <a:ea typeface="ＭＳ Ｐ明朝" charset="0"/>
            </a:endParaRPr>
          </a:p>
        </p:txBody>
      </p:sp>
      <p:sp>
        <p:nvSpPr>
          <p:cNvPr id="26010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Arial" charset="0"/>
                <a:ea typeface="MS UI Gothic" charset="0"/>
                <a:cs typeface="MS UI Gothic" charset="0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Arial" charset="0"/>
                <a:ea typeface="MS UI Gothic" charset="0"/>
                <a:cs typeface="MS UI Gothic" charset="0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Arial" charset="0"/>
                <a:ea typeface="MS UI Gothic" charset="0"/>
                <a:cs typeface="MS UI Gothic" charset="0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Arial" charset="0"/>
                <a:ea typeface="MS UI Gothic" charset="0"/>
                <a:cs typeface="MS UI Gothic" charset="0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Arial" charset="0"/>
                <a:ea typeface="MS UI Gothic" charset="0"/>
                <a:cs typeface="MS UI Gothic" charset="0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MS UI Gothic" charset="0"/>
                <a:cs typeface="MS UI Gothic" charset="0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MS UI Gothic" charset="0"/>
                <a:cs typeface="MS UI Gothic" charset="0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MS UI Gothic" charset="0"/>
                <a:cs typeface="MS UI Gothic" charset="0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MS UI Gothic" charset="0"/>
                <a:cs typeface="MS UI Gothic" charset="0"/>
              </a:defRPr>
            </a:lvl9pPr>
          </a:lstStyle>
          <a:p>
            <a:pPr eaLnBrk="1" hangingPunct="1">
              <a:defRPr/>
            </a:pPr>
            <a:fld id="{DF0D3995-1313-7C4E-B588-0FE2A931D523}" type="slidenum">
              <a:rPr lang="en-US" altLang="ja-JP" sz="1200" smtClean="0">
                <a:solidFill>
                  <a:prstClr val="black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pPr eaLnBrk="1" hangingPunct="1">
                <a:defRPr/>
              </a:pPr>
              <a:t>1</a:t>
            </a:fld>
            <a:endParaRPr lang="en-US" altLang="ja-JP" sz="1200" smtClean="0">
              <a:solidFill>
                <a:prstClr val="black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824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ctrTitle"/>
          </p:nvPr>
        </p:nvSpPr>
        <p:spPr>
          <a:xfrm>
            <a:off x="3626422" y="2675032"/>
            <a:ext cx="4914807" cy="442302"/>
          </a:xfrm>
        </p:spPr>
        <p:txBody>
          <a:bodyPr/>
          <a:lstStyle>
            <a:lvl1pPr algn="ctr">
              <a:defRPr sz="2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10" hasCustomPrompt="1"/>
          </p:nvPr>
        </p:nvSpPr>
        <p:spPr>
          <a:xfrm>
            <a:off x="6528588" y="3645024"/>
            <a:ext cx="5378417" cy="576262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100"/>
            </a:lvl1pPr>
          </a:lstStyle>
          <a:p>
            <a:pPr lvl="0"/>
            <a:r>
              <a:rPr kumimoji="1" lang="ja-JP" altLang="en-US" dirty="0" smtClean="0"/>
              <a:t>日付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  <a:p>
            <a:pPr lvl="0"/>
            <a:r>
              <a:rPr kumimoji="1" lang="ja-JP" altLang="en-US" dirty="0" smtClean="0"/>
              <a:t>トランスコスモス株式会社</a:t>
            </a:r>
            <a:endParaRPr kumimoji="1" lang="en-US" altLang="ja-JP" dirty="0" smtClean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332582"/>
            <a:ext cx="4993216" cy="57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 smtClean="0"/>
              <a:t>会社名御中</a:t>
            </a:r>
            <a:endParaRPr kumimoji="1" lang="ja-JP" altLang="en-US" dirty="0"/>
          </a:p>
        </p:txBody>
      </p:sp>
      <p:sp>
        <p:nvSpPr>
          <p:cNvPr id="18" name="Rectangle 3" descr="右上がり対角線"/>
          <p:cNvSpPr>
            <a:spLocks noChangeArrowheads="1"/>
          </p:cNvSpPr>
          <p:nvPr userDrawn="1"/>
        </p:nvSpPr>
        <p:spPr bwMode="auto">
          <a:xfrm flipV="1">
            <a:off x="0" y="3232597"/>
            <a:ext cx="12192000" cy="226591"/>
          </a:xfrm>
          <a:prstGeom prst="rect">
            <a:avLst/>
          </a:prstGeom>
          <a:pattFill prst="ltUpDiag">
            <a:fgClr>
              <a:srgbClr val="B2B2B2"/>
            </a:fgClr>
            <a:bgClr>
              <a:srgbClr val="FFFFFF"/>
            </a:bgClr>
          </a:pattFill>
          <a:ln>
            <a:noFill/>
          </a:ln>
          <a:effectLst/>
          <a:extLst/>
        </p:spPr>
        <p:txBody>
          <a:bodyPr wrap="square" lIns="54000" tIns="36000" rIns="54000" bIns="36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sz="1000" smtClean="0">
              <a:solidFill>
                <a:srgbClr val="919191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 userDrawn="1"/>
        </p:nvSpPr>
        <p:spPr bwMode="auto">
          <a:xfrm>
            <a:off x="-9379" y="3219916"/>
            <a:ext cx="281354" cy="246221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/>
        </p:spPr>
        <p:txBody>
          <a:bodyPr lIns="54000" rIns="54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sz="1000" smtClean="0">
              <a:solidFill>
                <a:srgbClr val="919191"/>
              </a:solidFill>
            </a:endParaRPr>
          </a:p>
        </p:txBody>
      </p:sp>
      <p:pic>
        <p:nvPicPr>
          <p:cNvPr id="2" name="Ảnh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832106"/>
            <a:ext cx="1487488" cy="997375"/>
          </a:xfrm>
          <a:prstGeom prst="rect">
            <a:avLst/>
          </a:prstGeom>
        </p:spPr>
      </p:pic>
      <p:pic>
        <p:nvPicPr>
          <p:cNvPr id="4" name="Ảnh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1642" y="5878982"/>
            <a:ext cx="3751908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225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50"/>
          <p:cNvSpPr>
            <a:spLocks noChangeArrowheads="1"/>
          </p:cNvSpPr>
          <p:nvPr userDrawn="1"/>
        </p:nvSpPr>
        <p:spPr bwMode="auto">
          <a:xfrm>
            <a:off x="2053714" y="2204442"/>
            <a:ext cx="108863" cy="367283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1" lang="ja-JP" altLang="ja-JP" sz="1200" b="1">
              <a:solidFill>
                <a:srgbClr val="000000"/>
              </a:solidFill>
            </a:endParaRPr>
          </a:p>
        </p:txBody>
      </p:sp>
      <p:sp>
        <p:nvSpPr>
          <p:cNvPr id="6" name="テキスト ボックス 1"/>
          <p:cNvSpPr txBox="1"/>
          <p:nvPr userDrawn="1"/>
        </p:nvSpPr>
        <p:spPr>
          <a:xfrm>
            <a:off x="431371" y="223621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800" b="1" dirty="0">
                <a:solidFill>
                  <a:srgbClr val="00000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INDEX</a:t>
            </a:r>
            <a:endParaRPr kumimoji="1" lang="ja-JP" altLang="en-US" sz="1800" b="1" dirty="0">
              <a:solidFill>
                <a:srgbClr val="000000"/>
              </a:solidFill>
              <a:effectLst>
                <a:reflection blurRad="6350" stA="50000" endA="300" endPos="50000" dist="29997" dir="5400000" sy="-100000" algn="bl" rotWithShape="0"/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0"/>
          </p:nvPr>
        </p:nvSpPr>
        <p:spPr>
          <a:xfrm>
            <a:off x="2580379" y="2216894"/>
            <a:ext cx="9156374" cy="647700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cxnSp>
        <p:nvCxnSpPr>
          <p:cNvPr id="8" name="直線コネクタ 10"/>
          <p:cNvCxnSpPr/>
          <p:nvPr userDrawn="1"/>
        </p:nvCxnSpPr>
        <p:spPr bwMode="auto">
          <a:xfrm>
            <a:off x="1576755" y="6601313"/>
            <a:ext cx="106152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1114595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339" y="161798"/>
            <a:ext cx="4231928" cy="386902"/>
          </a:xfrm>
        </p:spPr>
        <p:txBody>
          <a:bodyPr/>
          <a:lstStyle>
            <a:lvl1pPr>
              <a:defRPr sz="24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97212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353" y="129530"/>
            <a:ext cx="4231928" cy="3869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5272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353" y="129530"/>
            <a:ext cx="3924151" cy="3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500" tIns="26988" rIns="63500" bIns="2698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7" name="Rectangle 3"/>
          <p:cNvSpPr>
            <a:spLocks noChangeArrowheads="1"/>
          </p:cNvSpPr>
          <p:nvPr userDrawn="1"/>
        </p:nvSpPr>
        <p:spPr bwMode="auto">
          <a:xfrm>
            <a:off x="11376601" y="6626227"/>
            <a:ext cx="51452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6988" rIns="63500" bIns="26988" anchor="ctr"/>
          <a:lstStyle/>
          <a:p>
            <a:pPr algn="r" defTabSz="923925" eaLnBrk="0"/>
            <a:fld id="{39BCF1DD-1D3D-441D-8038-D2A6D8428144}" type="slidenum">
              <a:rPr kumimoji="1" lang="en-US" altLang="ja-JP" sz="800">
                <a:solidFill>
                  <a:srgbClr val="000000">
                    <a:lumMod val="75000"/>
                    <a:lumOff val="25000"/>
                  </a:srgbClr>
                </a:solidFill>
              </a:rPr>
              <a:pPr algn="r" defTabSz="923925" eaLnBrk="0"/>
              <a:t>‹#›</a:t>
            </a:fld>
            <a:endParaRPr kumimoji="1" lang="en-US" altLang="ja-JP" sz="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8" name="Rectangle 20"/>
          <p:cNvSpPr>
            <a:spLocks noChangeArrowheads="1"/>
          </p:cNvSpPr>
          <p:nvPr userDrawn="1"/>
        </p:nvSpPr>
        <p:spPr bwMode="auto">
          <a:xfrm>
            <a:off x="1548997" y="6629270"/>
            <a:ext cx="1729642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eaLnBrk="0"/>
            <a:r>
              <a:rPr lang="en-US" altLang="ja-JP" sz="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© Transcosmos Technologic Arts </a:t>
            </a:r>
          </a:p>
        </p:txBody>
      </p:sp>
      <p:cxnSp>
        <p:nvCxnSpPr>
          <p:cNvPr id="19" name="直線コネクタ 18"/>
          <p:cNvCxnSpPr/>
          <p:nvPr userDrawn="1"/>
        </p:nvCxnSpPr>
        <p:spPr bwMode="auto">
          <a:xfrm>
            <a:off x="1576755" y="6601313"/>
            <a:ext cx="106152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" descr="右上がり対角線"/>
          <p:cNvSpPr>
            <a:spLocks noChangeArrowheads="1"/>
          </p:cNvSpPr>
          <p:nvPr userDrawn="1"/>
        </p:nvSpPr>
        <p:spPr bwMode="auto">
          <a:xfrm flipV="1">
            <a:off x="0" y="473634"/>
            <a:ext cx="12192000" cy="226591"/>
          </a:xfrm>
          <a:prstGeom prst="rect">
            <a:avLst/>
          </a:prstGeom>
          <a:pattFill prst="ltUpDiag">
            <a:fgClr>
              <a:srgbClr val="B2B2B2"/>
            </a:fgClr>
            <a:bgClr>
              <a:srgbClr val="FFFFFF"/>
            </a:bgClr>
          </a:pattFill>
          <a:ln>
            <a:noFill/>
          </a:ln>
          <a:effectLst/>
          <a:extLst/>
        </p:spPr>
        <p:txBody>
          <a:bodyPr wrap="square" lIns="54000" tIns="36000" rIns="54000" bIns="36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sz="1000" smtClean="0">
              <a:solidFill>
                <a:srgbClr val="919191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-5410" y="461209"/>
            <a:ext cx="226197" cy="246221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/>
        </p:spPr>
        <p:txBody>
          <a:bodyPr wrap="square" lIns="54000" rIns="54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sz="1000" smtClean="0">
              <a:solidFill>
                <a:srgbClr val="919191"/>
              </a:solidFill>
            </a:endParaRPr>
          </a:p>
        </p:txBody>
      </p:sp>
      <p:pic>
        <p:nvPicPr>
          <p:cNvPr id="2" name="Ảnh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700" y="6432421"/>
            <a:ext cx="587100" cy="393656"/>
          </a:xfrm>
          <a:prstGeom prst="rect">
            <a:avLst/>
          </a:prstGeom>
        </p:spPr>
      </p:pic>
      <p:pic>
        <p:nvPicPr>
          <p:cNvPr id="3" name="Ảnh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8305" y="73550"/>
            <a:ext cx="1984225" cy="40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648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sz="24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2pPr>
      <a:lvl3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3pPr>
      <a:lvl4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4pPr>
      <a:lvl5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5pPr>
      <a:lvl6pPr marL="4572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6pPr>
      <a:lvl7pPr marL="9144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7pPr>
      <a:lvl8pPr marL="13716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8pPr>
      <a:lvl9pPr marL="18288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9pPr>
    </p:titleStyle>
    <p:bodyStyle>
      <a:lvl1pPr marL="285750" indent="-28575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6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566738" indent="-166688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–"/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850900" indent="-169863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181100" indent="-2159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–"/>
        <a:defRPr kumimoji="1" sz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14859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19431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6pPr>
      <a:lvl7pPr marL="24003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7pPr>
      <a:lvl8pPr marL="28575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8pPr>
      <a:lvl9pPr marL="33147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タイトル 1"/>
          <p:cNvSpPr>
            <a:spLocks noGrp="1"/>
          </p:cNvSpPr>
          <p:nvPr>
            <p:ph type="title"/>
          </p:nvPr>
        </p:nvSpPr>
        <p:spPr>
          <a:xfrm>
            <a:off x="334619" y="101911"/>
            <a:ext cx="9165971" cy="386902"/>
          </a:xfrm>
        </p:spPr>
        <p:txBody>
          <a:bodyPr/>
          <a:lstStyle/>
          <a:p>
            <a:r>
              <a:rPr lang="en-GB" altLang="ja-JP" dirty="0" smtClean="0">
                <a:latin typeface="HGP創英角ｺﾞｼｯｸUB" charset="0"/>
                <a:ea typeface="HGP創英角ｺﾞｼｯｸUB" charset="0"/>
              </a:rPr>
              <a:t>Project: Training(</a:t>
            </a:r>
            <a:r>
              <a:rPr lang="en-GB" altLang="ja-JP" dirty="0" smtClean="0">
                <a:solidFill>
                  <a:srgbClr val="FF0000"/>
                </a:solidFill>
                <a:latin typeface="HGP創英角ｺﾞｼｯｸUB" charset="0"/>
                <a:ea typeface="HGP創英角ｺﾞｼｯｸUB" charset="0"/>
              </a:rPr>
              <a:t>MAGENTO</a:t>
            </a:r>
            <a:r>
              <a:rPr lang="en-GB" altLang="ja-JP" dirty="0" smtClean="0">
                <a:latin typeface="HGP創英角ｺﾞｼｯｸUB" charset="0"/>
                <a:ea typeface="HGP創英角ｺﾞｼｯｸUB" charset="0"/>
              </a:rPr>
              <a:t>). Week: </a:t>
            </a:r>
            <a:r>
              <a:rPr lang="en-GB" altLang="ja-JP" dirty="0" smtClean="0">
                <a:latin typeface="HGP創英角ｺﾞｼｯｸUB" charset="0"/>
                <a:ea typeface="HGP創英角ｺﾞｼｯｸUB" charset="0"/>
              </a:rPr>
              <a:t>47           </a:t>
            </a:r>
            <a:r>
              <a:rPr lang="en-GB" altLang="ja-JP" dirty="0" smtClean="0">
                <a:latin typeface="HGP創英角ｺﾞｼｯｸUB" charset="0"/>
                <a:ea typeface="HGP創英角ｺﾞｼｯｸUB" charset="0"/>
              </a:rPr>
              <a:t>Leader: </a:t>
            </a:r>
            <a:r>
              <a:rPr lang="en-GB" altLang="ja-JP" dirty="0" err="1" smtClean="0">
                <a:latin typeface="HGP創英角ｺﾞｼｯｸUB" charset="0"/>
                <a:ea typeface="HGP創英角ｺﾞｼｯｸUB" charset="0"/>
              </a:rPr>
              <a:t>NhanCT</a:t>
            </a:r>
            <a:endParaRPr lang="ja-JP" altLang="en-US" dirty="0">
              <a:latin typeface="HGP創英角ｺﾞｼｯｸUB" charset="0"/>
              <a:ea typeface="HGP創英角ｺﾞｼｯｸUB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796" y="766637"/>
            <a:ext cx="1704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sz="1600" b="1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Overall Status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15470" y="1125551"/>
            <a:ext cx="4572440" cy="3766397"/>
          </a:xfrm>
          <a:prstGeom prst="rect">
            <a:avLst/>
          </a:prstGeom>
          <a:solidFill>
            <a:srgbClr val="FFFFFF">
              <a:alpha val="98822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 rtlCol="0" anchor="ctr"/>
          <a:lstStyle/>
          <a:p>
            <a:pPr algn="ctr"/>
            <a:endParaRPr lang="en-GB" sz="8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353" y="1275779"/>
            <a:ext cx="44485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Overview and Purpose</a:t>
            </a:r>
            <a:endParaRPr kumimoji="1" lang="en-GB" sz="11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 Training &amp; support to develop </a:t>
            </a:r>
            <a:r>
              <a:rPr kumimoji="1" lang="en-GB" sz="11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magento’s</a:t>
            </a:r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extension</a:t>
            </a:r>
            <a:r>
              <a:rPr kumimoji="1" 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.</a:t>
            </a:r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</a:p>
          <a:p>
            <a:endParaRPr kumimoji="1" lang="en-US" sz="11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en-US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Assign Head Count:</a:t>
            </a:r>
            <a:r>
              <a:rPr kumimoji="1" 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5</a:t>
            </a:r>
            <a:endParaRPr kumimoji="1" lang="en-GB" sz="1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en-GB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Deadline: </a:t>
            </a:r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2016/11/30</a:t>
            </a:r>
            <a:endParaRPr kumimoji="1" lang="en-GB" sz="11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en-GB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Estimation: 5 </a:t>
            </a:r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MM</a:t>
            </a:r>
            <a:endParaRPr kumimoji="1" lang="en-GB" sz="11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en-GB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Achievements Last Week</a:t>
            </a:r>
            <a:endParaRPr kumimoji="1" lang="en-GB" sz="1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Tx/>
              <a:buChar char="-"/>
            </a:pPr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[NO 9-267] Translation </a:t>
            </a:r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Extension</a:t>
            </a:r>
          </a:p>
          <a:p>
            <a:pPr lvl="1">
              <a:buFontTx/>
              <a:buChar char="-"/>
            </a:pPr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Analyze </a:t>
            </a:r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and find solution: 100%</a:t>
            </a:r>
          </a:p>
          <a:p>
            <a:pPr lvl="1">
              <a:buFontTx/>
              <a:buChar char="-"/>
            </a:pPr>
            <a:r>
              <a:rPr kumimoji="1" lang="en-GB" altLang="ja-JP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Sample </a:t>
            </a:r>
            <a:r>
              <a:rPr kumimoji="1" lang="en-GB" altLang="ja-JP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Coding: 70%</a:t>
            </a:r>
            <a:endParaRPr kumimoji="1" lang="en-GB" altLang="ja-JP" sz="11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en-GB" sz="11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en-GB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Next Week</a:t>
            </a:r>
            <a:endParaRPr kumimoji="1" lang="en-GB" sz="11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Tx/>
              <a:buChar char="-"/>
            </a:pPr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[NO 9-267] Translation </a:t>
            </a:r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Extension</a:t>
            </a:r>
          </a:p>
          <a:p>
            <a:pPr marL="457200" lvl="2">
              <a:buFontTx/>
              <a:buChar char="-"/>
            </a:pPr>
            <a:r>
              <a:rPr kumimoji="1" lang="en-GB" altLang="ja-JP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Sample Coding: </a:t>
            </a:r>
            <a:r>
              <a:rPr kumimoji="1" lang="en-GB" altLang="ja-JP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100</a:t>
            </a:r>
            <a:r>
              <a:rPr kumimoji="1" lang="en-GB" altLang="ja-JP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%</a:t>
            </a:r>
          </a:p>
          <a:p>
            <a:pPr>
              <a:buFontTx/>
              <a:buChar char="-"/>
            </a:pPr>
            <a:r>
              <a:rPr kumimoji="1" 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[No 1-2]Email address identity confirmation</a:t>
            </a:r>
          </a:p>
          <a:p>
            <a:pPr>
              <a:buFontTx/>
              <a:buChar char="-"/>
            </a:pPr>
            <a:r>
              <a:rPr kumimoji="1" lang="en-US" sz="11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[No 1-3]Confirmation for inputted member information</a:t>
            </a:r>
            <a:endParaRPr kumimoji="1" lang="en-GB" sz="1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459" y="5733535"/>
            <a:ext cx="2250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sz="1600" b="1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Decisions Required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68236" y="777053"/>
            <a:ext cx="1469104" cy="348500"/>
          </a:xfrm>
          <a:prstGeom prst="rect">
            <a:avLst/>
          </a:prstGeom>
          <a:solidFill>
            <a:srgbClr val="92D050">
              <a:alpha val="99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Green</a:t>
            </a:r>
            <a:endParaRPr lang="en-GB" sz="1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8761" y="6095999"/>
            <a:ext cx="4519149" cy="383933"/>
          </a:xfrm>
          <a:prstGeom prst="rect">
            <a:avLst/>
          </a:prstGeom>
          <a:solidFill>
            <a:srgbClr val="FFFFFF">
              <a:alpha val="98822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 rtlCol="0" anchor="ctr"/>
          <a:lstStyle/>
          <a:p>
            <a:pPr algn="ctr"/>
            <a:endParaRPr lang="en-GB" sz="9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390" y="5471925"/>
            <a:ext cx="4106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22006" y="742424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sz="1600" b="1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Metrics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59520581"/>
              </p:ext>
            </p:extLst>
          </p:nvPr>
        </p:nvGraphicFramePr>
        <p:xfrm>
          <a:off x="4958367" y="1181224"/>
          <a:ext cx="7094212" cy="1037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421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Measurement Method /Success</a:t>
                      </a:r>
                      <a:r>
                        <a:rPr lang="en-GB" sz="1100" baseline="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 Criteria</a:t>
                      </a:r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3518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u="sng" dirty="0" smtClean="0">
                          <a:solidFill>
                            <a:schemeClr val="accent6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QA:</a:t>
                      </a:r>
                      <a:r>
                        <a:rPr lang="en-GB" sz="1100" b="1" baseline="0" dirty="0" smtClean="0">
                          <a:solidFill>
                            <a:schemeClr val="accent6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 </a:t>
                      </a:r>
                      <a:r>
                        <a:rPr lang="en-GB" sz="1100" b="0" baseline="0" dirty="0" smtClean="0">
                          <a:solidFill>
                            <a:schemeClr val="accent6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0/0; Issues: 0/0</a:t>
                      </a:r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3518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u="sng" dirty="0" smtClean="0">
                          <a:solidFill>
                            <a:schemeClr val="accent6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Delay:</a:t>
                      </a:r>
                      <a:r>
                        <a:rPr lang="en-GB" sz="1100" b="1" baseline="0" dirty="0" smtClean="0">
                          <a:solidFill>
                            <a:schemeClr val="accent6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 </a:t>
                      </a:r>
                      <a:r>
                        <a:rPr lang="en-GB" sz="1100" b="0" baseline="0" dirty="0" smtClean="0">
                          <a:solidFill>
                            <a:schemeClr val="accent6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None</a:t>
                      </a:r>
                      <a:endParaRPr lang="en-GB" sz="1100" b="0" dirty="0" smtClean="0">
                        <a:solidFill>
                          <a:schemeClr val="accent6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endParaRPr lang="en-GB" sz="1100" b="0" dirty="0">
                        <a:solidFill>
                          <a:schemeClr val="accent6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468143" y="2309028"/>
            <a:ext cx="202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600" b="1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Major Milestones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03693" y="4464148"/>
            <a:ext cx="188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sz="1600" b="1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Risk and Issues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518200"/>
              </p:ext>
            </p:extLst>
          </p:nvPr>
        </p:nvGraphicFramePr>
        <p:xfrm>
          <a:off x="4931474" y="2686822"/>
          <a:ext cx="7094212" cy="162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10"/>
                <a:gridCol w="4287246"/>
                <a:gridCol w="1039652"/>
                <a:gridCol w="1216404"/>
              </a:tblGrid>
              <a:tr h="216668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MD</a:t>
                      </a:r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Activity</a:t>
                      </a:r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Planned</a:t>
                      </a:r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Actual</a:t>
                      </a:r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216668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100</a:t>
                      </a:r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baseline="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Training</a:t>
                      </a:r>
                      <a:endParaRPr lang="en-GB" sz="1100" baseline="0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2016/11/30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325768"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216668"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GB" sz="1100" kern="1200" dirty="0">
                        <a:solidFill>
                          <a:schemeClr val="dk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altLang="ja-JP" sz="1100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altLang="ja-JP" sz="1100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216668">
                <a:tc>
                  <a:txBody>
                    <a:bodyPr/>
                    <a:lstStyle/>
                    <a:p>
                      <a:pPr algn="ctr"/>
                      <a:endParaRPr kumimoji="1" lang="en-GB" sz="1100" kern="1200" dirty="0">
                        <a:solidFill>
                          <a:schemeClr val="dk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216668"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altLang="ja-JP" sz="1100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5274620"/>
              </p:ext>
            </p:extLst>
          </p:nvPr>
        </p:nvGraphicFramePr>
        <p:xfrm>
          <a:off x="4958365" y="4821218"/>
          <a:ext cx="709421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737"/>
                <a:gridCol w="2364737"/>
                <a:gridCol w="236473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Issue</a:t>
                      </a:r>
                      <a:endParaRPr lang="en-GB" sz="9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Root</a:t>
                      </a:r>
                      <a:r>
                        <a:rPr lang="en-GB" sz="900" baseline="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 Cause</a:t>
                      </a:r>
                      <a:endParaRPr lang="en-GB" sz="9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Proposed Solution /Action</a:t>
                      </a:r>
                      <a:endParaRPr lang="en-GB" sz="9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142055">
                <a:tc>
                  <a:txBody>
                    <a:bodyPr/>
                    <a:lstStyle/>
                    <a:p>
                      <a:endParaRPr lang="en-GB" sz="900" strike="noStrike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strike="noStrike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strike="noStrike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142055">
                <a:tc>
                  <a:txBody>
                    <a:bodyPr/>
                    <a:lstStyle/>
                    <a:p>
                      <a:endParaRPr lang="en-GB" sz="900" strike="noStrike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strike="noStrike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strike="noStrike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  <a:tr h="142055">
                <a:tc>
                  <a:txBody>
                    <a:bodyPr/>
                    <a:lstStyle/>
                    <a:p>
                      <a:endParaRPr lang="en-GB" sz="900" strike="noStrike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strike="noStrike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strike="noStrike" dirty="0" smtClean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11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2_ﾃﾞｽｸﾄｯﾌﾟ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ﾃﾞｽｸﾄｯﾌﾟ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>
            <a:alpha val="98822"/>
          </a:srgbClr>
        </a:solidFill>
        <a:ln w="12700">
          <a:solidFill>
            <a:srgbClr val="000000"/>
          </a:solidFill>
          <a:miter lim="800000"/>
          <a:headEnd/>
          <a:tailEnd/>
        </a:ln>
      </a:spPr>
      <a:bodyPr lIns="90488" tIns="44450" rIns="90488" bIns="44450" anchor="ctr"/>
      <a:lstStyle>
        <a:defPPr algn="ctr">
          <a:defRPr sz="900">
            <a:solidFill>
              <a:srgbClr val="000000"/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txDef>
  </a:objectDefaults>
  <a:extraClrSchemeLst>
    <a:extraClrScheme>
      <a:clrScheme name="ﾃﾞｽｸﾄｯﾌﾟ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ﾃﾞｽｸﾄｯﾌﾟ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12720</TotalTime>
  <Words>125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62_ﾃﾞｽｸﾄｯﾌﾟ</vt:lpstr>
      <vt:lpstr>Project: Training(MAGENTO). Week: 47           Leader: NhanCT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XXX. Week: 28</dc:title>
  <dc:creator>vicente</dc:creator>
  <cp:lastModifiedBy>Nhan Chau Thanh</cp:lastModifiedBy>
  <cp:revision>628</cp:revision>
  <dcterms:created xsi:type="dcterms:W3CDTF">2016-07-20T03:03:34Z</dcterms:created>
  <dcterms:modified xsi:type="dcterms:W3CDTF">2016-11-18T07:26:11Z</dcterms:modified>
</cp:coreProperties>
</file>