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89" r:id="rId2"/>
    <p:sldId id="386" r:id="rId3"/>
    <p:sldId id="387" r:id="rId4"/>
    <p:sldId id="388" r:id="rId5"/>
    <p:sldId id="34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CCFF"/>
    <a:srgbClr val="FEE7E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0841" autoAdjust="0"/>
    <p:restoredTop sz="91534" autoAdjust="0"/>
  </p:normalViewPr>
  <p:slideViewPr>
    <p:cSldViewPr snapToGrid="0">
      <p:cViewPr varScale="1">
        <p:scale>
          <a:sx n="106" d="100"/>
          <a:sy n="106" d="100"/>
        </p:scale>
        <p:origin x="-14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D3B58-6D72-4F6D-B0D2-FC7D0AFC38A1}" type="datetimeFigureOut">
              <a:rPr lang="en-GB" smtClean="0"/>
              <a:pPr/>
              <a:t>09/12/2016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5251C-710B-4D83-B24E-6AB95431BC4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88618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60099" name="ノート プレースホルダー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ja-JP" altLang="en-US" dirty="0">
              <a:latin typeface="Times New Roman" charset="0"/>
              <a:ea typeface="ＭＳ Ｐ明朝" charset="0"/>
            </a:endParaRPr>
          </a:p>
        </p:txBody>
      </p:sp>
      <p:sp>
        <p:nvSpPr>
          <p:cNvPr id="26010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Arial" charset="0"/>
                <a:ea typeface="MS UI Gothic" charset="0"/>
                <a:cs typeface="MS UI Gothic" charset="0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Arial" charset="0"/>
                <a:ea typeface="MS UI Gothic" charset="0"/>
                <a:cs typeface="MS UI Gothic" charset="0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Arial" charset="0"/>
                <a:ea typeface="MS UI Gothic" charset="0"/>
                <a:cs typeface="MS UI Gothic" charset="0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Arial" charset="0"/>
                <a:ea typeface="MS UI Gothic" charset="0"/>
                <a:cs typeface="MS UI Gothic" charset="0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Arial" charset="0"/>
                <a:ea typeface="MS UI Gothic" charset="0"/>
                <a:cs typeface="MS UI Gothic" charset="0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MS UI Gothic" charset="0"/>
                <a:cs typeface="MS UI Gothic" charset="0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MS UI Gothic" charset="0"/>
                <a:cs typeface="MS UI Gothic" charset="0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MS UI Gothic" charset="0"/>
                <a:cs typeface="MS UI Gothic" charset="0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MS UI Gothic" charset="0"/>
                <a:cs typeface="MS UI Gothic" charset="0"/>
              </a:defRPr>
            </a:lvl9pPr>
          </a:lstStyle>
          <a:p>
            <a:pPr eaLnBrk="1" hangingPunct="1">
              <a:defRPr/>
            </a:pPr>
            <a:fld id="{DF0D3995-1313-7C4E-B588-0FE2A931D523}" type="slidenum">
              <a:rPr lang="en-US" altLang="ja-JP" sz="1200" smtClean="0">
                <a:solidFill>
                  <a:prstClr val="black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pPr eaLnBrk="1" hangingPunct="1">
                <a:defRPr/>
              </a:pPr>
              <a:t>1</a:t>
            </a:fld>
            <a:endParaRPr lang="en-US" altLang="ja-JP" sz="1200" smtClean="0">
              <a:solidFill>
                <a:prstClr val="black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8249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l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l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l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l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F4531CE-D453-414A-80FC-8A037E5B2F26}" type="slidenum">
              <a:rPr lang="en-US" altLang="ja-JP" smtClean="0">
                <a:latin typeface="Tahoma" pitchFamily="34" charset="0"/>
                <a:ea typeface="HGP創英角ｺﾞｼｯｸUB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mtClean="0">
              <a:latin typeface="Tahoma" pitchFamily="34" charset="0"/>
              <a:ea typeface="HGP創英角ｺﾞｼｯｸUB" pitchFamily="50" charset="-128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706438"/>
            <a:ext cx="6129338" cy="34480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744" y="4366541"/>
            <a:ext cx="5030588" cy="4072612"/>
          </a:xfrm>
          <a:noFill/>
        </p:spPr>
        <p:txBody>
          <a:bodyPr/>
          <a:lstStyle/>
          <a:p>
            <a:pPr eaLnBrk="1" hangingPunct="1"/>
            <a:r>
              <a:rPr lang="ja-JP" altLang="en-US" smtClean="0"/>
              <a:t>高さ：</a:t>
            </a:r>
            <a:r>
              <a:rPr lang="en-US" altLang="ja-JP" dirty="0" smtClean="0"/>
              <a:t>11.5</a:t>
            </a:r>
            <a:r>
              <a:rPr lang="ja-JP" altLang="en-US" smtClean="0"/>
              <a:t>、幅：</a:t>
            </a:r>
            <a:r>
              <a:rPr lang="en-US" altLang="ja-JP" dirty="0" smtClean="0"/>
              <a:t>25</a:t>
            </a:r>
            <a:r>
              <a:rPr lang="ja-JP" altLang="en-US" smtClean="0"/>
              <a:t>、横位置：</a:t>
            </a:r>
            <a:r>
              <a:rPr lang="en-US" altLang="ja-JP" dirty="0" smtClean="0"/>
              <a:t>0.14 cm</a:t>
            </a:r>
            <a:r>
              <a:rPr lang="ja-JP" altLang="en-US" smtClean="0"/>
              <a:t>、縦位置：</a:t>
            </a:r>
            <a:r>
              <a:rPr lang="en-US" altLang="ja-JP" dirty="0" smtClean="0"/>
              <a:t>2.06 cm</a:t>
            </a:r>
          </a:p>
          <a:p>
            <a:pPr eaLnBrk="1" hangingPunct="1"/>
            <a:endParaRPr lang="en-US" altLang="ja-JP" dirty="0" smtClean="0"/>
          </a:p>
        </p:txBody>
      </p:sp>
    </p:spTree>
    <p:extLst>
      <p:ext uri="{BB962C8B-B14F-4D97-AF65-F5344CB8AC3E}">
        <p14:creationId xmlns="" xmlns:p14="http://schemas.microsoft.com/office/powerpoint/2010/main" val="1174642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l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l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l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l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F4531CE-D453-414A-80FC-8A037E5B2F26}" type="slidenum">
              <a:rPr lang="en-US" altLang="ja-JP" smtClean="0">
                <a:latin typeface="Tahoma" pitchFamily="34" charset="0"/>
                <a:ea typeface="HGP創英角ｺﾞｼｯｸUB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mtClean="0">
              <a:latin typeface="Tahoma" pitchFamily="34" charset="0"/>
              <a:ea typeface="HGP創英角ｺﾞｼｯｸUB" pitchFamily="50" charset="-128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706438"/>
            <a:ext cx="6129338" cy="34480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744" y="4366541"/>
            <a:ext cx="5030588" cy="4072612"/>
          </a:xfrm>
          <a:noFill/>
        </p:spPr>
        <p:txBody>
          <a:bodyPr/>
          <a:lstStyle/>
          <a:p>
            <a:pPr eaLnBrk="1" hangingPunct="1"/>
            <a:r>
              <a:rPr lang="ja-JP" altLang="en-US" smtClean="0"/>
              <a:t>高さ：</a:t>
            </a:r>
            <a:r>
              <a:rPr lang="en-US" altLang="ja-JP" smtClean="0"/>
              <a:t>11.5</a:t>
            </a:r>
            <a:r>
              <a:rPr lang="ja-JP" altLang="en-US" smtClean="0"/>
              <a:t>、幅：</a:t>
            </a:r>
            <a:r>
              <a:rPr lang="en-US" altLang="ja-JP" smtClean="0"/>
              <a:t>25</a:t>
            </a:r>
            <a:r>
              <a:rPr lang="ja-JP" altLang="en-US" smtClean="0"/>
              <a:t>、横位置：</a:t>
            </a:r>
            <a:r>
              <a:rPr lang="en-US" altLang="ja-JP" smtClean="0"/>
              <a:t>0.14 cm</a:t>
            </a:r>
            <a:r>
              <a:rPr lang="ja-JP" altLang="en-US" smtClean="0"/>
              <a:t>、縦位置：</a:t>
            </a:r>
            <a:r>
              <a:rPr lang="en-US" altLang="ja-JP" smtClean="0"/>
              <a:t>2.06 cm</a:t>
            </a:r>
          </a:p>
          <a:p>
            <a:pPr eaLnBrk="1" hangingPunct="1"/>
            <a:endParaRPr lang="en-US" altLang="ja-JP" smtClean="0"/>
          </a:p>
        </p:txBody>
      </p:sp>
    </p:spTree>
    <p:extLst>
      <p:ext uri="{BB962C8B-B14F-4D97-AF65-F5344CB8AC3E}">
        <p14:creationId xmlns="" xmlns:p14="http://schemas.microsoft.com/office/powerpoint/2010/main" val="1174642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l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l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l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l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F4531CE-D453-414A-80FC-8A037E5B2F26}" type="slidenum">
              <a:rPr lang="en-US" altLang="ja-JP" smtClean="0">
                <a:latin typeface="Tahoma" pitchFamily="34" charset="0"/>
                <a:ea typeface="HGP創英角ｺﾞｼｯｸUB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mtClean="0">
              <a:latin typeface="Tahoma" pitchFamily="34" charset="0"/>
              <a:ea typeface="HGP創英角ｺﾞｼｯｸUB" pitchFamily="50" charset="-128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706438"/>
            <a:ext cx="6129338" cy="34480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744" y="4366541"/>
            <a:ext cx="5030588" cy="4072612"/>
          </a:xfrm>
          <a:noFill/>
        </p:spPr>
        <p:txBody>
          <a:bodyPr/>
          <a:lstStyle/>
          <a:p>
            <a:pPr eaLnBrk="1" hangingPunct="1"/>
            <a:r>
              <a:rPr lang="ja-JP" altLang="en-US" smtClean="0"/>
              <a:t>高さ：</a:t>
            </a:r>
            <a:r>
              <a:rPr lang="en-US" altLang="ja-JP" smtClean="0"/>
              <a:t>11.5</a:t>
            </a:r>
            <a:r>
              <a:rPr lang="ja-JP" altLang="en-US" smtClean="0"/>
              <a:t>、幅：</a:t>
            </a:r>
            <a:r>
              <a:rPr lang="en-US" altLang="ja-JP" smtClean="0"/>
              <a:t>25</a:t>
            </a:r>
            <a:r>
              <a:rPr lang="ja-JP" altLang="en-US" smtClean="0"/>
              <a:t>、横位置：</a:t>
            </a:r>
            <a:r>
              <a:rPr lang="en-US" altLang="ja-JP" smtClean="0"/>
              <a:t>0.14 cm</a:t>
            </a:r>
            <a:r>
              <a:rPr lang="ja-JP" altLang="en-US" smtClean="0"/>
              <a:t>、縦位置：</a:t>
            </a:r>
            <a:r>
              <a:rPr lang="en-US" altLang="ja-JP" smtClean="0"/>
              <a:t>2.06 cm</a:t>
            </a:r>
          </a:p>
          <a:p>
            <a:pPr eaLnBrk="1" hangingPunct="1"/>
            <a:endParaRPr lang="en-US" altLang="ja-JP" smtClean="0"/>
          </a:p>
        </p:txBody>
      </p:sp>
    </p:spTree>
    <p:extLst>
      <p:ext uri="{BB962C8B-B14F-4D97-AF65-F5344CB8AC3E}">
        <p14:creationId xmlns="" xmlns:p14="http://schemas.microsoft.com/office/powerpoint/2010/main" val="117464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ctrTitle"/>
          </p:nvPr>
        </p:nvSpPr>
        <p:spPr>
          <a:xfrm>
            <a:off x="3626422" y="2675032"/>
            <a:ext cx="4914807" cy="442302"/>
          </a:xfrm>
        </p:spPr>
        <p:txBody>
          <a:bodyPr/>
          <a:lstStyle>
            <a:lvl1pPr algn="ctr">
              <a:defRPr sz="28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6" name="テキスト プレースホルダー 4"/>
          <p:cNvSpPr>
            <a:spLocks noGrp="1"/>
          </p:cNvSpPr>
          <p:nvPr>
            <p:ph type="body" sz="quarter" idx="10" hasCustomPrompt="1"/>
          </p:nvPr>
        </p:nvSpPr>
        <p:spPr>
          <a:xfrm>
            <a:off x="6528588" y="3645024"/>
            <a:ext cx="5378417" cy="576262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100"/>
            </a:lvl1pPr>
          </a:lstStyle>
          <a:p>
            <a:pPr lvl="0"/>
            <a:r>
              <a:rPr kumimoji="1" lang="ja-JP" altLang="en-US" dirty="0" smtClean="0"/>
              <a:t>日付</a:t>
            </a:r>
            <a:endParaRPr kumimoji="1" lang="en-US" altLang="ja-JP" dirty="0" smtClean="0"/>
          </a:p>
          <a:p>
            <a:pPr lvl="0"/>
            <a:endParaRPr kumimoji="1" lang="en-US" altLang="ja-JP" dirty="0" smtClean="0"/>
          </a:p>
          <a:p>
            <a:pPr lvl="0"/>
            <a:r>
              <a:rPr kumimoji="1" lang="ja-JP" altLang="en-US" dirty="0" smtClean="0"/>
              <a:t>トランスコスモス株式会社</a:t>
            </a:r>
            <a:endParaRPr kumimoji="1" lang="en-US" altLang="ja-JP" dirty="0" smtClean="0"/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332582"/>
            <a:ext cx="4993216" cy="576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 dirty="0" smtClean="0"/>
              <a:t>会社名御中</a:t>
            </a:r>
            <a:endParaRPr kumimoji="1" lang="ja-JP" altLang="en-US" dirty="0"/>
          </a:p>
        </p:txBody>
      </p:sp>
      <p:sp>
        <p:nvSpPr>
          <p:cNvPr id="18" name="Rectangle 3" descr="右上がり対角線"/>
          <p:cNvSpPr>
            <a:spLocks noChangeArrowheads="1"/>
          </p:cNvSpPr>
          <p:nvPr userDrawn="1"/>
        </p:nvSpPr>
        <p:spPr bwMode="auto">
          <a:xfrm flipV="1">
            <a:off x="0" y="3232597"/>
            <a:ext cx="12192000" cy="226591"/>
          </a:xfrm>
          <a:prstGeom prst="rect">
            <a:avLst/>
          </a:prstGeom>
          <a:pattFill prst="ltUpDiag">
            <a:fgClr>
              <a:srgbClr val="B2B2B2"/>
            </a:fgClr>
            <a:bgClr>
              <a:srgbClr val="FFFFFF"/>
            </a:bgClr>
          </a:pattFill>
          <a:ln>
            <a:noFill/>
          </a:ln>
          <a:effectLst/>
          <a:extLst/>
        </p:spPr>
        <p:txBody>
          <a:bodyPr wrap="square" lIns="54000" tIns="36000" rIns="54000" bIns="36000" anchor="ctr">
            <a:spAutoFit/>
          </a:bodyPr>
          <a:lstStyle>
            <a:lvl1pPr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1pPr>
            <a:lvl2pPr marL="742950" indent="-28575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2pPr>
            <a:lvl3pPr marL="11430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3pPr>
            <a:lvl4pPr marL="16002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4pPr>
            <a:lvl5pPr marL="20574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endParaRPr lang="ja-JP" altLang="en-US" sz="1000" smtClean="0">
              <a:solidFill>
                <a:srgbClr val="919191"/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 userDrawn="1"/>
        </p:nvSpPr>
        <p:spPr bwMode="auto">
          <a:xfrm>
            <a:off x="-9379" y="3219916"/>
            <a:ext cx="281354" cy="246221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/>
        </p:spPr>
        <p:txBody>
          <a:bodyPr lIns="54000" rIns="54000" anchor="ctr">
            <a:spAutoFit/>
          </a:bodyPr>
          <a:lstStyle>
            <a:lvl1pPr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1pPr>
            <a:lvl2pPr marL="742950" indent="-28575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2pPr>
            <a:lvl3pPr marL="11430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3pPr>
            <a:lvl4pPr marL="16002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4pPr>
            <a:lvl5pPr marL="20574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endParaRPr lang="ja-JP" altLang="en-US" sz="1000" smtClean="0">
              <a:solidFill>
                <a:srgbClr val="919191"/>
              </a:solidFill>
            </a:endParaRPr>
          </a:p>
        </p:txBody>
      </p:sp>
      <p:pic>
        <p:nvPicPr>
          <p:cNvPr id="2" name="Ảnh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2106"/>
            <a:ext cx="1487488" cy="997375"/>
          </a:xfrm>
          <a:prstGeom prst="rect">
            <a:avLst/>
          </a:prstGeom>
        </p:spPr>
      </p:pic>
      <p:pic>
        <p:nvPicPr>
          <p:cNvPr id="4" name="Ảnh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642" y="5878982"/>
            <a:ext cx="3751908" cy="9240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225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50"/>
          <p:cNvSpPr>
            <a:spLocks noChangeArrowheads="1"/>
          </p:cNvSpPr>
          <p:nvPr userDrawn="1"/>
        </p:nvSpPr>
        <p:spPr bwMode="auto">
          <a:xfrm>
            <a:off x="2053714" y="2204442"/>
            <a:ext cx="108863" cy="367283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1" lang="ja-JP" altLang="ja-JP" sz="1200" b="1">
              <a:solidFill>
                <a:srgbClr val="000000"/>
              </a:solidFill>
            </a:endParaRPr>
          </a:p>
        </p:txBody>
      </p:sp>
      <p:sp>
        <p:nvSpPr>
          <p:cNvPr id="6" name="テキスト ボックス 1"/>
          <p:cNvSpPr txBox="1"/>
          <p:nvPr userDrawn="1"/>
        </p:nvSpPr>
        <p:spPr>
          <a:xfrm>
            <a:off x="431371" y="223621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800" b="1" dirty="0">
                <a:solidFill>
                  <a:srgbClr val="000000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INDEX</a:t>
            </a:r>
            <a:endParaRPr kumimoji="1" lang="ja-JP" altLang="en-US" sz="1800" b="1" dirty="0">
              <a:solidFill>
                <a:srgbClr val="000000"/>
              </a:solidFill>
              <a:effectLst>
                <a:reflection blurRad="6350" stA="50000" endA="300" endPos="50000" dist="29997" dir="5400000" sy="-100000" algn="bl" rotWithShape="0"/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0"/>
          </p:nvPr>
        </p:nvSpPr>
        <p:spPr>
          <a:xfrm>
            <a:off x="2580379" y="2216894"/>
            <a:ext cx="9156374" cy="647700"/>
          </a:xfrm>
          <a:prstGeom prst="rect">
            <a:avLst/>
          </a:prstGeom>
        </p:spPr>
        <p:txBody>
          <a:bodyPr/>
          <a:lstStyle>
            <a:lvl1pPr marL="342900" indent="-342900">
              <a:buFont typeface="+mj-lt"/>
              <a:buAutoNum type="arabicPeriod"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cxnSp>
        <p:nvCxnSpPr>
          <p:cNvPr id="8" name="直線コネクタ 10"/>
          <p:cNvCxnSpPr/>
          <p:nvPr userDrawn="1"/>
        </p:nvCxnSpPr>
        <p:spPr bwMode="auto">
          <a:xfrm>
            <a:off x="1576755" y="6601313"/>
            <a:ext cx="1061524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1114595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339" y="161798"/>
            <a:ext cx="4231928" cy="386902"/>
          </a:xfrm>
        </p:spPr>
        <p:txBody>
          <a:bodyPr/>
          <a:lstStyle>
            <a:lvl1pPr>
              <a:defRPr sz="24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97212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353" y="129530"/>
            <a:ext cx="4231928" cy="3869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5272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3353" y="129530"/>
            <a:ext cx="3924151" cy="386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500" tIns="26988" rIns="63500" bIns="26988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7" name="Rectangle 3"/>
          <p:cNvSpPr>
            <a:spLocks noChangeArrowheads="1"/>
          </p:cNvSpPr>
          <p:nvPr userDrawn="1"/>
        </p:nvSpPr>
        <p:spPr bwMode="auto">
          <a:xfrm>
            <a:off x="11376601" y="6626227"/>
            <a:ext cx="51452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6988" rIns="63500" bIns="26988" anchor="ctr"/>
          <a:lstStyle/>
          <a:p>
            <a:pPr algn="r" defTabSz="923925" eaLnBrk="0"/>
            <a:fld id="{39BCF1DD-1D3D-441D-8038-D2A6D8428144}" type="slidenum">
              <a:rPr kumimoji="1" lang="en-US" altLang="ja-JP" sz="800">
                <a:solidFill>
                  <a:srgbClr val="000000">
                    <a:lumMod val="75000"/>
                    <a:lumOff val="25000"/>
                  </a:srgbClr>
                </a:solidFill>
              </a:rPr>
              <a:pPr algn="r" defTabSz="923925" eaLnBrk="0"/>
              <a:t>‹#›</a:t>
            </a:fld>
            <a:endParaRPr kumimoji="1" lang="en-US" altLang="ja-JP" sz="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8" name="Rectangle 20"/>
          <p:cNvSpPr>
            <a:spLocks noChangeArrowheads="1"/>
          </p:cNvSpPr>
          <p:nvPr userDrawn="1"/>
        </p:nvSpPr>
        <p:spPr bwMode="auto">
          <a:xfrm>
            <a:off x="1548997" y="6629270"/>
            <a:ext cx="1729642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eaLnBrk="0"/>
            <a:r>
              <a:rPr lang="en-US" altLang="ja-JP" sz="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© Transcosmos Technologic Arts </a:t>
            </a:r>
          </a:p>
        </p:txBody>
      </p:sp>
      <p:cxnSp>
        <p:nvCxnSpPr>
          <p:cNvPr id="19" name="直線コネクタ 18"/>
          <p:cNvCxnSpPr/>
          <p:nvPr userDrawn="1"/>
        </p:nvCxnSpPr>
        <p:spPr bwMode="auto">
          <a:xfrm>
            <a:off x="1576755" y="6601313"/>
            <a:ext cx="1061524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3" descr="右上がり対角線"/>
          <p:cNvSpPr>
            <a:spLocks noChangeArrowheads="1"/>
          </p:cNvSpPr>
          <p:nvPr userDrawn="1"/>
        </p:nvSpPr>
        <p:spPr bwMode="auto">
          <a:xfrm flipV="1">
            <a:off x="0" y="473634"/>
            <a:ext cx="12192000" cy="226591"/>
          </a:xfrm>
          <a:prstGeom prst="rect">
            <a:avLst/>
          </a:prstGeom>
          <a:pattFill prst="ltUpDiag">
            <a:fgClr>
              <a:srgbClr val="B2B2B2"/>
            </a:fgClr>
            <a:bgClr>
              <a:srgbClr val="FFFFFF"/>
            </a:bgClr>
          </a:pattFill>
          <a:ln>
            <a:noFill/>
          </a:ln>
          <a:effectLst/>
          <a:extLst/>
        </p:spPr>
        <p:txBody>
          <a:bodyPr wrap="square" lIns="54000" tIns="36000" rIns="54000" bIns="36000" anchor="ctr">
            <a:spAutoFit/>
          </a:bodyPr>
          <a:lstStyle>
            <a:lvl1pPr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1pPr>
            <a:lvl2pPr marL="742950" indent="-28575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2pPr>
            <a:lvl3pPr marL="11430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3pPr>
            <a:lvl4pPr marL="16002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4pPr>
            <a:lvl5pPr marL="20574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endParaRPr lang="ja-JP" altLang="en-US" sz="1000" smtClean="0">
              <a:solidFill>
                <a:srgbClr val="919191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 userDrawn="1"/>
        </p:nvSpPr>
        <p:spPr bwMode="auto">
          <a:xfrm>
            <a:off x="-5410" y="461209"/>
            <a:ext cx="226197" cy="246221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/>
        </p:spPr>
        <p:txBody>
          <a:bodyPr wrap="square" lIns="54000" rIns="54000" anchor="ctr">
            <a:spAutoFit/>
          </a:bodyPr>
          <a:lstStyle>
            <a:lvl1pPr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1pPr>
            <a:lvl2pPr marL="742950" indent="-28575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2pPr>
            <a:lvl3pPr marL="11430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3pPr>
            <a:lvl4pPr marL="16002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4pPr>
            <a:lvl5pPr marL="20574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endParaRPr lang="ja-JP" altLang="en-US" sz="1000" smtClean="0">
              <a:solidFill>
                <a:srgbClr val="919191"/>
              </a:solidFill>
            </a:endParaRPr>
          </a:p>
        </p:txBody>
      </p:sp>
      <p:pic>
        <p:nvPicPr>
          <p:cNvPr id="2" name="Ảnh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0" y="6432421"/>
            <a:ext cx="587100" cy="393656"/>
          </a:xfrm>
          <a:prstGeom prst="rect">
            <a:avLst/>
          </a:prstGeom>
        </p:spPr>
      </p:pic>
      <p:pic>
        <p:nvPicPr>
          <p:cNvPr id="3" name="Ảnh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305" y="73550"/>
            <a:ext cx="1984225" cy="4031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9648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sz="24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2pPr>
      <a:lvl3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3pPr>
      <a:lvl4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4pPr>
      <a:lvl5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5pPr>
      <a:lvl6pPr marL="457200"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6pPr>
      <a:lvl7pPr marL="914400"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7pPr>
      <a:lvl8pPr marL="1371600"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8pPr>
      <a:lvl9pPr marL="1828800"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9pPr>
    </p:titleStyle>
    <p:bodyStyle>
      <a:lvl1pPr marL="285750" indent="-28575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6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566738" indent="-166688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–"/>
        <a:defRPr kumimoji="1" sz="14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850900" indent="-169863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4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181100" indent="-2159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–"/>
        <a:defRPr kumimoji="1" sz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14859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19431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6pPr>
      <a:lvl7pPr marL="24003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7pPr>
      <a:lvl8pPr marL="28575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8pPr>
      <a:lvl9pPr marL="33147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5" name="タイトル 1"/>
          <p:cNvSpPr>
            <a:spLocks noGrp="1"/>
          </p:cNvSpPr>
          <p:nvPr>
            <p:ph type="title"/>
          </p:nvPr>
        </p:nvSpPr>
        <p:spPr>
          <a:xfrm>
            <a:off x="334619" y="101911"/>
            <a:ext cx="9165971" cy="386902"/>
          </a:xfrm>
        </p:spPr>
        <p:txBody>
          <a:bodyPr/>
          <a:lstStyle/>
          <a:p>
            <a:r>
              <a:rPr lang="en-GB" altLang="ja-JP" dirty="0" smtClean="0">
                <a:latin typeface="HGP創英角ｺﾞｼｯｸUB" charset="0"/>
                <a:ea typeface="HGP創英角ｺﾞｼｯｸUB" charset="0"/>
              </a:rPr>
              <a:t>Project: Training(</a:t>
            </a:r>
            <a:r>
              <a:rPr lang="en-GB" altLang="ja-JP" dirty="0" smtClean="0">
                <a:solidFill>
                  <a:srgbClr val="FF0000"/>
                </a:solidFill>
                <a:latin typeface="HGP創英角ｺﾞｼｯｸUB" charset="0"/>
                <a:ea typeface="HGP創英角ｺﾞｼｯｸUB" charset="0"/>
              </a:rPr>
              <a:t>MAGENTO</a:t>
            </a:r>
            <a:r>
              <a:rPr lang="en-GB" altLang="ja-JP" dirty="0" smtClean="0">
                <a:latin typeface="HGP創英角ｺﾞｼｯｸUB" charset="0"/>
                <a:ea typeface="HGP創英角ｺﾞｼｯｸUB" charset="0"/>
              </a:rPr>
              <a:t>). Week: </a:t>
            </a:r>
            <a:r>
              <a:rPr lang="en-GB" altLang="ja-JP" dirty="0" smtClean="0">
                <a:latin typeface="HGP創英角ｺﾞｼｯｸUB" charset="0"/>
                <a:ea typeface="HGP創英角ｺﾞｼｯｸUB" charset="0"/>
              </a:rPr>
              <a:t>50           </a:t>
            </a:r>
            <a:r>
              <a:rPr lang="en-GB" altLang="ja-JP" dirty="0" smtClean="0">
                <a:latin typeface="HGP創英角ｺﾞｼｯｸUB" charset="0"/>
                <a:ea typeface="HGP創英角ｺﾞｼｯｸUB" charset="0"/>
              </a:rPr>
              <a:t>Leader: </a:t>
            </a:r>
            <a:r>
              <a:rPr lang="en-GB" altLang="ja-JP" dirty="0" err="1" smtClean="0">
                <a:latin typeface="HGP創英角ｺﾞｼｯｸUB" charset="0"/>
                <a:ea typeface="HGP創英角ｺﾞｼｯｸUB" charset="0"/>
              </a:rPr>
              <a:t>NhanCT</a:t>
            </a:r>
            <a:endParaRPr lang="ja-JP" altLang="en-US" dirty="0">
              <a:latin typeface="HGP創英角ｺﾞｼｯｸUB" charset="0"/>
              <a:ea typeface="HGP創英角ｺﾞｼｯｸUB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796" y="766637"/>
            <a:ext cx="1704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sz="1600" b="1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Overall Status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15470" y="1125551"/>
            <a:ext cx="4572440" cy="3766397"/>
          </a:xfrm>
          <a:prstGeom prst="rect">
            <a:avLst/>
          </a:prstGeom>
          <a:solidFill>
            <a:srgbClr val="FFFFFF">
              <a:alpha val="98822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488" tIns="44450" rIns="90488" bIns="44450" rtlCol="0" anchor="ctr"/>
          <a:lstStyle/>
          <a:p>
            <a:pPr algn="ctr"/>
            <a:endParaRPr lang="en-GB" sz="8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353" y="1275779"/>
            <a:ext cx="44485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sz="11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Overview and Purpose</a:t>
            </a:r>
            <a:endParaRPr kumimoji="1" lang="en-GB" sz="11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en-GB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 Training &amp; support to develop </a:t>
            </a:r>
            <a:r>
              <a:rPr kumimoji="1" lang="en-GB" sz="11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magento’s</a:t>
            </a:r>
            <a:r>
              <a:rPr kumimoji="1" lang="en-GB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extension</a:t>
            </a:r>
            <a:r>
              <a:rPr kumimoji="1" 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.</a:t>
            </a:r>
            <a:r>
              <a:rPr kumimoji="1" lang="en-GB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</a:p>
          <a:p>
            <a:endParaRPr kumimoji="1" lang="en-US" sz="11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en-US" sz="11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Assign Head Count:</a:t>
            </a:r>
            <a:r>
              <a:rPr kumimoji="1" 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3</a:t>
            </a:r>
            <a:endParaRPr kumimoji="1" lang="en-GB" sz="11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en-GB" sz="11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Deadline: </a:t>
            </a:r>
            <a:r>
              <a:rPr kumimoji="1" lang="en-GB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2016/12/23</a:t>
            </a:r>
            <a:endParaRPr kumimoji="1" lang="en-GB" sz="11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en-GB" sz="11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Estimation: </a:t>
            </a:r>
            <a:r>
              <a:rPr kumimoji="1" lang="en-GB" sz="11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 </a:t>
            </a:r>
            <a:r>
              <a:rPr kumimoji="1" lang="en-GB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MM</a:t>
            </a:r>
            <a:endParaRPr kumimoji="1" lang="en-GB" sz="11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en-GB" sz="11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Achievements Last Week</a:t>
            </a:r>
            <a:endParaRPr kumimoji="1" lang="en-GB" sz="11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Tx/>
              <a:buChar char="-"/>
            </a:pPr>
            <a:r>
              <a:rPr kumimoji="1" lang="en-GB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kumimoji="1" lang="en-GB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completed training phase</a:t>
            </a:r>
            <a:endParaRPr kumimoji="1" lang="en-GB" sz="11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en-GB" sz="11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en-GB" sz="11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Next Week</a:t>
            </a:r>
            <a:endParaRPr kumimoji="1" lang="en-GB" sz="11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Tx/>
              <a:buChar char="-"/>
            </a:pPr>
            <a:r>
              <a:rPr kumimoji="1" lang="en-GB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kumimoji="1" lang="en-GB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Open new training phase and waiting development plan</a:t>
            </a:r>
            <a:endParaRPr kumimoji="1" lang="en-GB" sz="11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en-GB" sz="11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459" y="5733535"/>
            <a:ext cx="2250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sz="1600" b="1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Decisions Required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268236" y="777053"/>
            <a:ext cx="1469104" cy="348500"/>
          </a:xfrm>
          <a:prstGeom prst="rect">
            <a:avLst/>
          </a:prstGeom>
          <a:solidFill>
            <a:schemeClr val="accent2">
              <a:alpha val="99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488" tIns="44450" rIns="90488" bIns="44450"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Blue</a:t>
            </a:r>
            <a:endParaRPr lang="en-GB" sz="1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8761" y="6095999"/>
            <a:ext cx="4519149" cy="383933"/>
          </a:xfrm>
          <a:prstGeom prst="rect">
            <a:avLst/>
          </a:prstGeom>
          <a:solidFill>
            <a:srgbClr val="FFFFFF">
              <a:alpha val="98822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488" tIns="44450" rIns="90488" bIns="44450" rtlCol="0" anchor="ctr"/>
          <a:lstStyle/>
          <a:p>
            <a:pPr algn="ctr"/>
            <a:endParaRPr lang="en-GB" sz="9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390" y="5471925"/>
            <a:ext cx="4106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22006" y="742424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sz="1600" b="1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Metrics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59520581"/>
              </p:ext>
            </p:extLst>
          </p:nvPr>
        </p:nvGraphicFramePr>
        <p:xfrm>
          <a:off x="4958367" y="1181224"/>
          <a:ext cx="7094212" cy="1037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421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Measurement Method /Success</a:t>
                      </a:r>
                      <a:r>
                        <a:rPr lang="en-GB" sz="1100" baseline="0" dirty="0" smtClean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 Criteria</a:t>
                      </a:r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</a:tr>
              <a:tr h="3518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u="sng" dirty="0" smtClean="0">
                          <a:solidFill>
                            <a:schemeClr val="accent6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QA:</a:t>
                      </a:r>
                      <a:r>
                        <a:rPr lang="en-GB" sz="1100" b="1" baseline="0" dirty="0" smtClean="0">
                          <a:solidFill>
                            <a:schemeClr val="accent6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 </a:t>
                      </a:r>
                      <a:r>
                        <a:rPr lang="en-GB" sz="1100" b="0" baseline="0" dirty="0" smtClean="0">
                          <a:solidFill>
                            <a:schemeClr val="accent6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0/0; Issues: </a:t>
                      </a:r>
                      <a:r>
                        <a:rPr lang="en-GB" sz="1100" b="0" baseline="0" dirty="0" smtClean="0">
                          <a:solidFill>
                            <a:schemeClr val="accent6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3/5</a:t>
                      </a:r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</a:tr>
              <a:tr h="3518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u="sng" dirty="0" smtClean="0">
                          <a:solidFill>
                            <a:schemeClr val="accent6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Delay:</a:t>
                      </a:r>
                      <a:r>
                        <a:rPr lang="en-GB" sz="1100" b="1" baseline="0" dirty="0" smtClean="0">
                          <a:solidFill>
                            <a:schemeClr val="accent6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 </a:t>
                      </a:r>
                      <a:r>
                        <a:rPr lang="en-GB" sz="1100" b="0" baseline="0" dirty="0" smtClean="0">
                          <a:solidFill>
                            <a:schemeClr val="accent6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None</a:t>
                      </a:r>
                      <a:endParaRPr lang="en-GB" sz="1100" b="0" dirty="0" smtClean="0">
                        <a:solidFill>
                          <a:schemeClr val="accent6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endParaRPr lang="en-GB" sz="1100" b="0" dirty="0">
                        <a:solidFill>
                          <a:schemeClr val="accent6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468143" y="2309028"/>
            <a:ext cx="202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sz="1600" b="1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Major Milestones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03693" y="4464148"/>
            <a:ext cx="188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sz="1600" b="1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Risk and Issues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2518200"/>
              </p:ext>
            </p:extLst>
          </p:nvPr>
        </p:nvGraphicFramePr>
        <p:xfrm>
          <a:off x="4931474" y="2686822"/>
          <a:ext cx="7094212" cy="1621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910"/>
                <a:gridCol w="4287246"/>
                <a:gridCol w="1039652"/>
                <a:gridCol w="1216404"/>
              </a:tblGrid>
              <a:tr h="216668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MD</a:t>
                      </a:r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Activity</a:t>
                      </a:r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Planned</a:t>
                      </a:r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Actual</a:t>
                      </a:r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</a:tr>
              <a:tr h="216668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100</a:t>
                      </a:r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baseline="0" dirty="0" smtClean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Training</a:t>
                      </a:r>
                      <a:endParaRPr lang="en-GB" sz="1100" baseline="0" dirty="0" smtClean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2016/12/07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2016/12/07</a:t>
                      </a:r>
                      <a:endParaRPr lang="en-GB" sz="1100" dirty="0" smtClean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</a:tr>
              <a:tr h="325768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36</a:t>
                      </a:r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aseline="0" dirty="0" smtClean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Training 2</a:t>
                      </a:r>
                      <a:endParaRPr lang="en-GB" sz="1100" baseline="0" dirty="0" smtClean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2016/12/23</a:t>
                      </a:r>
                      <a:endParaRPr lang="en-GB" sz="1100" dirty="0" smtClean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</a:tr>
              <a:tr h="216668"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GB" sz="1100" kern="1200" dirty="0">
                        <a:solidFill>
                          <a:schemeClr val="dk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altLang="ja-JP" sz="1100" dirty="0" smtClean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altLang="ja-JP" sz="1100" dirty="0" smtClean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</a:tr>
              <a:tr h="216668">
                <a:tc>
                  <a:txBody>
                    <a:bodyPr/>
                    <a:lstStyle/>
                    <a:p>
                      <a:pPr algn="ctr"/>
                      <a:endParaRPr kumimoji="1" lang="en-GB" sz="1100" kern="1200" dirty="0">
                        <a:solidFill>
                          <a:schemeClr val="dk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 smtClean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</a:tr>
              <a:tr h="216668"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 smtClean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altLang="ja-JP" sz="1100" dirty="0" smtClean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85274620"/>
              </p:ext>
            </p:extLst>
          </p:nvPr>
        </p:nvGraphicFramePr>
        <p:xfrm>
          <a:off x="4958365" y="4821218"/>
          <a:ext cx="7094211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737"/>
                <a:gridCol w="2364737"/>
                <a:gridCol w="236473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Issue</a:t>
                      </a:r>
                      <a:endParaRPr lang="en-GB" sz="9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Root</a:t>
                      </a:r>
                      <a:r>
                        <a:rPr lang="en-GB" sz="900" baseline="0" dirty="0" smtClean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 Cause</a:t>
                      </a:r>
                      <a:endParaRPr lang="en-GB" sz="9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Proposed Solution /Action</a:t>
                      </a:r>
                      <a:endParaRPr lang="en-GB" sz="9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</a:tr>
              <a:tr h="1420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/>
                        <a:t>Member</a:t>
                      </a:r>
                      <a:r>
                        <a:rPr kumimoji="1" lang="en-US" altLang="ja-JP" sz="900" baseline="0" dirty="0" smtClean="0"/>
                        <a:t>s have skill enough to develop but we have development plan with TCI</a:t>
                      </a:r>
                      <a:endParaRPr kumimoji="1" lang="ja-JP" altLang="en-US" sz="9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strike="noStrike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strike="noStrike" dirty="0" smtClean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</a:tr>
              <a:tr h="142055">
                <a:tc>
                  <a:txBody>
                    <a:bodyPr/>
                    <a:lstStyle/>
                    <a:p>
                      <a:r>
                        <a:rPr lang="en-GB" sz="900" strike="noStrike" dirty="0" smtClean="0">
                          <a:latin typeface="Arial (Body)"/>
                          <a:ea typeface="Meiryo" panose="020B0604030504040204" pitchFamily="34" charset="-128"/>
                        </a:rPr>
                        <a:t>About</a:t>
                      </a:r>
                      <a:r>
                        <a:rPr lang="en-GB" sz="900" strike="noStrike" baseline="0" dirty="0" smtClean="0">
                          <a:latin typeface="Arial (Body)"/>
                          <a:ea typeface="Meiryo" panose="020B0604030504040204" pitchFamily="34" charset="-128"/>
                        </a:rPr>
                        <a:t> deployment of </a:t>
                      </a:r>
                      <a:r>
                        <a:rPr lang="en-GB" sz="900" strike="noStrike" baseline="0" dirty="0" err="1" smtClean="0">
                          <a:latin typeface="Arial (Body)"/>
                          <a:ea typeface="Meiryo" panose="020B0604030504040204" pitchFamily="34" charset="-128"/>
                        </a:rPr>
                        <a:t>Magento</a:t>
                      </a:r>
                      <a:r>
                        <a:rPr lang="en-GB" sz="900" strike="noStrike" baseline="0" dirty="0" smtClean="0">
                          <a:latin typeface="Arial (Body)"/>
                          <a:ea typeface="Meiryo" panose="020B0604030504040204" pitchFamily="34" charset="-128"/>
                        </a:rPr>
                        <a:t> Portal, SI team need senior </a:t>
                      </a:r>
                      <a:r>
                        <a:rPr lang="en-GB" sz="900" strike="noStrike" baseline="0" dirty="0" err="1" smtClean="0">
                          <a:latin typeface="Arial (Body)"/>
                          <a:ea typeface="Meiryo" panose="020B0604030504040204" pitchFamily="34" charset="-128"/>
                        </a:rPr>
                        <a:t>Magento</a:t>
                      </a:r>
                      <a:r>
                        <a:rPr lang="en-GB" sz="900" strike="noStrike" baseline="0" dirty="0" smtClean="0">
                          <a:latin typeface="Arial (Body)"/>
                          <a:ea typeface="Meiryo" panose="020B0604030504040204" pitchFamily="34" charset="-128"/>
                        </a:rPr>
                        <a:t> Engineer to do the tasks but my team have no any senior.</a:t>
                      </a:r>
                      <a:endParaRPr lang="en-GB" sz="900" strike="noStrike" dirty="0" smtClean="0">
                        <a:latin typeface="Arial (Body)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strike="noStrike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strike="noStrike" dirty="0" smtClean="0">
                          <a:latin typeface="Arial (Body)"/>
                          <a:ea typeface="Meiryo" panose="020B0604030504040204" pitchFamily="34" charset="-128"/>
                        </a:rPr>
                        <a:t>Confirm to SI and define</a:t>
                      </a:r>
                      <a:r>
                        <a:rPr lang="en-GB" sz="900" strike="noStrike" baseline="0" dirty="0" smtClean="0">
                          <a:latin typeface="Arial (Body)"/>
                          <a:ea typeface="Meiryo" panose="020B0604030504040204" pitchFamily="34" charset="-128"/>
                        </a:rPr>
                        <a:t> task list and get support from other team.</a:t>
                      </a:r>
                      <a:endParaRPr lang="en-GB" sz="900" strike="noStrike" dirty="0" smtClean="0">
                        <a:latin typeface="Arial (Body)"/>
                        <a:ea typeface="Meiryo" panose="020B0604030504040204" pitchFamily="34" charset="-128"/>
                      </a:endParaRPr>
                    </a:p>
                  </a:txBody>
                  <a:tcPr/>
                </a:tc>
              </a:tr>
              <a:tr h="142055">
                <a:tc>
                  <a:txBody>
                    <a:bodyPr/>
                    <a:lstStyle/>
                    <a:p>
                      <a:endParaRPr lang="en-GB" sz="900" strike="noStrike" dirty="0" smtClean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strike="noStrike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strike="noStrike" dirty="0" smtClean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116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43340" y="161778"/>
            <a:ext cx="4661533" cy="386902"/>
          </a:xfrm>
        </p:spPr>
        <p:txBody>
          <a:bodyPr/>
          <a:lstStyle/>
          <a:p>
            <a:r>
              <a:rPr kumimoji="1" lang="en-US" altLang="ja-JP" dirty="0" smtClean="0">
                <a:latin typeface="HGPSoeiKakugothicUB"/>
              </a:rPr>
              <a:t>Available resources </a:t>
            </a:r>
            <a:r>
              <a:rPr lang="en-US" altLang="ja-JP" dirty="0" smtClean="0">
                <a:latin typeface="HGPSoeiKakugothicUB"/>
              </a:rPr>
              <a:t>in week </a:t>
            </a:r>
            <a:r>
              <a:rPr lang="en-US" altLang="ja-JP" dirty="0" smtClean="0">
                <a:latin typeface="HGPSoeiKakugothicUB"/>
              </a:rPr>
              <a:t>50</a:t>
            </a:r>
            <a:endParaRPr kumimoji="1" lang="ja-JP" altLang="en-US" dirty="0">
              <a:latin typeface="HGPSoeiKakugothicUB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02583" y="821651"/>
          <a:ext cx="11793579" cy="409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859"/>
                <a:gridCol w="3534577"/>
                <a:gridCol w="1035449"/>
                <a:gridCol w="1035449"/>
                <a:gridCol w="1035449"/>
                <a:gridCol w="1035449"/>
                <a:gridCol w="1035449"/>
                <a:gridCol w="1035449"/>
                <a:gridCol w="1035449"/>
              </a:tblGrid>
              <a:tr h="144016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112542" marR="11254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Name</a:t>
                      </a:r>
                      <a:endParaRPr kumimoji="1" lang="ja-JP" altLang="en-US" sz="1000" dirty="0"/>
                    </a:p>
                  </a:txBody>
                  <a:tcPr marL="112542" marR="11254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Mon</a:t>
                      </a:r>
                      <a:endParaRPr kumimoji="1" lang="ja-JP" altLang="en-US" sz="1000" dirty="0"/>
                    </a:p>
                  </a:txBody>
                  <a:tcPr marL="112542" marR="11254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Tue</a:t>
                      </a:r>
                      <a:endParaRPr kumimoji="1" lang="ja-JP" altLang="en-US" sz="1000" dirty="0"/>
                    </a:p>
                  </a:txBody>
                  <a:tcPr marL="112542" marR="11254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Wed</a:t>
                      </a:r>
                      <a:endParaRPr kumimoji="1" lang="ja-JP" altLang="en-US" sz="1000" dirty="0"/>
                    </a:p>
                  </a:txBody>
                  <a:tcPr marL="112542" marR="11254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Thu</a:t>
                      </a:r>
                      <a:endParaRPr kumimoji="1" lang="ja-JP" altLang="en-US" sz="1000" dirty="0"/>
                    </a:p>
                  </a:txBody>
                  <a:tcPr marL="112542" marR="11254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Fri</a:t>
                      </a:r>
                      <a:endParaRPr kumimoji="1" lang="ja-JP" altLang="en-US" sz="1000" dirty="0"/>
                    </a:p>
                  </a:txBody>
                  <a:tcPr marL="112542" marR="11254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Sat</a:t>
                      </a:r>
                      <a:endParaRPr kumimoji="1" lang="ja-JP" altLang="en-US" sz="1000" dirty="0"/>
                    </a:p>
                  </a:txBody>
                  <a:tcPr marL="112542" marR="11254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 smtClean="0"/>
                        <a:t>Avg</a:t>
                      </a:r>
                      <a:endParaRPr kumimoji="1" lang="ja-JP" altLang="en-US" sz="1000" dirty="0"/>
                    </a:p>
                  </a:txBody>
                  <a:tcPr marL="112542" marR="112542">
                    <a:solidFill>
                      <a:srgbClr val="C00000"/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Chau Thanh Nhan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/>
                        <a:t>75%</a:t>
                      </a:r>
                      <a:endParaRPr kumimoji="1" lang="ja-JP" altLang="en-US" sz="900" smtClean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75%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90</a:t>
                      </a:r>
                      <a:r>
                        <a:rPr kumimoji="1" lang="en-US" altLang="ja-JP" sz="900" dirty="0" smtClean="0"/>
                        <a:t>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Nguyen Cong </a:t>
                      </a:r>
                      <a:r>
                        <a:rPr kumimoji="1" lang="en-US" altLang="ja-JP" sz="900" dirty="0" err="1" smtClean="0"/>
                        <a:t>Binh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Vu </a:t>
                      </a:r>
                      <a:r>
                        <a:rPr kumimoji="1" lang="en-US" altLang="ja-JP" sz="900" dirty="0" err="1" smtClean="0"/>
                        <a:t>Duc</a:t>
                      </a:r>
                      <a:r>
                        <a:rPr kumimoji="1" lang="en-US" altLang="ja-JP" sz="900" dirty="0" smtClean="0"/>
                        <a:t> </a:t>
                      </a:r>
                      <a:r>
                        <a:rPr kumimoji="1" lang="en-US" altLang="ja-JP" sz="900" dirty="0" err="1" smtClean="0"/>
                        <a:t>Thuan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00</a:t>
                      </a:r>
                      <a:r>
                        <a:rPr kumimoji="1" lang="en-US" altLang="ja-JP" sz="900" dirty="0" smtClean="0"/>
                        <a:t>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80</a:t>
                      </a:r>
                      <a:r>
                        <a:rPr kumimoji="1" lang="en-US" altLang="ja-JP" sz="900" dirty="0" smtClean="0"/>
                        <a:t>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Bui Viet </a:t>
                      </a:r>
                      <a:r>
                        <a:rPr kumimoji="1" lang="en-US" altLang="ja-JP" sz="900" dirty="0" err="1" smtClean="0"/>
                        <a:t>Huong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4458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43340" y="161778"/>
            <a:ext cx="1720023" cy="386902"/>
          </a:xfrm>
        </p:spPr>
        <p:txBody>
          <a:bodyPr/>
          <a:lstStyle/>
          <a:p>
            <a:r>
              <a:rPr kumimoji="1" lang="en-US" altLang="ja-JP" dirty="0" smtClean="0">
                <a:latin typeface="HGPSoeiKakugothicUB"/>
              </a:rPr>
              <a:t>Tasks </a:t>
            </a:r>
            <a:r>
              <a:rPr lang="en-US" altLang="ja-JP" dirty="0" smtClean="0">
                <a:latin typeface="HGPSoeiKakugothicUB"/>
              </a:rPr>
              <a:t>W50</a:t>
            </a:r>
            <a:endParaRPr kumimoji="1" lang="ja-JP" altLang="en-US" dirty="0">
              <a:latin typeface="HGPSoeiKakugothicUB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93618" y="821651"/>
          <a:ext cx="11515674" cy="4409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45"/>
                <a:gridCol w="4506763"/>
                <a:gridCol w="1108361"/>
                <a:gridCol w="1108361"/>
                <a:gridCol w="1108361"/>
                <a:gridCol w="1108361"/>
                <a:gridCol w="1108361"/>
                <a:gridCol w="1108361"/>
              </a:tblGrid>
              <a:tr h="144016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112542" marR="11254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Task</a:t>
                      </a:r>
                      <a:endParaRPr kumimoji="1" lang="ja-JP" altLang="en-US" sz="1000" dirty="0"/>
                    </a:p>
                  </a:txBody>
                  <a:tcPr marL="112542" marR="11254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Phase</a:t>
                      </a:r>
                      <a:endParaRPr kumimoji="1" lang="ja-JP" altLang="en-US" sz="1000" dirty="0"/>
                    </a:p>
                  </a:txBody>
                  <a:tcPr marL="112542" marR="11254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Start</a:t>
                      </a:r>
                      <a:r>
                        <a:rPr kumimoji="1" lang="en-US" altLang="ja-JP" sz="1000" baseline="0" dirty="0" smtClean="0"/>
                        <a:t> Date</a:t>
                      </a:r>
                      <a:endParaRPr kumimoji="1" lang="ja-JP" altLang="en-US" sz="1000" dirty="0"/>
                    </a:p>
                  </a:txBody>
                  <a:tcPr marL="112542" marR="11254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Due Date</a:t>
                      </a:r>
                      <a:endParaRPr kumimoji="1" lang="ja-JP" altLang="en-US" sz="1000" dirty="0"/>
                    </a:p>
                  </a:txBody>
                  <a:tcPr marL="112542" marR="11254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Status</a:t>
                      </a:r>
                      <a:endParaRPr kumimoji="1" lang="ja-JP" altLang="en-US" sz="1000" dirty="0"/>
                    </a:p>
                  </a:txBody>
                  <a:tcPr marL="112542" marR="11254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Actual</a:t>
                      </a:r>
                      <a:endParaRPr kumimoji="1" lang="ja-JP" altLang="en-US" sz="1000" dirty="0"/>
                    </a:p>
                  </a:txBody>
                  <a:tcPr marL="112542" marR="11254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Next Week</a:t>
                      </a:r>
                      <a:endParaRPr kumimoji="1" lang="ja-JP" altLang="en-US" sz="1000" dirty="0"/>
                    </a:p>
                  </a:txBody>
                  <a:tcPr marL="112542" marR="112542">
                    <a:solidFill>
                      <a:srgbClr val="C00000"/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[NO 9-267] Translation Extension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OJT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11/10/2016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11/25/2016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Completed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[No 1-2] Member Information Registration-Email address identity confirmation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/>
                        <a:t>OJT</a:t>
                      </a:r>
                      <a:endParaRPr kumimoji="1" lang="ja-JP" altLang="en-US" sz="900" smtClean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11/21/2016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11/28/2016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Completed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94%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[No 1-3]Member Information Registration-Confirmation for inputted member information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/>
                        <a:t>OJT</a:t>
                      </a:r>
                      <a:endParaRPr kumimoji="1" lang="ja-JP" altLang="en-US" sz="900" smtClean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11/21/2016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11/30/2016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Completed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[No 3-44]</a:t>
                      </a:r>
                      <a:r>
                        <a:rPr kumimoji="1" lang="ja-JP" altLang="en-US" sz="900" smtClean="0"/>
                        <a:t>会員系サービス管理</a:t>
                      </a:r>
                      <a:r>
                        <a:rPr kumimoji="1" lang="en-US" altLang="ja-JP" sz="900" dirty="0" smtClean="0"/>
                        <a:t>-</a:t>
                      </a:r>
                      <a:r>
                        <a:rPr kumimoji="1" lang="ja-JP" altLang="en-US" sz="900" smtClean="0"/>
                        <a:t>サイト利用規約設定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/>
                        <a:t>OJT</a:t>
                      </a:r>
                      <a:endParaRPr kumimoji="1" lang="ja-JP" altLang="en-US" sz="900" smtClean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11/21/2016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12/05/2016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Completed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78%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[No 3-60]</a:t>
                      </a:r>
                      <a:r>
                        <a:rPr kumimoji="1" lang="ja-JP" altLang="en-US" sz="900" smtClean="0"/>
                        <a:t>会員管理</a:t>
                      </a:r>
                      <a:r>
                        <a:rPr kumimoji="1" lang="en-US" altLang="ja-JP" sz="900" dirty="0" smtClean="0"/>
                        <a:t>-</a:t>
                      </a:r>
                      <a:r>
                        <a:rPr kumimoji="1" lang="ja-JP" altLang="en-US" sz="900" smtClean="0"/>
                        <a:t>会員情報の代理登録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/>
                        <a:t>OJT</a:t>
                      </a:r>
                      <a:endParaRPr kumimoji="1" lang="ja-JP" altLang="en-US" sz="900" smtClean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11/18/2016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11/30/2016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Completed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84%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[NO 9-267] Upgrade Translation Extension v2</a:t>
                      </a:r>
                      <a:endParaRPr kumimoji="1" lang="ja-JP" altLang="en-US" sz="900" smtClean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/>
                        <a:t>OJT2</a:t>
                      </a:r>
                      <a:endParaRPr kumimoji="1" lang="ja-JP" altLang="en-US" sz="900" smtClean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12/01/2016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12/06/2016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In Progress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47%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[1-36]Membership related services-Print the </a:t>
                      </a:r>
                      <a:r>
                        <a:rPr kumimoji="1" lang="en-US" altLang="ja-JP" sz="900" dirty="0" err="1" smtClean="0"/>
                        <a:t>detais</a:t>
                      </a:r>
                      <a:r>
                        <a:rPr kumimoji="1" lang="en-US" altLang="ja-JP" sz="900" dirty="0" smtClean="0"/>
                        <a:t> of an order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/>
                        <a:t>OJT</a:t>
                      </a:r>
                      <a:r>
                        <a:rPr kumimoji="1" lang="en-US" altLang="ja-JP" sz="900" dirty="0"/>
                        <a:t>2</a:t>
                      </a:r>
                      <a:endParaRPr kumimoji="1" lang="ja-JP" altLang="en-US" sz="900" smtClean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12/13/2016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12/23/2016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Open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[1-25]Membership related services-Multiple steps for rank change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OJT2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12/7/2016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12/23/2016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In Progress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[1-28]Membership related services-Notification email of the rank update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OJT2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12/12/2016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12/23/2016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Open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 smtClean="0"/>
                        <a:t>Reaserch</a:t>
                      </a:r>
                      <a:r>
                        <a:rPr kumimoji="1" lang="en-US" altLang="ja-JP" sz="900" dirty="0" smtClean="0"/>
                        <a:t> </a:t>
                      </a:r>
                      <a:r>
                        <a:rPr kumimoji="1" lang="en-US" altLang="ja-JP" sz="900" dirty="0" err="1" smtClean="0"/>
                        <a:t>Magento</a:t>
                      </a:r>
                      <a:r>
                        <a:rPr kumimoji="1" lang="en-US" altLang="ja-JP" sz="900" dirty="0" smtClean="0"/>
                        <a:t> validation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OJT2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12/7/2016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12/9/2016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Completed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4458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43340" y="161778"/>
            <a:ext cx="1804981" cy="386902"/>
          </a:xfrm>
        </p:spPr>
        <p:txBody>
          <a:bodyPr/>
          <a:lstStyle/>
          <a:p>
            <a:r>
              <a:rPr kumimoji="1" lang="en-US" altLang="ja-JP" dirty="0" smtClean="0">
                <a:latin typeface="HGPSoeiKakugothicUB"/>
              </a:rPr>
              <a:t>Issues</a:t>
            </a:r>
            <a:r>
              <a:rPr lang="en-US" altLang="ja-JP" dirty="0" smtClean="0">
                <a:latin typeface="HGPSoeiKakugothicUB"/>
              </a:rPr>
              <a:t> </a:t>
            </a:r>
            <a:r>
              <a:rPr lang="en-US" altLang="ja-JP" dirty="0" smtClean="0">
                <a:latin typeface="HGPSoeiKakugothicUB"/>
              </a:rPr>
              <a:t>W50</a:t>
            </a:r>
            <a:endParaRPr kumimoji="1" lang="ja-JP" altLang="en-US" dirty="0">
              <a:latin typeface="HGPSoeiKakugothicUB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02583" y="821651"/>
          <a:ext cx="11668076" cy="5112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939"/>
                <a:gridCol w="2444619"/>
                <a:gridCol w="3779746"/>
                <a:gridCol w="2489386"/>
                <a:gridCol w="2489386"/>
              </a:tblGrid>
              <a:tr h="144016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112542" marR="11254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Issue</a:t>
                      </a:r>
                      <a:endParaRPr kumimoji="1" lang="ja-JP" altLang="en-US" sz="1000" dirty="0"/>
                    </a:p>
                  </a:txBody>
                  <a:tcPr marL="112542" marR="11254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Cause</a:t>
                      </a:r>
                      <a:endParaRPr kumimoji="1" lang="ja-JP" altLang="en-US" sz="1000" dirty="0"/>
                    </a:p>
                  </a:txBody>
                  <a:tcPr marL="112542" marR="11254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Action</a:t>
                      </a:r>
                      <a:endParaRPr kumimoji="1" lang="ja-JP" altLang="en-US" sz="1000" dirty="0"/>
                    </a:p>
                  </a:txBody>
                  <a:tcPr marL="112542" marR="11254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Status</a:t>
                      </a:r>
                      <a:endParaRPr kumimoji="1" lang="ja-JP" altLang="en-US" sz="1000" dirty="0"/>
                    </a:p>
                  </a:txBody>
                  <a:tcPr marL="112542" marR="112542">
                    <a:solidFill>
                      <a:srgbClr val="C00000"/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 smtClean="0"/>
                        <a:t>Mr</a:t>
                      </a:r>
                      <a:r>
                        <a:rPr kumimoji="1" lang="en-US" altLang="ja-JP" sz="900" dirty="0" smtClean="0"/>
                        <a:t> </a:t>
                      </a:r>
                      <a:r>
                        <a:rPr kumimoji="1" lang="en-US" altLang="ja-JP" sz="900" dirty="0" err="1" smtClean="0"/>
                        <a:t>Duy</a:t>
                      </a:r>
                      <a:r>
                        <a:rPr kumimoji="1" lang="en-US" altLang="ja-JP" sz="900" dirty="0" smtClean="0"/>
                        <a:t> will</a:t>
                      </a:r>
                      <a:r>
                        <a:rPr kumimoji="1" lang="en-US" altLang="ja-JP" sz="900" baseline="0" dirty="0" smtClean="0"/>
                        <a:t> resign next week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Occurred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 smtClean="0"/>
                        <a:t>Vaimo’s</a:t>
                      </a:r>
                      <a:r>
                        <a:rPr kumimoji="1" lang="en-US" altLang="ja-JP" sz="900" dirty="0" smtClean="0"/>
                        <a:t> Development</a:t>
                      </a:r>
                      <a:r>
                        <a:rPr kumimoji="1" lang="en-US" altLang="ja-JP" sz="900" baseline="0" dirty="0" smtClean="0"/>
                        <a:t> Environment is </a:t>
                      </a:r>
                      <a:r>
                        <a:rPr kumimoji="1" lang="en-US" altLang="ja-JP" sz="900" baseline="0" dirty="0" err="1" smtClean="0"/>
                        <a:t>MacOS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Member will development on Window</a:t>
                      </a:r>
                      <a:r>
                        <a:rPr kumimoji="1" lang="en-US" altLang="ja-JP" sz="900" baseline="0" dirty="0" smtClean="0"/>
                        <a:t>s Environment, PL will check source code on Mac Environment before release to customer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Not Yet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err="1" smtClean="0"/>
                        <a:t>Mr</a:t>
                      </a:r>
                      <a:r>
                        <a:rPr kumimoji="1" lang="en-US" altLang="ja-JP" sz="900" dirty="0" smtClean="0"/>
                        <a:t> Dang moved</a:t>
                      </a:r>
                      <a:r>
                        <a:rPr kumimoji="1" lang="en-US" altLang="ja-JP" sz="900" baseline="0" dirty="0" smtClean="0"/>
                        <a:t> to </a:t>
                      </a:r>
                      <a:r>
                        <a:rPr kumimoji="1" lang="en-US" altLang="ja-JP" sz="900" baseline="0" dirty="0" err="1" smtClean="0"/>
                        <a:t>NihonTyokuhan</a:t>
                      </a:r>
                      <a:r>
                        <a:rPr kumimoji="1" lang="en-US" altLang="ja-JP" sz="900" baseline="0" dirty="0" smtClean="0"/>
                        <a:t> team</a:t>
                      </a:r>
                      <a:endParaRPr kumimoji="1" lang="ja-JP" altLang="en-US" sz="900" smtClean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Request by SPM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approved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Occurred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Member</a:t>
                      </a:r>
                      <a:r>
                        <a:rPr kumimoji="1" lang="en-US" altLang="ja-JP" sz="900" baseline="0" dirty="0" smtClean="0"/>
                        <a:t>s have skill enough to develop but we have development plan with TCI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strike="noStrike" dirty="0" smtClean="0">
                          <a:latin typeface="Arial (Body)"/>
                          <a:ea typeface="Meiryo" panose="020B0604030504040204" pitchFamily="34" charset="-128"/>
                        </a:rPr>
                        <a:t>About</a:t>
                      </a:r>
                      <a:r>
                        <a:rPr lang="en-GB" sz="900" strike="noStrike" baseline="0" dirty="0" smtClean="0">
                          <a:latin typeface="Arial (Body)"/>
                          <a:ea typeface="Meiryo" panose="020B0604030504040204" pitchFamily="34" charset="-128"/>
                        </a:rPr>
                        <a:t> deployment of </a:t>
                      </a:r>
                      <a:r>
                        <a:rPr lang="en-GB" sz="900" strike="noStrike" baseline="0" dirty="0" err="1" smtClean="0">
                          <a:latin typeface="Arial (Body)"/>
                          <a:ea typeface="Meiryo" panose="020B0604030504040204" pitchFamily="34" charset="-128"/>
                        </a:rPr>
                        <a:t>Magento</a:t>
                      </a:r>
                      <a:r>
                        <a:rPr lang="en-GB" sz="900" strike="noStrike" baseline="0" dirty="0" smtClean="0">
                          <a:latin typeface="Arial (Body)"/>
                          <a:ea typeface="Meiryo" panose="020B0604030504040204" pitchFamily="34" charset="-128"/>
                        </a:rPr>
                        <a:t> Portal, SI team need senior </a:t>
                      </a:r>
                      <a:r>
                        <a:rPr lang="en-GB" sz="900" strike="noStrike" baseline="0" dirty="0" err="1" smtClean="0">
                          <a:latin typeface="Arial (Body)"/>
                          <a:ea typeface="Meiryo" panose="020B0604030504040204" pitchFamily="34" charset="-128"/>
                        </a:rPr>
                        <a:t>Magento</a:t>
                      </a:r>
                      <a:r>
                        <a:rPr lang="en-GB" sz="900" strike="noStrike" baseline="0" dirty="0" smtClean="0">
                          <a:latin typeface="Arial (Body)"/>
                          <a:ea typeface="Meiryo" panose="020B0604030504040204" pitchFamily="34" charset="-128"/>
                        </a:rPr>
                        <a:t> Engineer to do the tasks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strike="noStrike" dirty="0" smtClean="0">
                          <a:latin typeface="Arial (Body)"/>
                          <a:ea typeface="Meiryo" panose="020B0604030504040204" pitchFamily="34" charset="-128"/>
                        </a:rPr>
                        <a:t>Confirm to SI and define</a:t>
                      </a:r>
                      <a:r>
                        <a:rPr lang="en-GB" sz="900" strike="noStrike" baseline="0" dirty="0" smtClean="0">
                          <a:latin typeface="Arial (Body)"/>
                          <a:ea typeface="Meiryo" panose="020B0604030504040204" pitchFamily="34" charset="-128"/>
                        </a:rPr>
                        <a:t> task list and get support from other team.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/>
                        <a:t>Occurred</a:t>
                      </a:r>
                      <a:endParaRPr kumimoji="1" lang="ja-JP" altLang="en-US" sz="900" smtClean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4458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353" y="120297"/>
            <a:ext cx="948978" cy="386902"/>
          </a:xfrm>
        </p:spPr>
        <p:txBody>
          <a:bodyPr/>
          <a:lstStyle/>
          <a:p>
            <a:r>
              <a:rPr lang="en-US" dirty="0" smtClean="0">
                <a:latin typeface="HGPSoeiKakugothicUB"/>
              </a:rPr>
              <a:t>Other</a:t>
            </a:r>
            <a:endParaRPr lang="en-GB" dirty="0">
              <a:latin typeface="HGPSoeiKakugothicUB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1608" y="849263"/>
            <a:ext cx="9528670" cy="24622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-228600">
              <a:buFont typeface="+mj-lt"/>
              <a:buAutoNum type="arabicPeriod"/>
              <a:tabLst>
                <a:tab pos="542925" algn="l"/>
                <a:tab pos="1797050" algn="l"/>
              </a:tabLst>
            </a:pPr>
            <a:endParaRPr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50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2_ﾃﾞｽｸﾄｯﾌﾟ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ﾃﾞｽｸﾄｯﾌﾟ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>
            <a:alpha val="98822"/>
          </a:srgbClr>
        </a:solidFill>
        <a:ln w="12700">
          <a:solidFill>
            <a:srgbClr val="000000"/>
          </a:solidFill>
          <a:miter lim="800000"/>
          <a:headEnd/>
          <a:tailEnd/>
        </a:ln>
      </a:spPr>
      <a:bodyPr lIns="90488" tIns="44450" rIns="90488" bIns="44450" anchor="ctr"/>
      <a:lstStyle>
        <a:defPPr algn="ctr">
          <a:defRPr sz="900">
            <a:solidFill>
              <a:srgbClr val="000000"/>
            </a:solidFill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50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kumimoji="1" dirty="0" smtClean="0"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txDef>
  </a:objectDefaults>
  <a:extraClrSchemeLst>
    <a:extraClrScheme>
      <a:clrScheme name="ﾃﾞｽｸﾄｯﾌﾟ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ﾃﾞｽｸﾄｯﾌﾟ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12636</TotalTime>
  <Words>603</Words>
  <Application>Microsoft Office PowerPoint</Application>
  <PresentationFormat>Custom</PresentationFormat>
  <Paragraphs>199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62_ﾃﾞｽｸﾄｯﾌﾟ</vt:lpstr>
      <vt:lpstr>Project: Training(MAGENTO). Week: 50           Leader: NhanCT</vt:lpstr>
      <vt:lpstr>Available resources in week 50</vt:lpstr>
      <vt:lpstr>Tasks W50</vt:lpstr>
      <vt:lpstr>Issues W50</vt:lpstr>
      <vt:lpstr>Other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XXX. Week: 28</dc:title>
  <dc:creator>vicente</dc:creator>
  <cp:lastModifiedBy>Nhan Chau Thanh</cp:lastModifiedBy>
  <cp:revision>618</cp:revision>
  <dcterms:created xsi:type="dcterms:W3CDTF">2016-07-20T03:03:34Z</dcterms:created>
  <dcterms:modified xsi:type="dcterms:W3CDTF">2016-12-09T10:10:09Z</dcterms:modified>
</cp:coreProperties>
</file>