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/>
    <p:restoredTop sz="94662"/>
  </p:normalViewPr>
  <p:slideViewPr>
    <p:cSldViewPr snapToGrid="0" snapToObjects="1">
      <p:cViewPr varScale="1">
        <p:scale>
          <a:sx n="136" d="100"/>
          <a:sy n="136" d="100"/>
        </p:scale>
        <p:origin x="24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0A26-1853-1043-A899-E79199D3C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0D88B-61D8-1C44-92ED-C5A40B8A5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E4AB3-E8A3-6440-9EC3-4F3BE6AB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11C0-9DAC-A844-B5EC-DDD6C64898B6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BFD3D-A522-4240-9CEF-320B68AF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1F218-4B15-F64F-9CA9-A2EB647A2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7E45-406F-CD4B-8ABB-BCB824B7F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3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A3AC-35AD-914B-ABF4-36AA6CBA6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D0EF2-0552-704F-8446-1B789038E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D796E-30E6-8846-AC6D-00050BD06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11C0-9DAC-A844-B5EC-DDD6C64898B6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52912-487F-1346-8562-085548361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FB97B-503B-754E-8356-2D8E72F7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7E45-406F-CD4B-8ABB-BCB824B7F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8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758274-654B-6343-8D33-0ED895216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5D19C-20A4-BF48-B874-EFA87784C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D1040-7E8D-2A40-B6EA-DB975DE34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11C0-9DAC-A844-B5EC-DDD6C64898B6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AD2B4-E207-3647-A1CE-E9D41389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0A59E-7FB2-7A4F-BCA7-F4FC3A40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7E45-406F-CD4B-8ABB-BCB824B7F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5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E27EF-940B-AE44-B7C3-25DB1B1B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ECE47-0C85-064A-9AA3-1BD49AA0A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21E20-FD93-144D-A805-029D87A2E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11C0-9DAC-A844-B5EC-DDD6C64898B6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92D31-4461-E245-B456-DD6E18760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DCE1A-C869-DA46-A545-9987BD9A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7E45-406F-CD4B-8ABB-BCB824B7F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29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A95B-CDB1-DE49-BF67-0A59BA313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1F98F-39A0-B047-B442-082A8E111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B2A0-2DEE-004F-9AA5-063E2DF79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11C0-9DAC-A844-B5EC-DDD6C64898B6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E8CE1-59D7-C64E-A27B-9F1600F92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5D783-1646-844F-B1FA-F10B6840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7E45-406F-CD4B-8ABB-BCB824B7F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2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0FD76-18E0-1D4E-AFC3-1B45B1E8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DB772-47BF-2844-B5E2-23153DD3B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0D098-C4EC-5745-9DF7-C83FF442B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A1820-464F-3E47-84C6-4955827A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11C0-9DAC-A844-B5EC-DDD6C64898B6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F97B7-CF97-8A48-9468-D626E16CA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B779C-840A-E846-9036-7AED0F4F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7E45-406F-CD4B-8ABB-BCB824B7F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8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085C-1E8E-CA48-AF5D-BD3F69B6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73BEA-0944-4848-B0FF-730845B2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04775-7A13-6742-A4C8-D5021CE2E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FB4E5-7C71-6943-A83C-3D6BBFBB0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961D9-3BD1-5C4E-8BD1-D43AE7280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487602-4ACF-3647-A545-25008AE5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11C0-9DAC-A844-B5EC-DDD6C64898B6}" type="datetimeFigureOut">
              <a:rPr lang="en-US" smtClean="0"/>
              <a:t>9/12/22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7FD086-7D14-D342-ABC8-E6A16925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2E85C6-1661-0446-9AD9-D2E4DDFE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7E45-406F-CD4B-8ABB-BCB824B7F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7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F1D2-BEC5-7246-BB04-2E5F7122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BF4BD2-38DA-914F-8850-987AC5FCF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11C0-9DAC-A844-B5EC-DDD6C64898B6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6171F-1A21-6C42-9A46-8FFB4BDE8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249D1C-420B-244C-BC79-89A44C80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7E45-406F-CD4B-8ABB-BCB824B7F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9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1F9772-9590-ED49-91D7-191178039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11C0-9DAC-A844-B5EC-DDD6C64898B6}" type="datetimeFigureOut">
              <a:rPr lang="en-US" smtClean="0"/>
              <a:t>9/12/22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8CB0D5-EBB0-7948-935C-8B914EEE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C06A8-2CD3-7A40-952E-977C4CA0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7E45-406F-CD4B-8ABB-BCB824B7F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3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0D28F-5999-F049-B3DB-A59974EA5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973BE-0C98-C949-832D-1E88AB9E1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E0736-4D03-6643-AAD6-52C51AB55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03620-E48C-A54D-BBE5-F4025589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11C0-9DAC-A844-B5EC-DDD6C64898B6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0BBAE-5314-564D-B596-F9D54B28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64481-4402-2B44-A966-D521284A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7E45-406F-CD4B-8ABB-BCB824B7F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9118F-C6E9-1848-B735-736E19A0E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DE4DB0-511B-5849-B5A7-CF227D6F3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D7169-1AE8-2D49-AD4B-CABEB52BF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8AB6F-3889-B74B-9CB6-1FC845B1B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11C0-9DAC-A844-B5EC-DDD6C64898B6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7D009-1171-6E4B-8F34-C0CAEACB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F7F0F-C301-4043-98EE-D7F1E69A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7E45-406F-CD4B-8ABB-BCB824B7F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4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101C53-C6FC-504B-BF7D-72EB91909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CCC37-A15C-6248-A9AF-118D30322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0C84A-0A3C-6E40-BEC9-BE022B9F8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911C0-9DAC-A844-B5EC-DDD6C64898B6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64F07-EEE3-ED44-841B-22C624C2A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3923-FA76-7A4A-B3F1-F6A7EACF8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C7E45-406F-CD4B-8ABB-BCB824B7F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8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2B6DBC-44AB-5643-B6EB-223242DBB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74" y="732933"/>
            <a:ext cx="3657600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BC6FA0-E8B0-634F-8F9A-9831F9DD0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468" y="732933"/>
            <a:ext cx="3657600" cy="365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124E2D-28E2-5149-910D-17E775457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621" y="732933"/>
            <a:ext cx="3657600" cy="3657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19178E-A8DD-5948-8078-E62B988FE011}"/>
              </a:ext>
            </a:extLst>
          </p:cNvPr>
          <p:cNvSpPr txBox="1"/>
          <p:nvPr/>
        </p:nvSpPr>
        <p:spPr>
          <a:xfrm>
            <a:off x="1621411" y="363601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893CA5-534A-F347-B2AF-0D3EE0331384}"/>
              </a:ext>
            </a:extLst>
          </p:cNvPr>
          <p:cNvSpPr txBox="1"/>
          <p:nvPr/>
        </p:nvSpPr>
        <p:spPr>
          <a:xfrm>
            <a:off x="5393704" y="363601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Nonlinear GAM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E8342-8780-8949-B1E5-BB630B4F6279}"/>
              </a:ext>
            </a:extLst>
          </p:cNvPr>
          <p:cNvSpPr txBox="1"/>
          <p:nvPr/>
        </p:nvSpPr>
        <p:spPr>
          <a:xfrm>
            <a:off x="9475510" y="363601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Splined Model</a:t>
            </a:r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A81679DB-485E-2C43-A4BC-D550B18CC0CA}"/>
              </a:ext>
            </a:extLst>
          </p:cNvPr>
          <p:cNvSpPr/>
          <p:nvPr/>
        </p:nvSpPr>
        <p:spPr>
          <a:xfrm rot="5400000">
            <a:off x="6152074" y="-1180139"/>
            <a:ext cx="136957" cy="1111334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8E0BC-94AB-6042-8328-BECBC5CA0227}"/>
              </a:ext>
            </a:extLst>
          </p:cNvPr>
          <p:cNvSpPr txBox="1"/>
          <p:nvPr/>
        </p:nvSpPr>
        <p:spPr>
          <a:xfrm>
            <a:off x="3871274" y="4575199"/>
            <a:ext cx="488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Predicted Heat </a:t>
            </a:r>
            <a:r>
              <a:rPr lang="en-US" dirty="0"/>
              <a:t>= Mean(Model</a:t>
            </a:r>
            <a:r>
              <a:rPr lang="en-US" baseline="-25000" dirty="0"/>
              <a:t>1</a:t>
            </a:r>
            <a:r>
              <a:rPr lang="en-US" dirty="0"/>
              <a:t>, Model</a:t>
            </a:r>
            <a:r>
              <a:rPr lang="en-US" baseline="-25000" dirty="0"/>
              <a:t>2</a:t>
            </a:r>
            <a:r>
              <a:rPr lang="en-US" dirty="0"/>
              <a:t>, Model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7E03B7-1A84-7645-8C6B-2A564E3E7A61}"/>
              </a:ext>
            </a:extLst>
          </p:cNvPr>
          <p:cNvSpPr txBox="1"/>
          <p:nvPr/>
        </p:nvSpPr>
        <p:spPr>
          <a:xfrm>
            <a:off x="7117236" y="5154891"/>
            <a:ext cx="2969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scale.factor</a:t>
            </a:r>
            <a:r>
              <a:rPr lang="en-US" sz="1400" dirty="0"/>
              <a:t> (sf) = </a:t>
            </a:r>
            <a:r>
              <a:rPr lang="en-US" sz="1400" dirty="0" err="1"/>
              <a:t>Heat.Predicted</a:t>
            </a:r>
            <a:r>
              <a:rPr lang="en-US" sz="1400" dirty="0"/>
              <a:t>/Heat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EAD258-13C9-1A47-85F5-055B3DA12740}"/>
              </a:ext>
            </a:extLst>
          </p:cNvPr>
          <p:cNvSpPr txBox="1"/>
          <p:nvPr/>
        </p:nvSpPr>
        <p:spPr>
          <a:xfrm>
            <a:off x="7117236" y="5737515"/>
            <a:ext cx="3249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Ambulatory.EE</a:t>
            </a:r>
            <a:r>
              <a:rPr lang="en-US" sz="1400" dirty="0"/>
              <a:t> = (Ambulation * 0.3344)/sf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EDC32C-5411-E242-96AA-660801FBAD9E}"/>
              </a:ext>
            </a:extLst>
          </p:cNvPr>
          <p:cNvSpPr txBox="1"/>
          <p:nvPr/>
        </p:nvSpPr>
        <p:spPr>
          <a:xfrm>
            <a:off x="7117236" y="6028827"/>
            <a:ext cx="2733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ThermicEffect.EE</a:t>
            </a:r>
            <a:r>
              <a:rPr lang="en-US" sz="1400" dirty="0"/>
              <a:t> = (Feed*4.346)/sf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66B110-C587-A349-B432-DF2269E01B87}"/>
              </a:ext>
            </a:extLst>
          </p:cNvPr>
          <p:cNvSpPr txBox="1"/>
          <p:nvPr/>
        </p:nvSpPr>
        <p:spPr>
          <a:xfrm>
            <a:off x="7117236" y="5446203"/>
            <a:ext cx="2835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Adaptive.EE</a:t>
            </a:r>
            <a:r>
              <a:rPr lang="en-US" sz="1400" dirty="0"/>
              <a:t> = Heat – </a:t>
            </a:r>
            <a:r>
              <a:rPr lang="en-US" sz="1400" dirty="0" err="1"/>
              <a:t>Heat.Predicted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7FA8A6-DB42-7945-B4E8-538B7F170797}"/>
              </a:ext>
            </a:extLst>
          </p:cNvPr>
          <p:cNvSpPr txBox="1"/>
          <p:nvPr/>
        </p:nvSpPr>
        <p:spPr>
          <a:xfrm>
            <a:off x="7117236" y="6320140"/>
            <a:ext cx="4914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BMR.EE =Heat – </a:t>
            </a:r>
            <a:r>
              <a:rPr lang="en-US" sz="1400" dirty="0" err="1"/>
              <a:t>Adaptive.EE</a:t>
            </a:r>
            <a:r>
              <a:rPr lang="en-US" sz="1400" dirty="0"/>
              <a:t> – </a:t>
            </a:r>
            <a:r>
              <a:rPr lang="en-US" sz="1400" dirty="0" err="1"/>
              <a:t>Ambulatory.EE</a:t>
            </a:r>
            <a:r>
              <a:rPr lang="en-US" sz="1400" dirty="0"/>
              <a:t> – </a:t>
            </a:r>
            <a:r>
              <a:rPr lang="en-US" sz="1400" dirty="0" err="1"/>
              <a:t>ThermicEffect.EE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F25259-FFB9-0E46-9BA4-EFB810F0EF12}"/>
              </a:ext>
            </a:extLst>
          </p:cNvPr>
          <p:cNvSpPr txBox="1"/>
          <p:nvPr/>
        </p:nvSpPr>
        <p:spPr>
          <a:xfrm>
            <a:off x="5025574" y="5597940"/>
            <a:ext cx="1957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Equations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034C00-F222-7246-94B7-DC43093B0165}"/>
              </a:ext>
            </a:extLst>
          </p:cNvPr>
          <p:cNvSpPr txBox="1"/>
          <p:nvPr/>
        </p:nvSpPr>
        <p:spPr>
          <a:xfrm>
            <a:off x="638289" y="5157602"/>
            <a:ext cx="1966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fitted using: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Ambulation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 Delta</a:t>
            </a:r>
          </a:p>
        </p:txBody>
      </p:sp>
    </p:spTree>
    <p:extLst>
      <p:ext uri="{BB962C8B-B14F-4D97-AF65-F5344CB8AC3E}">
        <p14:creationId xmlns:p14="http://schemas.microsoft.com/office/powerpoint/2010/main" val="160985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264778-4991-4047-8FF1-BA9BC26B45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725"/>
          <a:stretch/>
        </p:blipFill>
        <p:spPr>
          <a:xfrm>
            <a:off x="8363147" y="3999326"/>
            <a:ext cx="3212969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EA75CF-698B-824B-9628-65F78802F5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932"/>
          <a:stretch/>
        </p:blipFill>
        <p:spPr>
          <a:xfrm>
            <a:off x="5054338" y="3999326"/>
            <a:ext cx="3203542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368F30-DE96-AF48-84BB-B479ADECE9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581"/>
          <a:stretch/>
        </p:blipFill>
        <p:spPr>
          <a:xfrm>
            <a:off x="1462726" y="3999326"/>
            <a:ext cx="3128128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714505-3CD1-9F4C-A43E-F38A872533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0344"/>
          <a:stretch/>
        </p:blipFill>
        <p:spPr>
          <a:xfrm>
            <a:off x="8363147" y="888477"/>
            <a:ext cx="3184688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DCAF86-29FA-4B47-AFDF-9FF13B0E14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0722"/>
          <a:stretch/>
        </p:blipFill>
        <p:spPr>
          <a:xfrm>
            <a:off x="5072406" y="1020451"/>
            <a:ext cx="3167406" cy="2743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3AD179-898E-F040-89E1-1279AED1C6B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9932"/>
          <a:stretch/>
        </p:blipFill>
        <p:spPr>
          <a:xfrm>
            <a:off x="1462726" y="1114720"/>
            <a:ext cx="3203542" cy="2743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07A540-5AD2-A846-A55D-6C25EDF7316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8616" r="44"/>
          <a:stretch/>
        </p:blipFill>
        <p:spPr>
          <a:xfrm>
            <a:off x="29852" y="2253007"/>
            <a:ext cx="1432874" cy="2743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5CF9A4B-A34A-8D40-93D8-FEF1A128D17C}"/>
              </a:ext>
            </a:extLst>
          </p:cNvPr>
          <p:cNvSpPr txBox="1"/>
          <p:nvPr/>
        </p:nvSpPr>
        <p:spPr>
          <a:xfrm>
            <a:off x="2933143" y="74774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  <a:r>
              <a:rPr lang="en-US" baseline="30000" dirty="0"/>
              <a:t>o</a:t>
            </a:r>
            <a:r>
              <a:rPr lang="en-US" dirty="0"/>
              <a:t> 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A1EF1F-014D-7F48-BDFC-CC07157E32ED}"/>
              </a:ext>
            </a:extLst>
          </p:cNvPr>
          <p:cNvSpPr txBox="1"/>
          <p:nvPr/>
        </p:nvSpPr>
        <p:spPr>
          <a:xfrm>
            <a:off x="6450912" y="74774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  <a:r>
              <a:rPr lang="en-US" baseline="30000" dirty="0"/>
              <a:t>o</a:t>
            </a:r>
            <a:r>
              <a:rPr lang="en-US" dirty="0"/>
              <a:t>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2FCA5E-BF07-9049-BE8B-4F928DE2A994}"/>
              </a:ext>
            </a:extLst>
          </p:cNvPr>
          <p:cNvSpPr txBox="1"/>
          <p:nvPr/>
        </p:nvSpPr>
        <p:spPr>
          <a:xfrm>
            <a:off x="9955491" y="74538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  <a:r>
              <a:rPr lang="en-US" baseline="30000" dirty="0"/>
              <a:t>o</a:t>
            </a:r>
            <a:r>
              <a:rPr lang="en-US" dirty="0"/>
              <a:t> 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30059C-36D8-C54B-9971-42883F7C9F3A}"/>
              </a:ext>
            </a:extLst>
          </p:cNvPr>
          <p:cNvSpPr txBox="1"/>
          <p:nvPr/>
        </p:nvSpPr>
        <p:spPr>
          <a:xfrm>
            <a:off x="2895600" y="377543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r>
              <a:rPr lang="en-US" baseline="30000" dirty="0"/>
              <a:t>o</a:t>
            </a:r>
            <a:r>
              <a:rPr lang="en-US" dirty="0"/>
              <a:t> 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77B863-E38D-0A40-9757-C8C2202DFD16}"/>
              </a:ext>
            </a:extLst>
          </p:cNvPr>
          <p:cNvSpPr txBox="1"/>
          <p:nvPr/>
        </p:nvSpPr>
        <p:spPr>
          <a:xfrm>
            <a:off x="6459804" y="377005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r>
              <a:rPr lang="en-US" baseline="30000" dirty="0"/>
              <a:t>o</a:t>
            </a:r>
            <a:r>
              <a:rPr lang="en-US" dirty="0"/>
              <a:t> 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E1B3CC-8ED1-4E41-8F6E-9121C755D037}"/>
              </a:ext>
            </a:extLst>
          </p:cNvPr>
          <p:cNvSpPr txBox="1"/>
          <p:nvPr/>
        </p:nvSpPr>
        <p:spPr>
          <a:xfrm>
            <a:off x="9955491" y="376365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baseline="30000" dirty="0"/>
              <a:t>o</a:t>
            </a:r>
            <a:r>
              <a:rPr lang="en-US" dirty="0"/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426395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807A540-5AD2-A846-A55D-6C25EDF731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616" r="44"/>
          <a:stretch/>
        </p:blipFill>
        <p:spPr>
          <a:xfrm>
            <a:off x="29852" y="2253007"/>
            <a:ext cx="1432874" cy="2743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5CF9A4B-A34A-8D40-93D8-FEF1A128D17C}"/>
              </a:ext>
            </a:extLst>
          </p:cNvPr>
          <p:cNvSpPr txBox="1"/>
          <p:nvPr/>
        </p:nvSpPr>
        <p:spPr>
          <a:xfrm>
            <a:off x="2933143" y="74774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  <a:r>
              <a:rPr lang="en-US" baseline="30000" dirty="0"/>
              <a:t>o</a:t>
            </a:r>
            <a:r>
              <a:rPr lang="en-US" dirty="0"/>
              <a:t> 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A1EF1F-014D-7F48-BDFC-CC07157E32ED}"/>
              </a:ext>
            </a:extLst>
          </p:cNvPr>
          <p:cNvSpPr txBox="1"/>
          <p:nvPr/>
        </p:nvSpPr>
        <p:spPr>
          <a:xfrm>
            <a:off x="6450912" y="74774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  <a:r>
              <a:rPr lang="en-US" baseline="30000" dirty="0"/>
              <a:t>o</a:t>
            </a:r>
            <a:r>
              <a:rPr lang="en-US" dirty="0"/>
              <a:t>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2FCA5E-BF07-9049-BE8B-4F928DE2A994}"/>
              </a:ext>
            </a:extLst>
          </p:cNvPr>
          <p:cNvSpPr txBox="1"/>
          <p:nvPr/>
        </p:nvSpPr>
        <p:spPr>
          <a:xfrm>
            <a:off x="9955491" y="74538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  <a:r>
              <a:rPr lang="en-US" baseline="30000" dirty="0"/>
              <a:t>o</a:t>
            </a:r>
            <a:r>
              <a:rPr lang="en-US" dirty="0"/>
              <a:t> 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30059C-36D8-C54B-9971-42883F7C9F3A}"/>
              </a:ext>
            </a:extLst>
          </p:cNvPr>
          <p:cNvSpPr txBox="1"/>
          <p:nvPr/>
        </p:nvSpPr>
        <p:spPr>
          <a:xfrm>
            <a:off x="2895600" y="377543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r>
              <a:rPr lang="en-US" baseline="30000" dirty="0"/>
              <a:t>o</a:t>
            </a:r>
            <a:r>
              <a:rPr lang="en-US" dirty="0"/>
              <a:t> 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77B863-E38D-0A40-9757-C8C2202DFD16}"/>
              </a:ext>
            </a:extLst>
          </p:cNvPr>
          <p:cNvSpPr txBox="1"/>
          <p:nvPr/>
        </p:nvSpPr>
        <p:spPr>
          <a:xfrm>
            <a:off x="6459804" y="377005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r>
              <a:rPr lang="en-US" baseline="30000" dirty="0"/>
              <a:t>o</a:t>
            </a:r>
            <a:r>
              <a:rPr lang="en-US" dirty="0"/>
              <a:t> 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E1B3CC-8ED1-4E41-8F6E-9121C755D037}"/>
              </a:ext>
            </a:extLst>
          </p:cNvPr>
          <p:cNvSpPr txBox="1"/>
          <p:nvPr/>
        </p:nvSpPr>
        <p:spPr>
          <a:xfrm>
            <a:off x="9955491" y="376365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baseline="30000" dirty="0"/>
              <a:t>o</a:t>
            </a:r>
            <a:r>
              <a:rPr lang="en-US" dirty="0"/>
              <a:t> 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403293-F83A-3344-A818-5585104277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374"/>
          <a:stretch/>
        </p:blipFill>
        <p:spPr>
          <a:xfrm>
            <a:off x="1829257" y="1069278"/>
            <a:ext cx="3137555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ABBB9B-484F-8F4F-B889-A40446A9AA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581"/>
          <a:stretch/>
        </p:blipFill>
        <p:spPr>
          <a:xfrm>
            <a:off x="4966812" y="1069278"/>
            <a:ext cx="3128128" cy="2743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542B29-B158-D74D-BA0A-407FB1BA4B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1374"/>
          <a:stretch/>
        </p:blipFill>
        <p:spPr>
          <a:xfrm>
            <a:off x="8240598" y="1020451"/>
            <a:ext cx="3137555" cy="274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5AA827-C12E-AF47-BA9F-80B9692E17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0137"/>
          <a:stretch/>
        </p:blipFill>
        <p:spPr>
          <a:xfrm>
            <a:off x="1674479" y="4059933"/>
            <a:ext cx="3194115" cy="27432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840F207-EEFE-0E48-B13E-C2B947D6A50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0962"/>
          <a:stretch/>
        </p:blipFill>
        <p:spPr>
          <a:xfrm>
            <a:off x="4952672" y="4096972"/>
            <a:ext cx="3156408" cy="2743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7BA4329-50F1-274E-A562-24FF4EAA3D7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1581"/>
          <a:stretch/>
        </p:blipFill>
        <p:spPr>
          <a:xfrm>
            <a:off x="8250025" y="4038714"/>
            <a:ext cx="312812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34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109</Words>
  <Application>Microsoft Macintosh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Borcherding, Nicholas</dc:creator>
  <cp:lastModifiedBy>Borcherding, Nicholas</cp:lastModifiedBy>
  <cp:revision>3</cp:revision>
  <dcterms:created xsi:type="dcterms:W3CDTF">2022-09-12T14:09:46Z</dcterms:created>
  <dcterms:modified xsi:type="dcterms:W3CDTF">2022-09-12T14:40:01Z</dcterms:modified>
</cp:coreProperties>
</file>