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62" r:id="rId2"/>
    <p:sldId id="288" r:id="rId3"/>
    <p:sldId id="298" r:id="rId4"/>
    <p:sldId id="304" r:id="rId5"/>
    <p:sldId id="300" r:id="rId6"/>
    <p:sldId id="301" r:id="rId7"/>
    <p:sldId id="303" r:id="rId8"/>
    <p:sldId id="302" r:id="rId9"/>
    <p:sldId id="305" r:id="rId10"/>
    <p:sldId id="30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9"/>
    <p:restoredTop sz="94663"/>
  </p:normalViewPr>
  <p:slideViewPr>
    <p:cSldViewPr snapToGrid="0" snapToObjects="1">
      <p:cViewPr varScale="1">
        <p:scale>
          <a:sx n="155" d="100"/>
          <a:sy n="155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-class-metrics-made-simple-part-ii-the-f1-score-ebe8b2c2ca1" TargetMode="External"/><Relationship Id="rId2" Type="http://schemas.openxmlformats.org/officeDocument/2006/relationships/hyperlink" Target="https://github.com/nccaiteam/KHD2019_MAM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2019 </a:t>
            </a:r>
            <a:r>
              <a:rPr kumimoji="1" lang="ko-KR" altLang="en-US" sz="4400" b="1" dirty="0"/>
              <a:t>건양대 </a:t>
            </a:r>
            <a:r>
              <a:rPr kumimoji="1" lang="ko-KR" altLang="en-US" sz="4400" b="1" dirty="0" err="1"/>
              <a:t>데이터톤</a:t>
            </a:r>
            <a:br>
              <a:rPr kumimoji="1" lang="en-US" altLang="ko-KR" sz="4400" b="1" dirty="0"/>
            </a:br>
            <a:r>
              <a:rPr kumimoji="1" lang="ko-KR" altLang="en-US" sz="4400" b="1" dirty="0"/>
              <a:t>유방 촬영 영상 이미지 데이터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ACB8E0-E06E-7B48-B5DA-88F3EF96A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AF317-97A0-CE4A-AE2F-2B4022290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/>
              <a:t>KHD2019 – </a:t>
            </a:r>
            <a:r>
              <a:rPr kumimoji="1" lang="ko-KR" altLang="en-US" dirty="0" err="1"/>
              <a:t>국립암센터</a:t>
            </a:r>
            <a:r>
              <a:rPr kumimoji="1" lang="ko-KR" altLang="en-US" dirty="0"/>
              <a:t> 인공지능사업팀 </a:t>
            </a:r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pPr lvl="1"/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" altLang="ko-KR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nccaiteam</a:t>
            </a:r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/KHD2019_MAMMO</a:t>
            </a:r>
            <a:endParaRPr lang="en" altLang="ko-KR" dirty="0"/>
          </a:p>
          <a:p>
            <a:pPr lvl="1"/>
            <a:r>
              <a:rPr lang="ko-KR" altLang="en-US" dirty="0" err="1"/>
              <a:t>소개자료</a:t>
            </a:r>
            <a:r>
              <a:rPr lang="en-US" altLang="ko-KR" dirty="0"/>
              <a:t>,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/</a:t>
            </a:r>
            <a:r>
              <a:rPr lang="en-US" altLang="ko-KR" dirty="0" err="1"/>
              <a:t>pytorch</a:t>
            </a:r>
            <a:r>
              <a:rPr lang="en-US" altLang="ko-KR"/>
              <a:t>),</a:t>
            </a:r>
            <a:r>
              <a:rPr lang="ko-KR" altLang="en-US" dirty="0"/>
              <a:t> 코드 설명 </a:t>
            </a:r>
            <a:endParaRPr lang="en-US" altLang="ko-KR" dirty="0"/>
          </a:p>
          <a:p>
            <a:r>
              <a:rPr kumimoji="1" lang="en-US" altLang="ko-KR" dirty="0"/>
              <a:t>F1-score: Multiclass </a:t>
            </a:r>
          </a:p>
          <a:p>
            <a:pPr lvl="1"/>
            <a:r>
              <a:rPr lang="en" altLang="ko-KR" dirty="0">
                <a:hlinkClick r:id="rId3"/>
              </a:rPr>
              <a:t>https://towardsdatascience.com/multi-class-metrics-made-simple-part-ii-the-f1-score-ebe8b2c2ca1</a:t>
            </a:r>
            <a:endParaRPr lang="en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3BB087-6916-C44A-BA8C-8599E394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 사이트</a:t>
            </a:r>
          </a:p>
        </p:txBody>
      </p:sp>
    </p:spTree>
    <p:extLst>
      <p:ext uri="{BB962C8B-B14F-4D97-AF65-F5344CB8AC3E}">
        <p14:creationId xmlns:p14="http://schemas.microsoft.com/office/powerpoint/2010/main" val="8059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유방 촬영 이미지 분류 모델 개발</a:t>
            </a:r>
            <a:endParaRPr lang="en-US" altLang="ko-KR" dirty="0"/>
          </a:p>
          <a:p>
            <a:pPr lvl="1"/>
            <a:r>
              <a:rPr lang="ko-KR" altLang="en-US" dirty="0" err="1"/>
              <a:t>정상군과</a:t>
            </a:r>
            <a:r>
              <a:rPr lang="ko-KR" altLang="en-US" dirty="0"/>
              <a:t> 양성</a:t>
            </a:r>
            <a:r>
              <a:rPr lang="en-US" altLang="ko-KR" dirty="0"/>
              <a:t>, </a:t>
            </a:r>
            <a:r>
              <a:rPr lang="ko-KR" altLang="en-US" dirty="0"/>
              <a:t>그리고 악성 종양을 가진 </a:t>
            </a:r>
            <a:r>
              <a:rPr lang="ko-KR" altLang="en-US" dirty="0" err="1"/>
              <a:t>환자군들의</a:t>
            </a:r>
            <a:r>
              <a:rPr lang="ko-KR" altLang="en-US" dirty="0"/>
              <a:t> 유방 촬영 이미지로 구성되어 있음</a:t>
            </a:r>
            <a:endParaRPr lang="en-US" altLang="ko-KR" dirty="0"/>
          </a:p>
          <a:p>
            <a:pPr lvl="1"/>
            <a:r>
              <a:rPr lang="ko-KR" altLang="en-US" dirty="0"/>
              <a:t>본 대회는 악성 종양을 가진 </a:t>
            </a:r>
            <a:r>
              <a:rPr lang="ko-KR" altLang="en-US" dirty="0" err="1"/>
              <a:t>환자군을</a:t>
            </a:r>
            <a:r>
              <a:rPr lang="ko-KR" altLang="en-US" dirty="0"/>
              <a:t> 분류하는 효율적인 </a:t>
            </a:r>
            <a:r>
              <a:rPr lang="ko-KR" altLang="en-US" dirty="0" err="1"/>
              <a:t>딥러닝</a:t>
            </a:r>
            <a:r>
              <a:rPr lang="ko-KR" altLang="en-US" dirty="0"/>
              <a:t> 모델 개발이 목표임</a:t>
            </a:r>
            <a:endParaRPr lang="en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3360906"/>
            <a:ext cx="3624769" cy="3292475"/>
            <a:chOff x="5098742" y="3246437"/>
            <a:chExt cx="3624769" cy="3292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정의</a:t>
            </a:r>
            <a:endParaRPr lang="en" altLang="ko-KR" dirty="0"/>
          </a:p>
          <a:p>
            <a:pPr lvl="1"/>
            <a:r>
              <a:rPr lang="ko-KR" altLang="en-US" dirty="0"/>
              <a:t>정상 </a:t>
            </a:r>
            <a:r>
              <a:rPr lang="en-US" altLang="ko-KR" dirty="0"/>
              <a:t>(</a:t>
            </a:r>
            <a:r>
              <a:rPr lang="en" altLang="ko-KR" dirty="0"/>
              <a:t>normal) : </a:t>
            </a:r>
            <a:r>
              <a:rPr lang="ko-KR" altLang="en-US" dirty="0"/>
              <a:t>영상에서 이상소견이 없는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유방촬영에서 변화 없이 음성으로 판명된 경우</a:t>
            </a:r>
          </a:p>
          <a:p>
            <a:pPr lvl="1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 : </a:t>
            </a:r>
            <a:r>
              <a:rPr lang="ko-KR" altLang="en-US" dirty="0"/>
              <a:t>영상에서 양성 병변이 확인된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</a:t>
            </a:r>
            <a:r>
              <a:rPr lang="ko-KR" altLang="en-US" dirty="0" err="1"/>
              <a:t>유방촬영</a:t>
            </a:r>
            <a:r>
              <a:rPr lang="ko-KR" altLang="en-US" dirty="0"/>
              <a:t> 영상에서 변화 없이 양성으로 판명된 경우</a:t>
            </a:r>
            <a:endParaRPr lang="en-US" altLang="ko-KR" dirty="0"/>
          </a:p>
          <a:p>
            <a:pPr lvl="1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 : </a:t>
            </a:r>
            <a:r>
              <a:rPr lang="ko-KR" altLang="en-US" dirty="0"/>
              <a:t>영상에서 악성 병변이 확인된 경우</a:t>
            </a:r>
            <a:r>
              <a:rPr lang="en-US" altLang="ko-KR" dirty="0"/>
              <a:t>, </a:t>
            </a:r>
            <a:r>
              <a:rPr lang="ko-KR" altLang="en-US" dirty="0"/>
              <a:t>추적조직검사로 유방암 확정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A634C4-42CF-EB4C-B457-7372125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endParaRPr lang="en" altLang="ko-KR" dirty="0"/>
          </a:p>
          <a:p>
            <a:pPr lvl="1"/>
            <a:r>
              <a:rPr lang="ko-KR" altLang="en-US" dirty="0"/>
              <a:t>유방 이미지 </a:t>
            </a:r>
            <a:r>
              <a:rPr lang="en-US" altLang="ko-KR" dirty="0"/>
              <a:t>: </a:t>
            </a:r>
            <a:r>
              <a:rPr lang="en-US" altLang="ko-KR" dirty="0" err="1"/>
              <a:t>mammo</a:t>
            </a:r>
            <a:r>
              <a:rPr lang="en-US" altLang="ko-KR" dirty="0"/>
              <a:t>.</a:t>
            </a:r>
            <a:r>
              <a:rPr lang="en" altLang="ko-KR" dirty="0" err="1"/>
              <a:t>npz</a:t>
            </a:r>
            <a:r>
              <a:rPr lang="en" altLang="ko-KR" dirty="0"/>
              <a:t> , </a:t>
            </a:r>
            <a:r>
              <a:rPr lang="ko-KR" altLang="en-US" dirty="0"/>
              <a:t>카테고리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en" altLang="ko-KR" dirty="0"/>
              <a:t>benign, malign, normal))</a:t>
            </a:r>
          </a:p>
          <a:p>
            <a:pPr lvl="2"/>
            <a:r>
              <a:rPr lang="en" altLang="ko-KR" dirty="0" err="1"/>
              <a:t>npz</a:t>
            </a:r>
            <a:r>
              <a:rPr lang="en" altLang="ko-KR" dirty="0"/>
              <a:t> format – </a:t>
            </a:r>
            <a:r>
              <a:rPr lang="en" altLang="ko-KR" dirty="0" err="1"/>
              <a:t>gzip</a:t>
            </a:r>
            <a:r>
              <a:rPr lang="en" altLang="ko-KR" dirty="0"/>
              <a:t> </a:t>
            </a:r>
            <a:r>
              <a:rPr lang="ko-KR" altLang="en-US" dirty="0"/>
              <a:t>압축을 사용하여 배열 데이터를 저장하는 </a:t>
            </a:r>
            <a:r>
              <a:rPr lang="en" altLang="ko-KR" dirty="0" err="1"/>
              <a:t>numpy</a:t>
            </a:r>
            <a:endParaRPr lang="en" altLang="ko-KR" dirty="0"/>
          </a:p>
          <a:p>
            <a:r>
              <a:rPr lang="ko-KR" altLang="en-US" dirty="0"/>
              <a:t>데이터 규모</a:t>
            </a:r>
            <a:endParaRPr lang="en" altLang="ko-KR" dirty="0"/>
          </a:p>
          <a:p>
            <a:pPr lvl="1"/>
            <a:r>
              <a:rPr lang="ko-KR" altLang="en-US" dirty="0"/>
              <a:t>학습용 데이터 </a:t>
            </a:r>
            <a:r>
              <a:rPr lang="en-US" altLang="ko-KR" dirty="0"/>
              <a:t>(</a:t>
            </a:r>
            <a:r>
              <a:rPr lang="en" altLang="ko-KR" dirty="0"/>
              <a:t>train)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 err="1"/>
              <a:t>검증용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" altLang="ko-KR" dirty="0"/>
              <a:t>test)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2"/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CE0FDE-94B5-8C46-AD5E-FE21EC3E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99F12A-89AE-924D-85C1-393CD93DE36B}"/>
              </a:ext>
            </a:extLst>
          </p:cNvPr>
          <p:cNvGrpSpPr/>
          <p:nvPr/>
        </p:nvGrpSpPr>
        <p:grpSpPr>
          <a:xfrm>
            <a:off x="5058056" y="3341451"/>
            <a:ext cx="3624769" cy="3292475"/>
            <a:chOff x="5098742" y="3246437"/>
            <a:chExt cx="3624769" cy="3292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CAC33-783C-7C45-8978-68123C18E597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4C8D4-3695-AA42-A03C-C99ACC61B9C5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561A51-0ED3-8E44-B62E-9FAB45070593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82E81A-E761-4F40-8A88-61404456AC0A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62C4E-5F0C-3A4D-B29E-88B8611AB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경로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BBC1D27-E756-0E45-A85C-26A85137E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334049"/>
              </p:ext>
            </p:extLst>
          </p:nvPr>
        </p:nvGraphicFramePr>
        <p:xfrm>
          <a:off x="346214" y="1689125"/>
          <a:ext cx="84515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49">
                  <a:extLst>
                    <a:ext uri="{9D8B030D-6E8A-4147-A177-3AD203B41FA5}">
                      <a16:colId xmlns:a16="http://schemas.microsoft.com/office/drawing/2014/main" val="216531716"/>
                    </a:ext>
                  </a:extLst>
                </a:gridCol>
                <a:gridCol w="1296762">
                  <a:extLst>
                    <a:ext uri="{9D8B030D-6E8A-4147-A177-3AD203B41FA5}">
                      <a16:colId xmlns:a16="http://schemas.microsoft.com/office/drawing/2014/main" val="2970756506"/>
                    </a:ext>
                  </a:extLst>
                </a:gridCol>
                <a:gridCol w="1254916">
                  <a:extLst>
                    <a:ext uri="{9D8B030D-6E8A-4147-A177-3AD203B41FA5}">
                      <a16:colId xmlns:a16="http://schemas.microsoft.com/office/drawing/2014/main" val="3060335963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506018617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2868176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FILES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551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mammo.npz</a:t>
                      </a:r>
                      <a:endParaRPr lang="ko-KR" altLang="en-U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장의 이미지를 하나의 파일로 구성</a:t>
                      </a:r>
                      <a:endParaRPr lang="en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 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npz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원본의 약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(4,1,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width,height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LMLO/RMLO/RCC/LCC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297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649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75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706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1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9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system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2476345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58892" y="2260349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4858892" y="3032936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976383"/>
            <a:ext cx="3774604" cy="556591"/>
            <a:chOff x="2840479" y="5976383"/>
            <a:chExt cx="3774604" cy="55659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79904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E0B1-C499-7E49-B82A-93A9B027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3B5CFD-0A77-A44B-913F-6AA5608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81D70-2EDB-3346-8832-91EEF2A108BA}"/>
              </a:ext>
            </a:extLst>
          </p:cNvPr>
          <p:cNvSpPr txBox="1"/>
          <p:nvPr/>
        </p:nvSpPr>
        <p:spPr>
          <a:xfrm>
            <a:off x="550188" y="1089164"/>
            <a:ext cx="82614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data_loader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 loading...'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data 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변수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labels=[]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테스트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순서 기록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하위 데이터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읽기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,_,_ 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os.walk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try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dir_name.split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)[-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3"/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except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np.load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mammo.npz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'arr_0'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(labels)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 Reading Success </a:t>
            </a:r>
            <a:r>
              <a:rPr lang="en" altLang="ko-KR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 Reading time'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()-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t,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'sec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,data.shape,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np.array.shape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(files, views, width, height)'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'Labels:'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labels.shape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'each of which 0~2’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</a:t>
            </a:r>
            <a:r>
              <a:rPr lang="en" altLang="ko-KR" sz="1400">
                <a:solidFill>
                  <a:srgbClr val="D4D4D4"/>
                </a:solidFill>
                <a:latin typeface="Menlo" panose="020B0609030804020204" pitchFamily="49" charset="0"/>
              </a:rPr>
              <a:t>, labels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601CD-B103-CE44-8FB0-86525284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543245-966C-CC4B-836B-428A949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 </a:t>
            </a:r>
            <a:r>
              <a:rPr lang="ko-KR" altLang="en-US" dirty="0"/>
              <a:t>기반 예제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2D708-FC3D-084C-8EC9-12335A83B690}"/>
              </a:ext>
            </a:extLst>
          </p:cNvPr>
          <p:cNvSpPr/>
          <p:nvPr/>
        </p:nvSpPr>
        <p:spPr>
          <a:xfrm>
            <a:off x="369651" y="1245922"/>
            <a:ext cx="840469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DCDCAA"/>
                </a:solidFill>
                <a:latin typeface="Menlo" panose="020B0609030804020204" pitchFamily="49" charset="0"/>
              </a:rPr>
              <a:t>cnn_basic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model = Sequential()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filters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kernel_size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66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 </a:t>
            </a:r>
            <a:r>
              <a:rPr lang="en" altLang="ko-KR" dirty="0">
                <a:solidFill>
                  <a:srgbClr val="6A9955"/>
                </a:solidFill>
                <a:latin typeface="Menlo" panose="020B0609030804020204" pitchFamily="49" charset="0"/>
              </a:rPr>
              <a:t>## shape size </a:t>
            </a:r>
            <a:r>
              <a:rPr lang="ko-KR" alt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정해주기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(Flatten())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256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num_classes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916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b="1" dirty="0">
                    <a:solidFill>
                      <a:srgbClr val="0070C0"/>
                    </a:solidFill>
                  </a:rPr>
                  <a:t>F1 Score</a:t>
                </a:r>
                <a:endParaRPr kumimoji="1" lang="en-US" altLang="ko-KR" b="1" dirty="0">
                  <a:solidFill>
                    <a:srgbClr val="0070C0"/>
                  </a:solidFill>
                  <a:highlight>
                    <a:srgbClr val="FFFF00"/>
                  </a:highlight>
                </a:endParaRPr>
              </a:p>
              <a:p>
                <a:pPr lvl="1"/>
                <a:r>
                  <a:rPr lang="en" altLang="ko-KR" dirty="0"/>
                  <a:t>Precision</a:t>
                </a:r>
                <a:r>
                  <a:rPr lang="ko-KR" altLang="en-US" dirty="0"/>
                  <a:t>과 </a:t>
                </a:r>
                <a:r>
                  <a:rPr lang="en" altLang="ko-KR" dirty="0"/>
                  <a:t>Recall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조화평균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Recall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(sensitivity)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재현율이란</a:t>
                </a:r>
                <a:r>
                  <a:rPr lang="ko-KR" altLang="en-US" dirty="0"/>
                  <a:t> 실제 </a:t>
                </a:r>
                <a:r>
                  <a:rPr lang="en" altLang="ko-KR" dirty="0"/>
                  <a:t>True</a:t>
                </a:r>
                <a:r>
                  <a:rPr lang="ko-KR" altLang="en-US" dirty="0"/>
                  <a:t>인 것 중에서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31317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en-US" altLang="ko-KR" sz="2600" i="1" dirty="0"/>
              </a:p>
              <a:p>
                <a:pPr lvl="1"/>
                <a:r>
                  <a:rPr kumimoji="1" lang="en-US" altLang="ko-KR" dirty="0"/>
                  <a:t>Precision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(Positive Predictive Value)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정밀도란</a:t>
                </a:r>
                <a:r>
                  <a:rPr lang="ko-KR" altLang="en-US" dirty="0"/>
                  <a:t>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분류한 것 중에서 실제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en-US" altLang="ko-KR" sz="2000" i="1" dirty="0"/>
              </a:p>
              <a:p>
                <a:pPr/>
                <a:r>
                  <a:rPr kumimoji="1" lang="ko-KR" altLang="en-US" b="1" dirty="0">
                    <a:solidFill>
                      <a:srgbClr val="0070C0"/>
                    </a:solidFill>
                  </a:rPr>
                  <a:t>성실도</a:t>
                </a:r>
                <a:endParaRPr kumimoji="1" lang="en-US" altLang="ko-KR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/>
                  <a:t>전원 참석 팀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점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명이라도 </a:t>
                </a:r>
                <a:r>
                  <a:rPr lang="ko-KR" altLang="en-US" dirty="0" err="1"/>
                  <a:t>미참석한</a:t>
                </a:r>
                <a:r>
                  <a:rPr lang="ko-KR" altLang="en-US" dirty="0"/>
                  <a:t> 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점</a:t>
                </a:r>
                <a:endParaRPr kumimoji="1" lang="en-US" altLang="ko-KR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9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 척도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</TotalTime>
  <Words>790</Words>
  <Application>Microsoft Macintosh PowerPoint</Application>
  <PresentationFormat>화면 슬라이드 쇼(4:3)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시스템 서체</vt:lpstr>
      <vt:lpstr>Arial</vt:lpstr>
      <vt:lpstr>Cambria Math</vt:lpstr>
      <vt:lpstr>Helvetica</vt:lpstr>
      <vt:lpstr>Menlo</vt:lpstr>
      <vt:lpstr>Wingdings</vt:lpstr>
      <vt:lpstr>1_디자인 사용자 지정</vt:lpstr>
      <vt:lpstr>2019 건양대 데이터톤 유방 촬영 영상 이미지 데이터</vt:lpstr>
      <vt:lpstr>Overview</vt:lpstr>
      <vt:lpstr>유방 촬영 이미지 데이터</vt:lpstr>
      <vt:lpstr>유방 촬영 이미지 데이터</vt:lpstr>
      <vt:lpstr>유방 촬영 이미지 데이터</vt:lpstr>
      <vt:lpstr>Baseline system</vt:lpstr>
      <vt:lpstr>Data loader</vt:lpstr>
      <vt:lpstr>모델: CNN 기반 예제</vt:lpstr>
      <vt:lpstr>성능 평가 척도</vt:lpstr>
      <vt:lpstr>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Microsoft Office User</cp:lastModifiedBy>
  <cp:revision>654</cp:revision>
  <cp:lastPrinted>2019-10-31T00:30:58Z</cp:lastPrinted>
  <dcterms:created xsi:type="dcterms:W3CDTF">2019-06-24T14:05:27Z</dcterms:created>
  <dcterms:modified xsi:type="dcterms:W3CDTF">2019-11-29T01:59:10Z</dcterms:modified>
</cp:coreProperties>
</file>