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notesMasterIdLst>
    <p:notesMasterId r:id="rId22"/>
  </p:notesMasterIdLst>
  <p:handoutMasterIdLst>
    <p:handoutMasterId r:id="rId23"/>
  </p:handoutMasterIdLst>
  <p:sldIdLst>
    <p:sldId id="307" r:id="rId2"/>
    <p:sldId id="390" r:id="rId3"/>
    <p:sldId id="406" r:id="rId4"/>
    <p:sldId id="407" r:id="rId5"/>
    <p:sldId id="405" r:id="rId6"/>
    <p:sldId id="404" r:id="rId7"/>
    <p:sldId id="408" r:id="rId8"/>
    <p:sldId id="392" r:id="rId9"/>
    <p:sldId id="393" r:id="rId10"/>
    <p:sldId id="389" r:id="rId11"/>
    <p:sldId id="395" r:id="rId12"/>
    <p:sldId id="396" r:id="rId13"/>
    <p:sldId id="397" r:id="rId14"/>
    <p:sldId id="415" r:id="rId15"/>
    <p:sldId id="416" r:id="rId16"/>
    <p:sldId id="411" r:id="rId17"/>
    <p:sldId id="413" r:id="rId18"/>
    <p:sldId id="414" r:id="rId19"/>
    <p:sldId id="420" r:id="rId20"/>
    <p:sldId id="342" r:id="rId21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06D"/>
    <a:srgbClr val="A50034"/>
    <a:srgbClr val="414141"/>
    <a:srgbClr val="6B6B6B"/>
    <a:srgbClr val="C0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1611" autoAdjust="0"/>
  </p:normalViewPr>
  <p:slideViewPr>
    <p:cSldViewPr snapToObjects="1">
      <p:cViewPr varScale="1">
        <p:scale>
          <a:sx n="120" d="100"/>
          <a:sy n="120" d="100"/>
        </p:scale>
        <p:origin x="936" y="176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-20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9FA7-30B1-469F-8215-A224F94130A4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D55D-F004-4EAA-9F4C-C9317C827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65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8F0E-BDFC-4C21-AB95-414D20A31F83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4D4E-212B-4540-91D1-B4DF4C8A15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9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 txBox="1">
            <a:spLocks noGrp="1" noChangeArrowheads="1"/>
          </p:cNvSpPr>
          <p:nvPr/>
        </p:nvSpPr>
        <p:spPr bwMode="auto">
          <a:xfrm>
            <a:off x="5623091" y="6456761"/>
            <a:ext cx="4301235" cy="339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B1D27C9-DDF3-4905-BA45-4F8E86F231ED}" type="slidenum">
              <a:rPr kumimoji="0" lang="en-US" altLang="ko-KR">
                <a:solidFill>
                  <a:schemeClr val="tx1"/>
                </a:solidFill>
                <a:latin typeface="+mn-lt"/>
                <a:ea typeface="+mn-ea"/>
              </a:rPr>
              <a:pPr algn="r">
                <a:defRPr/>
              </a:pPr>
              <a:t>20</a:t>
            </a:fld>
            <a:endParaRPr kumimoji="0" lang="en-US" altLang="ko-KR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5623091" y="6456761"/>
            <a:ext cx="4301235" cy="3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A0F53E-F220-430A-8E41-7D13E13DC1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5623091" y="6456761"/>
            <a:ext cx="4301235" cy="3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FE6948-891A-4167-AF13-02C40AFF6879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5623091" y="6456761"/>
            <a:ext cx="4301235" cy="3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322DCB-1DC0-4F47-B583-7655A381B80C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0" name="Rectangle 7"/>
          <p:cNvSpPr txBox="1">
            <a:spLocks noGrp="1" noChangeArrowheads="1"/>
          </p:cNvSpPr>
          <p:nvPr/>
        </p:nvSpPr>
        <p:spPr bwMode="auto">
          <a:xfrm>
            <a:off x="5623091" y="6456761"/>
            <a:ext cx="4301235" cy="3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BD62C5-751D-4A2F-ACDA-1DC96666F3C4}" type="slidenum">
              <a:rPr kumimoji="0" lang="en-US" altLang="ko-KR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3129" y="3228924"/>
            <a:ext cx="7940384" cy="3058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3068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4D4E-212B-4540-91D1-B4DF4C8A151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 userDrawn="1"/>
        </p:nvSpPr>
        <p:spPr>
          <a:xfrm>
            <a:off x="0" y="6453505"/>
            <a:ext cx="9144635" cy="40513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23"/>
          <p:cNvGrpSpPr/>
          <p:nvPr userDrawn="1"/>
        </p:nvGrpSpPr>
        <p:grpSpPr>
          <a:xfrm rot="10800000">
            <a:off x="-6923" y="597"/>
            <a:ext cx="5191463" cy="548083"/>
            <a:chOff x="3972788" y="2343140"/>
            <a:chExt cx="2792076" cy="1157298"/>
          </a:xfrm>
          <a:solidFill>
            <a:schemeClr val="tx2">
              <a:lumMod val="75000"/>
            </a:schemeClr>
          </a:solidFill>
        </p:grpSpPr>
        <p:sp>
          <p:nvSpPr>
            <p:cNvPr id="11" name="직사각형 10"/>
            <p:cNvSpPr/>
            <p:nvPr/>
          </p:nvSpPr>
          <p:spPr>
            <a:xfrm>
              <a:off x="4267049" y="2343140"/>
              <a:ext cx="2497815" cy="1157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3972788" y="2343140"/>
              <a:ext cx="1060704" cy="1156614"/>
            </a:xfrm>
            <a:prstGeom prst="triangle">
              <a:avLst>
                <a:gd name="adj" fmla="val 26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651F-517B-4E11-9358-74D3012766E8}" type="datetimeFigureOut">
              <a:rPr lang="ko-KR" altLang="en-US" smtClean="0"/>
              <a:pPr/>
              <a:t>2019. 11. 28.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9A4-83C7-4157-8CC7-CBEB11D8BE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4"/>
          <p:cNvSpPr txBox="1">
            <a:spLocks noChangeArrowheads="1"/>
          </p:cNvSpPr>
          <p:nvPr/>
        </p:nvSpPr>
        <p:spPr bwMode="auto">
          <a:xfrm>
            <a:off x="539750" y="2003356"/>
            <a:ext cx="8065770" cy="147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414141"/>
                </a:solidFill>
                <a:latin typeface="맑은 고딕" charset="0"/>
                <a:ea typeface="맑은 고딕" charset="0"/>
              </a:rPr>
              <a:t>건양대 </a:t>
            </a:r>
            <a:r>
              <a:rPr lang="ko-KR" altLang="en-US" sz="3200" b="1" dirty="0" err="1">
                <a:solidFill>
                  <a:srgbClr val="414141"/>
                </a:solidFill>
                <a:latin typeface="맑은 고딕" charset="0"/>
                <a:ea typeface="맑은 고딕" charset="0"/>
              </a:rPr>
              <a:t>데이터톤</a:t>
            </a:r>
            <a:endParaRPr lang="en-US" altLang="ko-KR" sz="3200" b="1" dirty="0">
              <a:solidFill>
                <a:srgbClr val="414141"/>
              </a:solidFill>
              <a:latin typeface="맑은 고딕" charset="0"/>
              <a:ea typeface="맑은 고딕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414141"/>
                </a:solidFill>
                <a:latin typeface="맑은 고딕" charset="0"/>
                <a:ea typeface="맑은 고딕" charset="0"/>
              </a:rPr>
              <a:t>NSML Baseline </a:t>
            </a:r>
            <a:r>
              <a:rPr lang="en-US" altLang="ko-KR" sz="3200" b="1">
                <a:solidFill>
                  <a:srgbClr val="414141"/>
                </a:solidFill>
                <a:latin typeface="맑은 고딕" charset="0"/>
                <a:ea typeface="맑은 고딕" charset="0"/>
              </a:rPr>
              <a:t>Code Detail</a:t>
            </a:r>
            <a:endParaRPr lang="en-US" altLang="ko-KR" sz="3200" b="1" dirty="0">
              <a:solidFill>
                <a:srgbClr val="4141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2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565659" y="3132369"/>
            <a:ext cx="3744416" cy="3168352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C:/ncc_mmg/train/benign/00001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C:/ncc_mmg/train/benign/00002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C:/ncc_mmg/train/benign/00003 …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C:/ncc_mmg/train/malign/00001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C:/ncc_mmg/train/malign/00002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C:/ncc_mmg/train/malign/00003 …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C:/ncc_mmg/train/normal/00001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C:/ncc_mmg/train/normal/00002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C:/ncc_mmg/train/normal/00003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7312" y="3533814"/>
            <a:ext cx="480291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D6606D"/>
                </a:solidFill>
              </a:rPr>
              <a:t>1. </a:t>
            </a:r>
            <a:r>
              <a:rPr lang="ko-KR" altLang="en-US" sz="1050" b="1" dirty="0"/>
              <a:t>문장을 </a:t>
            </a:r>
            <a:r>
              <a:rPr lang="en-US" altLang="ko-KR" sz="1050" b="1" dirty="0"/>
              <a:t>‘/’</a:t>
            </a:r>
            <a:r>
              <a:rPr lang="ko-KR" altLang="en-US" sz="1050" b="1" dirty="0"/>
              <a:t>기준으로 </a:t>
            </a:r>
            <a:r>
              <a:rPr lang="en-US" altLang="ko-KR" sz="1050" b="1" dirty="0"/>
              <a:t>split </a:t>
            </a:r>
            <a:r>
              <a:rPr lang="ko-KR" altLang="en-US" sz="1050" b="1" dirty="0"/>
              <a:t>후 맨 뒤가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형태로 변환 가능한가</a:t>
            </a:r>
            <a:r>
              <a:rPr lang="en-US" altLang="ko-KR" sz="1050" b="1" dirty="0"/>
              <a:t>? -&gt; </a:t>
            </a:r>
            <a:r>
              <a:rPr lang="en-US" altLang="ko-KR" sz="1050" b="1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sz="1050" b="1" dirty="0">
                <a:solidFill>
                  <a:srgbClr val="0070C0"/>
                </a:solidFill>
              </a:rPr>
              <a:t> - Pass</a:t>
            </a:r>
          </a:p>
          <a:p>
            <a:endParaRPr lang="en-US" altLang="ko-KR" sz="1050" b="1" dirty="0"/>
          </a:p>
          <a:p>
            <a:r>
              <a:rPr lang="en-US" altLang="ko-KR" sz="1050" b="1" dirty="0">
                <a:solidFill>
                  <a:srgbClr val="D6606D"/>
                </a:solidFill>
              </a:rPr>
              <a:t>2. </a:t>
            </a:r>
            <a:r>
              <a:rPr lang="ko-KR" altLang="en-US" sz="1050" b="1" dirty="0"/>
              <a:t>문장을 </a:t>
            </a:r>
            <a:r>
              <a:rPr lang="en-US" altLang="ko-KR" sz="1050" b="1" dirty="0"/>
              <a:t>‘/’</a:t>
            </a:r>
            <a:r>
              <a:rPr lang="ko-KR" altLang="en-US" sz="1050" b="1" dirty="0"/>
              <a:t>기준으로 </a:t>
            </a:r>
            <a:r>
              <a:rPr lang="en-US" altLang="ko-KR" sz="1050" b="1" dirty="0"/>
              <a:t>split </a:t>
            </a:r>
            <a:r>
              <a:rPr lang="ko-KR" altLang="en-US" sz="1050" b="1" dirty="0"/>
              <a:t>후 맨 뒤가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형태로 변환 가능한가</a:t>
            </a:r>
            <a:r>
              <a:rPr lang="en-US" altLang="ko-KR" sz="1050" b="1" dirty="0"/>
              <a:t>? -&gt; </a:t>
            </a:r>
            <a:r>
              <a:rPr lang="en-US" altLang="ko-KR" sz="1050" b="1" dirty="0">
                <a:solidFill>
                  <a:srgbClr val="FF0000"/>
                </a:solidFill>
              </a:rPr>
              <a:t>No!</a:t>
            </a:r>
          </a:p>
          <a:p>
            <a:r>
              <a:rPr lang="en-US" altLang="ko-KR" sz="1050" b="1" dirty="0">
                <a:solidFill>
                  <a:srgbClr val="0070C0"/>
                </a:solidFill>
              </a:rPr>
              <a:t> - Pass</a:t>
            </a:r>
          </a:p>
          <a:p>
            <a:endParaRPr lang="en-US" altLang="ko-KR" sz="1050" b="1" dirty="0"/>
          </a:p>
          <a:p>
            <a:r>
              <a:rPr lang="en-US" altLang="ko-KR" sz="1050" b="1" dirty="0">
                <a:solidFill>
                  <a:srgbClr val="D6606D"/>
                </a:solidFill>
              </a:rPr>
              <a:t>3. </a:t>
            </a:r>
            <a:r>
              <a:rPr lang="ko-KR" altLang="en-US" sz="1050" b="1" dirty="0"/>
              <a:t>문장을 </a:t>
            </a:r>
            <a:r>
              <a:rPr lang="en-US" altLang="ko-KR" sz="1050" b="1" dirty="0"/>
              <a:t>‘/’</a:t>
            </a:r>
            <a:r>
              <a:rPr lang="ko-KR" altLang="en-US" sz="1050" b="1" dirty="0"/>
              <a:t>기준으로 </a:t>
            </a:r>
            <a:r>
              <a:rPr lang="en-US" altLang="ko-KR" sz="1050" b="1" dirty="0"/>
              <a:t>split </a:t>
            </a:r>
            <a:r>
              <a:rPr lang="ko-KR" altLang="en-US" sz="1050" b="1" dirty="0"/>
              <a:t>후 맨 뒤가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형태로 변환 가능한가</a:t>
            </a:r>
            <a:r>
              <a:rPr lang="en-US" altLang="ko-KR" sz="1050" b="1" dirty="0"/>
              <a:t>? -&gt; </a:t>
            </a:r>
            <a:r>
              <a:rPr lang="en-US" altLang="ko-KR" sz="1050" b="1" dirty="0">
                <a:solidFill>
                  <a:srgbClr val="FF0000"/>
                </a:solidFill>
              </a:rPr>
              <a:t>Yes!</a:t>
            </a:r>
          </a:p>
          <a:p>
            <a:r>
              <a:rPr lang="ko-KR" altLang="en-US" sz="1050" b="1" dirty="0"/>
              <a:t> </a:t>
            </a:r>
            <a:r>
              <a:rPr lang="en-US" altLang="ko-KR" sz="1050" b="1" dirty="0">
                <a:solidFill>
                  <a:srgbClr val="0070C0"/>
                </a:solidFill>
              </a:rPr>
              <a:t>- </a:t>
            </a:r>
            <a:r>
              <a:rPr lang="ko-KR" altLang="en-US" sz="1050" b="1" dirty="0">
                <a:solidFill>
                  <a:srgbClr val="0070C0"/>
                </a:solidFill>
              </a:rPr>
              <a:t>해당 경로에 있는 </a:t>
            </a:r>
            <a:r>
              <a:rPr lang="en-US" altLang="ko-KR" sz="1050" b="1" dirty="0">
                <a:solidFill>
                  <a:srgbClr val="0070C0"/>
                </a:solidFill>
              </a:rPr>
              <a:t>‘mammo.npz’ </a:t>
            </a:r>
            <a:r>
              <a:rPr lang="ko-KR" altLang="en-US" sz="1050" b="1" dirty="0">
                <a:solidFill>
                  <a:srgbClr val="0070C0"/>
                </a:solidFill>
              </a:rPr>
              <a:t>파일을 압축해제 후 </a:t>
            </a:r>
            <a:r>
              <a:rPr lang="en-US" altLang="ko-KR" sz="1050" b="1" dirty="0">
                <a:solidFill>
                  <a:srgbClr val="0070C0"/>
                </a:solidFill>
              </a:rPr>
              <a:t>data </a:t>
            </a:r>
            <a:r>
              <a:rPr lang="ko-KR" altLang="en-US" sz="1050" b="1" dirty="0">
                <a:solidFill>
                  <a:srgbClr val="0070C0"/>
                </a:solidFill>
              </a:rPr>
              <a:t>리스트에 추가</a:t>
            </a:r>
            <a:endParaRPr lang="en-US" altLang="ko-KR" sz="1050" b="1" dirty="0">
              <a:solidFill>
                <a:srgbClr val="0070C0"/>
              </a:solidFill>
            </a:endParaRPr>
          </a:p>
          <a:p>
            <a:r>
              <a:rPr lang="en-US" altLang="ko-KR" sz="1050" b="1" dirty="0">
                <a:solidFill>
                  <a:srgbClr val="0070C0"/>
                </a:solidFill>
              </a:rPr>
              <a:t> - </a:t>
            </a:r>
            <a:r>
              <a:rPr lang="ko-KR" altLang="en-US" sz="1050" b="1" dirty="0">
                <a:solidFill>
                  <a:srgbClr val="0070C0"/>
                </a:solidFill>
              </a:rPr>
              <a:t>맨 뒤에 아이디 </a:t>
            </a:r>
            <a:r>
              <a:rPr lang="en-US" altLang="ko-KR" sz="1050" b="1" dirty="0">
                <a:solidFill>
                  <a:srgbClr val="0070C0"/>
                </a:solidFill>
              </a:rPr>
              <a:t>‘10001’ </a:t>
            </a:r>
            <a:r>
              <a:rPr lang="ko-KR" altLang="en-US" sz="1050" b="1" dirty="0">
                <a:solidFill>
                  <a:srgbClr val="0070C0"/>
                </a:solidFill>
              </a:rPr>
              <a:t>중 맨 앞 </a:t>
            </a:r>
            <a:r>
              <a:rPr lang="en-US" altLang="ko-KR" sz="1050" b="1" dirty="0">
                <a:solidFill>
                  <a:srgbClr val="0070C0"/>
                </a:solidFill>
              </a:rPr>
              <a:t>’1’ </a:t>
            </a:r>
            <a:r>
              <a:rPr lang="ko-KR" altLang="en-US" sz="1050" b="1" dirty="0">
                <a:solidFill>
                  <a:srgbClr val="0070C0"/>
                </a:solidFill>
              </a:rPr>
              <a:t>을 </a:t>
            </a:r>
            <a:r>
              <a:rPr lang="en-US" altLang="ko-KR" sz="1050" b="1" dirty="0">
                <a:solidFill>
                  <a:srgbClr val="0070C0"/>
                </a:solidFill>
              </a:rPr>
              <a:t>labels </a:t>
            </a:r>
            <a:r>
              <a:rPr lang="ko-KR" altLang="en-US" sz="1050" b="1" dirty="0">
                <a:solidFill>
                  <a:srgbClr val="0070C0"/>
                </a:solidFill>
              </a:rPr>
              <a:t>리스트에 추가</a:t>
            </a:r>
            <a:endParaRPr lang="en-US" altLang="ko-KR" sz="1050" b="1" dirty="0">
              <a:solidFill>
                <a:srgbClr val="0070C0"/>
              </a:solidFill>
            </a:endParaRPr>
          </a:p>
          <a:p>
            <a:endParaRPr lang="en-US" altLang="ko-KR" sz="1050" b="1" dirty="0">
              <a:solidFill>
                <a:srgbClr val="0070C0"/>
              </a:solidFill>
            </a:endParaRPr>
          </a:p>
          <a:p>
            <a:r>
              <a:rPr lang="en-US" altLang="ko-KR" sz="1050" b="1" dirty="0">
                <a:solidFill>
                  <a:srgbClr val="D6606D"/>
                </a:solidFill>
              </a:rPr>
              <a:t>4. </a:t>
            </a:r>
            <a:r>
              <a:rPr lang="ko-KR" altLang="en-US" sz="1050" b="1" dirty="0"/>
              <a:t>문장을 </a:t>
            </a:r>
            <a:r>
              <a:rPr lang="en-US" altLang="ko-KR" sz="1050" b="1" dirty="0"/>
              <a:t>‘/’</a:t>
            </a:r>
            <a:r>
              <a:rPr lang="ko-KR" altLang="en-US" sz="1050" b="1" dirty="0"/>
              <a:t>기준으로 </a:t>
            </a:r>
            <a:r>
              <a:rPr lang="en-US" altLang="ko-KR" sz="1050" b="1" dirty="0"/>
              <a:t>split </a:t>
            </a:r>
            <a:r>
              <a:rPr lang="ko-KR" altLang="en-US" sz="1050" b="1" dirty="0"/>
              <a:t>후 맨 뒤가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형태로 변환 가능한가</a:t>
            </a:r>
            <a:r>
              <a:rPr lang="en-US" altLang="ko-KR" sz="1050" b="1" dirty="0"/>
              <a:t>? -&gt; </a:t>
            </a:r>
            <a:r>
              <a:rPr lang="en-US" altLang="ko-KR" sz="1050" b="1" dirty="0">
                <a:solidFill>
                  <a:srgbClr val="FF0000"/>
                </a:solidFill>
              </a:rPr>
              <a:t>Yes!</a:t>
            </a:r>
          </a:p>
          <a:p>
            <a:r>
              <a:rPr lang="ko-KR" altLang="en-US" sz="1050" b="1" dirty="0"/>
              <a:t> </a:t>
            </a:r>
            <a:r>
              <a:rPr lang="en-US" altLang="ko-KR" sz="1050" b="1" dirty="0">
                <a:solidFill>
                  <a:srgbClr val="0070C0"/>
                </a:solidFill>
              </a:rPr>
              <a:t>- </a:t>
            </a:r>
            <a:r>
              <a:rPr lang="ko-KR" altLang="en-US" sz="1050" b="1" dirty="0">
                <a:solidFill>
                  <a:srgbClr val="0070C0"/>
                </a:solidFill>
              </a:rPr>
              <a:t>해당 경로에 있는 </a:t>
            </a:r>
            <a:r>
              <a:rPr lang="en-US" altLang="ko-KR" sz="1050" b="1" dirty="0">
                <a:solidFill>
                  <a:srgbClr val="0070C0"/>
                </a:solidFill>
              </a:rPr>
              <a:t>‘mammo.npz’ </a:t>
            </a:r>
            <a:r>
              <a:rPr lang="ko-KR" altLang="en-US" sz="1050" b="1" dirty="0">
                <a:solidFill>
                  <a:srgbClr val="0070C0"/>
                </a:solidFill>
              </a:rPr>
              <a:t>파일을 압축해제 후 </a:t>
            </a:r>
            <a:r>
              <a:rPr lang="en-US" altLang="ko-KR" sz="1050" b="1" dirty="0">
                <a:solidFill>
                  <a:srgbClr val="0070C0"/>
                </a:solidFill>
              </a:rPr>
              <a:t>data </a:t>
            </a:r>
            <a:r>
              <a:rPr lang="ko-KR" altLang="en-US" sz="1050" b="1" dirty="0">
                <a:solidFill>
                  <a:srgbClr val="0070C0"/>
                </a:solidFill>
              </a:rPr>
              <a:t>리스트에 추가</a:t>
            </a:r>
            <a:endParaRPr lang="en-US" altLang="ko-KR" sz="1050" b="1" dirty="0">
              <a:solidFill>
                <a:srgbClr val="0070C0"/>
              </a:solidFill>
            </a:endParaRPr>
          </a:p>
          <a:p>
            <a:r>
              <a:rPr lang="en-US" altLang="ko-KR" sz="1050" b="1" dirty="0">
                <a:solidFill>
                  <a:srgbClr val="0070C0"/>
                </a:solidFill>
              </a:rPr>
              <a:t> - </a:t>
            </a:r>
            <a:r>
              <a:rPr lang="ko-KR" altLang="en-US" sz="1050" b="1" dirty="0">
                <a:solidFill>
                  <a:srgbClr val="0070C0"/>
                </a:solidFill>
              </a:rPr>
              <a:t>맨 뒤에 아이디 </a:t>
            </a:r>
            <a:r>
              <a:rPr lang="en-US" altLang="ko-KR" sz="1050" b="1" dirty="0">
                <a:solidFill>
                  <a:srgbClr val="0070C0"/>
                </a:solidFill>
              </a:rPr>
              <a:t>‘10001’ </a:t>
            </a:r>
            <a:r>
              <a:rPr lang="ko-KR" altLang="en-US" sz="1050" b="1" dirty="0">
                <a:solidFill>
                  <a:srgbClr val="0070C0"/>
                </a:solidFill>
              </a:rPr>
              <a:t>중 맨 앞 </a:t>
            </a:r>
            <a:r>
              <a:rPr lang="en-US" altLang="ko-KR" sz="1050" b="1" dirty="0">
                <a:solidFill>
                  <a:srgbClr val="0070C0"/>
                </a:solidFill>
              </a:rPr>
              <a:t>’1’ </a:t>
            </a:r>
            <a:r>
              <a:rPr lang="ko-KR" altLang="en-US" sz="1050" b="1" dirty="0">
                <a:solidFill>
                  <a:srgbClr val="0070C0"/>
                </a:solidFill>
              </a:rPr>
              <a:t>을 </a:t>
            </a:r>
            <a:r>
              <a:rPr lang="en-US" altLang="ko-KR" sz="1050" b="1" dirty="0">
                <a:solidFill>
                  <a:srgbClr val="0070C0"/>
                </a:solidFill>
              </a:rPr>
              <a:t>labels </a:t>
            </a:r>
            <a:r>
              <a:rPr lang="ko-KR" altLang="en-US" sz="1050" b="1" dirty="0">
                <a:solidFill>
                  <a:srgbClr val="0070C0"/>
                </a:solidFill>
              </a:rPr>
              <a:t>리스트에 추가</a:t>
            </a:r>
            <a:endParaRPr lang="en-US" altLang="ko-KR" sz="1050" b="1" dirty="0">
              <a:solidFill>
                <a:srgbClr val="0070C0"/>
              </a:solidFill>
            </a:endParaRPr>
          </a:p>
          <a:p>
            <a:pPr algn="ctr"/>
            <a:endParaRPr lang="en-US" altLang="ko-KR" sz="1050" b="1" dirty="0">
              <a:latin typeface="맑은 고딕"/>
              <a:ea typeface="맑은 고딕"/>
            </a:endParaRPr>
          </a:p>
          <a:p>
            <a:pPr algn="ctr"/>
            <a:r>
              <a:rPr lang="en-US" altLang="ko-KR" b="1" dirty="0">
                <a:latin typeface="맑은 고딕"/>
                <a:ea typeface="맑은 고딕"/>
              </a:rPr>
              <a:t>︙</a:t>
            </a:r>
            <a:endParaRPr lang="ko-KR" altLang="en-US" b="1" dirty="0"/>
          </a:p>
        </p:txBody>
      </p:sp>
      <p:pic>
        <p:nvPicPr>
          <p:cNvPr id="12" name="Picture 2" descr="vie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79" y="980728"/>
            <a:ext cx="3298961" cy="22821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6742" y="1177007"/>
            <a:ext cx="4752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/>
              <a:t>에러 발생시 프로그램이 멈추지 않고 별도 처리가 가능</a:t>
            </a:r>
            <a:endParaRPr lang="en-US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764704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try / except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79374" y="64629"/>
            <a:ext cx="194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1) Data loader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5" y="1964879"/>
            <a:ext cx="3999284" cy="10320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3910822" y="4500521"/>
            <a:ext cx="512210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" y="1772816"/>
            <a:ext cx="479620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9374" y="64629"/>
            <a:ext cx="194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1) Data loader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687426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124744"/>
            <a:ext cx="7272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/>
              <a:t>출력되는 데이터 형태</a:t>
            </a:r>
            <a:endParaRPr lang="en-US" altLang="ko-KR" sz="1400" b="1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892763" y="764704"/>
            <a:ext cx="3927709" cy="5184576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Data: (files, views, width, height)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shape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구성된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Numpy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array</a:t>
            </a:r>
          </a:p>
          <a:p>
            <a:pPr marL="0" lvl="1">
              <a:lnSpc>
                <a:spcPct val="130000"/>
              </a:lnSpc>
              <a:buClr>
                <a:schemeClr val="accent2"/>
              </a:buClr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Labels: 2000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개의 카테고리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(0: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악성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1: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양성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2: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정상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3944" y="2708920"/>
            <a:ext cx="864096" cy="720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5952" y="2780928"/>
            <a:ext cx="864096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77960" y="2852936"/>
            <a:ext cx="864096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49968" y="2924944"/>
            <a:ext cx="864096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05952" y="3717032"/>
            <a:ext cx="864096" cy="720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77960" y="3789040"/>
            <a:ext cx="864096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49968" y="3861048"/>
            <a:ext cx="864096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21976" y="3933056"/>
            <a:ext cx="864096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29584" y="4716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︙</a:t>
            </a:r>
            <a:endParaRPr lang="ko-KR" altLang="en-US" b="1" dirty="0"/>
          </a:p>
        </p:txBody>
      </p:sp>
      <p:sp>
        <p:nvSpPr>
          <p:cNvPr id="24" name="양쪽 대괄호 23"/>
          <p:cNvSpPr/>
          <p:nvPr/>
        </p:nvSpPr>
        <p:spPr>
          <a:xfrm>
            <a:off x="6273904" y="2564904"/>
            <a:ext cx="1800200" cy="2304256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2262" y="2863041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LMLO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59067" y="2762458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RMLO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488515" y="267559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LCC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407442" y="2588999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RCC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35323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=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5229369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labels = [ 1, 2, 0, 2, 0, 1, </a:t>
            </a:r>
            <a:r>
              <a:rPr lang="en-US" altLang="ko-KR" b="1" dirty="0">
                <a:latin typeface="맑은 고딕"/>
                <a:ea typeface="맑은 고딕"/>
              </a:rPr>
              <a:t>…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936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38890" y="64629"/>
            <a:ext cx="2221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2) Preprocessing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124744"/>
            <a:ext cx="7272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/>
              <a:t>불러온 데이터를 전처리</a:t>
            </a:r>
            <a:endParaRPr lang="en-US" altLang="ko-KR" sz="1400" b="1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748747" y="1124744"/>
            <a:ext cx="3927709" cy="3600400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영상 붙이기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4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장의 이미지를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2x2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형태의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장의 이미지 형태로 붙이기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(data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shape = (files, width*2, height*2))</a:t>
            </a: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Ex: (2000,4,330,410) -&gt; (2000,660,820)</a:t>
            </a: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이미지 크기 변환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모든 이미지를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크기로 변환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(INTER_AREA=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보간법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		              	Ex: (2000,660,820) -&gt; (2000,66,82)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변환시킨 이미지를 인풋 형태로 변경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정규화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(Normalization,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모든 데이터의 값을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[0,1]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구간으로 한정시키는 것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Ex: (2000,66,82) -&gt; (2000,66,82,1)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7" y="1916832"/>
            <a:ext cx="407787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51519" y="2348880"/>
            <a:ext cx="396766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99243" y="23292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88" y="2924944"/>
            <a:ext cx="39676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98374" y="29538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8426" y="3469460"/>
            <a:ext cx="39676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92336" y="34983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86480" y="4869320"/>
            <a:ext cx="6971041" cy="1440000"/>
            <a:chOff x="323528" y="4869320"/>
            <a:chExt cx="6971041" cy="1440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r="53511" b="49490"/>
            <a:stretch/>
          </p:blipFill>
          <p:spPr>
            <a:xfrm>
              <a:off x="323528" y="4869320"/>
              <a:ext cx="957043" cy="144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45725" b="49490"/>
            <a:stretch/>
          </p:blipFill>
          <p:spPr>
            <a:xfrm>
              <a:off x="1395509" y="4869320"/>
              <a:ext cx="1117336" cy="144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t="51085" r="52695"/>
            <a:stretch/>
          </p:blipFill>
          <p:spPr>
            <a:xfrm>
              <a:off x="2627783" y="4869320"/>
              <a:ext cx="1005592" cy="144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45889" t="51085"/>
            <a:stretch/>
          </p:blipFill>
          <p:spPr>
            <a:xfrm>
              <a:off x="3814444" y="4869320"/>
              <a:ext cx="1150251" cy="144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4759" y="4869320"/>
              <a:ext cx="1039810" cy="1440000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5220072" y="5373216"/>
              <a:ext cx="864096" cy="4320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0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7892"/>
            <a:ext cx="5195528" cy="20094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7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6269" y="64629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3) CNN model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" y="1412776"/>
            <a:ext cx="4668522" cy="221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748747" y="1268760"/>
            <a:ext cx="3927709" cy="2880320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Conv2D: 2x2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Kernel_size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통해 이미지를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sliding window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방식으로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합성곱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계산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MaxPooling2D: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각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2x2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필터에서 가장 큰 숫자를 찾아서 대체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Subsampling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Dropout: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네트워크의 일부를 생략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Overfitting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방지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Fully Connected Layer (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전결합층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이전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레이어의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모든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노드가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연결된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레이어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Softmax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출력 값이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multi-class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 경우 사용하는 활성화 함수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악성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양성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정상으로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275" y="1770409"/>
            <a:ext cx="4337733" cy="344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6276" y="2114769"/>
            <a:ext cx="27535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350" y="1700808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496" y="2046003"/>
            <a:ext cx="397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6276" y="2284663"/>
            <a:ext cx="27535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2215897"/>
            <a:ext cx="397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6276" y="2947580"/>
            <a:ext cx="2753556" cy="3374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6" y="2982107"/>
            <a:ext cx="397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95736" y="3295621"/>
            <a:ext cx="1512168" cy="1943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51740" y="3232026"/>
            <a:ext cx="397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0803" y="602128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Baseline CNN</a:t>
            </a:r>
            <a:r>
              <a:rPr lang="ko-KR" altLang="en-US" sz="1000" b="1" i="1" dirty="0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42802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52406" y="954850"/>
            <a:ext cx="4062478" cy="35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581840" y="4483243"/>
            <a:ext cx="4320000" cy="18178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Argumentpaser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커맨드라인 인자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(argument)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다루는 모듈</a:t>
            </a:r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75347" y="64629"/>
            <a:ext cx="2348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ArgumentParser</a:t>
            </a:r>
            <a:r>
              <a:rPr lang="en-US" altLang="ko-KR" sz="2000" b="1" dirty="0">
                <a:solidFill>
                  <a:schemeClr val="bg1"/>
                </a:solidFill>
              </a:rPr>
              <a:t>()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124744"/>
            <a:ext cx="7272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/>
              <a:t>커맨드라인 인자</a:t>
            </a:r>
            <a:r>
              <a:rPr lang="en-US" altLang="ko-KR" sz="1400" b="1" dirty="0"/>
              <a:t>(argument)</a:t>
            </a:r>
            <a:r>
              <a:rPr lang="ko-KR" altLang="en-US" sz="1400" b="1" dirty="0"/>
              <a:t>를 다루는 모듈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455515"/>
            <a:ext cx="3588058" cy="254411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65047" y="5034662"/>
            <a:ext cx="1818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Ex) Arg_practice.py</a:t>
            </a:r>
            <a:endParaRPr lang="ko-KR" altLang="en-US" sz="1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125361"/>
            <a:ext cx="3010669" cy="199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716016" y="1393344"/>
            <a:ext cx="3927709" cy="2614862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Argparse.ArgumentParser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함수를 통해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parser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생성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Parser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add_argument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이용하여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입력받고자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하는 인자의 조건을 설정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Parser.parse_arg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함수를 통해 인자들을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파싱하여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arg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저장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각 인자는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add_argument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type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지정된 형식으로 저장됨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022830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544" y="3003172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5576" y="3232634"/>
            <a:ext cx="3372034" cy="628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7544" y="3426000"/>
            <a:ext cx="3531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5576" y="3891739"/>
            <a:ext cx="19442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7544" y="3872081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592" y="6073551"/>
            <a:ext cx="355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Ex) Arg_practice.py</a:t>
            </a:r>
            <a:r>
              <a:rPr lang="ko-KR" altLang="en-US" sz="1400" b="1" dirty="0"/>
              <a:t>를 커맨드라인에 입력</a:t>
            </a:r>
          </a:p>
        </p:txBody>
      </p:sp>
    </p:spTree>
    <p:extLst>
      <p:ext uri="{BB962C8B-B14F-4D97-AF65-F5344CB8AC3E}">
        <p14:creationId xmlns:p14="http://schemas.microsoft.com/office/powerpoint/2010/main" val="71869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7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83910" y="4975672"/>
            <a:ext cx="3612026" cy="181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581840" y="4483243"/>
            <a:ext cx="4320000" cy="18178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Optimizer: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학습 결과에 따른 손실함수의 값을 최소화하는 방향으로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하이퍼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파라미터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찾는 방법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lr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학습률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, decay: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학습률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조절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loss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fucntion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손실함수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현재의 신경망이 훈련 데이터를 얼마나 잘 처리하지 못하는지 확인하는 하나의 지표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3910" y="5157192"/>
            <a:ext cx="3612026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726" y="4902501"/>
            <a:ext cx="263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1793" y="5073953"/>
            <a:ext cx="263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7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831457" y="1604417"/>
            <a:ext cx="2476847" cy="1874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683915"/>
            <a:ext cx="3019425" cy="2609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직선 화살표 연결선 3"/>
          <p:cNvCxnSpPr/>
          <p:nvPr/>
        </p:nvCxnSpPr>
        <p:spPr>
          <a:xfrm flipH="1">
            <a:off x="4429441" y="1698141"/>
            <a:ext cx="40201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581840" y="4483243"/>
            <a:ext cx="4320000" cy="18178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np_ulis.to_categorical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(labels,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num_classes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클래스 벡터를 바이너리 클래스 매트릭스로 변환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3604" y="3006477"/>
            <a:ext cx="7248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 b="1" i="1" dirty="0"/>
              <a:t>example</a:t>
            </a:r>
            <a:endParaRPr lang="ko-KR" alt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88024" y="2007890"/>
            <a:ext cx="4032448" cy="34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84168" y="3225515"/>
            <a:ext cx="1512168" cy="152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581840" y="4483243"/>
            <a:ext cx="4320000" cy="18178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callback: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학습 중지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모델 저장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가중치 적재 또는 모델 상태 변경 등을 처리해주는 함수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ReduceLRONPlateau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(monitor, patience):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학습 과정에서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monitor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하는 수치가 향상되지 않을 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학습률을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작게 설정해주는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callback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함수의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일종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92080" y="2348880"/>
            <a:ext cx="792088" cy="8766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88024" y="2708919"/>
            <a:ext cx="4032448" cy="10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84168" y="3073115"/>
            <a:ext cx="1368152" cy="152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581840" y="4483243"/>
            <a:ext cx="4320000" cy="18178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model.fit(): CNN model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학습시키는 명령어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epoch: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전체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training data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학습시키는 횟수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batch_size: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전체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training data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몇 개의 샘플로 쪼개서 학습할 것인지 지정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history():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학습을 통해 기록된 수치를 확인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685800" lvl="2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95106" y="2708920"/>
            <a:ext cx="1512168" cy="152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601" y="2687865"/>
            <a:ext cx="4143375" cy="923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9" y="3643019"/>
            <a:ext cx="4143375" cy="50606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오른쪽 화살표 21"/>
          <p:cNvSpPr/>
          <p:nvPr/>
        </p:nvSpPr>
        <p:spPr>
          <a:xfrm rot="10800000">
            <a:off x="4418459" y="3225677"/>
            <a:ext cx="330009" cy="386113"/>
          </a:xfrm>
          <a:prstGeom prst="rightArrow">
            <a:avLst>
              <a:gd name="adj1" fmla="val 50000"/>
              <a:gd name="adj2" fmla="val 528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95106" y="3357970"/>
            <a:ext cx="2376264" cy="294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31457" y="2638420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24711" y="3007985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31457" y="3362692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7122" y="64629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 txBox="1">
            <a:spLocks/>
          </p:cNvSpPr>
          <p:nvPr/>
        </p:nvSpPr>
        <p:spPr>
          <a:xfrm>
            <a:off x="461175" y="692696"/>
            <a:ext cx="8261405" cy="52180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목표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유방 촬영 이미지 분류 모델 개발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정상군과 양성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그리고 악성 종양을 가진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환자군들의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유방 촬영 이미지로 구성되어 있음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본 대회는 악성 종양을 가진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환자군을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분류하는 효율적인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딥러닝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모델 개발이 목표임</a:t>
            </a:r>
            <a:endParaRPr kumimoji="0" lang="en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2708920"/>
            <a:ext cx="3624769" cy="3292475"/>
            <a:chOff x="5098742" y="3246437"/>
            <a:chExt cx="3624769" cy="32924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00206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43500" y="2357120"/>
            <a:ext cx="2099310" cy="1285875"/>
            <a:chOff x="5143500" y="2357120"/>
            <a:chExt cx="2099310" cy="1285875"/>
          </a:xfrm>
          <a:solidFill>
            <a:srgbClr val="002060"/>
          </a:solidFill>
        </p:grpSpPr>
        <p:sp>
          <p:nvSpPr>
            <p:cNvPr id="9" name="직사각형 8"/>
            <p:cNvSpPr/>
            <p:nvPr/>
          </p:nvSpPr>
          <p:spPr>
            <a:xfrm>
              <a:off x="5527675" y="2357120"/>
              <a:ext cx="1715135" cy="12858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5143500" y="2357120"/>
              <a:ext cx="771525" cy="1285240"/>
            </a:xfrm>
            <a:prstGeom prst="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8"/>
          <p:cNvGrpSpPr/>
          <p:nvPr/>
        </p:nvGrpSpPr>
        <p:grpSpPr>
          <a:xfrm rot="10800000">
            <a:off x="1939290" y="2348880"/>
            <a:ext cx="3489960" cy="1285875"/>
            <a:chOff x="1939290" y="2357120"/>
            <a:chExt cx="3489960" cy="1285875"/>
          </a:xfrm>
          <a:solidFill>
            <a:srgbClr val="002060"/>
          </a:solidFill>
        </p:grpSpPr>
        <p:sp>
          <p:nvSpPr>
            <p:cNvPr id="14" name="직사각형 13"/>
            <p:cNvSpPr/>
            <p:nvPr/>
          </p:nvSpPr>
          <p:spPr>
            <a:xfrm>
              <a:off x="2332990" y="2357120"/>
              <a:ext cx="3096260" cy="12858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939290" y="2357120"/>
              <a:ext cx="1287145" cy="1285240"/>
            </a:xfrm>
            <a:prstGeom prst="triangle">
              <a:avLst>
                <a:gd name="adj" fmla="val 30622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20570" y="2637155"/>
            <a:ext cx="3014980" cy="7080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Thank You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흑진주B" pitchFamily="18" charset="-127"/>
              <a:ea typeface="a흑진주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38020" y="3714750"/>
            <a:ext cx="5328285" cy="1079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59120" y="2637155"/>
            <a:ext cx="939165" cy="7080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흑진주B" pitchFamily="18" charset="-127"/>
                <a:ea typeface="a흑진주B" pitchFamily="18" charset="-127"/>
              </a:rPr>
              <a:t>Q&amp;A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흑진주B" pitchFamily="18" charset="-127"/>
              <a:ea typeface="a흑진주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5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7122" y="64629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 txBox="1">
            <a:spLocks/>
          </p:cNvSpPr>
          <p:nvPr/>
        </p:nvSpPr>
        <p:spPr>
          <a:xfrm>
            <a:off x="461175" y="1063688"/>
            <a:ext cx="8261405" cy="52180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정의</a:t>
            </a:r>
            <a:endParaRPr kumimoji="0" lang="en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정상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normal)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영상에서 이상소견이 없는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 이상이 지난 시점에 촬영된 추적 유방촬영에서 변화 없이 음성으로 판명된 경우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양성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benign)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영상에서 양성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병변이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확인된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 이상이 지난 시점에 촬영된 추적 유방촬영 영상에서 변화 없이 양성으로 판명된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악성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malignant)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영상에서 악성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병변이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확인된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추적조직검사로 유방암 확정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7122" y="64629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 txBox="1">
            <a:spLocks/>
          </p:cNvSpPr>
          <p:nvPr/>
        </p:nvSpPr>
        <p:spPr>
          <a:xfrm>
            <a:off x="461175" y="836712"/>
            <a:ext cx="8261405" cy="52180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형식</a:t>
            </a:r>
            <a:endParaRPr kumimoji="0" lang="en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유방 이미지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mammo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npz 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카테고리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benign, malign, normal))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npz format – gzip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압축을 사용하여 배열 데이터를 저장하는 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규모</a:t>
            </a:r>
            <a:endParaRPr kumimoji="0" lang="en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학습용 데이터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악성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malignant)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500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(25%)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양성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benign): 500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(25%)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(normal):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1,000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(50%)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검증용 데이터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악성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malignant)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50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(25%)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양성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benign): 50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(25%)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(normal):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(50%)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01734"/>
              </p:ext>
            </p:extLst>
          </p:nvPr>
        </p:nvGraphicFramePr>
        <p:xfrm>
          <a:off x="4567783" y="3746336"/>
          <a:ext cx="421930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6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FILES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mammo.npz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22" y="2636912"/>
            <a:ext cx="4200260" cy="94844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52679" y="64629"/>
            <a:ext cx="219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Baseline Process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481662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3541734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2834320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1964659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316663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4524872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4858892" y="3266320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858892" y="1748663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4858892" y="2521250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878786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17452" y="878786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V="1">
            <a:off x="4858893" y="1073330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17452" y="3050320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703998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243111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31" idx="0"/>
            <a:endCxn id="6" idx="2"/>
          </p:cNvCxnSpPr>
          <p:nvPr/>
        </p:nvCxnSpPr>
        <p:spPr>
          <a:xfrm flipH="1" flipV="1">
            <a:off x="4858893" y="5248629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324911" y="5032629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464697"/>
            <a:ext cx="3774604" cy="556591"/>
            <a:chOff x="2840479" y="5976383"/>
            <a:chExt cx="3774604" cy="5565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4831949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32" idx="0"/>
            <a:endCxn id="13" idx="1"/>
          </p:cNvCxnSpPr>
          <p:nvPr/>
        </p:nvCxnSpPr>
        <p:spPr>
          <a:xfrm rot="5400000" flipH="1" flipV="1">
            <a:off x="883843" y="2447160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28736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0" y="764704"/>
            <a:ext cx="4320000" cy="36029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7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68201" y="64629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Main.py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015" y="764704"/>
            <a:ext cx="4320000" cy="55363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831457" y="1349791"/>
            <a:ext cx="244827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1457" y="1502191"/>
            <a:ext cx="244827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3910" y="4814404"/>
            <a:ext cx="244827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8006" y="1280190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60677" y="1433425"/>
            <a:ext cx="3531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2504" y="4744803"/>
            <a:ext cx="26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581840" y="4581127"/>
            <a:ext cx="4320000" cy="171997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data_loader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경로에서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image array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label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로딩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preprocessing: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로딩된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image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전처리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model = base CNN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834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" y="1772816"/>
            <a:ext cx="479620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9374" y="64629"/>
            <a:ext cx="194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1) Data loader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124744"/>
            <a:ext cx="7272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/>
              <a:t>경로에서 </a:t>
            </a:r>
            <a:r>
              <a:rPr lang="en-US" altLang="ko-KR" sz="1400" b="1" dirty="0"/>
              <a:t>image array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label</a:t>
            </a:r>
            <a:r>
              <a:rPr lang="ko-KR" altLang="en-US" sz="1400" b="1" dirty="0"/>
              <a:t>을 로딩  </a:t>
            </a:r>
            <a:endParaRPr lang="en-US" altLang="ko-KR" sz="1400" b="1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964771" y="1772816"/>
            <a:ext cx="3927709" cy="2880320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time():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데이터 로딩 시작 시간 기록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(time() – t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통해 총 데이터 로딩 시간 측정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os.walk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root_path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시작 디렉터리부터 시작하여 그 하위 모든 디렉터리를 차례대로 방문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try / except: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에러 발생시 프로그램이 멈추지 않고 별도 처리가 가능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split(‘/’):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문자열 나누기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(‘/’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기준으로 나누기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lvl="1" indent="-228600">
              <a:lnSpc>
                <a:spcPct val="130000"/>
              </a:lnSpc>
              <a:buClr>
                <a:schemeClr val="accent2"/>
              </a:buClr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np.load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(.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npz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파일 경로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압축되어 있는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numpy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array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푸는 명령어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3415" y="1932512"/>
            <a:ext cx="1048225" cy="172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489" y="1862911"/>
            <a:ext cx="263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3415" y="2740421"/>
            <a:ext cx="2416377" cy="172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489" y="2670820"/>
            <a:ext cx="608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"/>
                <a:ea typeface="맑은 고딕"/>
              </a:rPr>
              <a:t>②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182" y="2922537"/>
            <a:ext cx="3783762" cy="101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256" y="3296017"/>
            <a:ext cx="608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"/>
                <a:ea typeface="맑은 고딕"/>
              </a:rPr>
              <a:t>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3478" y="3653650"/>
            <a:ext cx="3192458" cy="1769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3584049"/>
            <a:ext cx="597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"/>
                <a:ea typeface="맑은 고딕"/>
              </a:rPr>
              <a:t>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3478" y="3054726"/>
            <a:ext cx="2040330" cy="1769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52" y="2985125"/>
            <a:ext cx="597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"/>
                <a:ea typeface="맑은 고딕"/>
              </a:rPr>
              <a:t>④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6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57285" y="6537960"/>
            <a:ext cx="267970" cy="203200"/>
          </a:xfrm>
          <a:prstGeom prst="actionButtonReturn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39600" tIns="39600" rIns="39600" bIns="3960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53505"/>
            <a:ext cx="9144000" cy="40449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BFF7D45-1167-493A-A0E4-3A2D5EA4A60B}"/>
              </a:ext>
            </a:extLst>
          </p:cNvPr>
          <p:cNvSpPr/>
          <p:nvPr/>
        </p:nvSpPr>
        <p:spPr>
          <a:xfrm>
            <a:off x="4358081" y="2564904"/>
            <a:ext cx="3744416" cy="3168352"/>
          </a:xfrm>
          <a:prstGeom prst="roundRect">
            <a:avLst>
              <a:gd name="adj" fmla="val 1119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C:/ncc_mmg/train/benign/00001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C:/ncc_mmg/train/benign/00002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C:/ncc_mmg/train/benign/00003 …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C:/ncc_mmg/train/malign/00001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C:/ncc_mmg/train/malign/00002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C:/ncc_mmg/train/malign/00003 …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C:/ncc_mmg/train/normal/00001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C:/ncc_mmg/train/normal/00002</a:t>
            </a:r>
          </a:p>
          <a:p>
            <a:pPr marL="171450" lvl="1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C:/ncc_mmg/train/normal/00003 …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074659" y="3937619"/>
            <a:ext cx="861965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76470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err="1"/>
              <a:t>os.walk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496742" y="1177007"/>
            <a:ext cx="7819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/>
              <a:t>시작 디렉터리부터 시작하여 그 하위 모든 디렉터리를 차례대로 방문하게 해주는 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9374" y="64629"/>
            <a:ext cx="194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1) Data loader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4" y="2695016"/>
            <a:ext cx="1173826" cy="290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75" y="1790243"/>
            <a:ext cx="3752629" cy="70265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8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11642</TotalTime>
  <Pages>21</Pages>
  <Words>1374</Words>
  <Characters>0</Characters>
  <Application>Microsoft Macintosh PowerPoint</Application>
  <DocSecurity>0</DocSecurity>
  <PresentationFormat>화면 슬라이드 쇼(4:3)</PresentationFormat>
  <Lines>0</Lines>
  <Paragraphs>236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a흑진주B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Microsoft Office User</cp:lastModifiedBy>
  <cp:revision>449</cp:revision>
  <cp:lastPrinted>2019-07-24T12:06:19Z</cp:lastPrinted>
  <dcterms:modified xsi:type="dcterms:W3CDTF">2019-11-28T04:08:49Z</dcterms:modified>
</cp:coreProperties>
</file>