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4" r:id="rId1"/>
  </p:sldMasterIdLst>
  <p:notesMasterIdLst>
    <p:notesMasterId r:id="rId11"/>
  </p:notesMasterIdLst>
  <p:handoutMasterIdLst>
    <p:handoutMasterId r:id="rId12"/>
  </p:handoutMasterIdLst>
  <p:sldIdLst>
    <p:sldId id="262" r:id="rId2"/>
    <p:sldId id="288" r:id="rId3"/>
    <p:sldId id="298" r:id="rId4"/>
    <p:sldId id="304" r:id="rId5"/>
    <p:sldId id="300" r:id="rId6"/>
    <p:sldId id="301" r:id="rId7"/>
    <p:sldId id="303" r:id="rId8"/>
    <p:sldId id="302" r:id="rId9"/>
    <p:sldId id="30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43"/>
    <p:restoredTop sz="94663"/>
  </p:normalViewPr>
  <p:slideViewPr>
    <p:cSldViewPr snapToGrid="0" snapToObjects="1">
      <p:cViewPr varScale="1">
        <p:scale>
          <a:sx n="131" d="100"/>
          <a:sy n="131" d="100"/>
        </p:scale>
        <p:origin x="2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386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E34E819-C2FF-5146-B261-499A2391A7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FC8C39-6824-444D-A34D-1972CD8414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9693C-A326-BA4F-8207-E39ACD296F47}" type="datetimeFigureOut">
              <a:rPr kumimoji="1" lang="ko-KR" altLang="en-US" smtClean="0"/>
              <a:t>2019. 11. 27.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986285-3B63-8149-B3CC-241C83591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CFFD3A-DCBC-C049-B9D8-0277FE1646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9A86D-54B1-9145-BC8C-5B5E0FFD87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9703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F64C6-8219-F34B-90E9-7C85A5B36FBF}" type="datetimeFigureOut">
              <a:rPr kumimoji="1" lang="ko-KR" altLang="en-US" smtClean="0"/>
              <a:t>2019. 11. 27.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B7139-CA37-F74D-AC5F-98DCD7BB8F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5007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C4D26B02-B169-3C43-9324-BBE9C654D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18921"/>
            <a:ext cx="6858000" cy="15934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354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lang="ko-KR" altLang="en-US" sz="2400" kern="1200" dirty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D2574F-85B1-084F-BF09-55CE6937B4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28595" y="5652"/>
            <a:ext cx="915405" cy="901279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97480341-F08F-EB4D-9A32-26BF454D4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689" y="1122369"/>
            <a:ext cx="8062622" cy="29516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kumimoji="1" lang="ko-KR" altLang="en-US" sz="4000" kern="120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pic>
        <p:nvPicPr>
          <p:cNvPr id="7" name="_x134041728" descr="EMB000100e80255">
            <a:extLst>
              <a:ext uri="{FF2B5EF4-FFF2-40B4-BE49-F238E27FC236}">
                <a16:creationId xmlns:a16="http://schemas.microsoft.com/office/drawing/2014/main" id="{4D27F81E-A160-3F42-9999-DEA2EF3C4A5C}"/>
              </a:ext>
            </a:extLst>
          </p:cNvPr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" b="4761"/>
          <a:stretch>
            <a:fillRect/>
          </a:stretch>
        </p:blipFill>
        <p:spPr bwMode="auto">
          <a:xfrm flipV="1">
            <a:off x="0" y="906931"/>
            <a:ext cx="9146538" cy="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55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x134041728" descr="EMB000100e80255">
            <a:extLst>
              <a:ext uri="{FF2B5EF4-FFF2-40B4-BE49-F238E27FC236}">
                <a16:creationId xmlns:a16="http://schemas.microsoft.com/office/drawing/2014/main" id="{66527924-F775-BD40-9F72-6A86E3A2806A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" b="4761"/>
          <a:stretch>
            <a:fillRect/>
          </a:stretch>
        </p:blipFill>
        <p:spPr bwMode="auto">
          <a:xfrm flipV="1">
            <a:off x="0" y="906931"/>
            <a:ext cx="9146538" cy="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43BF8B-C368-B94D-8A95-10CC64C353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" y="6047597"/>
            <a:ext cx="823111" cy="810409"/>
          </a:xfrm>
          <a:prstGeom prst="rect">
            <a:avLst/>
          </a:prstGeom>
        </p:spPr>
      </p:pic>
      <p:sp>
        <p:nvSpPr>
          <p:cNvPr id="6" name="슬라이드 번호 개체 틀 27">
            <a:extLst>
              <a:ext uri="{FF2B5EF4-FFF2-40B4-BE49-F238E27FC236}">
                <a16:creationId xmlns:a16="http://schemas.microsoft.com/office/drawing/2014/main" id="{74DD58F5-1BBA-9849-A3DD-B683008DA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03222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01A588E-0A4E-2147-A907-2A65A79207E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94415-8E06-D441-BE89-F008616956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175" y="1063688"/>
            <a:ext cx="8261405" cy="5218050"/>
          </a:xfrm>
        </p:spPr>
        <p:txBody>
          <a:bodyPr tIns="0" anchor="t">
            <a:noAutofit/>
          </a:bodyPr>
          <a:lstStyle>
            <a:lvl1pPr>
              <a:lnSpc>
                <a:spcPct val="130000"/>
              </a:lnSpc>
              <a:spcAft>
                <a:spcPts val="0"/>
              </a:spcAft>
              <a:defRPr sz="2600">
                <a:latin typeface="+mn-lt"/>
              </a:defRPr>
            </a:lvl1pPr>
            <a:lvl2pPr marL="541766" indent="-228589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sz="2000">
                <a:latin typeface="+mn-lt"/>
              </a:defRPr>
            </a:lvl2pPr>
            <a:lvl3pPr marL="864000" indent="-228589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시스템 서체"/>
              <a:buChar char="-"/>
              <a:defRPr sz="1800">
                <a:latin typeface="+mn-lt"/>
              </a:defRPr>
            </a:lvl3pPr>
            <a:lvl4pPr marL="1221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 sz="1400">
                <a:latin typeface="+mn-lt"/>
              </a:defRPr>
            </a:lvl4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  <a:endParaRPr kumimoji="1" lang="en-US" altLang="ko-KR" dirty="0"/>
          </a:p>
          <a:p>
            <a:pPr lvl="3"/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10119B9-8B46-8B48-AAB5-32E2C141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5" y="103863"/>
            <a:ext cx="8261405" cy="959825"/>
          </a:xfrm>
        </p:spPr>
        <p:txBody>
          <a:bodyPr tIns="0" bIns="90000" anchor="ctr" anchorCtr="0"/>
          <a:lstStyle>
            <a:lvl1pPr>
              <a:lnSpc>
                <a:spcPct val="100000"/>
              </a:lnSpc>
              <a:defRPr b="1">
                <a:latin typeface="+mj-ea"/>
                <a:ea typeface="+mj-ea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5517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27">
            <a:extLst>
              <a:ext uri="{FF2B5EF4-FFF2-40B4-BE49-F238E27FC236}">
                <a16:creationId xmlns:a16="http://schemas.microsoft.com/office/drawing/2014/main" id="{DEA9390C-7CC5-1342-B5BD-FF5AD3F86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03222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01A588E-0A4E-2147-A907-2A65A79207E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2629F7-1616-CE41-9D11-97B39DFF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1" y="365125"/>
            <a:ext cx="7886250" cy="959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29D22-45BC-8941-837F-0D49E00FA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58800"/>
            <a:ext cx="7887600" cy="4935600"/>
          </a:xfrm>
          <a:prstGeom prst="rect">
            <a:avLst/>
          </a:prstGeom>
        </p:spPr>
        <p:txBody>
          <a:bodyPr vert="horz" lIns="91440" tIns="90000" rIns="91440" bIns="90000" rtlCol="0">
            <a:normAutofit/>
          </a:bodyPr>
          <a:lstStyle/>
          <a:p>
            <a:pPr marL="228589" marR="0" lvl="0" indent="-228589" algn="l" defTabSz="914354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마</a:t>
            </a:r>
            <a:r>
              <a:rPr kumimoji="1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sfsd</a:t>
            </a:r>
            <a:r>
              <a:rPr kumimoji="1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스터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텍스트 스타일을 편집하려면 클릭</a:t>
            </a:r>
          </a:p>
          <a:p>
            <a:pPr marL="685766" marR="0" lvl="1" indent="-228589" algn="l" defTabSz="914354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두 번째 수준</a:t>
            </a:r>
            <a:r>
              <a:rPr kumimoji="1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fdsfsdf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2942" marR="0" lvl="2" indent="-228589" algn="l" defTabSz="914354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세 번째 수준</a:t>
            </a:r>
          </a:p>
          <a:p>
            <a:pPr marL="1600120" marR="0" lvl="3" indent="-228589" algn="l" defTabSz="914354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 번째 수준</a:t>
            </a:r>
          </a:p>
          <a:p>
            <a:pPr marL="2057298" marR="0" lvl="4" indent="-228589" algn="l" defTabSz="914354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다섯 번째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0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 dt="0"/>
  <p:txStyles>
    <p:titleStyle>
      <a:lvl1pPr marL="0" marR="0" indent="0" algn="l" defTabSz="914354" rtl="0" eaLnBrk="1" fontAlgn="auto" latinLnBrk="1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1" lang="ko-KR" altLang="en-US" sz="3600" kern="1200" noProof="0" dirty="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589" marR="0" indent="-228589" algn="l" defTabSz="914354" rtl="0" eaLnBrk="1" fontAlgn="auto" latinLnBrk="1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marR="0" indent="-228589" algn="l" defTabSz="914354" rtl="0" eaLnBrk="1" fontAlgn="auto" latinLnBrk="1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marR="0" indent="-228589" algn="l" defTabSz="914354" rtl="0" eaLnBrk="1" fontAlgn="auto" latinLnBrk="1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marR="0" indent="-228589" algn="l" defTabSz="914354" rtl="0" eaLnBrk="1" fontAlgn="auto" latinLnBrk="1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marR="0" indent="-228589" algn="l" defTabSz="914354" rtl="0" eaLnBrk="1" fontAlgn="auto" latinLnBrk="1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3EDD829-799A-CB47-9324-C8B373A22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770783"/>
            <a:ext cx="6858000" cy="1136965"/>
          </a:xfrm>
        </p:spPr>
        <p:txBody>
          <a:bodyPr/>
          <a:lstStyle/>
          <a:p>
            <a:r>
              <a:rPr kumimoji="1" lang="ko-KR" altLang="en-US" sz="3200" b="1" dirty="0" err="1"/>
              <a:t>국립암센터</a:t>
            </a:r>
            <a:endParaRPr kumimoji="1" lang="en-US" altLang="ko-KR" sz="3200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8444FF-4510-3942-8AD7-A392763DA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1305795"/>
            <a:ext cx="8317064" cy="329538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4400" b="1" dirty="0"/>
              <a:t>2019 </a:t>
            </a:r>
            <a:r>
              <a:rPr kumimoji="1" lang="ko-KR" altLang="en-US" sz="4400" b="1" dirty="0"/>
              <a:t>건양대 </a:t>
            </a:r>
            <a:r>
              <a:rPr kumimoji="1" lang="ko-KR" altLang="en-US" sz="4400" b="1" dirty="0" err="1"/>
              <a:t>데이터톤</a:t>
            </a:r>
            <a:br>
              <a:rPr kumimoji="1" lang="en-US" altLang="ko-KR" sz="4400" b="1" dirty="0"/>
            </a:br>
            <a:br>
              <a:rPr kumimoji="1" lang="en-US" altLang="ko-KR" sz="4400" b="1" dirty="0"/>
            </a:br>
            <a:r>
              <a:rPr kumimoji="1" lang="ko-KR" altLang="en-US" sz="4400" b="1" dirty="0"/>
              <a:t>유방 촬영 영상 이미지 데이터</a:t>
            </a:r>
          </a:p>
        </p:txBody>
      </p:sp>
    </p:spTree>
    <p:extLst>
      <p:ext uri="{BB962C8B-B14F-4D97-AF65-F5344CB8AC3E}">
        <p14:creationId xmlns:p14="http://schemas.microsoft.com/office/powerpoint/2010/main" val="109003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6882E0-31EB-D746-AB6D-993B2BB1F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169CD-0323-794D-8906-258054866E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:</a:t>
            </a:r>
            <a:r>
              <a:rPr lang="ko-KR" altLang="en-US" dirty="0"/>
              <a:t> 유방 촬영 이미지 분류 모델 개발</a:t>
            </a:r>
            <a:endParaRPr lang="en-US" altLang="ko-KR" dirty="0"/>
          </a:p>
          <a:p>
            <a:pPr lvl="1"/>
            <a:r>
              <a:rPr lang="ko-KR" altLang="en-US" dirty="0" err="1"/>
              <a:t>정상군과</a:t>
            </a:r>
            <a:r>
              <a:rPr lang="ko-KR" altLang="en-US" dirty="0"/>
              <a:t> 양성</a:t>
            </a:r>
            <a:r>
              <a:rPr lang="en-US" altLang="ko-KR" dirty="0"/>
              <a:t>, </a:t>
            </a:r>
            <a:r>
              <a:rPr lang="ko-KR" altLang="en-US" dirty="0"/>
              <a:t>그리고 악성 종양을 가진 </a:t>
            </a:r>
            <a:r>
              <a:rPr lang="ko-KR" altLang="en-US" dirty="0" err="1"/>
              <a:t>환자군들의</a:t>
            </a:r>
            <a:r>
              <a:rPr lang="ko-KR" altLang="en-US" dirty="0"/>
              <a:t> 유방 촬영 이미지로 구성되어 있음</a:t>
            </a:r>
            <a:endParaRPr lang="en-US" altLang="ko-KR" dirty="0"/>
          </a:p>
          <a:p>
            <a:pPr lvl="1"/>
            <a:r>
              <a:rPr lang="ko-KR" altLang="en-US" dirty="0"/>
              <a:t>본 대회는 악성 종양을 가진 </a:t>
            </a:r>
            <a:r>
              <a:rPr lang="ko-KR" altLang="en-US" dirty="0" err="1"/>
              <a:t>환자군을</a:t>
            </a:r>
            <a:r>
              <a:rPr lang="ko-KR" altLang="en-US" dirty="0"/>
              <a:t> 분류하는 효율적인 </a:t>
            </a:r>
            <a:r>
              <a:rPr lang="ko-KR" altLang="en-US" dirty="0" err="1"/>
              <a:t>딥러닝</a:t>
            </a:r>
            <a:r>
              <a:rPr lang="ko-KR" altLang="en-US" dirty="0"/>
              <a:t> 모델 개발이 목표임</a:t>
            </a:r>
            <a:endParaRPr lang="en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1EF1CB4-A3E5-F54A-A6FC-4775C03F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kumimoji="1"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2192A-9CB8-0445-A3C6-0FB85FA4AFFD}"/>
              </a:ext>
            </a:extLst>
          </p:cNvPr>
          <p:cNvGrpSpPr/>
          <p:nvPr/>
        </p:nvGrpSpPr>
        <p:grpSpPr>
          <a:xfrm>
            <a:off x="2626142" y="3360906"/>
            <a:ext cx="3624769" cy="3292475"/>
            <a:chOff x="5098742" y="3246437"/>
            <a:chExt cx="3624769" cy="32924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9AE4AF1-3164-0343-90B5-56EA20727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4490" y="3246437"/>
              <a:ext cx="2377464" cy="32924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C2EB83-8E9D-A449-AFC4-8108C37C2659}"/>
                </a:ext>
              </a:extLst>
            </p:cNvPr>
            <p:cNvSpPr txBox="1"/>
            <p:nvPr/>
          </p:nvSpPr>
          <p:spPr>
            <a:xfrm>
              <a:off x="5098742" y="3281324"/>
              <a:ext cx="6556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LMLO</a:t>
              </a:r>
              <a:endParaRPr kumimoji="1" lang="ko-KR" alt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EF4ECC-BD39-DB45-8BD2-3E46395BB84B}"/>
                </a:ext>
              </a:extLst>
            </p:cNvPr>
            <p:cNvSpPr txBox="1"/>
            <p:nvPr/>
          </p:nvSpPr>
          <p:spPr>
            <a:xfrm>
              <a:off x="8045377" y="3276460"/>
              <a:ext cx="6781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RMLO</a:t>
              </a:r>
              <a:endParaRPr kumimoji="1" lang="ko-KR" alt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EC3371-B53B-B547-80C6-CB1ACE260A68}"/>
                </a:ext>
              </a:extLst>
            </p:cNvPr>
            <p:cNvSpPr txBox="1"/>
            <p:nvPr/>
          </p:nvSpPr>
          <p:spPr>
            <a:xfrm>
              <a:off x="5205983" y="5765046"/>
              <a:ext cx="487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LCC</a:t>
              </a:r>
              <a:endParaRPr kumimoji="1" lang="ko-KR" alt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D0F4FF-E33B-E54D-BEC2-DB87F4224801}"/>
                </a:ext>
              </a:extLst>
            </p:cNvPr>
            <p:cNvSpPr txBox="1"/>
            <p:nvPr/>
          </p:nvSpPr>
          <p:spPr>
            <a:xfrm>
              <a:off x="8167846" y="5794312"/>
              <a:ext cx="513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RCC</a:t>
              </a:r>
              <a:endParaRPr kumimoji="1"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840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6882E0-31EB-D746-AB6D-993B2BB1F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169CD-0323-794D-8906-258054866E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정의</a:t>
            </a:r>
            <a:endParaRPr lang="en" altLang="ko-KR" dirty="0"/>
          </a:p>
          <a:p>
            <a:pPr lvl="1"/>
            <a:r>
              <a:rPr lang="ko-KR" altLang="en-US" dirty="0"/>
              <a:t>정상 </a:t>
            </a:r>
            <a:r>
              <a:rPr lang="en-US" altLang="ko-KR" dirty="0"/>
              <a:t>(</a:t>
            </a:r>
            <a:r>
              <a:rPr lang="en" altLang="ko-KR" dirty="0"/>
              <a:t>normal) : </a:t>
            </a:r>
            <a:r>
              <a:rPr lang="ko-KR" altLang="en-US" dirty="0"/>
              <a:t>영상에서 이상소견이 없는 경우</a:t>
            </a:r>
            <a:r>
              <a:rPr lang="en-US" altLang="ko-KR" dirty="0"/>
              <a:t>, 1</a:t>
            </a:r>
            <a:r>
              <a:rPr lang="ko-KR" altLang="en-US" dirty="0"/>
              <a:t>년 이상이 지난 시점에 촬영된 추적 유방촬영에서 변화 없이 음성으로 판명된 경우</a:t>
            </a:r>
          </a:p>
          <a:p>
            <a:pPr lvl="1"/>
            <a:r>
              <a:rPr lang="ko-KR" altLang="en-US" dirty="0"/>
              <a:t>양성 </a:t>
            </a:r>
            <a:r>
              <a:rPr lang="en-US" altLang="ko-KR" dirty="0"/>
              <a:t>(</a:t>
            </a:r>
            <a:r>
              <a:rPr lang="en" altLang="ko-KR" dirty="0"/>
              <a:t>benign) : </a:t>
            </a:r>
            <a:r>
              <a:rPr lang="ko-KR" altLang="en-US" dirty="0"/>
              <a:t>영상에서 양성 병변이 확인된 경우</a:t>
            </a:r>
            <a:r>
              <a:rPr lang="en-US" altLang="ko-KR" dirty="0"/>
              <a:t>, 1</a:t>
            </a:r>
            <a:r>
              <a:rPr lang="ko-KR" altLang="en-US" dirty="0"/>
              <a:t>년 이상이 지난 시점에 촬영된 추적 </a:t>
            </a:r>
            <a:r>
              <a:rPr lang="ko-KR" altLang="en-US" dirty="0" err="1"/>
              <a:t>유방촬영</a:t>
            </a:r>
            <a:r>
              <a:rPr lang="ko-KR" altLang="en-US" dirty="0"/>
              <a:t> 영상에서 변화 없이 양성으로 판명된 경우</a:t>
            </a:r>
            <a:endParaRPr lang="en-US" altLang="ko-KR" dirty="0"/>
          </a:p>
          <a:p>
            <a:pPr lvl="1"/>
            <a:r>
              <a:rPr lang="ko-KR" altLang="en-US" dirty="0"/>
              <a:t>악성 </a:t>
            </a:r>
            <a:r>
              <a:rPr lang="en-US" altLang="ko-KR" dirty="0"/>
              <a:t>(</a:t>
            </a:r>
            <a:r>
              <a:rPr lang="en" altLang="ko-KR" dirty="0"/>
              <a:t>malignant) : </a:t>
            </a:r>
            <a:r>
              <a:rPr lang="ko-KR" altLang="en-US" dirty="0"/>
              <a:t>영상에서 악성 병변이 확인된 경우</a:t>
            </a:r>
            <a:r>
              <a:rPr lang="en-US" altLang="ko-KR" dirty="0"/>
              <a:t>, </a:t>
            </a:r>
            <a:r>
              <a:rPr lang="ko-KR" altLang="en-US" dirty="0"/>
              <a:t>추적조직검사로 유방암 확정</a:t>
            </a:r>
          </a:p>
          <a:p>
            <a:pPr lvl="1"/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1EF1CB4-A3E5-F54A-A6FC-4775C03F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유방 촬영 이미지 데이터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77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A634C4-42CF-EB4C-B457-7372125C7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5F804-C084-954A-AB8F-4C419D32C0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형식</a:t>
            </a:r>
            <a:endParaRPr lang="en" altLang="ko-KR" dirty="0"/>
          </a:p>
          <a:p>
            <a:pPr lvl="1"/>
            <a:r>
              <a:rPr lang="ko-KR" altLang="en-US" dirty="0"/>
              <a:t>유방 이미지 </a:t>
            </a:r>
            <a:r>
              <a:rPr lang="en-US" altLang="ko-KR" dirty="0"/>
              <a:t>: </a:t>
            </a:r>
            <a:r>
              <a:rPr lang="en-US" altLang="ko-KR" dirty="0" err="1"/>
              <a:t>mammo</a:t>
            </a:r>
            <a:r>
              <a:rPr lang="en-US" altLang="ko-KR" dirty="0"/>
              <a:t>.</a:t>
            </a:r>
            <a:r>
              <a:rPr lang="en" altLang="ko-KR" dirty="0" err="1"/>
              <a:t>npz</a:t>
            </a:r>
            <a:r>
              <a:rPr lang="en" altLang="ko-KR" dirty="0"/>
              <a:t> , </a:t>
            </a:r>
            <a:r>
              <a:rPr lang="ko-KR" altLang="en-US" dirty="0"/>
              <a:t>카테고리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en" altLang="ko-KR" dirty="0"/>
              <a:t>benign, malign, normal))</a:t>
            </a:r>
          </a:p>
          <a:p>
            <a:pPr lvl="2"/>
            <a:r>
              <a:rPr lang="en" altLang="ko-KR" dirty="0" err="1"/>
              <a:t>npz</a:t>
            </a:r>
            <a:r>
              <a:rPr lang="en" altLang="ko-KR" dirty="0"/>
              <a:t> format – </a:t>
            </a:r>
            <a:r>
              <a:rPr lang="en" altLang="ko-KR" dirty="0" err="1"/>
              <a:t>gzip</a:t>
            </a:r>
            <a:r>
              <a:rPr lang="en" altLang="ko-KR" dirty="0"/>
              <a:t> </a:t>
            </a:r>
            <a:r>
              <a:rPr lang="ko-KR" altLang="en-US" dirty="0"/>
              <a:t>압축을 사용하여 배열 데이터를 저장하는 </a:t>
            </a:r>
            <a:r>
              <a:rPr lang="en" altLang="ko-KR" dirty="0" err="1"/>
              <a:t>numpy</a:t>
            </a:r>
            <a:endParaRPr lang="en" altLang="ko-KR" dirty="0"/>
          </a:p>
          <a:p>
            <a:r>
              <a:rPr lang="ko-KR" altLang="en-US" dirty="0"/>
              <a:t>데이터 규모</a:t>
            </a:r>
            <a:endParaRPr lang="en" altLang="ko-KR" dirty="0"/>
          </a:p>
          <a:p>
            <a:pPr lvl="1"/>
            <a:r>
              <a:rPr lang="ko-KR" altLang="en-US" dirty="0"/>
              <a:t>학습용 데이터 </a:t>
            </a:r>
            <a:r>
              <a:rPr lang="en-US" altLang="ko-KR" dirty="0"/>
              <a:t>(</a:t>
            </a:r>
            <a:r>
              <a:rPr lang="en" altLang="ko-KR" dirty="0"/>
              <a:t>train)</a:t>
            </a:r>
          </a:p>
          <a:p>
            <a:pPr lvl="2"/>
            <a:r>
              <a:rPr lang="ko-KR" altLang="en-US" dirty="0"/>
              <a:t>악성 </a:t>
            </a:r>
            <a:r>
              <a:rPr lang="en-US" altLang="ko-KR" dirty="0"/>
              <a:t>(</a:t>
            </a:r>
            <a:r>
              <a:rPr lang="en" altLang="ko-KR" dirty="0"/>
              <a:t>malignant)</a:t>
            </a:r>
            <a:r>
              <a:rPr lang="en-US" altLang="ko-KR" dirty="0"/>
              <a:t>:</a:t>
            </a:r>
            <a:r>
              <a:rPr lang="en" altLang="ko-KR" dirty="0"/>
              <a:t> 500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(25%) </a:t>
            </a:r>
          </a:p>
          <a:p>
            <a:pPr lvl="2"/>
            <a:r>
              <a:rPr lang="ko-KR" altLang="en-US" dirty="0"/>
              <a:t>양성 </a:t>
            </a:r>
            <a:r>
              <a:rPr lang="en-US" altLang="ko-KR" dirty="0"/>
              <a:t>(</a:t>
            </a:r>
            <a:r>
              <a:rPr lang="en" altLang="ko-KR" dirty="0"/>
              <a:t>benign): 500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(25%) </a:t>
            </a:r>
          </a:p>
          <a:p>
            <a:pPr lvl="2"/>
            <a:r>
              <a:rPr lang="ko-KR" altLang="en-US" dirty="0"/>
              <a:t>정상</a:t>
            </a:r>
            <a:r>
              <a:rPr lang="en-US" altLang="ko-KR" dirty="0"/>
              <a:t> (normal):</a:t>
            </a:r>
            <a:r>
              <a:rPr lang="ko-KR" altLang="en-US" dirty="0"/>
              <a:t> </a:t>
            </a:r>
            <a:r>
              <a:rPr lang="en-US" altLang="ko-KR" dirty="0"/>
              <a:t>1,000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(50%)</a:t>
            </a:r>
          </a:p>
          <a:p>
            <a:pPr lvl="1"/>
            <a:r>
              <a:rPr lang="ko-KR" altLang="en-US" dirty="0" err="1"/>
              <a:t>검증용</a:t>
            </a:r>
            <a:r>
              <a:rPr lang="ko-KR" altLang="en-US" dirty="0"/>
              <a:t> 데이터 </a:t>
            </a:r>
            <a:r>
              <a:rPr lang="en-US" altLang="ko-KR" dirty="0"/>
              <a:t>(</a:t>
            </a:r>
            <a:r>
              <a:rPr lang="en" altLang="ko-KR" dirty="0"/>
              <a:t>test)</a:t>
            </a:r>
          </a:p>
          <a:p>
            <a:pPr lvl="2"/>
            <a:r>
              <a:rPr lang="ko-KR" altLang="en-US" dirty="0"/>
              <a:t>악성 </a:t>
            </a:r>
            <a:r>
              <a:rPr lang="en-US" altLang="ko-KR" dirty="0"/>
              <a:t>(</a:t>
            </a:r>
            <a:r>
              <a:rPr lang="en" altLang="ko-KR" dirty="0"/>
              <a:t>malignant)</a:t>
            </a:r>
            <a:r>
              <a:rPr lang="en-US" altLang="ko-KR" dirty="0"/>
              <a:t>:</a:t>
            </a:r>
            <a:r>
              <a:rPr lang="en" altLang="ko-KR" dirty="0"/>
              <a:t> 50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(25%) </a:t>
            </a:r>
          </a:p>
          <a:p>
            <a:pPr lvl="2"/>
            <a:r>
              <a:rPr lang="ko-KR" altLang="en-US" dirty="0"/>
              <a:t>양성 </a:t>
            </a:r>
            <a:r>
              <a:rPr lang="en-US" altLang="ko-KR" dirty="0"/>
              <a:t>(</a:t>
            </a:r>
            <a:r>
              <a:rPr lang="en" altLang="ko-KR" dirty="0"/>
              <a:t>benign): 50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(25%) </a:t>
            </a:r>
          </a:p>
          <a:p>
            <a:pPr lvl="2"/>
            <a:r>
              <a:rPr lang="ko-KR" altLang="en-US" dirty="0"/>
              <a:t>정상</a:t>
            </a:r>
            <a:r>
              <a:rPr lang="en-US" altLang="ko-KR" dirty="0"/>
              <a:t> (normal):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(50%)</a:t>
            </a:r>
          </a:p>
          <a:p>
            <a:pPr lvl="2"/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ECE0FDE-94B5-8C46-AD5E-FE21EC3E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유방 촬영 이미지 데이터</a:t>
            </a:r>
            <a:endParaRPr kumimoji="1"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99F12A-89AE-924D-85C1-393CD93DE36B}"/>
              </a:ext>
            </a:extLst>
          </p:cNvPr>
          <p:cNvGrpSpPr/>
          <p:nvPr/>
        </p:nvGrpSpPr>
        <p:grpSpPr>
          <a:xfrm>
            <a:off x="5058056" y="3341451"/>
            <a:ext cx="3624769" cy="3292475"/>
            <a:chOff x="5098742" y="3246437"/>
            <a:chExt cx="3624769" cy="32924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8B1350E-1802-3040-BE57-B4E6AC549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4490" y="3246437"/>
              <a:ext cx="2377464" cy="32924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3CAC33-783C-7C45-8978-68123C18E597}"/>
                </a:ext>
              </a:extLst>
            </p:cNvPr>
            <p:cNvSpPr txBox="1"/>
            <p:nvPr/>
          </p:nvSpPr>
          <p:spPr>
            <a:xfrm>
              <a:off x="5098742" y="3281324"/>
              <a:ext cx="6556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LMLO</a:t>
              </a:r>
              <a:endParaRPr kumimoji="1" lang="ko-KR" altLang="en-US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74C8D4-3695-AA42-A03C-C99ACC61B9C5}"/>
                </a:ext>
              </a:extLst>
            </p:cNvPr>
            <p:cNvSpPr txBox="1"/>
            <p:nvPr/>
          </p:nvSpPr>
          <p:spPr>
            <a:xfrm>
              <a:off x="8045377" y="3276460"/>
              <a:ext cx="6781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RMLO</a:t>
              </a:r>
              <a:endParaRPr kumimoji="1" lang="ko-KR" altLang="en-US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561A51-0ED3-8E44-B62E-9FAB45070593}"/>
                </a:ext>
              </a:extLst>
            </p:cNvPr>
            <p:cNvSpPr txBox="1"/>
            <p:nvPr/>
          </p:nvSpPr>
          <p:spPr>
            <a:xfrm>
              <a:off x="5205983" y="5765046"/>
              <a:ext cx="487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LCC</a:t>
              </a:r>
              <a:endParaRPr kumimoji="1" lang="ko-KR" alt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82E81A-E761-4F40-8A88-61404456AC0A}"/>
                </a:ext>
              </a:extLst>
            </p:cNvPr>
            <p:cNvSpPr txBox="1"/>
            <p:nvPr/>
          </p:nvSpPr>
          <p:spPr>
            <a:xfrm>
              <a:off x="8167846" y="5794312"/>
              <a:ext cx="513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RCC</a:t>
              </a:r>
              <a:endParaRPr kumimoji="1"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225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F2344F-1265-B647-A19D-2F704560F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62C4E-5F0C-3A4D-B29E-88B8611AB1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경로</a:t>
            </a:r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F7B2E95-4BD1-5B49-A891-317D1499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유방 촬영 이미지 데이터</a:t>
            </a:r>
            <a:endParaRPr kumimoji="1"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7BBC1D27-E756-0E45-A85C-26A85137EA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1334049"/>
              </p:ext>
            </p:extLst>
          </p:nvPr>
        </p:nvGraphicFramePr>
        <p:xfrm>
          <a:off x="346214" y="1689125"/>
          <a:ext cx="845157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149">
                  <a:extLst>
                    <a:ext uri="{9D8B030D-6E8A-4147-A177-3AD203B41FA5}">
                      <a16:colId xmlns:a16="http://schemas.microsoft.com/office/drawing/2014/main" val="216531716"/>
                    </a:ext>
                  </a:extLst>
                </a:gridCol>
                <a:gridCol w="1296762">
                  <a:extLst>
                    <a:ext uri="{9D8B030D-6E8A-4147-A177-3AD203B41FA5}">
                      <a16:colId xmlns:a16="http://schemas.microsoft.com/office/drawing/2014/main" val="2970756506"/>
                    </a:ext>
                  </a:extLst>
                </a:gridCol>
                <a:gridCol w="1254916">
                  <a:extLst>
                    <a:ext uri="{9D8B030D-6E8A-4147-A177-3AD203B41FA5}">
                      <a16:colId xmlns:a16="http://schemas.microsoft.com/office/drawing/2014/main" val="3060335963"/>
                    </a:ext>
                  </a:extLst>
                </a:gridCol>
                <a:gridCol w="1605064">
                  <a:extLst>
                    <a:ext uri="{9D8B030D-6E8A-4147-A177-3AD203B41FA5}">
                      <a16:colId xmlns:a16="http://schemas.microsoft.com/office/drawing/2014/main" val="506018617"/>
                    </a:ext>
                  </a:extLst>
                </a:gridCol>
                <a:gridCol w="3404681">
                  <a:extLst>
                    <a:ext uri="{9D8B030D-6E8A-4147-A177-3AD203B41FA5}">
                      <a16:colId xmlns:a16="http://schemas.microsoft.com/office/drawing/2014/main" val="286817626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DIRECTORY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FILES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CONTENTS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551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/train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/malign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/0XXXX</a:t>
                      </a:r>
                      <a:endParaRPr lang="ko-KR" altLang="en-US" sz="16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mammo.npz</a:t>
                      </a:r>
                      <a:endParaRPr lang="ko-KR" altLang="en-US" sz="1600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장의 이미지를 하나의 파일로 구성</a:t>
                      </a:r>
                      <a:endParaRPr lang="en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 </a:t>
                      </a:r>
                      <a:r>
                        <a:rPr lang="en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(.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npz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원본의 약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사이즈 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Shape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(4,1,</a:t>
                      </a:r>
                      <a:r>
                        <a:rPr lang="en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width,height</a:t>
                      </a:r>
                      <a:r>
                        <a:rPr lang="en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LMLO/RMLO/RCC/LCC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2971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/benign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/1XXXX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4649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/normal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/2XXXX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85754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/test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/malign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/0XXXX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7069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/benign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/1XXXX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813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/normal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/2XXXX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99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19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F2344F-1265-B647-A19D-2F704560F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03222" y="6356350"/>
            <a:ext cx="2057400" cy="365125"/>
          </a:xfrm>
        </p:spPr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F7B2E95-4BD1-5B49-A891-317D1499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Baseline system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2DD89AD-7FA3-5441-9A2E-8C64D4ADE739}"/>
              </a:ext>
            </a:extLst>
          </p:cNvPr>
          <p:cNvSpPr/>
          <p:nvPr/>
        </p:nvSpPr>
        <p:spPr>
          <a:xfrm>
            <a:off x="3268632" y="5328315"/>
            <a:ext cx="3180521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DATA LOADER</a:t>
            </a:r>
            <a:endParaRPr kumimoji="1"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7836A98-8200-FA44-B517-EC7AE61856F8}"/>
              </a:ext>
            </a:extLst>
          </p:cNvPr>
          <p:cNvSpPr/>
          <p:nvPr/>
        </p:nvSpPr>
        <p:spPr>
          <a:xfrm>
            <a:off x="3268632" y="4053420"/>
            <a:ext cx="3180521" cy="993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Pre-processing </a:t>
            </a:r>
            <a:br>
              <a:rPr kumimoji="1" lang="en-US" altLang="ko-KR" dirty="0">
                <a:solidFill>
                  <a:schemeClr val="tx1"/>
                </a:solidFill>
              </a:rPr>
            </a:br>
            <a:r>
              <a:rPr kumimoji="1" lang="en-US" altLang="ko-KR" dirty="0">
                <a:solidFill>
                  <a:schemeClr val="tx1"/>
                </a:solidFill>
              </a:rPr>
              <a:t>(e.g., normalization, image manipulation)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0326550-6B77-E74C-B438-6E44A1CAE5A2}"/>
              </a:ext>
            </a:extLst>
          </p:cNvPr>
          <p:cNvSpPr/>
          <p:nvPr/>
        </p:nvSpPr>
        <p:spPr>
          <a:xfrm>
            <a:off x="3268631" y="3346006"/>
            <a:ext cx="3180521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Convolutional Neural Net</a:t>
            </a:r>
            <a:endParaRPr kumimoji="1"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F15974B-970A-7542-97C0-7B43731B57B3}"/>
              </a:ext>
            </a:extLst>
          </p:cNvPr>
          <p:cNvSpPr/>
          <p:nvPr/>
        </p:nvSpPr>
        <p:spPr>
          <a:xfrm>
            <a:off x="3268631" y="2476345"/>
            <a:ext cx="3180521" cy="556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LABEL SCORE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(e.g. </a:t>
            </a:r>
            <a:r>
              <a:rPr kumimoji="1" lang="en-US" altLang="ko-KR" dirty="0" err="1">
                <a:solidFill>
                  <a:schemeClr val="tx1"/>
                </a:solidFill>
              </a:rPr>
              <a:t>Softmax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A59387-06A6-0E44-ADC1-19546ED9F70A}"/>
              </a:ext>
            </a:extLst>
          </p:cNvPr>
          <p:cNvSpPr/>
          <p:nvPr/>
        </p:nvSpPr>
        <p:spPr>
          <a:xfrm>
            <a:off x="3268632" y="1828349"/>
            <a:ext cx="3180521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Cross-Entropy Loss</a:t>
            </a:r>
            <a:endParaRPr kumimoji="1"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14D34AD-A6E6-5445-9501-35FC3B4D10C6}"/>
              </a:ext>
            </a:extLst>
          </p:cNvPr>
          <p:cNvCxnSpPr>
            <a:cxnSpLocks/>
          </p:cNvCxnSpPr>
          <p:nvPr/>
        </p:nvCxnSpPr>
        <p:spPr>
          <a:xfrm flipV="1">
            <a:off x="4858891" y="5036558"/>
            <a:ext cx="0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9F3387B-3431-C743-93A3-73196B603004}"/>
              </a:ext>
            </a:extLst>
          </p:cNvPr>
          <p:cNvCxnSpPr>
            <a:cxnSpLocks/>
            <a:stCxn id="65" idx="0"/>
            <a:endCxn id="66" idx="2"/>
          </p:cNvCxnSpPr>
          <p:nvPr/>
        </p:nvCxnSpPr>
        <p:spPr>
          <a:xfrm flipH="1" flipV="1">
            <a:off x="4858892" y="3778006"/>
            <a:ext cx="1" cy="27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F8D7F8E-E872-0644-AC44-B1F5FCE50C36}"/>
              </a:ext>
            </a:extLst>
          </p:cNvPr>
          <p:cNvCxnSpPr>
            <a:cxnSpLocks/>
            <a:stCxn id="67" idx="0"/>
            <a:endCxn id="68" idx="2"/>
          </p:cNvCxnSpPr>
          <p:nvPr/>
        </p:nvCxnSpPr>
        <p:spPr>
          <a:xfrm flipV="1">
            <a:off x="4858892" y="2260349"/>
            <a:ext cx="1" cy="21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403484B-FB8E-0948-9D81-7CAE1FCD7D44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V="1">
            <a:off x="4858892" y="3032936"/>
            <a:ext cx="0" cy="31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577F5341-FB0C-E24A-A950-DA4E45BE20C7}"/>
              </a:ext>
            </a:extLst>
          </p:cNvPr>
          <p:cNvCxnSpPr>
            <a:cxnSpLocks/>
          </p:cNvCxnSpPr>
          <p:nvPr/>
        </p:nvCxnSpPr>
        <p:spPr>
          <a:xfrm>
            <a:off x="2917452" y="1390472"/>
            <a:ext cx="0" cy="2171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F926141A-EF21-1A4B-9515-07BE90C01DE1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2917452" y="1390472"/>
            <a:ext cx="1458866" cy="9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9C60456-35B1-B144-8645-90C47E605FFF}"/>
              </a:ext>
            </a:extLst>
          </p:cNvPr>
          <p:cNvCxnSpPr>
            <a:cxnSpLocks/>
            <a:stCxn id="68" idx="0"/>
            <a:endCxn id="83" idx="2"/>
          </p:cNvCxnSpPr>
          <p:nvPr/>
        </p:nvCxnSpPr>
        <p:spPr>
          <a:xfrm flipV="1">
            <a:off x="4858893" y="1585016"/>
            <a:ext cx="4442" cy="24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84E1CD5-8FC2-A448-A365-FA6D21CD84A4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917452" y="3562006"/>
            <a:ext cx="351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9380F51-DF4B-C542-8365-EB6F833BBD75}"/>
              </a:ext>
            </a:extLst>
          </p:cNvPr>
          <p:cNvSpPr txBox="1"/>
          <p:nvPr/>
        </p:nvSpPr>
        <p:spPr>
          <a:xfrm>
            <a:off x="4376318" y="1215684"/>
            <a:ext cx="97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LOSS</a:t>
            </a:r>
            <a:endParaRPr kumimoji="1"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540D3-2BC3-0F41-9408-C77F1924D6C7}"/>
              </a:ext>
            </a:extLst>
          </p:cNvPr>
          <p:cNvSpPr txBox="1"/>
          <p:nvPr/>
        </p:nvSpPr>
        <p:spPr>
          <a:xfrm>
            <a:off x="1742803" y="2754797"/>
            <a:ext cx="126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backward</a:t>
            </a:r>
            <a:endParaRPr kumimoji="1" lang="ko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7786E8E-9F78-7545-8146-8A6C1D65323F}"/>
              </a:ext>
            </a:extLst>
          </p:cNvPr>
          <p:cNvCxnSpPr>
            <a:cxnSpLocks/>
            <a:stCxn id="110" idx="0"/>
            <a:endCxn id="64" idx="2"/>
          </p:cNvCxnSpPr>
          <p:nvPr/>
        </p:nvCxnSpPr>
        <p:spPr>
          <a:xfrm flipH="1" flipV="1">
            <a:off x="4858893" y="5760315"/>
            <a:ext cx="5076" cy="21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F5339CD-3825-6A4A-806C-6CE09FC1737E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2324911" y="5544315"/>
            <a:ext cx="9437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D72D0A-CC3E-7343-A672-9B9850DAF53C}"/>
              </a:ext>
            </a:extLst>
          </p:cNvPr>
          <p:cNvGrpSpPr/>
          <p:nvPr/>
        </p:nvGrpSpPr>
        <p:grpSpPr>
          <a:xfrm>
            <a:off x="2976667" y="5976383"/>
            <a:ext cx="3774604" cy="556591"/>
            <a:chOff x="2840479" y="5976383"/>
            <a:chExt cx="3774604" cy="556591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031D50A-DB09-E747-A164-3BBA052ECE31}"/>
                </a:ext>
              </a:extLst>
            </p:cNvPr>
            <p:cNvSpPr/>
            <p:nvPr/>
          </p:nvSpPr>
          <p:spPr>
            <a:xfrm>
              <a:off x="4772821" y="6030520"/>
              <a:ext cx="887891" cy="4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LCC 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10FBE80-BED4-CC41-A989-1B6B13AE07C1}"/>
                </a:ext>
              </a:extLst>
            </p:cNvPr>
            <p:cNvSpPr/>
            <p:nvPr/>
          </p:nvSpPr>
          <p:spPr>
            <a:xfrm>
              <a:off x="2891220" y="6040055"/>
              <a:ext cx="887891" cy="4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LMLO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2525430-81FC-FC45-BA84-7183F903F3CB}"/>
                </a:ext>
              </a:extLst>
            </p:cNvPr>
            <p:cNvSpPr/>
            <p:nvPr/>
          </p:nvSpPr>
          <p:spPr>
            <a:xfrm>
              <a:off x="5698008" y="6030313"/>
              <a:ext cx="887891" cy="4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RCC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6950DA6-ECA8-9542-9471-894A938FB496}"/>
                </a:ext>
              </a:extLst>
            </p:cNvPr>
            <p:cNvSpPr/>
            <p:nvPr/>
          </p:nvSpPr>
          <p:spPr>
            <a:xfrm>
              <a:off x="3835507" y="6030312"/>
              <a:ext cx="887891" cy="4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RMLO 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5F52190-DD03-BB40-8344-FA1F1C971A36}"/>
                </a:ext>
              </a:extLst>
            </p:cNvPr>
            <p:cNvSpPr/>
            <p:nvPr/>
          </p:nvSpPr>
          <p:spPr>
            <a:xfrm>
              <a:off x="2840479" y="5976383"/>
              <a:ext cx="3774604" cy="5565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9CCFA20-43AE-594E-8B80-1584C8D8F101}"/>
              </a:ext>
            </a:extLst>
          </p:cNvPr>
          <p:cNvSpPr/>
          <p:nvPr/>
        </p:nvSpPr>
        <p:spPr>
          <a:xfrm>
            <a:off x="1258340" y="5343635"/>
            <a:ext cx="1080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Label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40392033-AAB5-EB45-A3F0-2C89B4690591}"/>
              </a:ext>
            </a:extLst>
          </p:cNvPr>
          <p:cNvCxnSpPr>
            <a:stCxn id="119" idx="0"/>
            <a:endCxn id="68" idx="1"/>
          </p:cNvCxnSpPr>
          <p:nvPr/>
        </p:nvCxnSpPr>
        <p:spPr>
          <a:xfrm rot="5400000" flipH="1" flipV="1">
            <a:off x="883843" y="2958846"/>
            <a:ext cx="3299286" cy="147029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7895C1-2BB3-6342-85E2-D720855CDE8F}"/>
              </a:ext>
            </a:extLst>
          </p:cNvPr>
          <p:cNvSpPr txBox="1"/>
          <p:nvPr/>
        </p:nvSpPr>
        <p:spPr>
          <a:xfrm>
            <a:off x="6638590" y="579904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mammo.npz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75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A2E0B1-C499-7E49-B82A-93A9B0270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C3B5CFD-0A77-A44B-913F-6AA56080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loader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881D70-2EDB-3346-8832-91EEF2A108BA}"/>
              </a:ext>
            </a:extLst>
          </p:cNvPr>
          <p:cNvSpPr txBox="1"/>
          <p:nvPr/>
        </p:nvSpPr>
        <p:spPr>
          <a:xfrm>
            <a:off x="550188" y="1089164"/>
            <a:ext cx="8261405" cy="46166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data_loader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" altLang="ko-KR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root_path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t =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time.time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print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'Data loading...'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data = [] 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 data path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저장을 위한 변수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labels=[] 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테스트 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id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순서 기록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##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하위 데이터 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path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읽기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dir_name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,_,_ 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os.walk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root_path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pPr lvl="2"/>
            <a:r>
              <a:rPr lang="en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try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</a:p>
          <a:p>
            <a:pPr lvl="3"/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data_id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dir_name.split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'/'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)[-</a:t>
            </a:r>
            <a:r>
              <a:rPr lang="en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pPr lvl="3"/>
            <a:r>
              <a:rPr lang="en" altLang="ko-KR" sz="1400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data_id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</a:p>
          <a:p>
            <a:pPr lvl="2"/>
            <a:r>
              <a:rPr lang="en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except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else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</a:p>
          <a:p>
            <a:pPr lvl="3"/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data.append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np.load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dir_name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+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'/</a:t>
            </a:r>
            <a:r>
              <a:rPr lang="en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mammo.npz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)[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'arr_0'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]) </a:t>
            </a:r>
          </a:p>
          <a:p>
            <a:pPr lvl="3"/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labels.append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data_id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]))</a:t>
            </a:r>
          </a:p>
          <a:p>
            <a:pPr lvl="1"/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data =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np.array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(data) 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## list to </a:t>
            </a:r>
            <a:r>
              <a:rPr lang="en" altLang="ko-KR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numpy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labels =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np.array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(labels) 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## list to </a:t>
            </a:r>
            <a:r>
              <a:rPr lang="en" altLang="ko-KR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numpy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print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'Dataset Reading Success </a:t>
            </a:r>
            <a:r>
              <a:rPr lang="en" altLang="ko-KR" sz="1400" dirty="0">
                <a:solidFill>
                  <a:srgbClr val="D7BA7D"/>
                </a:solidFill>
                <a:latin typeface="Menlo" panose="020B0609030804020204" pitchFamily="49" charset="0"/>
              </a:rPr>
              <a:t>\n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 Reading time'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time.time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()-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t,</a:t>
            </a:r>
            <a:r>
              <a:rPr lang="en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'sec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print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'Dataset:'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,data.shape,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np.array.shape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(files, views, width, height)'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print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'Labels:'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labels.shape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'each of which 0~2’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data</a:t>
            </a:r>
            <a:r>
              <a:rPr lang="en" altLang="ko-KR" sz="1400">
                <a:solidFill>
                  <a:srgbClr val="D4D4D4"/>
                </a:solidFill>
                <a:latin typeface="Menlo" panose="020B0609030804020204" pitchFamily="49" charset="0"/>
              </a:rPr>
              <a:t>, labels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23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D601CD-B103-CE44-8FB0-86525284F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1543245-966C-CC4B-836B-428A9496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</a:t>
            </a:r>
            <a:r>
              <a:rPr lang="en-US" altLang="ko-KR" dirty="0"/>
              <a:t>: CNN </a:t>
            </a:r>
            <a:r>
              <a:rPr lang="ko-KR" altLang="en-US" dirty="0"/>
              <a:t>기반 예제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A2D708-FC3D-084C-8EC9-12335A83B690}"/>
              </a:ext>
            </a:extLst>
          </p:cNvPr>
          <p:cNvSpPr/>
          <p:nvPr/>
        </p:nvSpPr>
        <p:spPr>
          <a:xfrm>
            <a:off x="369651" y="1245922"/>
            <a:ext cx="840469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dirty="0" err="1">
                <a:solidFill>
                  <a:srgbClr val="DCDCAA"/>
                </a:solidFill>
                <a:latin typeface="Menlo" panose="020B0609030804020204" pitchFamily="49" charset="0"/>
              </a:rPr>
              <a:t>cnn_basic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():</a:t>
            </a:r>
          </a:p>
          <a:p>
            <a:pPr lvl="1"/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model = Sequential()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(Conv2D(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filters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8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 err="1">
                <a:solidFill>
                  <a:srgbClr val="9CDCFE"/>
                </a:solidFill>
                <a:latin typeface="Menlo" panose="020B0609030804020204" pitchFamily="49" charset="0"/>
              </a:rPr>
              <a:t>kernel_size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activation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 err="1">
                <a:solidFill>
                  <a:srgbClr val="CE9178"/>
                </a:solidFill>
                <a:latin typeface="Menlo" panose="020B0609030804020204" pitchFamily="49" charset="0"/>
              </a:rPr>
              <a:t>relu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padding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'same'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 err="1">
                <a:solidFill>
                  <a:srgbClr val="9CDCFE"/>
                </a:solidFill>
                <a:latin typeface="Menlo" panose="020B0609030804020204" pitchFamily="49" charset="0"/>
              </a:rPr>
              <a:t>input_shape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66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82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))) </a:t>
            </a:r>
            <a:r>
              <a:rPr lang="en" altLang="ko-KR" dirty="0">
                <a:solidFill>
                  <a:srgbClr val="6A9955"/>
                </a:solidFill>
                <a:latin typeface="Menlo" panose="020B0609030804020204" pitchFamily="49" charset="0"/>
              </a:rPr>
              <a:t>## shape size </a:t>
            </a:r>
            <a:r>
              <a:rPr lang="ko-KR" altLang="en-US" dirty="0" err="1">
                <a:solidFill>
                  <a:srgbClr val="6A9955"/>
                </a:solidFill>
                <a:latin typeface="Menlo" panose="020B0609030804020204" pitchFamily="49" charset="0"/>
              </a:rPr>
              <a:t>정해주기</a:t>
            </a:r>
            <a:endParaRPr lang="ko-KR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(MaxPooling2D(</a:t>
            </a:r>
            <a:r>
              <a:rPr lang="en" altLang="ko-KR" dirty="0" err="1">
                <a:solidFill>
                  <a:srgbClr val="9CDCFE"/>
                </a:solidFill>
                <a:latin typeface="Menlo" panose="020B0609030804020204" pitchFamily="49" charset="0"/>
              </a:rPr>
              <a:t>pool_size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(Dropout(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0.5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(Conv2D(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16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activation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 err="1">
                <a:solidFill>
                  <a:srgbClr val="CE9178"/>
                </a:solidFill>
                <a:latin typeface="Menlo" panose="020B0609030804020204" pitchFamily="49" charset="0"/>
              </a:rPr>
              <a:t>relu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padding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'same'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(MaxPooling2D(</a:t>
            </a:r>
            <a:r>
              <a:rPr lang="en" altLang="ko-KR" dirty="0" err="1">
                <a:solidFill>
                  <a:srgbClr val="9CDCFE"/>
                </a:solidFill>
                <a:latin typeface="Menlo" panose="020B0609030804020204" pitchFamily="49" charset="0"/>
              </a:rPr>
              <a:t>pool_size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(Dropout(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0.5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(Flatten())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(Dense(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256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activation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 err="1">
                <a:solidFill>
                  <a:srgbClr val="CE9178"/>
                </a:solidFill>
                <a:latin typeface="Menlo" panose="020B0609030804020204" pitchFamily="49" charset="0"/>
              </a:rPr>
              <a:t>relu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(Dense(</a:t>
            </a:r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num_classes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activation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 err="1">
                <a:solidFill>
                  <a:srgbClr val="CE9178"/>
                </a:solidFill>
                <a:latin typeface="Menlo" panose="020B0609030804020204" pitchFamily="49" charset="0"/>
              </a:rPr>
              <a:t>softmax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" altLang="ko-KR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29165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E0D687-0CB8-8248-A8FD-DD3BD5FF3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5C0F4B-DC6D-8D4C-B352-F3AB986FC57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F1 Score</a:t>
                </a:r>
                <a:endParaRPr kumimoji="1" lang="en-US" altLang="ko-KR" dirty="0">
                  <a:highlight>
                    <a:srgbClr val="FFFF00"/>
                  </a:highlight>
                </a:endParaRPr>
              </a:p>
              <a:p>
                <a:pPr lvl="1"/>
                <a:r>
                  <a:rPr lang="en" altLang="ko-KR" dirty="0"/>
                  <a:t>Precision</a:t>
                </a:r>
                <a:r>
                  <a:rPr lang="ko-KR" altLang="en-US" dirty="0"/>
                  <a:t>과 </a:t>
                </a:r>
                <a:r>
                  <a:rPr lang="en" altLang="ko-KR" dirty="0"/>
                  <a:t>Recall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조화평균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1=2∗</m:t>
                      </m:r>
                      <m:f>
                        <m:f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Recall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(sensitivity)</a:t>
                </a:r>
                <a:endParaRPr kumimoji="1" lang="en-US" altLang="ko-KR" dirty="0">
                  <a:highlight>
                    <a:srgbClr val="FFFF00"/>
                  </a:highlight>
                </a:endParaRPr>
              </a:p>
              <a:p>
                <a:pPr lvl="2"/>
                <a:r>
                  <a:rPr lang="ko-KR" altLang="en-US" dirty="0" err="1"/>
                  <a:t>재현율이란</a:t>
                </a:r>
                <a:r>
                  <a:rPr lang="ko-KR" altLang="en-US" dirty="0"/>
                  <a:t> 실제 </a:t>
                </a:r>
                <a:r>
                  <a:rPr lang="en" altLang="ko-KR" dirty="0"/>
                  <a:t>True</a:t>
                </a:r>
                <a:r>
                  <a:rPr lang="ko-KR" altLang="en-US" dirty="0"/>
                  <a:t>인 것 중에서 모델이 </a:t>
                </a:r>
                <a:r>
                  <a:rPr lang="en" altLang="ko-KR" dirty="0"/>
                  <a:t>True</a:t>
                </a:r>
                <a:r>
                  <a:rPr lang="ko-KR" altLang="en-US" dirty="0" err="1"/>
                  <a:t>라고</a:t>
                </a:r>
                <a:r>
                  <a:rPr lang="ko-KR" altLang="en-US" dirty="0"/>
                  <a:t> 예측</a:t>
                </a:r>
                <a:endParaRPr lang="en-US" altLang="ko-KR" dirty="0"/>
              </a:p>
              <a:p>
                <a:pPr marL="313177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kumimoji="1" lang="en-US" altLang="ko-KR" sz="2600" i="1" dirty="0"/>
              </a:p>
              <a:p>
                <a:pPr lvl="1"/>
                <a:r>
                  <a:rPr kumimoji="1" lang="en-US" altLang="ko-KR" dirty="0"/>
                  <a:t>Precision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(Positive Predictive Value)</a:t>
                </a:r>
                <a:endParaRPr kumimoji="1" lang="en-US" altLang="ko-KR" dirty="0">
                  <a:highlight>
                    <a:srgbClr val="FFFF00"/>
                  </a:highlight>
                </a:endParaRPr>
              </a:p>
              <a:p>
                <a:pPr lvl="2"/>
                <a:r>
                  <a:rPr lang="ko-KR" altLang="en-US" dirty="0" err="1"/>
                  <a:t>정밀도란</a:t>
                </a:r>
                <a:r>
                  <a:rPr lang="ko-KR" altLang="en-US" dirty="0"/>
                  <a:t> 모델이 </a:t>
                </a:r>
                <a:r>
                  <a:rPr lang="en" altLang="ko-KR" dirty="0"/>
                  <a:t>True</a:t>
                </a:r>
                <a:r>
                  <a:rPr lang="ko-KR" altLang="en-US" dirty="0" err="1"/>
                  <a:t>라고</a:t>
                </a:r>
                <a:r>
                  <a:rPr lang="ko-KR" altLang="en-US" dirty="0"/>
                  <a:t> 분류한 것 중에서 실제 </a:t>
                </a:r>
                <a:r>
                  <a:rPr lang="en" altLang="ko-KR" dirty="0"/>
                  <a:t>True</a:t>
                </a:r>
                <a:r>
                  <a:rPr lang="ko-KR" altLang="en-US" dirty="0" err="1"/>
                  <a:t>라고</a:t>
                </a:r>
                <a:r>
                  <a:rPr lang="ko-KR" altLang="en-US" dirty="0"/>
                  <a:t> 예측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kumimoji="1" lang="en-US" altLang="ko-KR" sz="2000" i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5C0F4B-DC6D-8D4C-B352-F3AB986FC5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29" t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>
            <a:extLst>
              <a:ext uri="{FF2B5EF4-FFF2-40B4-BE49-F238E27FC236}">
                <a16:creationId xmlns:a16="http://schemas.microsoft.com/office/drawing/2014/main" id="{23844766-37DA-AE4B-9664-104FBA09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성능 평가 척도</a:t>
            </a:r>
          </a:p>
        </p:txBody>
      </p:sp>
    </p:spTree>
    <p:extLst>
      <p:ext uri="{BB962C8B-B14F-4D97-AF65-F5344CB8AC3E}">
        <p14:creationId xmlns:p14="http://schemas.microsoft.com/office/powerpoint/2010/main" val="3347004231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9091</TotalTime>
  <Words>739</Words>
  <Application>Microsoft Macintosh PowerPoint</Application>
  <PresentationFormat>화면 슬라이드 쇼(4:3)</PresentationFormat>
  <Paragraphs>126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시스템 서체</vt:lpstr>
      <vt:lpstr>Arial</vt:lpstr>
      <vt:lpstr>Cambria Math</vt:lpstr>
      <vt:lpstr>Helvetica</vt:lpstr>
      <vt:lpstr>Menlo</vt:lpstr>
      <vt:lpstr>Wingdings</vt:lpstr>
      <vt:lpstr>1_디자인 사용자 지정</vt:lpstr>
      <vt:lpstr>2019 건양대 데이터톤  유방 촬영 영상 이미지 데이터</vt:lpstr>
      <vt:lpstr>Overview</vt:lpstr>
      <vt:lpstr>유방 촬영 이미지 데이터</vt:lpstr>
      <vt:lpstr>유방 촬영 이미지 데이터</vt:lpstr>
      <vt:lpstr>유방 촬영 이미지 데이터</vt:lpstr>
      <vt:lpstr>Baseline system</vt:lpstr>
      <vt:lpstr>Data loader</vt:lpstr>
      <vt:lpstr>모델: CNN 기반 예제</vt:lpstr>
      <vt:lpstr>성능 평가 척도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용연</dc:creator>
  <cp:lastModifiedBy>Microsoft Office User</cp:lastModifiedBy>
  <cp:revision>651</cp:revision>
  <cp:lastPrinted>2019-10-31T00:30:58Z</cp:lastPrinted>
  <dcterms:created xsi:type="dcterms:W3CDTF">2019-06-24T14:05:27Z</dcterms:created>
  <dcterms:modified xsi:type="dcterms:W3CDTF">2019-11-27T01:59:38Z</dcterms:modified>
</cp:coreProperties>
</file>