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7" r:id="rId6"/>
    <p:sldId id="274" r:id="rId7"/>
    <p:sldId id="264" r:id="rId8"/>
    <p:sldId id="266" r:id="rId9"/>
    <p:sldId id="262" r:id="rId10"/>
    <p:sldId id="261" r:id="rId11"/>
    <p:sldId id="269" r:id="rId12"/>
    <p:sldId id="265" r:id="rId13"/>
    <p:sldId id="273" r:id="rId14"/>
    <p:sldId id="259" r:id="rId15"/>
    <p:sldId id="270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104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107" d="100"/>
          <a:sy n="10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60340-3B29-5C45-ADD1-F2A6E98439A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B35DE-246D-4449-8CA3-95E9A137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知识改变命运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B35DE-246D-4449-8CA3-95E9A1377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B35DE-246D-4449-8CA3-95E9A1377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276-DB41-0E4E-9298-F61C6445D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F2735-9A01-074E-AA1D-8F1522718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78D1-A252-F84D-8FDB-2B845ABD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B4C5-F855-2F47-B2BD-9470C68D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2527-B9F6-0141-9277-648AEBB0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4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895-ECDC-EF44-99A2-D1AEE9E8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7E4C8-6B79-3540-B0CC-B3E73FC63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AA4F-AA22-EE4C-89F5-DF204BD2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6A5E-5BFE-EE4D-A98B-F6AA1053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CA2F-26D0-7F4C-A2A3-6D5F7F6F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B4B80-048E-DC41-92DB-C863EB043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782A6-1254-D943-9417-4198295DA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246B-9F4E-EC40-923B-BFEB08DC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E988-1AFA-1747-9166-B66836A3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38CC-324A-0B42-8917-B834F47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8C0A-3FC7-814F-AD3F-3F979917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C4E7-3FB4-AF4D-A4D0-26E5276D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195D-9BEA-494C-B41A-469CA128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C3BD-BB82-0540-A6E8-99D7D5B9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7BB3-4DB6-E349-A2AB-FDBC2854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8A18-908F-3B4A-8595-690987B6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10C6B-D683-CB48-AE25-245FAA13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D26C-8C9D-D046-91C3-06097508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14AC-3382-2347-9BD5-E6086981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D22B-E70C-FE41-B85C-61DC9C6F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1E85-6B27-894B-B628-C80C9D00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DB75-1B95-484D-8436-A89313F41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CF33A-E0B6-724F-BDD0-3A8C2A9C1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52C2A-1179-5448-8D6D-966F0B94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8D2A7-C857-C24D-AA9C-CDEF5717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BE26F-9425-9843-9F41-5882648E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2F94-FE3D-5942-BDAD-099B6B4F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AB535-A142-F54E-99A3-FA66875E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34F89-256D-6D4A-B3DA-86C854C1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B710-11D5-BB40-AE07-901A124B3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861A8-A8EA-B243-9EEC-19AAF254F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FDB67-0BBA-4A4F-A09C-7528D859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6FAF0-80AC-D04A-83D9-B6B66B8F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E7B18-FDFB-B742-818B-A76B056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6445-D36A-AE4A-89D0-2CE20494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04343-456F-8E40-9B08-E7D56950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73CE6-9524-4B41-8A38-6818C9D3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B6E9F-483C-CE4F-AD13-848577B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CFE5C-A58E-7649-B4D0-D5D4F98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6154C-BF86-604B-94A9-FFBFF633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2E3A1-311E-B947-BF32-C3F813D8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6B12-80B4-354C-963A-5F455DC8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6F07-8BC5-7F4C-BFEE-F6B5DB16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F8474-7D90-534F-A745-9426BA7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88C4-F9A4-F64C-89C0-CE5B61BC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45229-3C9E-6144-BB10-4B69511E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D23A-DCA3-384F-91F5-A592C7A0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F68B-79B6-3E49-A68A-434E5116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EE0DA-7DB2-F542-ACEC-837233530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D8CDD-6B1F-4D4F-B91F-A7AA77E7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1485-4043-8F46-97AB-9D37F65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4857-E225-BD47-B125-A093046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F0AC-46EB-664F-A5A2-AA3D2B20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30F7-8142-084A-AD13-8C3F252E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A6D64-F870-8547-BE17-AAE14EFB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9D87-F35B-5446-9403-937D275DE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3DC3-B414-DB43-BC0E-560929E733C6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A2DE-4D5D-E34C-A228-7E2850283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1513-9BEA-DD4F-84AD-A6CB34343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0866-A280-E74D-92B5-DE534907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liuqy@sustech.edu.c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hdcomics.com/comics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BCDE-CAD0-2E42-B3B2-4CA683168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dirty="0"/>
              <a:t>Tips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for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graduate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students</a:t>
            </a:r>
            <a:br>
              <a:rPr lang="en-US" altLang="zh-CN" sz="5400" b="1" dirty="0"/>
            </a:br>
            <a:r>
              <a:rPr lang="en-US" altLang="zh-CN" sz="3200" b="1" dirty="0"/>
              <a:t>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kick-off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course</a:t>
            </a:r>
            <a:endParaRPr lang="en-US" sz="54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31E4A4-F598-754C-91DF-D7AEB0C2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2051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Quanying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Liu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Sep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27,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2019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sz="1800" dirty="0">
                <a:cs typeface="Times New Roman" panose="02020603050405020304" pitchFamily="18" charset="0"/>
                <a:hlinkClick r:id="rId2"/>
              </a:rPr>
              <a:t>liuqy</a:t>
            </a:r>
            <a:r>
              <a:rPr lang="en-US" altLang="zh-CN" sz="1800" dirty="0">
                <a:cs typeface="Times New Roman" panose="02020603050405020304" pitchFamily="18" charset="0"/>
                <a:hlinkClick r:id="rId2"/>
              </a:rPr>
              <a:t>@sustech.edu.cn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r>
              <a:rPr lang="en-US" altLang="zh-CN" sz="1800" dirty="0">
                <a:cs typeface="Times New Roman" panose="02020603050405020304" pitchFamily="18" charset="0"/>
              </a:rPr>
              <a:t>Office: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SUSTech,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Taizhou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Building,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Room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cs typeface="Times New Roman" panose="02020603050405020304" pitchFamily="18" charset="0"/>
              </a:rPr>
              <a:t>310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FD758-F5F9-AA4E-BCEE-24CC81A2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3144"/>
            <a:ext cx="3676583" cy="14524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367990C-032D-2446-A030-635515E3801A}"/>
              </a:ext>
            </a:extLst>
          </p:cNvPr>
          <p:cNvGrpSpPr/>
          <p:nvPr/>
        </p:nvGrpSpPr>
        <p:grpSpPr>
          <a:xfrm>
            <a:off x="8775091" y="116040"/>
            <a:ext cx="3110935" cy="972457"/>
            <a:chOff x="9079894" y="149336"/>
            <a:chExt cx="3110935" cy="9724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A64AAE-5555-5D4D-B8AD-345582BB4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9894" y="149336"/>
              <a:ext cx="1215571" cy="97245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B7195-E05A-574A-BA98-A90117AE6F02}"/>
                </a:ext>
              </a:extLst>
            </p:cNvPr>
            <p:cNvSpPr txBox="1"/>
            <p:nvPr/>
          </p:nvSpPr>
          <p:spPr>
            <a:xfrm>
              <a:off x="10210800" y="335677"/>
              <a:ext cx="198002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1" dirty="0">
                  <a:solidFill>
                    <a:srgbClr val="10484B"/>
                  </a:solidFill>
                  <a:latin typeface="STXingkai" panose="02010800040101010101" pitchFamily="2" charset="-122"/>
                  <a:ea typeface="STXingkai" panose="02010800040101010101" pitchFamily="2" charset="-122"/>
                  <a:cs typeface="Brush Script MT" panose="03060802040406070304" pitchFamily="66" charset="-122"/>
                </a:rPr>
                <a:t>神经计算与控制</a:t>
              </a:r>
              <a:endParaRPr lang="en-US" altLang="zh-CN" sz="2000" b="1" i="1" dirty="0">
                <a:solidFill>
                  <a:srgbClr val="10484B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Brush Script MT" panose="03060802040406070304" pitchFamily="66" charset="-122"/>
              </a:endParaRPr>
            </a:p>
            <a:p>
              <a:r>
                <a:rPr lang="en-US" altLang="zh-CN" b="1" i="1" dirty="0">
                  <a:solidFill>
                    <a:srgbClr val="10484B"/>
                  </a:solidFill>
                  <a:latin typeface="Bodoni 72 Smallcaps Book" pitchFamily="2" charset="0"/>
                </a:rPr>
                <a:t>NCC</a:t>
              </a:r>
              <a:r>
                <a:rPr lang="zh-CN" altLang="en-US" b="1" i="1" dirty="0">
                  <a:solidFill>
                    <a:srgbClr val="10484B"/>
                  </a:solidFill>
                  <a:latin typeface="Bodoni 72 Smallcaps Book" pitchFamily="2" charset="0"/>
                </a:rPr>
                <a:t> </a:t>
              </a:r>
              <a:r>
                <a:rPr lang="en-US" altLang="zh-CN" b="1" i="1" dirty="0">
                  <a:solidFill>
                    <a:srgbClr val="10484B"/>
                  </a:solidFill>
                  <a:latin typeface="Bodoni 72 Smallcaps Book" pitchFamily="2" charset="0"/>
                </a:rPr>
                <a:t>lab</a:t>
              </a:r>
              <a:endParaRPr lang="en-US" b="1" i="1" dirty="0">
                <a:solidFill>
                  <a:srgbClr val="10484B"/>
                </a:solidFill>
                <a:latin typeface="Bodoni 72 Smallcaps Book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731A35-80E6-A143-9DC2-86F146CF41FF}"/>
              </a:ext>
            </a:extLst>
          </p:cNvPr>
          <p:cNvSpPr txBox="1"/>
          <p:nvPr/>
        </p:nvSpPr>
        <p:spPr>
          <a:xfrm>
            <a:off x="1341912" y="6305235"/>
            <a:ext cx="946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Note: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comics</a:t>
            </a:r>
            <a:r>
              <a:rPr lang="zh-CN" altLang="en-US" sz="1400" dirty="0"/>
              <a:t> </a:t>
            </a:r>
            <a:r>
              <a:rPr lang="en-US" altLang="zh-CN" sz="1400" dirty="0"/>
              <a:t>used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slides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http://phdcomics.com/comics/</a:t>
            </a:r>
            <a:endParaRPr lang="en-US" altLang="zh-CN" sz="1400" dirty="0"/>
          </a:p>
          <a:p>
            <a:pPr algn="ctr"/>
            <a:r>
              <a:rPr lang="en-US" altLang="zh-CN" sz="1400" dirty="0"/>
              <a:t>I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them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any</a:t>
            </a:r>
            <a:r>
              <a:rPr lang="zh-CN" altLang="en-US" sz="1400" dirty="0"/>
              <a:t> </a:t>
            </a:r>
            <a:r>
              <a:rPr lang="en-US" altLang="zh-CN" sz="1400" dirty="0"/>
              <a:t>copy</a:t>
            </a:r>
            <a:r>
              <a:rPr lang="zh-CN" altLang="en-US" sz="1400" dirty="0"/>
              <a:t> </a:t>
            </a:r>
            <a:r>
              <a:rPr lang="en-US" altLang="zh-CN" sz="1400" dirty="0"/>
              <a:t>right</a:t>
            </a:r>
            <a:r>
              <a:rPr lang="zh-CN" altLang="en-US" sz="1400" dirty="0"/>
              <a:t> </a:t>
            </a:r>
            <a:r>
              <a:rPr lang="en-US" altLang="zh-CN" sz="1400" dirty="0"/>
              <a:t>issues.</a:t>
            </a:r>
          </a:p>
        </p:txBody>
      </p:sp>
    </p:spTree>
    <p:extLst>
      <p:ext uri="{BB962C8B-B14F-4D97-AF65-F5344CB8AC3E}">
        <p14:creationId xmlns:p14="http://schemas.microsoft.com/office/powerpoint/2010/main" val="395385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949D03-28B0-C646-86D8-99995F237B86}"/>
              </a:ext>
            </a:extLst>
          </p:cNvPr>
          <p:cNvSpPr txBox="1"/>
          <p:nvPr/>
        </p:nvSpPr>
        <p:spPr>
          <a:xfrm>
            <a:off x="1671496" y="831273"/>
            <a:ext cx="85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Attend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some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top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conferences.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240356-6604-E949-A761-262FA0EB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96" y="2290261"/>
            <a:ext cx="8890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4BC59-EFD7-A346-B8B8-C1B728625228}"/>
              </a:ext>
            </a:extLst>
          </p:cNvPr>
          <p:cNvSpPr txBox="1"/>
          <p:nvPr/>
        </p:nvSpPr>
        <p:spPr>
          <a:xfrm>
            <a:off x="3026061" y="2268187"/>
            <a:ext cx="576343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Understand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your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professor.</a:t>
            </a:r>
          </a:p>
          <a:p>
            <a:endParaRPr lang="en-US" altLang="zh-CN" sz="2800" dirty="0"/>
          </a:p>
          <a:p>
            <a:pPr algn="ctr"/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professor’s</a:t>
            </a:r>
            <a:r>
              <a:rPr lang="zh-CN" altLang="en-US" sz="2800" dirty="0"/>
              <a:t> </a:t>
            </a:r>
            <a:r>
              <a:rPr lang="en-US" altLang="zh-CN" sz="2800" dirty="0"/>
              <a:t>life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tough.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62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E600F4-A90D-1543-86F0-5A70630BBB1F}"/>
              </a:ext>
            </a:extLst>
          </p:cNvPr>
          <p:cNvSpPr txBox="1"/>
          <p:nvPr/>
        </p:nvSpPr>
        <p:spPr>
          <a:xfrm>
            <a:off x="1671496" y="831273"/>
            <a:ext cx="889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b="1" dirty="0"/>
              <a:t>professor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200%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workloads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very</a:t>
            </a:r>
            <a:r>
              <a:rPr lang="zh-CN" altLang="en-US" sz="2800" dirty="0"/>
              <a:t> </a:t>
            </a:r>
            <a:r>
              <a:rPr lang="en-US" altLang="zh-CN" sz="2800" dirty="0"/>
              <a:t>common.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7821A-8664-684A-BDFC-CCD0A7EBF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3"/>
          <a:stretch/>
        </p:blipFill>
        <p:spPr>
          <a:xfrm>
            <a:off x="1849592" y="2218265"/>
            <a:ext cx="8160306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E600F4-A90D-1543-86F0-5A70630BBB1F}"/>
              </a:ext>
            </a:extLst>
          </p:cNvPr>
          <p:cNvSpPr txBox="1"/>
          <p:nvPr/>
        </p:nvSpPr>
        <p:spPr>
          <a:xfrm>
            <a:off x="819397" y="831273"/>
            <a:ext cx="1039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Therefore,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b="1" dirty="0"/>
              <a:t>professor</a:t>
            </a:r>
            <a:r>
              <a:rPr lang="en-US" altLang="zh-CN" sz="2800" dirty="0"/>
              <a:t> may</a:t>
            </a:r>
            <a:r>
              <a:rPr lang="zh-CN" altLang="en-US" sz="2800" dirty="0"/>
              <a:t> </a:t>
            </a:r>
            <a:r>
              <a:rPr lang="en-US" altLang="zh-CN" sz="2800" dirty="0"/>
              <a:t>also</a:t>
            </a:r>
            <a:r>
              <a:rPr lang="zh-CN" altLang="en-US" sz="2800" dirty="0"/>
              <a:t> </a:t>
            </a:r>
            <a:r>
              <a:rPr lang="en-US" altLang="zh-CN" sz="2800" dirty="0"/>
              <a:t>expect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200%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workloads.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552A61-EC46-6848-932F-3EC4EABA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34" y="2206584"/>
            <a:ext cx="8007628" cy="32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30236-F42A-4945-AEC1-473CDE38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97" y="1924628"/>
            <a:ext cx="7339803" cy="4555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600F4-A90D-1543-86F0-5A70630BBB1F}"/>
              </a:ext>
            </a:extLst>
          </p:cNvPr>
          <p:cNvSpPr txBox="1"/>
          <p:nvPr/>
        </p:nvSpPr>
        <p:spPr>
          <a:xfrm>
            <a:off x="1318161" y="831273"/>
            <a:ext cx="87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choose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research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topic,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something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need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be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cautious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059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E600F4-A90D-1543-86F0-5A70630BBB1F}"/>
              </a:ext>
            </a:extLst>
          </p:cNvPr>
          <p:cNvSpPr txBox="1"/>
          <p:nvPr/>
        </p:nvSpPr>
        <p:spPr>
          <a:xfrm>
            <a:off x="1671496" y="712742"/>
            <a:ext cx="83361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to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stay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in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academia?</a:t>
            </a:r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PhD</a:t>
            </a:r>
            <a:r>
              <a:rPr lang="zh-CN" altLang="en-US" sz="2800" dirty="0"/>
              <a:t> </a:t>
            </a:r>
            <a:r>
              <a:rPr lang="en-US" altLang="zh-CN" sz="2800" dirty="0"/>
              <a:t>position</a:t>
            </a:r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postdoc</a:t>
            </a:r>
            <a:r>
              <a:rPr lang="zh-CN" altLang="en-US" sz="2800" dirty="0"/>
              <a:t> </a:t>
            </a:r>
            <a:r>
              <a:rPr lang="en-US" altLang="zh-CN" sz="2800" dirty="0"/>
              <a:t>position</a:t>
            </a:r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another</a:t>
            </a:r>
            <a:r>
              <a:rPr lang="zh-CN" altLang="en-US" sz="2800" dirty="0"/>
              <a:t> </a:t>
            </a:r>
            <a:r>
              <a:rPr lang="en-US" altLang="zh-CN" sz="2800" dirty="0"/>
              <a:t>postdoc</a:t>
            </a:r>
            <a:r>
              <a:rPr lang="zh-CN" altLang="en-US" sz="2800" dirty="0"/>
              <a:t> </a:t>
            </a:r>
            <a:r>
              <a:rPr lang="en-US" altLang="zh-CN" sz="2800" dirty="0"/>
              <a:t>position</a:t>
            </a:r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…</a:t>
            </a:r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tenure-track</a:t>
            </a:r>
            <a:r>
              <a:rPr lang="zh-CN" altLang="en-US" sz="2800" dirty="0"/>
              <a:t> </a:t>
            </a:r>
            <a:r>
              <a:rPr lang="en-US" altLang="zh-CN" sz="2800" dirty="0"/>
              <a:t>assistant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  <a:r>
              <a:rPr lang="zh-CN" altLang="en-US" sz="2800" dirty="0"/>
              <a:t> </a:t>
            </a:r>
            <a:r>
              <a:rPr lang="en-US" altLang="zh-CN" sz="2800" dirty="0"/>
              <a:t>position</a:t>
            </a:r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tenured!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3CB205-3A53-6F47-AE21-8D1FE3499C86}"/>
              </a:ext>
            </a:extLst>
          </p:cNvPr>
          <p:cNvGrpSpPr/>
          <p:nvPr/>
        </p:nvGrpSpPr>
        <p:grpSpPr>
          <a:xfrm>
            <a:off x="9381065" y="1777999"/>
            <a:ext cx="1563820" cy="3703606"/>
            <a:chOff x="9381065" y="1925606"/>
            <a:chExt cx="1563820" cy="3505200"/>
          </a:xfrm>
        </p:grpSpPr>
        <p:sp>
          <p:nvSpPr>
            <p:cNvPr id="6" name="Curved Right Arrow 5">
              <a:extLst>
                <a:ext uri="{FF2B5EF4-FFF2-40B4-BE49-F238E27FC236}">
                  <a16:creationId xmlns:a16="http://schemas.microsoft.com/office/drawing/2014/main" id="{F7CD4EBC-2266-EE4F-BC1C-09B7EC8DBCF6}"/>
                </a:ext>
              </a:extLst>
            </p:cNvPr>
            <p:cNvSpPr/>
            <p:nvPr/>
          </p:nvSpPr>
          <p:spPr>
            <a:xfrm flipH="1">
              <a:off x="9381065" y="1925606"/>
              <a:ext cx="948267" cy="3505200"/>
            </a:xfrm>
            <a:prstGeom prst="curv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3C2085-46B9-6B40-B012-0129E8D51964}"/>
                </a:ext>
              </a:extLst>
            </p:cNvPr>
            <p:cNvSpPr/>
            <p:nvPr/>
          </p:nvSpPr>
          <p:spPr>
            <a:xfrm>
              <a:off x="10329332" y="2462207"/>
              <a:ext cx="615553" cy="2056619"/>
            </a:xfrm>
            <a:prstGeom prst="rect">
              <a:avLst/>
            </a:prstGeom>
          </p:spPr>
          <p:txBody>
            <a:bodyPr vert="vert" wrap="none">
              <a:spAutoFit/>
            </a:bodyPr>
            <a:lstStyle/>
            <a:p>
              <a:r>
                <a:rPr lang="en-US" altLang="zh-CN" sz="2800" dirty="0"/>
                <a:t>Publish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in</a:t>
              </a:r>
              <a:r>
                <a:rPr lang="zh-CN" altLang="en-US" sz="2800" dirty="0"/>
                <a:t> </a:t>
              </a:r>
              <a:r>
                <a:rPr lang="en-US" altLang="zh-CN" sz="2800" dirty="0">
                  <a:solidFill>
                    <a:srgbClr val="FF0000"/>
                  </a:solidFill>
                </a:rPr>
                <a:t>CNS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4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4BC59-EFD7-A346-B8B8-C1B728625228}"/>
              </a:ext>
            </a:extLst>
          </p:cNvPr>
          <p:cNvSpPr txBox="1"/>
          <p:nvPr/>
        </p:nvSpPr>
        <p:spPr>
          <a:xfrm>
            <a:off x="2291110" y="2022103"/>
            <a:ext cx="7797858" cy="2499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/>
              <a:t>Keep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your</a:t>
            </a:r>
            <a:r>
              <a:rPr lang="zh-CN" altLang="en-US" sz="3600" b="1" dirty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curiosity</a:t>
            </a:r>
            <a:r>
              <a:rPr lang="en-US" altLang="zh-CN" sz="36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dirty="0"/>
              <a:t>Be</a:t>
            </a:r>
            <a:r>
              <a:rPr lang="zh-CN" altLang="en-US" sz="3600" b="1" dirty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proud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of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yourself.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dirty="0"/>
              <a:t>Be</a:t>
            </a:r>
            <a:r>
              <a:rPr lang="zh-CN" altLang="en-US" sz="3600" b="1" dirty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happy</a:t>
            </a:r>
            <a:r>
              <a:rPr lang="en-US" altLang="zh-CN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5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4BC59-EFD7-A346-B8B8-C1B728625228}"/>
              </a:ext>
            </a:extLst>
          </p:cNvPr>
          <p:cNvSpPr txBox="1"/>
          <p:nvPr/>
        </p:nvSpPr>
        <p:spPr>
          <a:xfrm>
            <a:off x="2311342" y="3080987"/>
            <a:ext cx="7797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Life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is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long.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8617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4BC59-EFD7-A346-B8B8-C1B728625228}"/>
              </a:ext>
            </a:extLst>
          </p:cNvPr>
          <p:cNvSpPr txBox="1"/>
          <p:nvPr/>
        </p:nvSpPr>
        <p:spPr>
          <a:xfrm>
            <a:off x="2311342" y="3080987"/>
            <a:ext cx="7797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Enjoy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your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life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at</a:t>
            </a:r>
            <a:r>
              <a:rPr lang="zh-CN" altLang="en-US" sz="4400" b="1" dirty="0"/>
              <a:t> </a:t>
            </a:r>
            <a:r>
              <a:rPr lang="en-US" altLang="zh-CN" sz="4400" b="1" dirty="0">
                <a:solidFill>
                  <a:srgbClr val="FF9300"/>
                </a:solidFill>
              </a:rPr>
              <a:t>SUSTech</a:t>
            </a:r>
            <a:r>
              <a:rPr lang="en-US" altLang="zh-CN" sz="4400" b="1" dirty="0"/>
              <a:t>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8742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4BC59-EFD7-A346-B8B8-C1B728625228}"/>
              </a:ext>
            </a:extLst>
          </p:cNvPr>
          <p:cNvSpPr txBox="1"/>
          <p:nvPr/>
        </p:nvSpPr>
        <p:spPr>
          <a:xfrm>
            <a:off x="1683867" y="2268187"/>
            <a:ext cx="844782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First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of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all</a:t>
            </a:r>
          </a:p>
          <a:p>
            <a:endParaRPr lang="en-US" altLang="zh-CN" sz="2800" dirty="0"/>
          </a:p>
          <a:p>
            <a:r>
              <a:rPr lang="en-US" altLang="zh-CN" sz="2800" dirty="0"/>
              <a:t>Congratulations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joining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9300"/>
                </a:solidFill>
              </a:rPr>
              <a:t>SUSTech</a:t>
            </a:r>
            <a:r>
              <a:rPr lang="zh-CN" altLang="en-US" sz="2800" dirty="0"/>
              <a:t> </a:t>
            </a:r>
            <a:r>
              <a:rPr lang="en-US" altLang="zh-CN" sz="2800" dirty="0"/>
              <a:t>graduate</a:t>
            </a:r>
            <a:r>
              <a:rPr lang="zh-CN" altLang="en-US" sz="2800" dirty="0"/>
              <a:t> </a:t>
            </a:r>
            <a:r>
              <a:rPr lang="en-US" altLang="zh-CN" sz="2800" dirty="0"/>
              <a:t>program!</a:t>
            </a:r>
            <a:r>
              <a:rPr lang="zh-CN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B6ECE-6B9B-B643-9F2D-70D5802D5D13}"/>
              </a:ext>
            </a:extLst>
          </p:cNvPr>
          <p:cNvSpPr txBox="1"/>
          <p:nvPr/>
        </p:nvSpPr>
        <p:spPr>
          <a:xfrm>
            <a:off x="3746065" y="2268187"/>
            <a:ext cx="4323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/>
              <a:t>知识改变命运</a:t>
            </a:r>
            <a:endParaRPr lang="en-US" altLang="zh-CN" sz="2400" b="1" dirty="0"/>
          </a:p>
          <a:p>
            <a:endParaRPr lang="en-US" altLang="zh-CN" sz="2800" dirty="0"/>
          </a:p>
          <a:p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life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been</a:t>
            </a:r>
            <a:r>
              <a:rPr lang="zh-CN" altLang="en-US" sz="2800" dirty="0"/>
              <a:t> </a:t>
            </a:r>
            <a:r>
              <a:rPr lang="en-US" altLang="zh-CN" sz="2800" dirty="0"/>
              <a:t>changed…</a:t>
            </a:r>
            <a:endParaRPr lang="en-US" sz="2800" dirty="0"/>
          </a:p>
          <a:p>
            <a:r>
              <a:rPr lang="zh-CN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1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949D03-28B0-C646-86D8-99995F237B86}"/>
              </a:ext>
            </a:extLst>
          </p:cNvPr>
          <p:cNvSpPr txBox="1"/>
          <p:nvPr/>
        </p:nvSpPr>
        <p:spPr>
          <a:xfrm>
            <a:off x="391886" y="831273"/>
            <a:ext cx="110321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Your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daily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life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will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involve: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Wake</a:t>
            </a:r>
            <a:r>
              <a:rPr lang="zh-CN" altLang="en-US" sz="2800" dirty="0"/>
              <a:t> </a:t>
            </a:r>
            <a:r>
              <a:rPr lang="en-US" altLang="zh-CN" sz="2800" dirty="0"/>
              <a:t>up.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Courses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Lunch.</a:t>
            </a:r>
            <a:r>
              <a:rPr lang="zh-CN" altLang="en-US" sz="2800" dirty="0"/>
              <a:t> </a:t>
            </a:r>
            <a:r>
              <a:rPr lang="en-US" altLang="zh-CN" sz="2800" dirty="0"/>
              <a:t>Courses.</a:t>
            </a:r>
            <a:r>
              <a:rPr lang="zh-CN" altLang="en-US" sz="2800" dirty="0"/>
              <a:t> </a:t>
            </a:r>
            <a:r>
              <a:rPr lang="en-US" altLang="zh-CN" sz="2800" dirty="0"/>
              <a:t>Dinner.</a:t>
            </a:r>
            <a:r>
              <a:rPr lang="zh-CN" altLang="en-US" sz="2800" dirty="0"/>
              <a:t> </a:t>
            </a:r>
            <a:r>
              <a:rPr lang="en-US" altLang="zh-CN" sz="2800" dirty="0"/>
              <a:t>Homework.</a:t>
            </a:r>
            <a:r>
              <a:rPr lang="zh-CN" altLang="en-US" sz="2800" dirty="0"/>
              <a:t> </a:t>
            </a:r>
            <a:r>
              <a:rPr lang="en-US" altLang="zh-CN" sz="2800" dirty="0"/>
              <a:t>Sleep.</a:t>
            </a:r>
            <a:endParaRPr lang="en-US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Read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papers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Read</a:t>
            </a:r>
            <a:r>
              <a:rPr lang="zh-CN" altLang="en-US" sz="2800" dirty="0"/>
              <a:t> </a:t>
            </a:r>
            <a:r>
              <a:rPr lang="en-US" altLang="zh-CN" sz="2800" dirty="0"/>
              <a:t>papers.</a:t>
            </a:r>
            <a:r>
              <a:rPr lang="zh-CN" altLang="en-US" sz="2800" dirty="0"/>
              <a:t> </a:t>
            </a:r>
            <a:r>
              <a:rPr lang="en-US" altLang="zh-CN" sz="2800" dirty="0"/>
              <a:t>Read</a:t>
            </a:r>
            <a:r>
              <a:rPr lang="zh-CN" altLang="en-US" sz="2800" dirty="0"/>
              <a:t> </a:t>
            </a:r>
            <a:r>
              <a:rPr lang="en-US" altLang="zh-CN" sz="2800" dirty="0"/>
              <a:t>papers…</a:t>
            </a:r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Run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experiments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Run</a:t>
            </a:r>
            <a:r>
              <a:rPr lang="zh-CN" altLang="en-US" sz="2800" dirty="0"/>
              <a:t> </a:t>
            </a:r>
            <a:r>
              <a:rPr lang="en-US" altLang="zh-CN" sz="2800" dirty="0"/>
              <a:t>experiments.</a:t>
            </a:r>
            <a:r>
              <a:rPr lang="zh-CN" altLang="en-US" sz="2800" dirty="0"/>
              <a:t> </a:t>
            </a:r>
            <a:r>
              <a:rPr lang="en-US" altLang="zh-CN" sz="2800" dirty="0"/>
              <a:t>Run</a:t>
            </a:r>
            <a:r>
              <a:rPr lang="zh-CN" altLang="en-US" sz="2800" dirty="0"/>
              <a:t> </a:t>
            </a:r>
            <a:r>
              <a:rPr lang="en-US" altLang="zh-CN" sz="2800" dirty="0"/>
              <a:t>experiments</a:t>
            </a:r>
            <a:r>
              <a:rPr lang="zh-CN" altLang="en-US" sz="2800" dirty="0"/>
              <a:t> </a:t>
            </a:r>
            <a:r>
              <a:rPr lang="en-US" altLang="zh-CN" sz="2800" dirty="0"/>
              <a:t>…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Analyze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data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Analyze</a:t>
            </a:r>
            <a:r>
              <a:rPr lang="zh-CN" altLang="en-US" sz="2800" dirty="0"/>
              <a:t> </a:t>
            </a:r>
            <a:r>
              <a:rPr lang="en-US" altLang="zh-CN" sz="2800" dirty="0"/>
              <a:t>data. Analyze</a:t>
            </a:r>
            <a:r>
              <a:rPr lang="zh-CN" altLang="en-US" sz="2800" dirty="0"/>
              <a:t> </a:t>
            </a:r>
            <a:r>
              <a:rPr lang="en-US" altLang="zh-CN" sz="2800" dirty="0"/>
              <a:t>data. Analyze</a:t>
            </a:r>
            <a:r>
              <a:rPr lang="zh-CN" altLang="en-US" sz="2800" dirty="0"/>
              <a:t> </a:t>
            </a:r>
            <a:r>
              <a:rPr lang="en-US" altLang="zh-CN" sz="2800" dirty="0"/>
              <a:t>data …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Write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manuscript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manuscript.</a:t>
            </a:r>
            <a:r>
              <a:rPr lang="zh-CN" altLang="en-US" sz="2800" dirty="0"/>
              <a:t> </a:t>
            </a:r>
            <a:r>
              <a:rPr lang="en-US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manuscript…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endParaRPr lang="en-US" sz="2800" dirty="0"/>
          </a:p>
          <a:p>
            <a:pPr algn="ctr"/>
            <a:r>
              <a:rPr lang="en-US" altLang="zh-CN" sz="2800" dirty="0"/>
              <a:t>Sell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ideas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others…</a:t>
            </a:r>
            <a:endParaRPr lang="en-US" sz="2800" dirty="0"/>
          </a:p>
        </p:txBody>
      </p: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F0073698-D800-1B4D-8923-DD0828D3CF27}"/>
              </a:ext>
            </a:extLst>
          </p:cNvPr>
          <p:cNvSpPr/>
          <p:nvPr/>
        </p:nvSpPr>
        <p:spPr>
          <a:xfrm flipH="1" flipV="1">
            <a:off x="10103262" y="2793999"/>
            <a:ext cx="457200" cy="17949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5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584EF-4AA6-A44E-ADB0-300A52B0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69" y="1947929"/>
            <a:ext cx="6238421" cy="4132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F76C2-4A44-2E44-BA25-EDA062EBB97A}"/>
              </a:ext>
            </a:extLst>
          </p:cNvPr>
          <p:cNvSpPr txBox="1"/>
          <p:nvPr/>
        </p:nvSpPr>
        <p:spPr>
          <a:xfrm>
            <a:off x="1671496" y="700644"/>
            <a:ext cx="850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 self-motivated and realistic</a:t>
            </a:r>
          </a:p>
          <a:p>
            <a:pPr algn="ctr"/>
            <a:r>
              <a:rPr lang="en-US" altLang="zh-CN" sz="2800" b="1" dirty="0"/>
              <a:t>B</a:t>
            </a:r>
            <a:r>
              <a:rPr lang="en-US" sz="2800" b="1" dirty="0"/>
              <a:t>ut keep your dream.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68E04-E7B1-2940-B49E-5FC541AB3E60}"/>
              </a:ext>
            </a:extLst>
          </p:cNvPr>
          <p:cNvSpPr txBox="1"/>
          <p:nvPr/>
        </p:nvSpPr>
        <p:spPr>
          <a:xfrm>
            <a:off x="7825839" y="2950244"/>
            <a:ext cx="1826141" cy="212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莫名的乐观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知情的悲观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情绪的谷底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可能的</a:t>
            </a:r>
            <a:r>
              <a:rPr lang="en-US" altLang="zh-CN" dirty="0"/>
              <a:t>)</a:t>
            </a:r>
            <a:r>
              <a:rPr lang="zh-CN" altLang="en-US" dirty="0"/>
              <a:t>奔溃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知情的乐观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9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0470F-5D19-984F-A173-787B14A2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82" y="2294768"/>
            <a:ext cx="8918519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CB9EE-842F-D144-8273-6495A1D70F94}"/>
              </a:ext>
            </a:extLst>
          </p:cNvPr>
          <p:cNvSpPr txBox="1"/>
          <p:nvPr/>
        </p:nvSpPr>
        <p:spPr>
          <a:xfrm>
            <a:off x="1671496" y="831273"/>
            <a:ext cx="85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Think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ahead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your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thesis.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024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D16A3F-2780-D34D-B2F4-D1D89422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91" y="2256312"/>
            <a:ext cx="9607093" cy="3933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49D03-28B0-C646-86D8-99995F237B86}"/>
              </a:ext>
            </a:extLst>
          </p:cNvPr>
          <p:cNvSpPr txBox="1"/>
          <p:nvPr/>
        </p:nvSpPr>
        <p:spPr>
          <a:xfrm>
            <a:off x="1671496" y="831273"/>
            <a:ext cx="85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Communications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important.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668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949D03-28B0-C646-86D8-99995F237B86}"/>
              </a:ext>
            </a:extLst>
          </p:cNvPr>
          <p:cNvSpPr txBox="1"/>
          <p:nvPr/>
        </p:nvSpPr>
        <p:spPr>
          <a:xfrm>
            <a:off x="1258784" y="831273"/>
            <a:ext cx="927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You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your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professor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have</a:t>
            </a:r>
            <a:r>
              <a:rPr lang="zh-CN" altLang="en-US" sz="2800" b="1" dirty="0"/>
              <a:t> </a:t>
            </a:r>
            <a:r>
              <a:rPr lang="en-US" altLang="zh-CN" sz="2800" b="1" i="1" u="sng" dirty="0"/>
              <a:t>different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pictures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you.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7A51E6-5289-F74E-A0AA-F9511584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07" y="2446317"/>
            <a:ext cx="8448902" cy="34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949D03-28B0-C646-86D8-99995F237B86}"/>
              </a:ext>
            </a:extLst>
          </p:cNvPr>
          <p:cNvSpPr txBox="1"/>
          <p:nvPr/>
        </p:nvSpPr>
        <p:spPr>
          <a:xfrm>
            <a:off x="1671496" y="831273"/>
            <a:ext cx="85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What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will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you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summer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(holiday)?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D2445-255F-7A41-9BF8-64B94314978B}"/>
              </a:ext>
            </a:extLst>
          </p:cNvPr>
          <p:cNvSpPr txBox="1"/>
          <p:nvPr/>
        </p:nvSpPr>
        <p:spPr>
          <a:xfrm>
            <a:off x="2278935" y="2066448"/>
            <a:ext cx="7290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SUMMER</a:t>
            </a:r>
          </a:p>
          <a:p>
            <a:pPr algn="ctr"/>
            <a:endParaRPr lang="en-US" sz="2000" dirty="0"/>
          </a:p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/>
              <a:t>tudents,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en-US" altLang="zh-CN" sz="2000" dirty="0"/>
              <a:t>nder-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anaged,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ainly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dirty="0"/>
              <a:t>vade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/>
              <a:t>esearch</a:t>
            </a:r>
          </a:p>
          <a:p>
            <a:pPr algn="ctr"/>
            <a:endParaRPr lang="en-US" sz="2000" dirty="0"/>
          </a:p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/>
              <a:t>weltering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en-US" altLang="zh-CN" sz="2000" dirty="0"/>
              <a:t>nproductive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onths,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anuscript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dirty="0"/>
              <a:t>xpectations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/>
              <a:t>educed</a:t>
            </a:r>
          </a:p>
          <a:p>
            <a:pPr algn="ctr"/>
            <a:endParaRPr lang="en-US" sz="2000" dirty="0"/>
          </a:p>
          <a:p>
            <a:pPr algn="ctr"/>
            <a:r>
              <a:rPr lang="en-US" altLang="zh-CN" sz="2000" dirty="0"/>
              <a:t>‘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/>
              <a:t>o-so,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en-US" altLang="zh-CN" sz="2000" dirty="0"/>
              <a:t>nexceptional,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ediocre’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ean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dirty="0"/>
              <a:t>ditorial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/>
              <a:t>eviewer</a:t>
            </a:r>
          </a:p>
          <a:p>
            <a:pPr algn="ctr"/>
            <a:endParaRPr lang="en-US" sz="2000" dirty="0"/>
          </a:p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/>
              <a:t>hort-term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en-US" altLang="zh-CN" sz="2000" dirty="0"/>
              <a:t>ndergraduate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inions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ake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dirty="0"/>
              <a:t>xperiments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/>
              <a:t>elaxing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30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348</Words>
  <Application>Microsoft Macintosh PowerPoint</Application>
  <PresentationFormat>Widescreen</PresentationFormat>
  <Paragraphs>79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Brush Script MT</vt:lpstr>
      <vt:lpstr>等线</vt:lpstr>
      <vt:lpstr>等线 Light</vt:lpstr>
      <vt:lpstr>STXingkai</vt:lpstr>
      <vt:lpstr>Arial</vt:lpstr>
      <vt:lpstr>Bodoni 72 Smallcaps Book</vt:lpstr>
      <vt:lpstr>Calibri</vt:lpstr>
      <vt:lpstr>Calibri Light</vt:lpstr>
      <vt:lpstr>Times New Roman</vt:lpstr>
      <vt:lpstr>Office Theme</vt:lpstr>
      <vt:lpstr>Tips for graduate students A kick-off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postgraduate students</dc:title>
  <dc:creator>Liu, Quanying</dc:creator>
  <cp:lastModifiedBy>Liu, Quanying</cp:lastModifiedBy>
  <cp:revision>59</cp:revision>
  <dcterms:created xsi:type="dcterms:W3CDTF">2019-09-26T04:59:24Z</dcterms:created>
  <dcterms:modified xsi:type="dcterms:W3CDTF">2019-09-29T07:50:11Z</dcterms:modified>
</cp:coreProperties>
</file>