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261" r:id="rId5"/>
    <p:sldId id="291" r:id="rId6"/>
    <p:sldId id="263" r:id="rId7"/>
    <p:sldId id="293" r:id="rId8"/>
    <p:sldId id="294" r:id="rId9"/>
    <p:sldId id="302" r:id="rId10"/>
    <p:sldId id="303" r:id="rId11"/>
    <p:sldId id="301" r:id="rId12"/>
    <p:sldId id="304" r:id="rId13"/>
    <p:sldId id="275" r:id="rId14"/>
    <p:sldId id="296" r:id="rId15"/>
    <p:sldId id="297" r:id="rId16"/>
    <p:sldId id="300" r:id="rId17"/>
    <p:sldId id="260" r:id="rId18"/>
    <p:sldId id="266" r:id="rId19"/>
    <p:sldId id="305" r:id="rId20"/>
    <p:sldId id="298" r:id="rId21"/>
    <p:sldId id="307" r:id="rId22"/>
    <p:sldId id="308" r:id="rId2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99"/>
    <a:srgbClr val="F00082"/>
    <a:srgbClr val="CC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42" d="100"/>
          <a:sy n="42" d="100"/>
        </p:scale>
        <p:origin x="288" y="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</a:p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</a:t>
            </a:r>
            <a:br>
              <a:rPr lang="en-US" altLang="ja-JP" dirty="0" smtClean="0"/>
            </a:br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SECTION 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  <p:sldLayoutId id="2147483686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  <p:sldLayoutId id="2147483671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26782" y="2911252"/>
            <a:ext cx="11953328" cy="262590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 </a:t>
            </a:r>
            <a:r>
              <a:rPr lang="en-US" altLang="zh-TW" sz="8000" dirty="0">
                <a:solidFill>
                  <a:schemeClr val="accent1"/>
                </a:solidFill>
              </a:rPr>
              <a:t>Maximum Entropy </a:t>
            </a:r>
            <a:r>
              <a:rPr lang="en-US" altLang="zh-TW" sz="8000" dirty="0" smtClean="0">
                <a:solidFill>
                  <a:schemeClr val="accent1"/>
                </a:solidFill>
              </a:rPr>
              <a:t/>
            </a:r>
            <a:br>
              <a:rPr lang="en-US" altLang="zh-TW" sz="8000" dirty="0" smtClean="0">
                <a:solidFill>
                  <a:schemeClr val="accent1"/>
                </a:solidFill>
              </a:rPr>
            </a:br>
            <a:r>
              <a:rPr lang="en-US" sz="8000" dirty="0" smtClean="0"/>
              <a:t>Model </a:t>
            </a:r>
            <a:r>
              <a:rPr lang="en-US" sz="8000" dirty="0"/>
              <a:t>for </a:t>
            </a:r>
            <a:r>
              <a:rPr lang="en-US" sz="8000" dirty="0" smtClean="0"/>
              <a:t>Text Classification</a:t>
            </a:r>
            <a:endParaRPr 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42806" y="6367636"/>
            <a:ext cx="10153128" cy="3096344"/>
          </a:xfrm>
        </p:spPr>
        <p:txBody>
          <a:bodyPr>
            <a:normAutofit/>
          </a:bodyPr>
          <a:lstStyle/>
          <a:p>
            <a:r>
              <a:rPr lang="en-US" dirty="0"/>
              <a:t>Nguyen Viet </a:t>
            </a:r>
            <a:r>
              <a:rPr lang="en-US" dirty="0" err="1"/>
              <a:t>Cuong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Nguyen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Thuy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Ha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 smtClean="0"/>
              <a:t>Thuy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Phan </a:t>
            </a:r>
            <a:r>
              <a:rPr lang="en-US" dirty="0"/>
              <a:t>Xuan </a:t>
            </a:r>
            <a:r>
              <a:rPr lang="en-US" dirty="0" err="1" smtClean="0"/>
              <a:t>Hieu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 			      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Speaker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葉昱廷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Classification </a:t>
            </a:r>
            <a:r>
              <a:rPr lang="en-US" dirty="0">
                <a:solidFill>
                  <a:schemeClr val="accent1"/>
                </a:solidFill>
              </a:rPr>
              <a:t>with ME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07690879"/>
      </p:ext>
    </p:extLst>
  </p:cSld>
  <p:clrMapOvr>
    <a:masterClrMapping/>
  </p:clrMapOvr>
  <p:transition spd="slow" advTm="2091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</a:t>
            </a:r>
            <a:r>
              <a:rPr lang="en-US" altLang="zh-TW" dirty="0">
                <a:solidFill>
                  <a:schemeClr val="accent1"/>
                </a:solidFill>
              </a:rPr>
              <a:t>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円/楕円 9"/>
          <p:cNvSpPr/>
          <p:nvPr/>
        </p:nvSpPr>
        <p:spPr>
          <a:xfrm>
            <a:off x="2880000" y="366187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1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480000" y="3661872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2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3680000" y="3661872"/>
            <a:ext cx="1728192" cy="1728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4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0080000" y="3661872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3</a:t>
            </a:r>
            <a:endParaRPr lang="en-US" dirty="0">
              <a:latin typeface="Aleo-Bold" pitchFamily="34" charset="0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4525968"/>
            <a:ext cx="288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2"/>
            <a:endCxn id="10" idx="6"/>
          </p:cNvCxnSpPr>
          <p:nvPr/>
        </p:nvCxnSpPr>
        <p:spPr>
          <a:xfrm flipH="1">
            <a:off x="4608192" y="4525968"/>
            <a:ext cx="187180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2"/>
            <a:endCxn id="11" idx="6"/>
          </p:cNvCxnSpPr>
          <p:nvPr/>
        </p:nvCxnSpPr>
        <p:spPr>
          <a:xfrm flipH="1">
            <a:off x="8208192" y="4525968"/>
            <a:ext cx="187180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2"/>
            <a:endCxn id="13" idx="6"/>
          </p:cNvCxnSpPr>
          <p:nvPr/>
        </p:nvCxnSpPr>
        <p:spPr>
          <a:xfrm flipH="1">
            <a:off x="11808192" y="4525968"/>
            <a:ext cx="187180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endCxn id="12" idx="6"/>
          </p:cNvCxnSpPr>
          <p:nvPr/>
        </p:nvCxnSpPr>
        <p:spPr>
          <a:xfrm flipH="1">
            <a:off x="15408192" y="4525968"/>
            <a:ext cx="287822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955546" y="5676306"/>
            <a:ext cx="352224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TW" sz="3600" b="1" dirty="0"/>
              <a:t>Vietnamese</a:t>
            </a:r>
            <a:r>
              <a:rPr lang="en-US" altLang="zh-TW" sz="2800" b="1" dirty="0"/>
              <a:t> </a:t>
            </a:r>
            <a:endParaRPr lang="en-US" sz="2800" b="1" dirty="0">
              <a:latin typeface="+mj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969740" y="6720024"/>
            <a:ext cx="352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leo-Bold" pitchFamily="34" charset="0"/>
              </a:rPr>
              <a:t>N-gram</a:t>
            </a:r>
            <a:endParaRPr lang="en-US" dirty="0">
              <a:solidFill>
                <a:schemeClr val="accent1"/>
              </a:solidFill>
              <a:latin typeface="Aleo-Bold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Aleo-Bold" pitchFamily="34" charset="0"/>
              </a:rPr>
              <a:t>o</a:t>
            </a:r>
            <a:r>
              <a:rPr lang="en-US" dirty="0" smtClean="0">
                <a:solidFill>
                  <a:schemeClr val="accent1"/>
                </a:solidFill>
                <a:latin typeface="Aleo-Bold" pitchFamily="34" charset="0"/>
              </a:rPr>
              <a:t>f word</a:t>
            </a:r>
            <a:endParaRPr lang="en-US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55946" y="5676306"/>
            <a:ext cx="352224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TW" sz="3600" b="1" dirty="0"/>
              <a:t>Vietnamese 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70140" y="6720024"/>
            <a:ext cx="3312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Aleo-Bold" pitchFamily="34" charset="0"/>
              </a:rPr>
              <a:t>N-gram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  <a:latin typeface="Aleo-Bold" pitchFamily="34" charset="0"/>
              </a:rPr>
              <a:t>of syllables</a:t>
            </a:r>
            <a:endParaRPr lang="en-US" altLang="zh-TW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228354" y="5676306"/>
            <a:ext cx="352224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English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242548" y="6720024"/>
            <a:ext cx="352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Aleo-Bold" pitchFamily="34" charset="0"/>
              </a:rPr>
              <a:t>N-gram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  <a:latin typeface="Aleo-Bold" pitchFamily="34" charset="0"/>
              </a:rPr>
              <a:t>of word</a:t>
            </a:r>
            <a:endParaRPr lang="en-US" altLang="zh-TW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900762" y="5452916"/>
            <a:ext cx="3522248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TW" sz="3600" b="1" dirty="0" smtClean="0"/>
              <a:t>English &amp; Vietnamese </a:t>
            </a:r>
            <a:endParaRPr lang="en-US" altLang="zh-TW" sz="36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2750602" y="6718540"/>
            <a:ext cx="3633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  <a:latin typeface="Aleo-Bold" pitchFamily="34" charset="0"/>
              </a:rPr>
              <a:t>Independent language classifier 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sz="2000" dirty="0" smtClean="0"/>
          </a:p>
        </p:txBody>
      </p:sp>
      <p:sp>
        <p:nvSpPr>
          <p:cNvPr id="52" name="テキスト プレースホルダー 9"/>
          <p:cNvSpPr txBox="1">
            <a:spLocks/>
          </p:cNvSpPr>
          <p:nvPr/>
        </p:nvSpPr>
        <p:spPr>
          <a:xfrm>
            <a:off x="1001620" y="8516948"/>
            <a:ext cx="16427188" cy="108012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Aleo-BoldItalic" pitchFamily="34" charset="0"/>
              </a:rPr>
              <a:t>“10-fold cross validation test”</a:t>
            </a:r>
            <a:endParaRPr lang="en-US" sz="4400" dirty="0">
              <a:latin typeface="Aleo-BoldItal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802">
        <p14:flip dir="r"/>
      </p:transition>
    </mc:Choice>
    <mc:Fallback xmlns="">
      <p:transition spd="slow" advTm="7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42" grpId="0"/>
      <p:bldP spid="43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Vietnamese</a:t>
            </a:r>
            <a:endParaRPr lang="en-US" dirty="0" smtClean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420382" y="615736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Training </a:t>
            </a:r>
            <a:r>
              <a:rPr lang="en-US" dirty="0">
                <a:solidFill>
                  <a:schemeClr val="accent1"/>
                </a:solidFill>
              </a:rPr>
              <a:t>data </a:t>
            </a:r>
          </a:p>
        </p:txBody>
      </p:sp>
      <p:sp>
        <p:nvSpPr>
          <p:cNvPr id="43" name="テキスト プレースホルダー 42"/>
          <p:cNvSpPr>
            <a:spLocks noGrp="1"/>
          </p:cNvSpPr>
          <p:nvPr>
            <p:ph type="body" sz="quarter" idx="17"/>
          </p:nvPr>
        </p:nvSpPr>
        <p:spPr>
          <a:xfrm>
            <a:off x="7991078" y="6213694"/>
            <a:ext cx="6764774" cy="721683"/>
          </a:xfrm>
        </p:spPr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44" name="テキスト プレースホルダー 43"/>
          <p:cNvSpPr>
            <a:spLocks noGrp="1"/>
          </p:cNvSpPr>
          <p:nvPr>
            <p:ph type="body" sz="quarter" idx="18"/>
          </p:nvPr>
        </p:nvSpPr>
        <p:spPr>
          <a:xfrm>
            <a:off x="7991079" y="7133508"/>
            <a:ext cx="8137114" cy="15984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6,207 English news pieces in 8 classes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were collected from</a:t>
            </a:r>
            <a:r>
              <a:rPr lang="en-US" sz="3600" b="1" dirty="0">
                <a:solidFill>
                  <a:srgbClr val="F00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BBC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News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4331271" y="3064519"/>
            <a:ext cx="3083743" cy="3083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円/楕円 22"/>
          <p:cNvSpPr/>
          <p:nvPr/>
        </p:nvSpPr>
        <p:spPr>
          <a:xfrm>
            <a:off x="3118998" y="4888176"/>
            <a:ext cx="1686360" cy="1686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円/楕円 25"/>
          <p:cNvSpPr/>
          <p:nvPr/>
        </p:nvSpPr>
        <p:spPr>
          <a:xfrm>
            <a:off x="1222468" y="5575750"/>
            <a:ext cx="2639450" cy="263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円/楕円 28"/>
          <p:cNvSpPr/>
          <p:nvPr/>
        </p:nvSpPr>
        <p:spPr>
          <a:xfrm>
            <a:off x="4420382" y="5442714"/>
            <a:ext cx="1452761" cy="14527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6"/>
          </p:nvPr>
        </p:nvSpPr>
        <p:spPr>
          <a:xfrm>
            <a:off x="7991078" y="3631332"/>
            <a:ext cx="9217024" cy="2664296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6,400 </a:t>
            </a:r>
            <a:r>
              <a:rPr lang="en-US" altLang="zh-TW" sz="3600" b="1" dirty="0">
                <a:solidFill>
                  <a:srgbClr val="F00082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Vietnamese news </a:t>
            </a:r>
            <a:r>
              <a:rPr lang="en-US" altLang="zh-TW" sz="3600" b="1" dirty="0" smtClean="0">
                <a:solidFill>
                  <a:srgbClr val="F00082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pieces</a:t>
            </a:r>
            <a:r>
              <a:rPr lang="zh-TW" altLang="en-US" sz="3600" b="1" dirty="0" smtClean="0">
                <a:solidFill>
                  <a:srgbClr val="F00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 </a:t>
            </a:r>
            <a:r>
              <a:rPr lang="en-US" altLang="zh-TW" sz="4000" b="1" dirty="0">
                <a:solidFill>
                  <a:srgbClr val="F00082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8 classes</a:t>
            </a:r>
            <a:r>
              <a:rPr lang="en-US" altLang="zh-TW" sz="3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so each class has 800 news pieces</a:t>
            </a:r>
            <a:r>
              <a:rPr lang="en-US" altLang="zh-TW" sz="3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TW" sz="3600" b="1" dirty="0" smtClean="0">
                <a:solidFill>
                  <a:srgbClr val="770099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Vietnamese lexicon </a:t>
            </a:r>
            <a:r>
              <a:rPr lang="en-US" altLang="zh-TW" sz="3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36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LacViet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MTD) with more than 70,000 entries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37162"/>
      </p:ext>
    </p:extLst>
  </p:cSld>
  <p:clrMapOvr>
    <a:masterClrMapping/>
  </p:clrMapOvr>
  <p:transition spd="slow" advTm="932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43" grpId="0" build="p" animBg="1"/>
      <p:bldP spid="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版面配置區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/>
      </p:pic>
      <p:pic>
        <p:nvPicPr>
          <p:cNvPr id="16" name="圖片版面配置區 15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14" name="圖片版面配置區 1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/>
      </p:pic>
      <p:pic>
        <p:nvPicPr>
          <p:cNvPr id="12" name="圖片版面配置區 11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21429"/>
          <a:stretch>
            <a:fillRect/>
          </a:stretch>
        </p:blipFill>
        <p:spPr>
          <a:xfrm>
            <a:off x="1006302" y="3064786"/>
            <a:ext cx="3240360" cy="3240360"/>
          </a:xfr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4390678" y="675819"/>
            <a:ext cx="13681520" cy="987125"/>
          </a:xfrm>
        </p:spPr>
        <p:txBody>
          <a:bodyPr/>
          <a:lstStyle/>
          <a:p>
            <a:r>
              <a:rPr lang="en-US" dirty="0" smtClean="0"/>
              <a:t>Building </a:t>
            </a:r>
            <a:r>
              <a:rPr lang="en-US" dirty="0"/>
              <a:t>a </a:t>
            </a:r>
            <a:r>
              <a:rPr lang="en-US" altLang="zh-TW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tandard </a:t>
            </a:r>
            <a:r>
              <a:rPr lang="en-US" altLang="zh-TW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lass </a:t>
            </a:r>
            <a:r>
              <a:rPr lang="en-US" altLang="zh-TW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Vietnam Express News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Vietnam Net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BBC News 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6160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6203">
        <p14:warp dir="in"/>
      </p:transition>
    </mc:Choice>
    <mc:Fallback xmlns="">
      <p:transition spd="slow" advTm="6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390677" y="613122"/>
            <a:ext cx="13681520" cy="987125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tree for </a:t>
            </a:r>
            <a:r>
              <a:rPr lang="en-US" dirty="0">
                <a:solidFill>
                  <a:schemeClr val="accent1"/>
                </a:solidFill>
              </a:rPr>
              <a:t>text </a:t>
            </a:r>
            <a:r>
              <a:rPr lang="en-US" dirty="0" smtClean="0">
                <a:solidFill>
                  <a:schemeClr val="accent1"/>
                </a:solidFill>
              </a:rPr>
              <a:t>classification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4960200" y="8434198"/>
            <a:ext cx="9427822" cy="8546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</a:t>
            </a:r>
            <a:r>
              <a:rPr lang="en-US" dirty="0" smtClean="0"/>
              <a:t>or </a:t>
            </a:r>
            <a:r>
              <a:rPr lang="en-US" dirty="0"/>
              <a:t>both Vietnamese and English training data.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15261704" y="2646597"/>
            <a:ext cx="1220786" cy="1220786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11" name="円/楕円 10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18" name="グループ化 17"/>
          <p:cNvGrpSpPr/>
          <p:nvPr/>
        </p:nvGrpSpPr>
        <p:grpSpPr>
          <a:xfrm>
            <a:off x="1294334" y="3327335"/>
            <a:ext cx="912198" cy="912198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19" name="円/楕円 18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21" name="グループ化 20"/>
          <p:cNvGrpSpPr/>
          <p:nvPr/>
        </p:nvGrpSpPr>
        <p:grpSpPr>
          <a:xfrm>
            <a:off x="16498865" y="4972958"/>
            <a:ext cx="788738" cy="788738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22" name="円/楕円 21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24" name="グループ化 23"/>
          <p:cNvGrpSpPr/>
          <p:nvPr/>
        </p:nvGrpSpPr>
        <p:grpSpPr>
          <a:xfrm>
            <a:off x="14374008" y="6040913"/>
            <a:ext cx="1220786" cy="1220786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25" name="円/楕円 24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27" name="グループ化 26"/>
          <p:cNvGrpSpPr/>
          <p:nvPr/>
        </p:nvGrpSpPr>
        <p:grpSpPr>
          <a:xfrm>
            <a:off x="2438652" y="5352141"/>
            <a:ext cx="1220786" cy="1220786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28" name="円/楕円 27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30" name="グループ化 29"/>
          <p:cNvGrpSpPr/>
          <p:nvPr/>
        </p:nvGrpSpPr>
        <p:grpSpPr>
          <a:xfrm>
            <a:off x="4085481" y="4085239"/>
            <a:ext cx="610393" cy="610393"/>
            <a:chOff x="4102646" y="3847356"/>
            <a:chExt cx="1944216" cy="1944216"/>
          </a:xfrm>
          <a:solidFill>
            <a:schemeClr val="accent2"/>
          </a:solidFill>
        </p:grpSpPr>
        <p:sp>
          <p:nvSpPr>
            <p:cNvPr id="31" name="円/楕円 30"/>
            <p:cNvSpPr/>
            <p:nvPr/>
          </p:nvSpPr>
          <p:spPr>
            <a:xfrm>
              <a:off x="4102646" y="3847356"/>
              <a:ext cx="1944216" cy="1944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94101" y="4338811"/>
              <a:ext cx="961305" cy="961305"/>
            </a:xfrm>
            <a:prstGeom prst="rect">
              <a:avLst/>
            </a:prstGeom>
            <a:grpFill/>
            <a:extLst/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583" y="2646597"/>
            <a:ext cx="8204716" cy="55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266">
        <p:blinds dir="vert"/>
      </p:transition>
    </mc:Choice>
    <mc:Fallback xmlns="">
      <p:transition spd="slow" advTm="326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4398742" y="606996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Feature </a:t>
            </a:r>
            <a:r>
              <a:rPr lang="en-US" dirty="0">
                <a:solidFill>
                  <a:schemeClr val="accent1"/>
                </a:solidFill>
              </a:rPr>
              <a:t>Selection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graphicFrame>
        <p:nvGraphicFramePr>
          <p:cNvPr id="21" name="表プレースホルダー 20"/>
          <p:cNvGraphicFramePr>
            <a:graphicFrameLocks noGrp="1"/>
          </p:cNvGraphicFramePr>
          <p:nvPr>
            <p:ph type="tbl" sz="quarter" idx="22"/>
            <p:extLst>
              <p:ext uri="{D42A27DB-BD31-4B8C-83A1-F6EECF244321}">
                <p14:modId xmlns:p14="http://schemas.microsoft.com/office/powerpoint/2010/main" val="187931785"/>
              </p:ext>
            </p:extLst>
          </p:nvPr>
        </p:nvGraphicFramePr>
        <p:xfrm>
          <a:off x="286318" y="3656678"/>
          <a:ext cx="5897279" cy="271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latin typeface="Aleo-Bold" pitchFamily="34" charset="0"/>
                        </a:rPr>
                        <a:t>P</a:t>
                      </a:r>
                      <a:r>
                        <a:rPr lang="en-US" sz="4000" b="0" dirty="0" smtClean="0">
                          <a:latin typeface="Aleo-Bold" pitchFamily="34" charset="0"/>
                        </a:rPr>
                        <a:t>redicate</a:t>
                      </a:r>
                      <a:endParaRPr lang="en-US" sz="4000" b="0" dirty="0">
                        <a:latin typeface="Aleo-Bold" pitchFamily="34" charset="0"/>
                      </a:endParaRPr>
                    </a:p>
                  </a:txBody>
                  <a:tcPr marL="96167" marR="961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công_nghệ</a:t>
                      </a:r>
                      <a:r>
                        <a:rPr lang="en-US" altLang="zh-TW" sz="3200" dirty="0" smtClean="0"/>
                        <a:t> </a:t>
                      </a:r>
                      <a:endParaRPr lang="en-US" sz="3200" dirty="0"/>
                    </a:p>
                  </a:txBody>
                  <a:tcPr marL="96167" marR="961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marL="0" marR="0" indent="0" algn="ctr" defTabSz="16327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công_nghệ</a:t>
                      </a:r>
                      <a:endParaRPr lang="en-US" altLang="zh-TW" sz="3200" dirty="0" smtClean="0"/>
                    </a:p>
                  </a:txBody>
                  <a:tcPr marL="96167" marR="961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プレースホルダー 27"/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3385301838"/>
              </p:ext>
            </p:extLst>
          </p:nvPr>
        </p:nvGraphicFramePr>
        <p:xfrm>
          <a:off x="6190483" y="3656678"/>
          <a:ext cx="5897980" cy="27173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Aleo-Bold" pitchFamily="34" charset="0"/>
                        </a:rPr>
                        <a:t> </a:t>
                      </a:r>
                      <a:r>
                        <a:rPr lang="en-US" altLang="zh-TW" sz="4000" b="0" dirty="0" smtClean="0">
                          <a:latin typeface="Aleo-Bold" pitchFamily="34" charset="0"/>
                        </a:rPr>
                        <a:t>C</a:t>
                      </a:r>
                      <a:r>
                        <a:rPr lang="en-US" sz="4000" b="0" dirty="0" smtClean="0">
                          <a:latin typeface="Aleo-Bold" pitchFamily="34" charset="0"/>
                        </a:rPr>
                        <a:t>lass</a:t>
                      </a:r>
                      <a:endParaRPr lang="en-US" sz="4000" b="0" dirty="0">
                        <a:latin typeface="Aleo-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</a:t>
                      </a:r>
                      <a:r>
                        <a:rPr lang="en-US" altLang="zh-TW" sz="3200" dirty="0" smtClean="0"/>
                        <a:t> 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</a:t>
                      </a:r>
                      <a:r>
                        <a:rPr lang="en-US" altLang="zh-TW" sz="3200" dirty="0" smtClean="0"/>
                        <a:t> 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プレースホルダー 28"/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3021831622"/>
              </p:ext>
            </p:extLst>
          </p:nvPr>
        </p:nvGraphicFramePr>
        <p:xfrm>
          <a:off x="11943119" y="3656678"/>
          <a:ext cx="5897981" cy="27173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9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Aleo-Bold" pitchFamily="34" charset="0"/>
                        </a:rPr>
                        <a:t> </a:t>
                      </a:r>
                      <a:r>
                        <a:rPr lang="en-US" altLang="zh-TW" sz="4000" b="0" dirty="0" smtClean="0">
                          <a:latin typeface="Aleo-Bold" pitchFamily="34" charset="0"/>
                        </a:rPr>
                        <a:t>F</a:t>
                      </a:r>
                      <a:r>
                        <a:rPr lang="en-US" sz="4000" b="0" dirty="0" smtClean="0">
                          <a:latin typeface="Aleo-Bold" pitchFamily="34" charset="0"/>
                        </a:rPr>
                        <a:t>eature</a:t>
                      </a:r>
                      <a:endParaRPr lang="en-US" sz="4000" b="0" dirty="0">
                        <a:latin typeface="Aleo-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công_nghệ</a:t>
                      </a:r>
                      <a:r>
                        <a:rPr lang="en-US" altLang="zh-TW" sz="4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</a:t>
                      </a:r>
                      <a:r>
                        <a:rPr lang="en-US" altLang="zh-TW" sz="3200" dirty="0" smtClean="0"/>
                        <a:t> 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7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công_nghệ</a:t>
                      </a:r>
                      <a:r>
                        <a:rPr lang="en-US" altLang="zh-TW" sz="4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4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40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</a:t>
                      </a:r>
                      <a:r>
                        <a:rPr lang="en-US" altLang="zh-TW" sz="3200" dirty="0" smtClean="0"/>
                        <a:t> 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>
          <a:xfrm>
            <a:off x="5653050" y="8815908"/>
            <a:ext cx="8602724" cy="864096"/>
          </a:xfrm>
          <a:solidFill>
            <a:srgbClr val="F00082"/>
          </a:solidFill>
        </p:spPr>
        <p:txBody>
          <a:bodyPr>
            <a:no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over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predicates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is approximate 5/3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加號 6"/>
          <p:cNvSpPr/>
          <p:nvPr/>
        </p:nvSpPr>
        <p:spPr>
          <a:xfrm>
            <a:off x="5685460" y="3655170"/>
            <a:ext cx="996273" cy="985669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11396173" y="3787266"/>
            <a:ext cx="1080120" cy="721475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版面配置區 3"/>
          <p:cNvSpPr>
            <a:spLocks noGrp="1"/>
          </p:cNvSpPr>
          <p:nvPr>
            <p:ph type="body" sz="quarter" idx="15"/>
          </p:nvPr>
        </p:nvSpPr>
        <p:spPr>
          <a:xfrm>
            <a:off x="1517689" y="7246732"/>
            <a:ext cx="9713749" cy="849096"/>
          </a:xfrm>
          <a:solidFill>
            <a:srgbClr val="770099"/>
          </a:solidFill>
        </p:spPr>
        <p:txBody>
          <a:bodyPr>
            <a:noAutofit/>
          </a:bodyPr>
          <a:lstStyle/>
          <a:p>
            <a:pPr algn="ctr"/>
            <a:r>
              <a:rPr lang="en-US" altLang="zh-TW" dirty="0" smtClean="0"/>
              <a:t>Predicates come from N-gram </a:t>
            </a:r>
            <a:r>
              <a:rPr lang="en-US" altLang="zh-TW" dirty="0"/>
              <a:t>of </a:t>
            </a:r>
            <a:r>
              <a:rPr lang="en-US" altLang="zh-TW" dirty="0" smtClean="0"/>
              <a:t>syllables or words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15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462">
        <p14:pan dir="u"/>
      </p:transition>
    </mc:Choice>
    <mc:Fallback xmlns="">
      <p:transition spd="slow" advTm="54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466567" y="643690"/>
            <a:ext cx="13681520" cy="987125"/>
          </a:xfrm>
        </p:spPr>
        <p:txBody>
          <a:bodyPr/>
          <a:lstStyle/>
          <a:p>
            <a:r>
              <a:rPr lang="en-US" dirty="0" smtClean="0"/>
              <a:t>Classification </a:t>
            </a:r>
            <a:r>
              <a:rPr lang="en-US" dirty="0" smtClean="0">
                <a:solidFill>
                  <a:srgbClr val="F00082"/>
                </a:solidFill>
              </a:rPr>
              <a:t>Procedures</a:t>
            </a:r>
            <a:endParaRPr lang="en-US" dirty="0">
              <a:solidFill>
                <a:srgbClr val="F0008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78310" y="403712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TXT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471593" y="3124465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N-gram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4831837" y="3036537"/>
            <a:ext cx="1728192" cy="1728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Testing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1381598" y="3829818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Training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746633" y="4810808"/>
            <a:ext cx="1728192" cy="17281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Aleo-Bold" pitchFamily="34" charset="0"/>
              </a:rPr>
              <a:t>Feature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2246" y="5975848"/>
            <a:ext cx="296553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0758" y="4973235"/>
            <a:ext cx="292390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01840" y="6671837"/>
            <a:ext cx="352224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Predicate + Class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450721" y="5674904"/>
            <a:ext cx="352224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111758" y="4823720"/>
            <a:ext cx="352224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F1-Measure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1371600" y="6502105"/>
            <a:ext cx="13228320" cy="2248157"/>
          </a:xfrm>
          <a:custGeom>
            <a:avLst/>
            <a:gdLst>
              <a:gd name="connsiteX0" fmla="*/ 0 w 13228320"/>
              <a:gd name="connsiteY0" fmla="*/ 1742735 h 2248157"/>
              <a:gd name="connsiteX1" fmla="*/ 4328160 w 13228320"/>
              <a:gd name="connsiteY1" fmla="*/ 5375 h 2248157"/>
              <a:gd name="connsiteX2" fmla="*/ 5760720 w 13228320"/>
              <a:gd name="connsiteY2" fmla="*/ 2245655 h 2248157"/>
              <a:gd name="connsiteX3" fmla="*/ 13228320 w 13228320"/>
              <a:gd name="connsiteY3" fmla="*/ 355895 h 224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8320" h="2248157">
                <a:moveTo>
                  <a:pt x="0" y="1742735"/>
                </a:moveTo>
                <a:cubicBezTo>
                  <a:pt x="1684020" y="832145"/>
                  <a:pt x="3368040" y="-78445"/>
                  <a:pt x="4328160" y="5375"/>
                </a:cubicBezTo>
                <a:cubicBezTo>
                  <a:pt x="5288280" y="89195"/>
                  <a:pt x="4277360" y="2187235"/>
                  <a:pt x="5760720" y="2245655"/>
                </a:cubicBezTo>
                <a:cubicBezTo>
                  <a:pt x="7244080" y="2304075"/>
                  <a:pt x="10236200" y="1329985"/>
                  <a:pt x="13228320" y="3558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919221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2" grpId="0"/>
      <p:bldP spid="2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50" y="2739966"/>
            <a:ext cx="7020008" cy="5146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57" y="2634668"/>
            <a:ext cx="7008945" cy="5233833"/>
          </a:xfrm>
          <a:prstGeom prst="rect">
            <a:avLst/>
          </a:prstGeom>
        </p:spPr>
      </p:pic>
      <p:sp>
        <p:nvSpPr>
          <p:cNvPr id="15" name="タイトル 7"/>
          <p:cNvSpPr txBox="1">
            <a:spLocks/>
          </p:cNvSpPr>
          <p:nvPr/>
        </p:nvSpPr>
        <p:spPr>
          <a:xfrm>
            <a:off x="2950518" y="829012"/>
            <a:ext cx="13681520" cy="987125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/>
              <a:t>Examples of </a:t>
            </a:r>
            <a:r>
              <a:rPr lang="en-US" sz="6000" dirty="0">
                <a:solidFill>
                  <a:srgbClr val="F00082"/>
                </a:solidFill>
              </a:rPr>
              <a:t>probability distribution</a:t>
            </a:r>
          </a:p>
        </p:txBody>
      </p:sp>
      <p:sp>
        <p:nvSpPr>
          <p:cNvPr id="6" name="矩形 5"/>
          <p:cNvSpPr/>
          <p:nvPr/>
        </p:nvSpPr>
        <p:spPr>
          <a:xfrm>
            <a:off x="2374454" y="8383860"/>
            <a:ext cx="56166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7221" y="8383860"/>
            <a:ext cx="5616624" cy="792088"/>
          </a:xfrm>
          <a:prstGeom prst="rect">
            <a:avLst/>
          </a:prstGeom>
          <a:solidFill>
            <a:srgbClr val="77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zh-TW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?</a:t>
            </a:r>
          </a:p>
        </p:txBody>
      </p:sp>
    </p:spTree>
    <p:extLst>
      <p:ext uri="{BB962C8B-B14F-4D97-AF65-F5344CB8AC3E}">
        <p14:creationId xmlns:p14="http://schemas.microsoft.com/office/powerpoint/2010/main" val="29519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threshold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Threshold value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flexible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for 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736762" y="726732"/>
            <a:ext cx="8622469" cy="2036884"/>
            <a:chOff x="736762" y="726732"/>
            <a:chExt cx="8622469" cy="2036884"/>
          </a:xfrm>
        </p:grpSpPr>
        <p:sp>
          <p:nvSpPr>
            <p:cNvPr id="12" name="円/楕円 9"/>
            <p:cNvSpPr/>
            <p:nvPr/>
          </p:nvSpPr>
          <p:spPr>
            <a:xfrm>
              <a:off x="736762" y="726732"/>
              <a:ext cx="1728192" cy="17281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latin typeface="Aleo-Bold" pitchFamily="34" charset="0"/>
                </a:rPr>
                <a:t>First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734495" y="824624"/>
              <a:ext cx="662473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0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en-US" altLang="zh-TW" sz="40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hoose </a:t>
              </a:r>
              <a:r>
                <a:rPr lang="en-US" altLang="zh-TW" sz="40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en-US" altLang="zh-TW" sz="24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en-US" altLang="zh-TW" sz="10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sz="40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which </a:t>
              </a:r>
              <a:r>
                <a:rPr lang="en-US" altLang="zh-TW" sz="40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 the </a:t>
              </a:r>
              <a:r>
                <a:rPr lang="en-US" altLang="zh-TW" sz="40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highest probability </a:t>
              </a:r>
              <a:r>
                <a:rPr lang="en-US" altLang="zh-TW" sz="40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value</a:t>
              </a:r>
              <a:r>
                <a: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br>
                <a: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endPara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46771" y="3627714"/>
            <a:ext cx="9160532" cy="2408049"/>
            <a:chOff x="846771" y="3627714"/>
            <a:chExt cx="9160532" cy="240804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b="25806"/>
            <a:stretch/>
          </p:blipFill>
          <p:spPr>
            <a:xfrm>
              <a:off x="2607708" y="4379579"/>
              <a:ext cx="5595502" cy="1656184"/>
            </a:xfrm>
            <a:prstGeom prst="rect">
              <a:avLst/>
            </a:prstGeom>
          </p:spPr>
        </p:pic>
        <p:sp>
          <p:nvSpPr>
            <p:cNvPr id="13" name="円/楕円 10"/>
            <p:cNvSpPr/>
            <p:nvPr/>
          </p:nvSpPr>
          <p:spPr>
            <a:xfrm>
              <a:off x="846771" y="3835216"/>
              <a:ext cx="1728192" cy="1728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latin typeface="Aleo-Bold" pitchFamily="34" charset="0"/>
                </a:rPr>
                <a:t>Second</a:t>
              </a:r>
              <a:endParaRPr lang="en-US" dirty="0">
                <a:latin typeface="Aleo-Bold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34495" y="3627714"/>
              <a:ext cx="72728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Calculate </a:t>
              </a:r>
              <a:r>
                <a:rPr lang="en-US" altLang="zh-TW" sz="40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standard deviation </a:t>
              </a:r>
              <a:endParaRPr lang="zh-TW" altLang="en-US" sz="4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46771" y="6943700"/>
            <a:ext cx="11245959" cy="2188484"/>
            <a:chOff x="846771" y="6943700"/>
            <a:chExt cx="11245959" cy="2188484"/>
          </a:xfrm>
        </p:grpSpPr>
        <p:sp>
          <p:nvSpPr>
            <p:cNvPr id="14" name="円/楕円 12"/>
            <p:cNvSpPr/>
            <p:nvPr/>
          </p:nvSpPr>
          <p:spPr>
            <a:xfrm>
              <a:off x="846771" y="6943700"/>
              <a:ext cx="1728192" cy="1728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latin typeface="Aleo-Bold" pitchFamily="34" charset="0"/>
                </a:rPr>
                <a:t>Last</a:t>
              </a:r>
              <a:endParaRPr lang="en-US" dirty="0">
                <a:latin typeface="Aleo-Bold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1905" y="6946970"/>
              <a:ext cx="9140825" cy="21852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36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Choose </a:t>
              </a:r>
              <a:r>
                <a:rPr lang="en-US" altLang="zh-TW" sz="3600" b="1" i="1" dirty="0" err="1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en-US" altLang="zh-TW" sz="2800" b="1" i="1" dirty="0" err="1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en-US" altLang="zh-TW" sz="36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&gt; p</a:t>
              </a:r>
              <a:r>
                <a:rPr lang="en-US" altLang="zh-TW" sz="28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en-US" altLang="zh-TW" sz="36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–</a:t>
              </a:r>
              <a:r>
                <a:rPr lang="zh-TW" altLang="en-US" sz="36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3600" b="1" i="1" dirty="0" err="1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en-US" altLang="zh-TW" sz="2800" b="1" i="1" dirty="0" err="1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en-US" altLang="zh-TW" sz="28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800" b="1" i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endParaRPr lang="en-US" altLang="zh-TW" sz="2800" b="1" i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36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The </a:t>
              </a:r>
              <a:r>
                <a:rPr lang="en-US" altLang="zh-TW" sz="36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corresponding </a:t>
              </a:r>
              <a:r>
                <a:rPr lang="en-US" altLang="zh-TW" sz="36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36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3600" b="1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class will </a:t>
              </a:r>
              <a:r>
                <a:rPr lang="en-US" altLang="zh-TW" sz="36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 chosen</a:t>
              </a:r>
              <a:endParaRPr lang="zh-TW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163">
        <p14:flip dir="r"/>
      </p:transition>
    </mc:Choice>
    <mc:Fallback xmlns="">
      <p:transition spd="slow" advTm="41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48" y="1311649"/>
            <a:ext cx="7008945" cy="523383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62512" y="7060841"/>
            <a:ext cx="5616624" cy="792088"/>
          </a:xfrm>
          <a:prstGeom prst="rect">
            <a:avLst/>
          </a:prstGeom>
          <a:solidFill>
            <a:srgbClr val="77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zh-TW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!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1964" t="2744" r="24723" b="23885"/>
          <a:stretch/>
        </p:blipFill>
        <p:spPr>
          <a:xfrm>
            <a:off x="1653635" y="3540850"/>
            <a:ext cx="6408712" cy="15258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9396" y="1939026"/>
            <a:ext cx="9140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Firstly, we choose </a:t>
            </a:r>
            <a:r>
              <a:rPr lang="en-US" altLang="zh-TW" b="1" i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</a:t>
            </a:r>
            <a:r>
              <a:rPr lang="en-US" altLang="zh-TW" sz="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= 48.3%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5460" t="33481" r="23116" b="29167"/>
          <a:stretch/>
        </p:blipFill>
        <p:spPr>
          <a:xfrm>
            <a:off x="1006302" y="6615148"/>
            <a:ext cx="7776865" cy="8730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15653" y="5809955"/>
            <a:ext cx="5787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Dynamic 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threshold t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</a:t>
            </a:r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is : </a:t>
            </a:r>
            <a:endParaRPr lang="zh-TW" altLang="en-US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	ABSTRACT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006302" y="2839244"/>
            <a:ext cx="16427188" cy="23042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paper presents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 learning</a:t>
            </a:r>
            <a:r>
              <a:rPr lang="en-US" dirty="0"/>
              <a:t> model for </a:t>
            </a:r>
            <a:r>
              <a:rPr lang="en-US" u="sng" dirty="0">
                <a:solidFill>
                  <a:srgbClr val="770099"/>
                </a:solidFill>
              </a:rPr>
              <a:t>Vietnamese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text/web </a:t>
            </a:r>
            <a:r>
              <a:rPr lang="en-US" dirty="0">
                <a:solidFill>
                  <a:srgbClr val="770099"/>
                </a:solidFill>
              </a:rPr>
              <a:t>content classification and </a:t>
            </a:r>
            <a:r>
              <a:rPr lang="en-US" dirty="0" smtClean="0">
                <a:solidFill>
                  <a:srgbClr val="770099"/>
                </a:solidFill>
              </a:rPr>
              <a:t>filtering </a:t>
            </a:r>
            <a:r>
              <a:rPr lang="en-US" dirty="0" smtClean="0"/>
              <a:t>that </a:t>
            </a:r>
            <a:r>
              <a:rPr lang="en-US" dirty="0"/>
              <a:t>is based on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entropy</a:t>
            </a:r>
            <a:r>
              <a:rPr lang="en-US" dirty="0"/>
              <a:t> principle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862286" y="6225942"/>
            <a:ext cx="16417824" cy="2782768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latin typeface="Aleo-BoldItalic" pitchFamily="34" charset="0"/>
              </a:rPr>
              <a:t>The </a:t>
            </a:r>
            <a:r>
              <a:rPr lang="en-US" sz="4400" dirty="0">
                <a:latin typeface="Aleo-BoldItalic" pitchFamily="34" charset="0"/>
              </a:rPr>
              <a:t>difficulty in </a:t>
            </a:r>
            <a:r>
              <a:rPr lang="en-US" sz="4400" dirty="0" smtClean="0">
                <a:solidFill>
                  <a:srgbClr val="770099"/>
                </a:solidFill>
                <a:latin typeface="Aleo-BoldItalic" pitchFamily="34" charset="0"/>
              </a:rPr>
              <a:t>identifying word </a:t>
            </a:r>
            <a:r>
              <a:rPr lang="en-US" sz="4400" dirty="0">
                <a:solidFill>
                  <a:srgbClr val="770099"/>
                </a:solidFill>
                <a:latin typeface="Aleo-BoldItalic" pitchFamily="34" charset="0"/>
              </a:rPr>
              <a:t>boundaries </a:t>
            </a:r>
            <a:r>
              <a:rPr lang="en-US" sz="4400" dirty="0">
                <a:latin typeface="Aleo-BoldItalic" pitchFamily="34" charset="0"/>
              </a:rPr>
              <a:t>of Vietnamese (isolated language) is solved by 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eo-BoldItalic" pitchFamily="34" charset="0"/>
              </a:rPr>
              <a:t>Maximum Matching </a:t>
            </a:r>
            <a:r>
              <a:rPr lang="en-US" sz="4400" dirty="0">
                <a:latin typeface="Aleo-BoldItalic" pitchFamily="34" charset="0"/>
              </a:rPr>
              <a:t>approach based on </a:t>
            </a:r>
            <a:r>
              <a:rPr lang="en-US" sz="4400" dirty="0" smtClean="0">
                <a:latin typeface="Aleo-BoldItalic" pitchFamily="34" charset="0"/>
              </a:rPr>
              <a:t>a Vietnamese </a:t>
            </a:r>
            <a:r>
              <a:rPr lang="en-US" sz="4400" dirty="0">
                <a:latin typeface="Aleo-BoldItalic" pitchFamily="34" charset="0"/>
              </a:rPr>
              <a:t>lexicon (</a:t>
            </a:r>
            <a:r>
              <a:rPr lang="en-US" sz="4400" dirty="0" err="1">
                <a:latin typeface="Aleo-BoldItalic" pitchFamily="34" charset="0"/>
              </a:rPr>
              <a:t>LacViet</a:t>
            </a:r>
            <a:r>
              <a:rPr lang="en-US" sz="4400" dirty="0">
                <a:latin typeface="Aleo-BoldItalic" pitchFamily="34" charset="0"/>
              </a:rPr>
              <a:t> </a:t>
            </a:r>
            <a:r>
              <a:rPr lang="en-US" sz="4400" dirty="0" smtClean="0">
                <a:latin typeface="Aleo-BoldItalic" pitchFamily="34" charset="0"/>
              </a:rPr>
              <a:t>MTD)</a:t>
            </a:r>
            <a:endParaRPr lang="en-US" sz="4400" dirty="0">
              <a:latin typeface="Aleo-BoldItal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604893" y="603505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9681041" y="2990288"/>
            <a:ext cx="8156730" cy="76942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No. of Predicates &amp; Features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042" y="4140150"/>
            <a:ext cx="8156730" cy="22829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6" y="4127801"/>
            <a:ext cx="8558000" cy="4472084"/>
          </a:xfrm>
          <a:prstGeom prst="rect">
            <a:avLst/>
          </a:prstGeom>
        </p:spPr>
      </p:pic>
      <p:sp>
        <p:nvSpPr>
          <p:cNvPr id="13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646262" y="2990288"/>
            <a:ext cx="8156730" cy="769423"/>
          </a:xfrm>
          <a:solidFill>
            <a:srgbClr val="F00082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F1 - Measure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662615" y="6803586"/>
            <a:ext cx="763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 </a:t>
            </a:r>
            <a:r>
              <a:rPr lang="en-US" altLang="zh-TW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ambiguity between English </a:t>
            </a:r>
            <a: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b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Vietnamese </a:t>
            </a:r>
            <a:r>
              <a:rPr lang="en-US" altLang="zh-TW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 very low although </a:t>
            </a:r>
            <a: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both </a:t>
            </a:r>
            <a:b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languages  are written </a:t>
            </a:r>
            <a:r>
              <a:rPr lang="en-US" altLang="zh-TW" sz="28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Latin characters.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9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That’s all. 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1790"/>
      </p:ext>
    </p:extLst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90678" y="567507"/>
            <a:ext cx="13681520" cy="987125"/>
          </a:xfrm>
        </p:spPr>
        <p:txBody>
          <a:bodyPr/>
          <a:lstStyle/>
          <a:p>
            <a:r>
              <a:rPr lang="en-US" dirty="0"/>
              <a:t>Vietnamese </a:t>
            </a:r>
            <a:r>
              <a:rPr lang="en-US" dirty="0" smtClean="0">
                <a:solidFill>
                  <a:schemeClr val="accent1"/>
                </a:solidFill>
              </a:rPr>
              <a:t>Example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>
          <a:xfrm>
            <a:off x="1356978" y="2551212"/>
            <a:ext cx="16283172" cy="1608079"/>
          </a:xfrm>
        </p:spPr>
        <p:txBody>
          <a:bodyPr/>
          <a:lstStyle/>
          <a:p>
            <a:r>
              <a:rPr lang="en-US" dirty="0"/>
              <a:t>Vietnamese is an </a:t>
            </a:r>
            <a:r>
              <a:rPr lang="en-US" dirty="0" smtClean="0"/>
              <a:t>isolated language </a:t>
            </a:r>
            <a:r>
              <a:rPr lang="en-US" dirty="0"/>
              <a:t>and </a:t>
            </a:r>
            <a:r>
              <a:rPr lang="en-US" dirty="0">
                <a:solidFill>
                  <a:srgbClr val="F00082"/>
                </a:solidFill>
              </a:rPr>
              <a:t>whitespaces</a:t>
            </a:r>
            <a:r>
              <a:rPr lang="en-US" dirty="0"/>
              <a:t> are not always used </a:t>
            </a:r>
            <a:r>
              <a:rPr lang="en-US" dirty="0" smtClean="0"/>
              <a:t>to identify </a:t>
            </a:r>
            <a:r>
              <a:rPr lang="en-US" dirty="0"/>
              <a:t>the word boundaries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1384784" y="4639444"/>
            <a:ext cx="7182358" cy="10081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4400" dirty="0">
              <a:latin typeface="Aleo-BoldItalic" pitchFamily="34" charset="0"/>
            </a:endParaRPr>
          </a:p>
        </p:txBody>
      </p:sp>
      <p:sp>
        <p:nvSpPr>
          <p:cNvPr id="12" name="テキスト プレースホルダー 9"/>
          <p:cNvSpPr txBox="1">
            <a:spLocks/>
          </p:cNvSpPr>
          <p:nvPr/>
        </p:nvSpPr>
        <p:spPr>
          <a:xfrm>
            <a:off x="1299125" y="4804714"/>
            <a:ext cx="7243951" cy="979020"/>
          </a:xfrm>
          <a:prstGeom prst="rect">
            <a:avLst/>
          </a:prstGeom>
          <a:solidFill>
            <a:schemeClr val="accent4"/>
          </a:solidFill>
        </p:spPr>
        <p:txBody>
          <a:bodyPr vert="horz" lIns="163275" tIns="81638" rIns="163275" bIns="81638" rtlCol="0" anchor="ctr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altLang="zh-TW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 doing</a:t>
            </a:r>
            <a:r>
              <a:rPr lang="en-US" altLang="zh-TW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zh-TW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テキスト プレースホルダー 15"/>
          <p:cNvSpPr txBox="1">
            <a:spLocks/>
          </p:cNvSpPr>
          <p:nvPr/>
        </p:nvSpPr>
        <p:spPr>
          <a:xfrm>
            <a:off x="9498564" y="6799684"/>
            <a:ext cx="7243951" cy="899126"/>
          </a:xfrm>
          <a:prstGeom prst="rect">
            <a:avLst/>
          </a:prstGeom>
          <a:solidFill>
            <a:schemeClr val="accent1"/>
          </a:solidFill>
        </p:spPr>
        <p:txBody>
          <a:bodyPr vert="horz" lIns="163275" tIns="81638" rIns="163275" bIns="81638" rtlCol="0" anchor="ctr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dirty="0" err="1" smtClean="0"/>
              <a:t>Dạo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#</a:t>
            </a:r>
            <a:r>
              <a:rPr lang="zh-TW" altLang="en-US" sz="4000" dirty="0" smtClean="0"/>
              <a:t> </a:t>
            </a:r>
            <a:r>
              <a:rPr lang="en-US" altLang="zh-TW" sz="4000" dirty="0" err="1" smtClean="0"/>
              <a:t>này</a:t>
            </a:r>
            <a:r>
              <a:rPr lang="en-US" altLang="zh-TW" sz="4000" dirty="0" smtClean="0"/>
              <a:t>  </a:t>
            </a:r>
            <a:r>
              <a:rPr lang="en-US" altLang="zh-TW" sz="4000" dirty="0"/>
              <a:t>chị </a:t>
            </a:r>
            <a:r>
              <a:rPr lang="en-US" altLang="zh-TW" sz="4000" dirty="0" smtClean="0"/>
              <a:t># </a:t>
            </a:r>
            <a:r>
              <a:rPr lang="en-US" altLang="zh-TW" sz="4000" dirty="0" err="1"/>
              <a:t>thê</a:t>
            </a:r>
            <a:r>
              <a:rPr lang="en-US" altLang="zh-TW" sz="4000" dirty="0"/>
              <a:t>́  </a:t>
            </a:r>
            <a:r>
              <a:rPr lang="en-US" altLang="zh-TW" sz="4000" dirty="0" err="1"/>
              <a:t>nào</a:t>
            </a:r>
            <a:r>
              <a:rPr lang="en-US" altLang="zh-TW" sz="4000" dirty="0"/>
              <a:t>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テキスト プレースホルダー 10"/>
          <p:cNvSpPr txBox="1">
            <a:spLocks/>
          </p:cNvSpPr>
          <p:nvPr/>
        </p:nvSpPr>
        <p:spPr>
          <a:xfrm>
            <a:off x="9464586" y="4789823"/>
            <a:ext cx="7243951" cy="1008802"/>
          </a:xfrm>
          <a:prstGeom prst="rect">
            <a:avLst/>
          </a:prstGeom>
          <a:solidFill>
            <a:schemeClr val="accent2"/>
          </a:solidFill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dirty="0" err="1"/>
              <a:t>Dạo</a:t>
            </a:r>
            <a:r>
              <a:rPr lang="en-US" altLang="zh-TW" sz="4000" dirty="0"/>
              <a:t>  </a:t>
            </a:r>
            <a:r>
              <a:rPr lang="en-US" altLang="zh-TW" sz="4000" dirty="0" err="1"/>
              <a:t>này</a:t>
            </a:r>
            <a:r>
              <a:rPr lang="en-US" altLang="zh-TW" sz="4000" dirty="0"/>
              <a:t>  chị  </a:t>
            </a:r>
            <a:r>
              <a:rPr lang="en-US" altLang="zh-TW" sz="4000" dirty="0" err="1"/>
              <a:t>thê</a:t>
            </a:r>
            <a:r>
              <a:rPr lang="en-US" altLang="zh-TW" sz="4000" dirty="0"/>
              <a:t>́  </a:t>
            </a:r>
            <a:r>
              <a:rPr lang="en-US" altLang="zh-TW" sz="4000" dirty="0" err="1"/>
              <a:t>nào</a:t>
            </a:r>
            <a:r>
              <a:rPr lang="en-US" altLang="zh-TW" sz="4000" dirty="0"/>
              <a:t> ?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テキスト プレースホルダー 15"/>
          <p:cNvSpPr txBox="1">
            <a:spLocks/>
          </p:cNvSpPr>
          <p:nvPr/>
        </p:nvSpPr>
        <p:spPr>
          <a:xfrm>
            <a:off x="1304963" y="6799684"/>
            <a:ext cx="7243951" cy="899126"/>
          </a:xfrm>
          <a:prstGeom prst="rect">
            <a:avLst/>
          </a:prstGeom>
          <a:solidFill>
            <a:srgbClr val="0070C0"/>
          </a:solidFill>
        </p:spPr>
        <p:txBody>
          <a:bodyPr vert="horz" lIns="163275" tIns="81638" rIns="163275" bIns="81638" rtlCol="0" anchor="ctr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  <a:ea typeface="+mn-ea"/>
                <a:cs typeface="+mn-cs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doing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770717"/>
      </p:ext>
    </p:extLst>
  </p:cSld>
  <p:clrMapOvr>
    <a:masterClrMapping/>
  </p:clrMapOvr>
  <p:transition spd="slow" advTm="267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390678" y="606996"/>
            <a:ext cx="13681520" cy="987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 Matching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Cardinality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Maximal </a:t>
            </a:r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辦法直接增加配對數的匹配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Maximum </a:t>
            </a:r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配對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數最多的匹配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Perfect </a:t>
            </a:r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matching</a:t>
            </a:r>
            <a: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都配對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6" y="2540660"/>
            <a:ext cx="6650292" cy="66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468231" y="638771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Maximum </a:t>
            </a:r>
            <a:r>
              <a:rPr lang="en-US" dirty="0">
                <a:solidFill>
                  <a:schemeClr val="accent1"/>
                </a:solidFill>
              </a:rPr>
              <a:t>Entropy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9019204" y="2490764"/>
            <a:ext cx="8476929" cy="7216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Main </a:t>
            </a:r>
            <a:r>
              <a:rPr lang="en-US" dirty="0"/>
              <a:t>idea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8999190" y="3356464"/>
            <a:ext cx="8496943" cy="2448272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latin typeface="Arial Narrow" panose="020B0606020202030204" pitchFamily="34" charset="0"/>
              </a:rPr>
              <a:t>U</a:t>
            </a:r>
            <a:r>
              <a:rPr lang="en-US" sz="3600" b="1" dirty="0" smtClean="0">
                <a:latin typeface="Arial Narrow" panose="020B0606020202030204" pitchFamily="34" charset="0"/>
              </a:rPr>
              <a:t>nknown </a:t>
            </a:r>
            <a:r>
              <a:rPr lang="en-US" sz="3600" b="1" dirty="0">
                <a:latin typeface="Arial Narrow" panose="020B0606020202030204" pitchFamily="34" charset="0"/>
              </a:rPr>
              <a:t>model generating the sample data </a:t>
            </a:r>
            <a:r>
              <a:rPr lang="en-US" sz="3600" b="1" dirty="0" smtClean="0">
                <a:latin typeface="Arial Narrow" panose="020B0606020202030204" pitchFamily="34" charset="0"/>
              </a:rPr>
              <a:t>should be </a:t>
            </a:r>
            <a:r>
              <a:rPr lang="en-US" sz="3600" b="1" dirty="0">
                <a:latin typeface="Arial Narrow" panose="020B0606020202030204" pitchFamily="34" charset="0"/>
              </a:rPr>
              <a:t>the model that is </a:t>
            </a:r>
            <a:r>
              <a:rPr lang="en-US" sz="4400" b="1" dirty="0">
                <a:solidFill>
                  <a:srgbClr val="770099"/>
                </a:solidFill>
                <a:latin typeface="Arial Narrow" panose="020B0606020202030204" pitchFamily="34" charset="0"/>
              </a:rPr>
              <a:t>most uniform </a:t>
            </a:r>
            <a:r>
              <a:rPr lang="en-US" sz="3600" b="1" dirty="0">
                <a:latin typeface="Arial Narrow" panose="020B0606020202030204" pitchFamily="34" charset="0"/>
              </a:rPr>
              <a:t>and </a:t>
            </a:r>
            <a:r>
              <a:rPr lang="en-US" sz="4000" b="1" dirty="0">
                <a:solidFill>
                  <a:srgbClr val="F00082"/>
                </a:solidFill>
                <a:latin typeface="Arial Narrow" panose="020B0606020202030204" pitchFamily="34" charset="0"/>
              </a:rPr>
              <a:t>satisfy </a:t>
            </a:r>
            <a:r>
              <a:rPr lang="en-US" sz="4000" b="1" dirty="0" smtClean="0">
                <a:solidFill>
                  <a:srgbClr val="F00082"/>
                </a:solidFill>
                <a:latin typeface="Arial Narrow" panose="020B0606020202030204" pitchFamily="34" charset="0"/>
              </a:rPr>
              <a:t>all constrains </a:t>
            </a:r>
            <a:r>
              <a:rPr lang="en-US" sz="3600" b="1" dirty="0">
                <a:latin typeface="Arial Narrow" panose="020B0606020202030204" pitchFamily="34" charset="0"/>
              </a:rPr>
              <a:t>from sample data (or training data)</a:t>
            </a:r>
          </a:p>
        </p:txBody>
      </p:sp>
      <p:sp>
        <p:nvSpPr>
          <p:cNvPr id="130" name="円/楕円 16"/>
          <p:cNvSpPr/>
          <p:nvPr/>
        </p:nvSpPr>
        <p:spPr>
          <a:xfrm>
            <a:off x="1886053" y="7022068"/>
            <a:ext cx="1404156" cy="14041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懸掛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31" name="円/楕円 19"/>
          <p:cNvSpPr/>
          <p:nvPr/>
        </p:nvSpPr>
        <p:spPr>
          <a:xfrm>
            <a:off x="6597783" y="7969066"/>
            <a:ext cx="1944216" cy="1944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32" name="円/楕円 23"/>
          <p:cNvSpPr/>
          <p:nvPr/>
        </p:nvSpPr>
        <p:spPr>
          <a:xfrm>
            <a:off x="3936481" y="8408190"/>
            <a:ext cx="1404156" cy="14041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飛奔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円/楕円 27"/>
          <p:cNvSpPr/>
          <p:nvPr/>
        </p:nvSpPr>
        <p:spPr>
          <a:xfrm>
            <a:off x="3038011" y="2675613"/>
            <a:ext cx="1469988" cy="138776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駕駛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34" name="円/楕円 30"/>
          <p:cNvSpPr/>
          <p:nvPr/>
        </p:nvSpPr>
        <p:spPr>
          <a:xfrm>
            <a:off x="241463" y="4345204"/>
            <a:ext cx="1944216" cy="1944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35" name="円/楕円 33"/>
          <p:cNvSpPr/>
          <p:nvPr/>
        </p:nvSpPr>
        <p:spPr>
          <a:xfrm>
            <a:off x="8925391" y="6346600"/>
            <a:ext cx="1944216" cy="1944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蒼蠅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円/楕円 36"/>
          <p:cNvSpPr/>
          <p:nvPr/>
        </p:nvSpPr>
        <p:spPr>
          <a:xfrm>
            <a:off x="6388955" y="3356464"/>
            <a:ext cx="1404156" cy="140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ahoma" panose="020B0604030504040204" pitchFamily="34" charset="0"/>
              </a:rPr>
              <a:t>門簾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37" name="円/楕円 14"/>
          <p:cNvSpPr/>
          <p:nvPr/>
        </p:nvSpPr>
        <p:spPr>
          <a:xfrm>
            <a:off x="5307821" y="6502760"/>
            <a:ext cx="314726" cy="3147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直線コネクタ 41"/>
          <p:cNvCxnSpPr>
            <a:stCxn id="130" idx="6"/>
            <a:endCxn id="137" idx="2"/>
          </p:cNvCxnSpPr>
          <p:nvPr/>
        </p:nvCxnSpPr>
        <p:spPr>
          <a:xfrm flipV="1">
            <a:off x="3290209" y="6660123"/>
            <a:ext cx="2017612" cy="106402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44"/>
          <p:cNvCxnSpPr>
            <a:stCxn id="134" idx="6"/>
            <a:endCxn id="137" idx="2"/>
          </p:cNvCxnSpPr>
          <p:nvPr/>
        </p:nvCxnSpPr>
        <p:spPr>
          <a:xfrm>
            <a:off x="2185679" y="5317312"/>
            <a:ext cx="3122142" cy="134281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47"/>
          <p:cNvCxnSpPr>
            <a:stCxn id="132" idx="0"/>
            <a:endCxn id="137" idx="3"/>
          </p:cNvCxnSpPr>
          <p:nvPr/>
        </p:nvCxnSpPr>
        <p:spPr>
          <a:xfrm flipV="1">
            <a:off x="4638559" y="6771395"/>
            <a:ext cx="715353" cy="1636795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50"/>
          <p:cNvCxnSpPr>
            <a:stCxn id="131" idx="1"/>
            <a:endCxn id="137" idx="5"/>
          </p:cNvCxnSpPr>
          <p:nvPr/>
        </p:nvCxnSpPr>
        <p:spPr>
          <a:xfrm flipH="1" flipV="1">
            <a:off x="5576456" y="6771395"/>
            <a:ext cx="1306051" cy="1482395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53"/>
          <p:cNvCxnSpPr>
            <a:stCxn id="135" idx="2"/>
            <a:endCxn id="137" idx="6"/>
          </p:cNvCxnSpPr>
          <p:nvPr/>
        </p:nvCxnSpPr>
        <p:spPr>
          <a:xfrm flipH="1" flipV="1">
            <a:off x="5622547" y="6660123"/>
            <a:ext cx="3302844" cy="658585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56"/>
          <p:cNvCxnSpPr>
            <a:stCxn id="133" idx="4"/>
            <a:endCxn id="137" idx="7"/>
          </p:cNvCxnSpPr>
          <p:nvPr/>
        </p:nvCxnSpPr>
        <p:spPr>
          <a:xfrm>
            <a:off x="3773005" y="4063380"/>
            <a:ext cx="1803451" cy="2485471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59"/>
          <p:cNvCxnSpPr>
            <a:stCxn id="136" idx="3"/>
            <a:endCxn id="137" idx="6"/>
          </p:cNvCxnSpPr>
          <p:nvPr/>
        </p:nvCxnSpPr>
        <p:spPr>
          <a:xfrm flipH="1">
            <a:off x="5622547" y="4554986"/>
            <a:ext cx="972042" cy="2105137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円/楕円 12"/>
          <p:cNvSpPr/>
          <p:nvPr/>
        </p:nvSpPr>
        <p:spPr>
          <a:xfrm>
            <a:off x="4174654" y="5387024"/>
            <a:ext cx="2573012" cy="25730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65"/>
              <p:cNvSpPr txBox="1"/>
              <p:nvPr/>
            </p:nvSpPr>
            <p:spPr>
              <a:xfrm>
                <a:off x="150217" y="3374115"/>
                <a:ext cx="1685077" cy="739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00082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75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7" y="3374115"/>
                <a:ext cx="1685077" cy="739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65"/>
              <p:cNvSpPr txBox="1"/>
              <p:nvPr/>
            </p:nvSpPr>
            <p:spPr>
              <a:xfrm>
                <a:off x="10829914" y="7480966"/>
                <a:ext cx="1685077" cy="739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F00082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7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914" y="7480966"/>
                <a:ext cx="1685077" cy="739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65"/>
              <p:cNvSpPr txBox="1"/>
              <p:nvPr/>
            </p:nvSpPr>
            <p:spPr>
              <a:xfrm>
                <a:off x="8352527" y="9268757"/>
                <a:ext cx="1685077" cy="739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F00082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F00082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77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27" y="9268757"/>
                <a:ext cx="1685077" cy="739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>
              <a:xfrm>
                <a:off x="6991740" y="2654018"/>
                <a:ext cx="1439817" cy="749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770099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40" y="2654018"/>
                <a:ext cx="1439817" cy="749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/>
              <p:cNvSpPr/>
              <p:nvPr/>
            </p:nvSpPr>
            <p:spPr>
              <a:xfrm>
                <a:off x="4337635" y="2433197"/>
                <a:ext cx="761632" cy="7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770099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80" name="矩形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35" y="2433197"/>
                <a:ext cx="761632" cy="778290"/>
              </a:xfrm>
              <a:prstGeom prst="rect">
                <a:avLst/>
              </a:prstGeom>
              <a:blipFill>
                <a:blip r:embed="rId7"/>
                <a:stretch>
                  <a:fillRect r="-58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/>
              <p:cNvSpPr/>
              <p:nvPr/>
            </p:nvSpPr>
            <p:spPr>
              <a:xfrm>
                <a:off x="498390" y="7885869"/>
                <a:ext cx="1439817" cy="749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770099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81" name="矩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0" y="7885869"/>
                <a:ext cx="1439817" cy="749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/>
              <p:cNvSpPr/>
              <p:nvPr/>
            </p:nvSpPr>
            <p:spPr>
              <a:xfrm>
                <a:off x="2502806" y="9023102"/>
                <a:ext cx="1439817" cy="749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TW" b="1" i="1" dirty="0" smtClean="0">
                              <a:solidFill>
                                <a:srgbClr val="770099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rgbClr val="770099"/>
                  </a:solidFill>
                  <a:latin typeface="Aleo-BoldItalic" pitchFamily="34" charset="0"/>
                </a:endParaRPr>
              </a:p>
            </p:txBody>
          </p:sp>
        </mc:Choice>
        <mc:Fallback xmlns="">
          <p:sp>
            <p:nvSpPr>
              <p:cNvPr id="182" name="矩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06" y="9023102"/>
                <a:ext cx="1439817" cy="749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5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9" grpId="0"/>
      <p:bldP spid="180" grpId="0"/>
      <p:bldP spid="181" grpId="0"/>
      <p:bldP spid="1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90678" y="638680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Maximum </a:t>
            </a:r>
            <a:r>
              <a:rPr lang="en-US" dirty="0">
                <a:solidFill>
                  <a:schemeClr val="accent1"/>
                </a:solidFill>
              </a:rPr>
              <a:t>Entropy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>
          <a:xfrm>
            <a:off x="1008291" y="2702552"/>
            <a:ext cx="6764774" cy="721683"/>
          </a:xfrm>
        </p:spPr>
        <p:txBody>
          <a:bodyPr/>
          <a:lstStyle/>
          <a:p>
            <a:r>
              <a:rPr lang="en-US" dirty="0" smtClean="0"/>
              <a:t>Constrain Equation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4030638" y="5296443"/>
            <a:ext cx="6764774" cy="721683"/>
          </a:xfrm>
        </p:spPr>
        <p:txBody>
          <a:bodyPr/>
          <a:lstStyle/>
          <a:p>
            <a:r>
              <a:rPr lang="en-US" dirty="0" smtClean="0"/>
              <a:t>Exponential Form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>
          <a:xfrm>
            <a:off x="6722033" y="7770658"/>
            <a:ext cx="6764774" cy="721683"/>
          </a:xfrm>
        </p:spPr>
        <p:txBody>
          <a:bodyPr>
            <a:normAutofit/>
          </a:bodyPr>
          <a:lstStyle/>
          <a:p>
            <a:r>
              <a:rPr lang="en-US" dirty="0" smtClean="0"/>
              <a:t>Normalization Factor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373" t="-29" b="64727"/>
          <a:stretch/>
        </p:blipFill>
        <p:spPr>
          <a:xfrm>
            <a:off x="574254" y="3631332"/>
            <a:ext cx="9037422" cy="9661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628" b="48366"/>
          <a:stretch/>
        </p:blipFill>
        <p:spPr>
          <a:xfrm>
            <a:off x="4482716" y="6126209"/>
            <a:ext cx="5860618" cy="118175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b="49009"/>
          <a:stretch/>
        </p:blipFill>
        <p:spPr>
          <a:xfrm>
            <a:off x="7791311" y="8492341"/>
            <a:ext cx="4710983" cy="128115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303446" y="3151616"/>
            <a:ext cx="62397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D 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= {(</a:t>
            </a:r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d</a:t>
            </a:r>
            <a:r>
              <a:rPr lang="en-US" altLang="zh-TW" sz="900" dirty="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,</a:t>
            </a:r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c</a:t>
            </a:r>
            <a:r>
              <a:rPr lang="en-US" altLang="zh-TW" sz="900" dirty="0">
                <a:solidFill>
                  <a:srgbClr val="000000"/>
                </a:solidFill>
                <a:latin typeface="TimesNewRomanPSMT"/>
              </a:rPr>
              <a:t>1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), (</a:t>
            </a:r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d</a:t>
            </a:r>
            <a:r>
              <a:rPr lang="en-US" altLang="zh-TW" sz="900" dirty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,</a:t>
            </a:r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c</a:t>
            </a:r>
            <a:r>
              <a:rPr lang="en-US" altLang="zh-TW" sz="900" dirty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),…, (</a:t>
            </a:r>
            <a:r>
              <a:rPr lang="en-US" altLang="zh-TW" sz="3600" i="1" dirty="0" err="1">
                <a:solidFill>
                  <a:srgbClr val="000000"/>
                </a:solidFill>
                <a:latin typeface="TimesNewRomanPS-ItalicMT"/>
              </a:rPr>
              <a:t>d</a:t>
            </a:r>
            <a:r>
              <a:rPr lang="en-US" altLang="zh-TW" sz="900" dirty="0" err="1">
                <a:solidFill>
                  <a:srgbClr val="000000"/>
                </a:solidFill>
                <a:latin typeface="TimesNewRomanPSMT"/>
              </a:rPr>
              <a:t>N</a:t>
            </a:r>
            <a:r>
              <a:rPr lang="en-US" altLang="zh-TW" sz="3600" dirty="0" err="1">
                <a:solidFill>
                  <a:srgbClr val="000000"/>
                </a:solidFill>
                <a:latin typeface="TimesNewRomanPSMT"/>
              </a:rPr>
              <a:t>,</a:t>
            </a:r>
            <a:r>
              <a:rPr lang="en-US" altLang="zh-TW" sz="3600" i="1" dirty="0" err="1">
                <a:solidFill>
                  <a:srgbClr val="000000"/>
                </a:solidFill>
                <a:latin typeface="TimesNewRomanPS-ItalicMT"/>
              </a:rPr>
              <a:t>c</a:t>
            </a:r>
            <a:r>
              <a:rPr lang="en-US" altLang="zh-TW" sz="900" dirty="0" err="1">
                <a:solidFill>
                  <a:srgbClr val="000000"/>
                </a:solidFill>
                <a:latin typeface="TimesNewRomanPSMT"/>
              </a:rPr>
              <a:t>N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)}</a:t>
            </a:r>
            <a:br>
              <a:rPr lang="en-US" altLang="zh-TW" sz="3600" dirty="0">
                <a:solidFill>
                  <a:srgbClr val="000000"/>
                </a:solidFill>
                <a:latin typeface="TimesNewRomanPSMT"/>
              </a:rPr>
            </a:br>
            <a:r>
              <a:rPr lang="en-US" altLang="zh-TW" sz="4400" i="1" dirty="0" smtClean="0">
                <a:solidFill>
                  <a:srgbClr val="000000"/>
                </a:solidFill>
                <a:latin typeface="TimesNewRomanPS-ItalicMT"/>
              </a:rPr>
              <a:t>d</a:t>
            </a:r>
            <a:r>
              <a:rPr lang="en-US" altLang="zh-TW" sz="1050" dirty="0" smtClean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is list of </a:t>
            </a:r>
            <a:r>
              <a:rPr lang="en-US" altLang="zh-TW" sz="3600" b="1" i="1" dirty="0">
                <a:solidFill>
                  <a:srgbClr val="770099"/>
                </a:solidFill>
                <a:latin typeface="TimesNewRomanPS-ItalicMT"/>
              </a:rPr>
              <a:t>context </a:t>
            </a:r>
            <a:r>
              <a:rPr lang="en-US" altLang="zh-TW" sz="3600" b="1" i="1" dirty="0" smtClean="0">
                <a:solidFill>
                  <a:srgbClr val="770099"/>
                </a:solidFill>
                <a:latin typeface="TimesNewRomanPS-ItalicMT"/>
              </a:rPr>
              <a:t>predicate</a:t>
            </a:r>
            <a:endParaRPr lang="en-US" altLang="zh-TW" sz="3600" b="1" dirty="0" smtClean="0">
              <a:solidFill>
                <a:srgbClr val="770099"/>
              </a:solidFill>
              <a:latin typeface="TimesNewRomanPSMT"/>
            </a:endParaRPr>
          </a:p>
          <a:p>
            <a:r>
              <a:rPr lang="en-US" altLang="zh-TW" sz="4400" i="1" dirty="0" smtClean="0">
                <a:solidFill>
                  <a:srgbClr val="000000"/>
                </a:solidFill>
                <a:latin typeface="TimesNewRomanPS-ItalicMT"/>
              </a:rPr>
              <a:t>c</a:t>
            </a:r>
            <a:r>
              <a:rPr lang="en-US" altLang="zh-TW" sz="1050" dirty="0" smtClean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is</a:t>
            </a:r>
            <a:r>
              <a:rPr lang="en-US" altLang="zh-TW" sz="3600" b="1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altLang="zh-TW" sz="3600" b="1" dirty="0" smtClean="0">
                <a:solidFill>
                  <a:srgbClr val="F00082"/>
                </a:solidFill>
                <a:latin typeface="TimesNewRomanPSMT"/>
              </a:rPr>
              <a:t>class</a:t>
            </a:r>
            <a:r>
              <a:rPr lang="en-US" altLang="zh-TW" sz="3600" b="1" dirty="0" smtClean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altLang="zh-TW" sz="3600" dirty="0" smtClean="0">
                <a:solidFill>
                  <a:srgbClr val="000000"/>
                </a:solidFill>
                <a:latin typeface="TimesNewRomanPSMT"/>
              </a:rPr>
              <a:t>corresponding </a:t>
            </a:r>
            <a:r>
              <a:rPr lang="en-US" altLang="zh-TW" sz="3600" dirty="0">
                <a:solidFill>
                  <a:srgbClr val="000000"/>
                </a:solidFill>
                <a:latin typeface="TimesNewRomanPSMT"/>
              </a:rPr>
              <a:t>to </a:t>
            </a:r>
            <a:r>
              <a:rPr lang="en-US" altLang="zh-TW" sz="4400" i="1" dirty="0">
                <a:solidFill>
                  <a:srgbClr val="000000"/>
                </a:solidFill>
                <a:latin typeface="TimesNewRomanPS-ItalicMT"/>
              </a:rPr>
              <a:t>d</a:t>
            </a:r>
            <a:r>
              <a:rPr lang="en-US" altLang="zh-TW" sz="1050" dirty="0">
                <a:solidFill>
                  <a:srgbClr val="000000"/>
                </a:solidFill>
                <a:latin typeface="TimesNewRomanPSMT"/>
              </a:rPr>
              <a:t>i</a:t>
            </a:r>
            <a:r>
              <a:rPr lang="en-US" altLang="zh-TW" sz="4400" dirty="0"/>
              <a:t> 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5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668">
        <p14:pan dir="u"/>
      </p:transition>
    </mc:Choice>
    <mc:Fallback xmlns="">
      <p:transition spd="slow" advTm="5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90678" y="623268"/>
            <a:ext cx="13681520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Maximum </a:t>
            </a:r>
            <a:r>
              <a:rPr lang="en-US" dirty="0">
                <a:solidFill>
                  <a:schemeClr val="accent1"/>
                </a:solidFill>
              </a:rPr>
              <a:t>Entropy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 smtClean="0"/>
              <a:t>Likelihood 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The same solution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60080"/>
          <a:stretch/>
        </p:blipFill>
        <p:spPr>
          <a:xfrm>
            <a:off x="1006303" y="3543413"/>
            <a:ext cx="7776864" cy="106807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t="4640" b="55040"/>
          <a:stretch/>
        </p:blipFill>
        <p:spPr>
          <a:xfrm>
            <a:off x="3525464" y="6178274"/>
            <a:ext cx="7054447" cy="10801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b="66329"/>
          <a:stretch/>
        </p:blipFill>
        <p:spPr>
          <a:xfrm>
            <a:off x="5542806" y="8599246"/>
            <a:ext cx="8253320" cy="9367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865217" y="3609095"/>
            <a:ext cx="49213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>
                <a:solidFill>
                  <a:srgbClr val="000000"/>
                </a:solidFill>
                <a:latin typeface="TimesNewRomanPS-ItalicMT"/>
              </a:rPr>
              <a:t>Exponential </a:t>
            </a:r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form guarantees</a:t>
            </a:r>
          </a:p>
          <a:p>
            <a:r>
              <a:rPr lang="en-US" altLang="zh-TW" sz="3600" i="1" dirty="0">
                <a:solidFill>
                  <a:srgbClr val="000000"/>
                </a:solidFill>
                <a:latin typeface="TimesNewRomanPS-ItalicMT"/>
              </a:rPr>
              <a:t>that the likelihood surface is </a:t>
            </a:r>
            <a:r>
              <a:rPr lang="en-US" altLang="zh-TW" sz="3600" b="1" i="1" dirty="0">
                <a:solidFill>
                  <a:srgbClr val="F00082"/>
                </a:solidFill>
                <a:latin typeface="TimesNewRomanPS-ItalicMT"/>
              </a:rPr>
              <a:t>convex</a:t>
            </a:r>
            <a:endParaRPr lang="zh-TW" altLang="en-US" sz="3600" b="1" dirty="0">
              <a:solidFill>
                <a:srgbClr val="F00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668">
        <p14:pan dir="u"/>
      </p:transition>
    </mc:Choice>
    <mc:Fallback xmlns="">
      <p:transition spd="slow" advTm="566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94579" y="683560"/>
            <a:ext cx="13405611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N-Gram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5"/>
          </p:nvPr>
        </p:nvSpPr>
        <p:spPr>
          <a:xfrm>
            <a:off x="1366342" y="2743580"/>
            <a:ext cx="4279483" cy="1125030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N-gram of syllables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2950518" y="3782640"/>
            <a:ext cx="9495522" cy="591682"/>
          </a:xfrm>
        </p:spPr>
        <p:txBody>
          <a:bodyPr>
            <a:noAutofit/>
          </a:bodyPr>
          <a:lstStyle/>
          <a:p>
            <a:r>
              <a:rPr lang="en-US" sz="2800" dirty="0" smtClean="0"/>
              <a:t>According to </a:t>
            </a:r>
            <a:r>
              <a:rPr lang="en-US" altLang="zh-TW" sz="2800" dirty="0" smtClean="0"/>
              <a:t>syllable , may contain meaningless words.</a:t>
            </a:r>
            <a:endParaRPr 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4817959" y="5063721"/>
            <a:ext cx="5760640" cy="1148552"/>
          </a:xfrm>
          <a:prstGeom prst="roundRect">
            <a:avLst/>
          </a:prstGeom>
          <a:solidFill>
            <a:schemeClr val="accent1"/>
          </a:solidFill>
        </p:spPr>
        <p:txBody>
          <a:bodyPr vert="horz" lIns="163275" tIns="81638" rIns="163275" bIns="81638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祝芃彣生日快樂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4134316">
            <a:off x="7663502" y="6438820"/>
            <a:ext cx="1022944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3238550" y="7770579"/>
            <a:ext cx="12345127" cy="1597506"/>
          </a:xfrm>
          <a:prstGeom prst="roundRect">
            <a:avLst/>
          </a:prstGeom>
          <a:solidFill>
            <a:srgbClr val="770099"/>
          </a:solidFill>
          <a:ln>
            <a:solidFill>
              <a:srgbClr val="77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芃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芃彣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彣生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生日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日快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快樂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7793">
        <p14:switch dir="r"/>
      </p:transition>
    </mc:Choice>
    <mc:Fallback xmlns="">
      <p:transition spd="slow" advTm="77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94579" y="683560"/>
            <a:ext cx="13405611" cy="987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N-Gram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97FAD88-CD89-445B-80D2-D1F46C8536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5"/>
          </p:nvPr>
        </p:nvSpPr>
        <p:spPr>
          <a:xfrm>
            <a:off x="1366342" y="2743580"/>
            <a:ext cx="4279483" cy="1125030"/>
          </a:xfrm>
        </p:spPr>
        <p:txBody>
          <a:bodyPr/>
          <a:lstStyle/>
          <a:p>
            <a:r>
              <a:rPr lang="en-US" b="1" dirty="0"/>
              <a:t>N-gram of </a:t>
            </a:r>
            <a:r>
              <a:rPr lang="en-US" b="1" dirty="0" smtClean="0"/>
              <a:t>words</a:t>
            </a:r>
            <a:endParaRPr lang="en-US" b="1" dirty="0"/>
          </a:p>
        </p:txBody>
      </p:sp>
      <p:sp>
        <p:nvSpPr>
          <p:cNvPr id="6" name="圓角矩形 5"/>
          <p:cNvSpPr/>
          <p:nvPr/>
        </p:nvSpPr>
        <p:spPr>
          <a:xfrm>
            <a:off x="702904" y="5083956"/>
            <a:ext cx="4263838" cy="1097856"/>
          </a:xfrm>
          <a:prstGeom prst="roundRect">
            <a:avLst/>
          </a:prstGeom>
          <a:solidFill>
            <a:schemeClr val="accent1"/>
          </a:solidFill>
        </p:spPr>
        <p:txBody>
          <a:bodyPr vert="horz" lIns="163275" tIns="81638" rIns="163275" bIns="81638" rtlCol="0" anchor="ctr">
            <a:normAutofit fontScale="85000" lnSpcReduction="10000"/>
          </a:bodyPr>
          <a:lstStyle/>
          <a:p>
            <a:pPr algn="ctr">
              <a:spcBef>
                <a:spcPct val="200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祝芃彣生日快樂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3590447">
            <a:off x="3162965" y="6591579"/>
            <a:ext cx="1022944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690378" y="7845204"/>
            <a:ext cx="6552728" cy="1209464"/>
          </a:xfrm>
          <a:prstGeom prst="roundRect">
            <a:avLst/>
          </a:prstGeom>
          <a:solidFill>
            <a:srgbClr val="770099"/>
          </a:solidFill>
          <a:ln>
            <a:solidFill>
              <a:srgbClr val="77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芃彣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生日 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快樂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18"/>
          </p:nvPr>
        </p:nvSpPr>
        <p:spPr>
          <a:xfrm>
            <a:off x="2950518" y="3765072"/>
            <a:ext cx="10297144" cy="658348"/>
          </a:xfrm>
        </p:spPr>
        <p:txBody>
          <a:bodyPr>
            <a:noAutofit/>
          </a:bodyPr>
          <a:lstStyle/>
          <a:p>
            <a:r>
              <a:rPr lang="en-US" sz="2800" dirty="0" smtClean="0"/>
              <a:t>According to segmentation , combination of meaningful words  </a:t>
            </a:r>
            <a:endParaRPr 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8639150" y="5444912"/>
            <a:ext cx="8208912" cy="213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00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芃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彣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芃彣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生日</a:t>
            </a:r>
            <a:r>
              <a:rPr lang="en-US" altLang="zh-TW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生日快樂</a:t>
            </a:r>
            <a:endParaRPr lang="en-US" altLang="zh-TW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ahoma" panose="020B0604030504040204" pitchFamily="34" charset="0"/>
            </a:endParaRPr>
          </a:p>
        </p:txBody>
      </p:sp>
      <p:sp>
        <p:nvSpPr>
          <p:cNvPr id="14" name="向右箭號 13"/>
          <p:cNvSpPr/>
          <p:nvPr/>
        </p:nvSpPr>
        <p:spPr>
          <a:xfrm rot="19347232">
            <a:off x="7134126" y="6473447"/>
            <a:ext cx="1022944" cy="10801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7793">
        <p14:switch dir="r"/>
      </p:transition>
    </mc:Choice>
    <mc:Fallback xmlns="">
      <p:transition spd="slow" advTm="77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EF005A"/>
      </a:hlink>
      <a:folHlink>
        <a:srgbClr val="A1007E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13635</TotalTime>
  <Words>575</Words>
  <Application>Microsoft Office PowerPoint</Application>
  <PresentationFormat>自訂</PresentationFormat>
  <Paragraphs>170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41" baseType="lpstr">
      <vt:lpstr>Aleo-Bold</vt:lpstr>
      <vt:lpstr>Aleo-BoldItalic</vt:lpstr>
      <vt:lpstr>Aleo-Light</vt:lpstr>
      <vt:lpstr>Aleo-LightItalic</vt:lpstr>
      <vt:lpstr>Capella Bold</vt:lpstr>
      <vt:lpstr>Capella Light</vt:lpstr>
      <vt:lpstr>Montserrat-Bold</vt:lpstr>
      <vt:lpstr>ＭＳ Ｐゴシック</vt:lpstr>
      <vt:lpstr>TimesNewRomanPS-ItalicMT</vt:lpstr>
      <vt:lpstr>TimesNewRomanPSMT</vt:lpstr>
      <vt:lpstr>微軟正黑體</vt:lpstr>
      <vt:lpstr>新細明體</vt:lpstr>
      <vt:lpstr>Arial</vt:lpstr>
      <vt:lpstr>Arial Narrow</vt:lpstr>
      <vt:lpstr>Calibri</vt:lpstr>
      <vt:lpstr>Cambria Math</vt:lpstr>
      <vt:lpstr>Tahoma</vt:lpstr>
      <vt:lpstr>Wingdings</vt:lpstr>
      <vt:lpstr>Deneb Title</vt:lpstr>
      <vt:lpstr>Deneb Contents</vt:lpstr>
      <vt:lpstr>A Maximum Entropy  Model for Text Classification</vt:lpstr>
      <vt:lpstr> ABSTRACT</vt:lpstr>
      <vt:lpstr>Vietnamese Example </vt:lpstr>
      <vt:lpstr>Maximum Matching</vt:lpstr>
      <vt:lpstr>Maximum Entropy</vt:lpstr>
      <vt:lpstr>Maximum Entropy</vt:lpstr>
      <vt:lpstr>Maximum Entropy</vt:lpstr>
      <vt:lpstr>N-Gram</vt:lpstr>
      <vt:lpstr>N-Gram</vt:lpstr>
      <vt:lpstr>Text Classification with ME</vt:lpstr>
      <vt:lpstr>Experimental Setup</vt:lpstr>
      <vt:lpstr>Training data </vt:lpstr>
      <vt:lpstr>Building a Standard Class Tree</vt:lpstr>
      <vt:lpstr>Class tree for text classification</vt:lpstr>
      <vt:lpstr>Feature Selection</vt:lpstr>
      <vt:lpstr>Classification Procedures</vt:lpstr>
      <vt:lpstr>PowerPoint 簡報</vt:lpstr>
      <vt:lpstr>PowerPoint 簡報</vt:lpstr>
      <vt:lpstr>PowerPoint 簡報</vt:lpstr>
      <vt:lpstr>Results</vt:lpstr>
      <vt:lpstr>That’s all. 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yeyut</cp:lastModifiedBy>
  <cp:revision>245</cp:revision>
  <dcterms:created xsi:type="dcterms:W3CDTF">2014-05-31T17:00:12Z</dcterms:created>
  <dcterms:modified xsi:type="dcterms:W3CDTF">2018-04-08T14:50:45Z</dcterms:modified>
</cp:coreProperties>
</file>