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Funtastic" charset="1" panose="00000000000000000000"/>
      <p:regular r:id="rId28"/>
    </p:embeddedFont>
    <p:embeddedFont>
      <p:font typeface="Dreaming Outloud Sans" charset="1" panose="0000050000000000000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E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966" y="952854"/>
            <a:ext cx="16818068" cy="8381292"/>
            <a:chOff x="0" y="0"/>
            <a:chExt cx="4429450" cy="2207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9450" cy="2207419"/>
            </a:xfrm>
            <a:custGeom>
              <a:avLst/>
              <a:gdLst/>
              <a:ahLst/>
              <a:cxnLst/>
              <a:rect r="r" b="b" t="t" l="l"/>
              <a:pathLst>
                <a:path h="2207419" w="4429450">
                  <a:moveTo>
                    <a:pt x="23477" y="0"/>
                  </a:moveTo>
                  <a:lnTo>
                    <a:pt x="4405973" y="0"/>
                  </a:lnTo>
                  <a:cubicBezTo>
                    <a:pt x="4418939" y="0"/>
                    <a:pt x="4429450" y="10511"/>
                    <a:pt x="4429450" y="23477"/>
                  </a:cubicBezTo>
                  <a:lnTo>
                    <a:pt x="4429450" y="2183942"/>
                  </a:lnTo>
                  <a:cubicBezTo>
                    <a:pt x="4429450" y="2196908"/>
                    <a:pt x="4418939" y="2207419"/>
                    <a:pt x="4405973" y="2207419"/>
                  </a:cubicBezTo>
                  <a:lnTo>
                    <a:pt x="23477" y="2207419"/>
                  </a:lnTo>
                  <a:cubicBezTo>
                    <a:pt x="10511" y="2207419"/>
                    <a:pt x="0" y="2196908"/>
                    <a:pt x="0" y="2183942"/>
                  </a:cubicBezTo>
                  <a:lnTo>
                    <a:pt x="0" y="23477"/>
                  </a:lnTo>
                  <a:cubicBezTo>
                    <a:pt x="0" y="10511"/>
                    <a:pt x="10511" y="0"/>
                    <a:pt x="23477" y="0"/>
                  </a:cubicBezTo>
                  <a:close/>
                </a:path>
              </a:pathLst>
            </a:custGeom>
            <a:solidFill>
              <a:srgbClr val="5D8BA4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29450" cy="224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84681" y="-2391330"/>
            <a:ext cx="6953910" cy="6536675"/>
          </a:xfrm>
          <a:custGeom>
            <a:avLst/>
            <a:gdLst/>
            <a:ahLst/>
            <a:cxnLst/>
            <a:rect r="r" b="b" t="t" l="l"/>
            <a:pathLst>
              <a:path h="6536675" w="6953910">
                <a:moveTo>
                  <a:pt x="0" y="0"/>
                </a:moveTo>
                <a:lnTo>
                  <a:pt x="6953910" y="0"/>
                </a:lnTo>
                <a:lnTo>
                  <a:pt x="6953910" y="6536675"/>
                </a:lnTo>
                <a:lnTo>
                  <a:pt x="0" y="6536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61893"/>
            <a:ext cx="16157244" cy="416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99"/>
              </a:lnSpc>
            </a:pPr>
            <a:r>
              <a:rPr lang="en-US" sz="9999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DNA:</a:t>
            </a:r>
          </a:p>
          <a:p>
            <a:pPr algn="ctr">
              <a:lnSpc>
                <a:spcPts val="10299"/>
              </a:lnSpc>
            </a:pPr>
            <a:r>
              <a:rPr lang="en-US" sz="9999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BIOMARKERR</a:t>
            </a:r>
          </a:p>
          <a:p>
            <a:pPr algn="ctr">
              <a:lnSpc>
                <a:spcPts val="10299"/>
              </a:lnSpc>
            </a:pPr>
            <a:r>
              <a:rPr lang="en-US" sz="9999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DISCOVERT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59119" y="6354011"/>
            <a:ext cx="6771751" cy="6365446"/>
          </a:xfrm>
          <a:custGeom>
            <a:avLst/>
            <a:gdLst/>
            <a:ahLst/>
            <a:cxnLst/>
            <a:rect r="r" b="b" t="t" l="l"/>
            <a:pathLst>
              <a:path h="6365446" w="6771751">
                <a:moveTo>
                  <a:pt x="0" y="0"/>
                </a:moveTo>
                <a:lnTo>
                  <a:pt x="6771751" y="0"/>
                </a:lnTo>
                <a:lnTo>
                  <a:pt x="6771751" y="6365446"/>
                </a:lnTo>
                <a:lnTo>
                  <a:pt x="0" y="6365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53146" y="7000898"/>
            <a:ext cx="10581707" cy="98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Nadeen Ali - 22110361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59509" y="3144725"/>
            <a:ext cx="7299791" cy="6113575"/>
          </a:xfrm>
          <a:custGeom>
            <a:avLst/>
            <a:gdLst/>
            <a:ahLst/>
            <a:cxnLst/>
            <a:rect r="r" b="b" t="t" l="l"/>
            <a:pathLst>
              <a:path h="6113575" w="7299791">
                <a:moveTo>
                  <a:pt x="0" y="0"/>
                </a:moveTo>
                <a:lnTo>
                  <a:pt x="7299791" y="0"/>
                </a:lnTo>
                <a:lnTo>
                  <a:pt x="7299791" y="6113575"/>
                </a:lnTo>
                <a:lnTo>
                  <a:pt x="0" y="6113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7596"/>
            <a:ext cx="12851099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OVERLAP?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874725"/>
            <a:ext cx="8437273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No, weak overlap.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 need to drop any factors for now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Each of the factors show distinct biological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information (no redundancy in data or genes)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55494" y="3034627"/>
            <a:ext cx="6848608" cy="6223673"/>
          </a:xfrm>
          <a:custGeom>
            <a:avLst/>
            <a:gdLst/>
            <a:ahLst/>
            <a:cxnLst/>
            <a:rect r="r" b="b" t="t" l="l"/>
            <a:pathLst>
              <a:path h="6223673" w="6848608">
                <a:moveTo>
                  <a:pt x="0" y="0"/>
                </a:moveTo>
                <a:lnTo>
                  <a:pt x="6848609" y="0"/>
                </a:lnTo>
                <a:lnTo>
                  <a:pt x="6848609" y="6223673"/>
                </a:lnTo>
                <a:lnTo>
                  <a:pt x="0" y="6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67596"/>
            <a:ext cx="12851099" cy="237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DRIVING FACTORS &amp; FEATURES?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58427"/>
            <a:ext cx="8437273" cy="5559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Again, no overlap bewtween factors (no sharing features)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Order of seemingly strongest relationships based on brightness: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1 - Factor 3 - Factor 4 - Factor 5 - Factor 2 - remaining are weak.</a:t>
            </a:r>
          </a:p>
          <a:p>
            <a:pPr algn="l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5 a new focus added? Potentially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4573" y="287080"/>
            <a:ext cx="12851099" cy="237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1 VS. FACTORS - FEAUTRE DENSITY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4573" y="2590327"/>
            <a:ext cx="9524237" cy="7416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Compares the density and direction of 2 factors’ features. But many factors: which do we compare? Based on variance explained!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Quite strong clusters in factors 2 – 5 vs. factor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 clusters, greater sparsity in factors 6 - 9 (expected)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So, we focus on factors 1 - 5 (as previously thought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oFactor 1 vs. 2 - 5 very orthogonal (unique bio info, we will see later)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29903" y="3144725"/>
            <a:ext cx="7299791" cy="6113575"/>
          </a:xfrm>
          <a:custGeom>
            <a:avLst/>
            <a:gdLst/>
            <a:ahLst/>
            <a:cxnLst/>
            <a:rect r="r" b="b" t="t" l="l"/>
            <a:pathLst>
              <a:path h="6113575" w="7299791">
                <a:moveTo>
                  <a:pt x="0" y="0"/>
                </a:moveTo>
                <a:lnTo>
                  <a:pt x="7299791" y="0"/>
                </a:lnTo>
                <a:lnTo>
                  <a:pt x="7299791" y="6113575"/>
                </a:lnTo>
                <a:lnTo>
                  <a:pt x="0" y="61135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41313" y="4160042"/>
            <a:ext cx="7117987" cy="5098258"/>
          </a:xfrm>
          <a:custGeom>
            <a:avLst/>
            <a:gdLst/>
            <a:ahLst/>
            <a:cxnLst/>
            <a:rect r="r" b="b" t="t" l="l"/>
            <a:pathLst>
              <a:path h="5098258" w="7117987">
                <a:moveTo>
                  <a:pt x="0" y="0"/>
                </a:moveTo>
                <a:lnTo>
                  <a:pt x="7117987" y="0"/>
                </a:lnTo>
                <a:lnTo>
                  <a:pt x="7117987" y="5098258"/>
                </a:lnTo>
                <a:lnTo>
                  <a:pt x="0" y="5098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573" y="287080"/>
            <a:ext cx="16606559" cy="2379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REST OF STRONG FACTORS VS. EACH OTHER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4573" y="2590327"/>
            <a:ext cx="9524237" cy="6178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 strong overlap between factors: great sign of no redundancy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ut we do see some overlap in factor 5 comparisons...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So, we ignore factor 5 as factors 1 - 4 have strong signals already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Thus, going back to our original focus of factors 1 – 4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Conclusion: high correlation in heatmap is not always good and enough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10692" y="3034627"/>
            <a:ext cx="6848608" cy="6223673"/>
          </a:xfrm>
          <a:custGeom>
            <a:avLst/>
            <a:gdLst/>
            <a:ahLst/>
            <a:cxnLst/>
            <a:rect r="r" b="b" t="t" l="l"/>
            <a:pathLst>
              <a:path h="6223673" w="6848608">
                <a:moveTo>
                  <a:pt x="0" y="0"/>
                </a:moveTo>
                <a:lnTo>
                  <a:pt x="6848608" y="0"/>
                </a:lnTo>
                <a:lnTo>
                  <a:pt x="6848608" y="6223673"/>
                </a:lnTo>
                <a:lnTo>
                  <a:pt x="0" y="6223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84573" y="287080"/>
            <a:ext cx="16606559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HEATMAP FOR 10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4573" y="1504513"/>
            <a:ext cx="9524237" cy="865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After finding our focus factors, we reuse the heatmap but with highest 10 features for each factor now</a:t>
            </a:r>
          </a:p>
          <a:p>
            <a:pPr algn="l">
              <a:lnSpc>
                <a:spcPts val="4900"/>
              </a:lnSpc>
            </a:pP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1: MYH11, ATP1A2, DES, C2orf40, HSPB6, THBS4, CHRDL1, C7, OGN, SCRG1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2: ATP5G2, HPN, SLC34A2, APOA1, SLC5A5, CREB3L3, MUC15, IGF2BP1, PROC, TTR, C12orf56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3: AGR2, CAPN8, AGR3, MUC17, TSPAN8, ANXA10, CYP2C18, PIGR, ERN2, FAM3D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4: MS4A1, PLA2G2D, CD19, CD79A, LY9, FCRL3, FCRL5, ADAM6, IGJ, MGC29506, S100A2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3790" y="1384227"/>
            <a:ext cx="13680420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77613" y="2935791"/>
            <a:ext cx="11932774" cy="115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ONTOLOGIES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7613" y="4501873"/>
            <a:ext cx="11932774" cy="4788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FROM:</a:t>
            </a:r>
          </a:p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GO BIOLOGICAL PROCESS 2025</a:t>
            </a:r>
          </a:p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GO CELLULAR COMPONENTS</a:t>
            </a:r>
          </a:p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GO MOLECULAR FUNCTIONS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774" y="326677"/>
            <a:ext cx="12528452" cy="25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1 - MUSCLE &amp; ION TRANSPORT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81881" y="3662824"/>
            <a:ext cx="9524237" cy="494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Related to muscle contraction, heart function, and ion transport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Genes involved in cell movement and signal balance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Suggests stomach cancer affects tissue motion and tumor growth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774" y="326677"/>
            <a:ext cx="12528452" cy="25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2 - PROTEIN &amp; IMMUNE SUPPRESSION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81881" y="3662824"/>
            <a:ext cx="9524237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Enriched in negative regulation and protein transport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Genes found in Golgi and vesicles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Tumor may suppress immune signals and alter protein pathways to grow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774" y="326677"/>
            <a:ext cx="12528452" cy="25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3 - STRESS &amp; IMMUNE INTERACTION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81881" y="3662824"/>
            <a:ext cx="9524237" cy="432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Linked to unfolded protein response, RNA activity, and immune regulation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Genes active in cell stress and immune control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Suggests tumor adapts to harsh conditions and alters immune environment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774" y="326677"/>
            <a:ext cx="12528452" cy="25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4 - B CELLS &amp; INFLAMMATION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381881" y="3662824"/>
            <a:ext cx="9524237" cy="4940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Genes linked to B cell activation and immune signaling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Enriched in immune zones like endosomes and membrane rafts</a:t>
            </a:r>
          </a:p>
          <a:p>
            <a:pPr algn="ctr">
              <a:lnSpc>
                <a:spcPts val="4900"/>
              </a:lnSpc>
            </a:pP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Suggests strong immune-related processes in the tumor context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63984" y="1652285"/>
            <a:ext cx="13538748" cy="1838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3"/>
              </a:lnSpc>
              <a:spcBef>
                <a:spcPct val="0"/>
              </a:spcBef>
            </a:pPr>
            <a:r>
              <a:rPr lang="en-US" sz="52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Stomach adenocarcinoma (or just simply a type of stomach cancer, the most common)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63984" y="463427"/>
            <a:ext cx="14851884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OUR PROBLEM?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28700" y="492002"/>
            <a:ext cx="1081468" cy="8037938"/>
          </a:xfrm>
          <a:custGeom>
            <a:avLst/>
            <a:gdLst/>
            <a:ahLst/>
            <a:cxnLst/>
            <a:rect r="r" b="b" t="t" l="l"/>
            <a:pathLst>
              <a:path h="8037938" w="1081468">
                <a:moveTo>
                  <a:pt x="0" y="0"/>
                </a:moveTo>
                <a:lnTo>
                  <a:pt x="1081468" y="0"/>
                </a:lnTo>
                <a:lnTo>
                  <a:pt x="1081468" y="8037938"/>
                </a:lnTo>
                <a:lnTo>
                  <a:pt x="0" y="803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63984" y="4650865"/>
            <a:ext cx="13538748" cy="4638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3"/>
              </a:lnSpc>
            </a:pPr>
            <a:r>
              <a:rPr lang="en-US" sz="52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From LinkedOmics, using RNA-Seq (gene expressions), Mutation Data (statuses as 0s and 1s), and Clinical data (basic clinical features)</a:t>
            </a:r>
          </a:p>
          <a:p>
            <a:pPr algn="l">
              <a:lnSpc>
                <a:spcPts val="7353"/>
              </a:lnSpc>
            </a:pPr>
          </a:p>
          <a:p>
            <a:pPr algn="l">
              <a:lnSpc>
                <a:spcPts val="7353"/>
              </a:lnSpc>
              <a:spcBef>
                <a:spcPct val="0"/>
              </a:spcBef>
            </a:pPr>
            <a:r>
              <a:rPr lang="en-US" sz="52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All datasets include the same patients!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063984" y="3462007"/>
            <a:ext cx="14851884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THE DATA WE FOUND?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3790" y="1341186"/>
            <a:ext cx="13680420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FACTOR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77613" y="2949900"/>
            <a:ext cx="11932774" cy="630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1: TUMOR IMPACTS MUSCLE FUNCTION AND ION REGULATION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2: DISRUPTED PROTEIN TRANSPORT AND SUPPRESSED IMMUNITY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3: TUMOR SHOWS STRESS RESPONSE AND IMMUNE INTERFERENCE</a:t>
            </a:r>
          </a:p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FACTOR 4: STRONG IMMUNE ACTIVITY, ESPECIALLY B CELLS</a:t>
            </a:r>
          </a:p>
          <a:p>
            <a:pPr algn="ctr">
              <a:lnSpc>
                <a:spcPts val="559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5013" y="3138416"/>
            <a:ext cx="4641433" cy="4362947"/>
          </a:xfrm>
          <a:custGeom>
            <a:avLst/>
            <a:gdLst/>
            <a:ahLst/>
            <a:cxnLst/>
            <a:rect r="r" b="b" t="t" l="l"/>
            <a:pathLst>
              <a:path h="4362947" w="4641433">
                <a:moveTo>
                  <a:pt x="0" y="0"/>
                </a:moveTo>
                <a:lnTo>
                  <a:pt x="4641434" y="0"/>
                </a:lnTo>
                <a:lnTo>
                  <a:pt x="4641434" y="4362947"/>
                </a:lnTo>
                <a:lnTo>
                  <a:pt x="0" y="436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0848" y="1235636"/>
            <a:ext cx="12528452" cy="138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IMPROVEMENTS?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30848" y="2496789"/>
            <a:ext cx="11932774" cy="115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YES, OF COURSE...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76447" y="3570493"/>
            <a:ext cx="11041577" cy="596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45336" indent="-522668" lvl="1">
              <a:lnSpc>
                <a:spcPts val="6778"/>
              </a:lnSpc>
              <a:buAutoNum type="arabicPeriod" startAt="1"/>
            </a:pPr>
            <a:r>
              <a:rPr lang="en-US" sz="4841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ADD MORE OMICS (E.G., PROTEOMICS, METHYLATION)</a:t>
            </a:r>
          </a:p>
          <a:p>
            <a:pPr algn="ctr" marL="1045336" indent="-522668" lvl="1">
              <a:lnSpc>
                <a:spcPts val="6778"/>
              </a:lnSpc>
              <a:buAutoNum type="arabicPeriod" startAt="1"/>
            </a:pPr>
            <a:r>
              <a:rPr lang="en-US" sz="4841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INTEGRATE CLINICAL DATA AS A THIRD VIEW</a:t>
            </a:r>
          </a:p>
          <a:p>
            <a:pPr algn="ctr" marL="1045336" indent="-522668" lvl="1">
              <a:lnSpc>
                <a:spcPts val="6778"/>
              </a:lnSpc>
              <a:buAutoNum type="arabicPeriod" startAt="1"/>
            </a:pPr>
            <a:r>
              <a:rPr lang="en-US" sz="4841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APPLY CLUSTERING OR CLASSIFICATION TO DISCOVER PATIENT SUBTYPES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E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966" y="952854"/>
            <a:ext cx="16818068" cy="8381292"/>
            <a:chOff x="0" y="0"/>
            <a:chExt cx="4429450" cy="22074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29450" cy="2207419"/>
            </a:xfrm>
            <a:custGeom>
              <a:avLst/>
              <a:gdLst/>
              <a:ahLst/>
              <a:cxnLst/>
              <a:rect r="r" b="b" t="t" l="l"/>
              <a:pathLst>
                <a:path h="2207419" w="4429450">
                  <a:moveTo>
                    <a:pt x="23477" y="0"/>
                  </a:moveTo>
                  <a:lnTo>
                    <a:pt x="4405973" y="0"/>
                  </a:lnTo>
                  <a:cubicBezTo>
                    <a:pt x="4418939" y="0"/>
                    <a:pt x="4429450" y="10511"/>
                    <a:pt x="4429450" y="23477"/>
                  </a:cubicBezTo>
                  <a:lnTo>
                    <a:pt x="4429450" y="2183942"/>
                  </a:lnTo>
                  <a:cubicBezTo>
                    <a:pt x="4429450" y="2196908"/>
                    <a:pt x="4418939" y="2207419"/>
                    <a:pt x="4405973" y="2207419"/>
                  </a:cubicBezTo>
                  <a:lnTo>
                    <a:pt x="23477" y="2207419"/>
                  </a:lnTo>
                  <a:cubicBezTo>
                    <a:pt x="10511" y="2207419"/>
                    <a:pt x="0" y="2196908"/>
                    <a:pt x="0" y="2183942"/>
                  </a:cubicBezTo>
                  <a:lnTo>
                    <a:pt x="0" y="23477"/>
                  </a:lnTo>
                  <a:cubicBezTo>
                    <a:pt x="0" y="10511"/>
                    <a:pt x="10511" y="0"/>
                    <a:pt x="23477" y="0"/>
                  </a:cubicBezTo>
                  <a:close/>
                </a:path>
              </a:pathLst>
            </a:custGeom>
            <a:solidFill>
              <a:srgbClr val="5D8BA4"/>
            </a:solidFill>
            <a:ln w="476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29450" cy="224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184681" y="-2391330"/>
            <a:ext cx="6953910" cy="6536675"/>
          </a:xfrm>
          <a:custGeom>
            <a:avLst/>
            <a:gdLst/>
            <a:ahLst/>
            <a:cxnLst/>
            <a:rect r="r" b="b" t="t" l="l"/>
            <a:pathLst>
              <a:path h="6536675" w="6953910">
                <a:moveTo>
                  <a:pt x="0" y="0"/>
                </a:moveTo>
                <a:lnTo>
                  <a:pt x="6953910" y="0"/>
                </a:lnTo>
                <a:lnTo>
                  <a:pt x="6953910" y="6536675"/>
                </a:lnTo>
                <a:lnTo>
                  <a:pt x="0" y="6536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252368"/>
            <a:ext cx="16157244" cy="4853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510"/>
              </a:lnSpc>
            </a:pPr>
            <a:r>
              <a:rPr lang="en-US" sz="17000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THANK</a:t>
            </a:r>
          </a:p>
          <a:p>
            <a:pPr algn="ctr">
              <a:lnSpc>
                <a:spcPts val="17510"/>
              </a:lnSpc>
            </a:pPr>
            <a:r>
              <a:rPr lang="en-US" sz="17000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059119" y="6354011"/>
            <a:ext cx="6771751" cy="6365446"/>
          </a:xfrm>
          <a:custGeom>
            <a:avLst/>
            <a:gdLst/>
            <a:ahLst/>
            <a:cxnLst/>
            <a:rect r="r" b="b" t="t" l="l"/>
            <a:pathLst>
              <a:path h="6365446" w="6771751">
                <a:moveTo>
                  <a:pt x="0" y="0"/>
                </a:moveTo>
                <a:lnTo>
                  <a:pt x="6771751" y="0"/>
                </a:lnTo>
                <a:lnTo>
                  <a:pt x="6771751" y="6365446"/>
                </a:lnTo>
                <a:lnTo>
                  <a:pt x="0" y="6365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807936" y="7000898"/>
            <a:ext cx="6525416" cy="986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2"/>
              </a:lnSpc>
            </a:pPr>
            <a:r>
              <a:rPr lang="en-US" sz="5801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Nadeen Ali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5484" y="383862"/>
            <a:ext cx="11649111" cy="126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58"/>
              </a:lnSpc>
            </a:pPr>
            <a:r>
              <a:rPr lang="en-US" sz="8115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CLEANED DATA?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904326" y="-348114"/>
            <a:ext cx="4173626" cy="10983227"/>
          </a:xfrm>
          <a:custGeom>
            <a:avLst/>
            <a:gdLst/>
            <a:ahLst/>
            <a:cxnLst/>
            <a:rect r="r" b="b" t="t" l="l"/>
            <a:pathLst>
              <a:path h="10983227" w="4173626">
                <a:moveTo>
                  <a:pt x="0" y="0"/>
                </a:moveTo>
                <a:lnTo>
                  <a:pt x="4173626" y="0"/>
                </a:lnTo>
                <a:lnTo>
                  <a:pt x="4173626" y="10983228"/>
                </a:lnTo>
                <a:lnTo>
                  <a:pt x="0" y="109832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37849" y="1647006"/>
            <a:ext cx="5467920" cy="3276903"/>
            <a:chOff x="0" y="0"/>
            <a:chExt cx="1561320" cy="93569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61320" cy="935693"/>
            </a:xfrm>
            <a:custGeom>
              <a:avLst/>
              <a:gdLst/>
              <a:ahLst/>
              <a:cxnLst/>
              <a:rect r="r" b="b" t="t" l="l"/>
              <a:pathLst>
                <a:path h="935693" w="1561320">
                  <a:moveTo>
                    <a:pt x="72210" y="0"/>
                  </a:moveTo>
                  <a:lnTo>
                    <a:pt x="1489110" y="0"/>
                  </a:lnTo>
                  <a:cubicBezTo>
                    <a:pt x="1508262" y="0"/>
                    <a:pt x="1526629" y="7608"/>
                    <a:pt x="1540171" y="21150"/>
                  </a:cubicBezTo>
                  <a:cubicBezTo>
                    <a:pt x="1553713" y="34692"/>
                    <a:pt x="1561320" y="53059"/>
                    <a:pt x="1561320" y="72210"/>
                  </a:cubicBezTo>
                  <a:lnTo>
                    <a:pt x="1561320" y="863483"/>
                  </a:lnTo>
                  <a:cubicBezTo>
                    <a:pt x="1561320" y="882635"/>
                    <a:pt x="1553713" y="901001"/>
                    <a:pt x="1540171" y="914543"/>
                  </a:cubicBezTo>
                  <a:cubicBezTo>
                    <a:pt x="1526629" y="928086"/>
                    <a:pt x="1508262" y="935693"/>
                    <a:pt x="1489110" y="935693"/>
                  </a:cubicBezTo>
                  <a:lnTo>
                    <a:pt x="72210" y="935693"/>
                  </a:lnTo>
                  <a:cubicBezTo>
                    <a:pt x="53059" y="935693"/>
                    <a:pt x="34692" y="928086"/>
                    <a:pt x="21150" y="914543"/>
                  </a:cubicBezTo>
                  <a:cubicBezTo>
                    <a:pt x="7608" y="901001"/>
                    <a:pt x="0" y="882635"/>
                    <a:pt x="0" y="863483"/>
                  </a:cubicBezTo>
                  <a:lnTo>
                    <a:pt x="0" y="72210"/>
                  </a:lnTo>
                  <a:cubicBezTo>
                    <a:pt x="0" y="53059"/>
                    <a:pt x="7608" y="34692"/>
                    <a:pt x="21150" y="21150"/>
                  </a:cubicBezTo>
                  <a:cubicBezTo>
                    <a:pt x="34692" y="7608"/>
                    <a:pt x="53059" y="0"/>
                    <a:pt x="722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76200"/>
              <a:ext cx="1561320" cy="1011893"/>
            </a:xfrm>
            <a:prstGeom prst="rect">
              <a:avLst/>
            </a:prstGeom>
          </p:spPr>
          <p:txBody>
            <a:bodyPr anchor="ctr" rtlCol="false" tIns="177800" lIns="177800" bIns="177800" rIns="177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Dreaming Outloud Sans"/>
                  <a:ea typeface="Dreaming Outloud Sans"/>
                  <a:cs typeface="Dreaming Outloud Sans"/>
                  <a:sym typeface="Dreaming Outloud Sans"/>
                </a:rPr>
                <a:t>Ensured datasets’ rows = patients (samples) and cols = features (genes or clinical data)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410040" y="1647006"/>
            <a:ext cx="5467920" cy="3276903"/>
            <a:chOff x="0" y="0"/>
            <a:chExt cx="1561320" cy="9356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1320" cy="935693"/>
            </a:xfrm>
            <a:custGeom>
              <a:avLst/>
              <a:gdLst/>
              <a:ahLst/>
              <a:cxnLst/>
              <a:rect r="r" b="b" t="t" l="l"/>
              <a:pathLst>
                <a:path h="935693" w="1561320">
                  <a:moveTo>
                    <a:pt x="72210" y="0"/>
                  </a:moveTo>
                  <a:lnTo>
                    <a:pt x="1489110" y="0"/>
                  </a:lnTo>
                  <a:cubicBezTo>
                    <a:pt x="1508262" y="0"/>
                    <a:pt x="1526629" y="7608"/>
                    <a:pt x="1540171" y="21150"/>
                  </a:cubicBezTo>
                  <a:cubicBezTo>
                    <a:pt x="1553713" y="34692"/>
                    <a:pt x="1561320" y="53059"/>
                    <a:pt x="1561320" y="72210"/>
                  </a:cubicBezTo>
                  <a:lnTo>
                    <a:pt x="1561320" y="863483"/>
                  </a:lnTo>
                  <a:cubicBezTo>
                    <a:pt x="1561320" y="882635"/>
                    <a:pt x="1553713" y="901001"/>
                    <a:pt x="1540171" y="914543"/>
                  </a:cubicBezTo>
                  <a:cubicBezTo>
                    <a:pt x="1526629" y="928086"/>
                    <a:pt x="1508262" y="935693"/>
                    <a:pt x="1489110" y="935693"/>
                  </a:cubicBezTo>
                  <a:lnTo>
                    <a:pt x="72210" y="935693"/>
                  </a:lnTo>
                  <a:cubicBezTo>
                    <a:pt x="53059" y="935693"/>
                    <a:pt x="34692" y="928086"/>
                    <a:pt x="21150" y="914543"/>
                  </a:cubicBezTo>
                  <a:cubicBezTo>
                    <a:pt x="7608" y="901001"/>
                    <a:pt x="0" y="882635"/>
                    <a:pt x="0" y="863483"/>
                  </a:cubicBezTo>
                  <a:lnTo>
                    <a:pt x="0" y="72210"/>
                  </a:lnTo>
                  <a:cubicBezTo>
                    <a:pt x="0" y="53059"/>
                    <a:pt x="7608" y="34692"/>
                    <a:pt x="21150" y="21150"/>
                  </a:cubicBezTo>
                  <a:cubicBezTo>
                    <a:pt x="34692" y="7608"/>
                    <a:pt x="53059" y="0"/>
                    <a:pt x="722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76200"/>
              <a:ext cx="1561320" cy="1011893"/>
            </a:xfrm>
            <a:prstGeom prst="rect">
              <a:avLst/>
            </a:prstGeom>
          </p:spPr>
          <p:txBody>
            <a:bodyPr anchor="ctr" rtlCol="false" tIns="177800" lIns="177800" bIns="177800" rIns="177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Dreaming Outloud Sans"/>
                  <a:ea typeface="Dreaming Outloud Sans"/>
                  <a:cs typeface="Dreaming Outloud Sans"/>
                  <a:sym typeface="Dreaming Outloud Sans"/>
                </a:rPr>
                <a:t>Filtered low quality data based on a threshold (why have genes that are lowly expressed/mutated)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410040" y="5371645"/>
            <a:ext cx="5467920" cy="3276903"/>
            <a:chOff x="0" y="0"/>
            <a:chExt cx="1561320" cy="935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61320" cy="935693"/>
            </a:xfrm>
            <a:custGeom>
              <a:avLst/>
              <a:gdLst/>
              <a:ahLst/>
              <a:cxnLst/>
              <a:rect r="r" b="b" t="t" l="l"/>
              <a:pathLst>
                <a:path h="935693" w="1561320">
                  <a:moveTo>
                    <a:pt x="72210" y="0"/>
                  </a:moveTo>
                  <a:lnTo>
                    <a:pt x="1489110" y="0"/>
                  </a:lnTo>
                  <a:cubicBezTo>
                    <a:pt x="1508262" y="0"/>
                    <a:pt x="1526629" y="7608"/>
                    <a:pt x="1540171" y="21150"/>
                  </a:cubicBezTo>
                  <a:cubicBezTo>
                    <a:pt x="1553713" y="34692"/>
                    <a:pt x="1561320" y="53059"/>
                    <a:pt x="1561320" y="72210"/>
                  </a:cubicBezTo>
                  <a:lnTo>
                    <a:pt x="1561320" y="863483"/>
                  </a:lnTo>
                  <a:cubicBezTo>
                    <a:pt x="1561320" y="882635"/>
                    <a:pt x="1553713" y="901001"/>
                    <a:pt x="1540171" y="914543"/>
                  </a:cubicBezTo>
                  <a:cubicBezTo>
                    <a:pt x="1526629" y="928086"/>
                    <a:pt x="1508262" y="935693"/>
                    <a:pt x="1489110" y="935693"/>
                  </a:cubicBezTo>
                  <a:lnTo>
                    <a:pt x="72210" y="935693"/>
                  </a:lnTo>
                  <a:cubicBezTo>
                    <a:pt x="53059" y="935693"/>
                    <a:pt x="34692" y="928086"/>
                    <a:pt x="21150" y="914543"/>
                  </a:cubicBezTo>
                  <a:cubicBezTo>
                    <a:pt x="7608" y="901001"/>
                    <a:pt x="0" y="882635"/>
                    <a:pt x="0" y="863483"/>
                  </a:cubicBezTo>
                  <a:lnTo>
                    <a:pt x="0" y="72210"/>
                  </a:lnTo>
                  <a:cubicBezTo>
                    <a:pt x="0" y="53059"/>
                    <a:pt x="7608" y="34692"/>
                    <a:pt x="21150" y="21150"/>
                  </a:cubicBezTo>
                  <a:cubicBezTo>
                    <a:pt x="34692" y="7608"/>
                    <a:pt x="53059" y="0"/>
                    <a:pt x="722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76200"/>
              <a:ext cx="1561320" cy="1011893"/>
            </a:xfrm>
            <a:prstGeom prst="rect">
              <a:avLst/>
            </a:prstGeom>
          </p:spPr>
          <p:txBody>
            <a:bodyPr anchor="ctr" rtlCol="false" tIns="177800" lIns="177800" bIns="177800" rIns="177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Dreaming Outloud Sans"/>
                  <a:ea typeface="Dreaming Outloud Sans"/>
                  <a:cs typeface="Dreaming Outloud Sans"/>
                  <a:sym typeface="Dreaming Outloud Sans"/>
                </a:rPr>
                <a:t>Concatenated all 3 datasets to find the common samples (patients)!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37849" y="5371645"/>
            <a:ext cx="5467920" cy="3276903"/>
            <a:chOff x="0" y="0"/>
            <a:chExt cx="1561320" cy="9356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61320" cy="935693"/>
            </a:xfrm>
            <a:custGeom>
              <a:avLst/>
              <a:gdLst/>
              <a:ahLst/>
              <a:cxnLst/>
              <a:rect r="r" b="b" t="t" l="l"/>
              <a:pathLst>
                <a:path h="935693" w="1561320">
                  <a:moveTo>
                    <a:pt x="72210" y="0"/>
                  </a:moveTo>
                  <a:lnTo>
                    <a:pt x="1489110" y="0"/>
                  </a:lnTo>
                  <a:cubicBezTo>
                    <a:pt x="1508262" y="0"/>
                    <a:pt x="1526629" y="7608"/>
                    <a:pt x="1540171" y="21150"/>
                  </a:cubicBezTo>
                  <a:cubicBezTo>
                    <a:pt x="1553713" y="34692"/>
                    <a:pt x="1561320" y="53059"/>
                    <a:pt x="1561320" y="72210"/>
                  </a:cubicBezTo>
                  <a:lnTo>
                    <a:pt x="1561320" y="863483"/>
                  </a:lnTo>
                  <a:cubicBezTo>
                    <a:pt x="1561320" y="882635"/>
                    <a:pt x="1553713" y="901001"/>
                    <a:pt x="1540171" y="914543"/>
                  </a:cubicBezTo>
                  <a:cubicBezTo>
                    <a:pt x="1526629" y="928086"/>
                    <a:pt x="1508262" y="935693"/>
                    <a:pt x="1489110" y="935693"/>
                  </a:cubicBezTo>
                  <a:lnTo>
                    <a:pt x="72210" y="935693"/>
                  </a:lnTo>
                  <a:cubicBezTo>
                    <a:pt x="53059" y="935693"/>
                    <a:pt x="34692" y="928086"/>
                    <a:pt x="21150" y="914543"/>
                  </a:cubicBezTo>
                  <a:cubicBezTo>
                    <a:pt x="7608" y="901001"/>
                    <a:pt x="0" y="882635"/>
                    <a:pt x="0" y="863483"/>
                  </a:cubicBezTo>
                  <a:lnTo>
                    <a:pt x="0" y="72210"/>
                  </a:lnTo>
                  <a:cubicBezTo>
                    <a:pt x="0" y="53059"/>
                    <a:pt x="7608" y="34692"/>
                    <a:pt x="21150" y="21150"/>
                  </a:cubicBezTo>
                  <a:cubicBezTo>
                    <a:pt x="34692" y="7608"/>
                    <a:pt x="53059" y="0"/>
                    <a:pt x="722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1561320" cy="1011893"/>
            </a:xfrm>
            <a:prstGeom prst="rect">
              <a:avLst/>
            </a:prstGeom>
          </p:spPr>
          <p:txBody>
            <a:bodyPr anchor="ctr" rtlCol="false" tIns="177800" lIns="177800" bIns="177800" rIns="177800"/>
            <a:lstStyle/>
            <a:p>
              <a:pPr algn="ctr">
                <a:lnSpc>
                  <a:spcPts val="5319"/>
                </a:lnSpc>
              </a:pPr>
              <a:r>
                <a:rPr lang="en-US" sz="3799">
                  <a:solidFill>
                    <a:srgbClr val="000000"/>
                  </a:solidFill>
                  <a:latin typeface="Dreaming Outloud Sans"/>
                  <a:ea typeface="Dreaming Outloud Sans"/>
                  <a:cs typeface="Dreaming Outloud Sans"/>
                  <a:sym typeface="Dreaming Outloud Sans"/>
                </a:rPr>
                <a:t>Check for null values and dropped any if found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03947" y="933617"/>
            <a:ext cx="4555353" cy="3571811"/>
          </a:xfrm>
          <a:custGeom>
            <a:avLst/>
            <a:gdLst/>
            <a:ahLst/>
            <a:cxnLst/>
            <a:rect r="r" b="b" t="t" l="l"/>
            <a:pathLst>
              <a:path h="3571811" w="4555353">
                <a:moveTo>
                  <a:pt x="0" y="0"/>
                </a:moveTo>
                <a:lnTo>
                  <a:pt x="4555353" y="0"/>
                </a:lnTo>
                <a:lnTo>
                  <a:pt x="4555353" y="3571811"/>
                </a:lnTo>
                <a:lnTo>
                  <a:pt x="0" y="357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70182"/>
            <a:ext cx="8503243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OUTLIERS?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687616"/>
            <a:ext cx="7437865" cy="370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Used PCA, TSNE &amp; UMAP (both with PCA)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very low explaining variance</a:t>
            </a:r>
          </a:p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 outliers detected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 strong groups detected (slight clusters, just not strong enough)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1908" y="953407"/>
            <a:ext cx="5127392" cy="3389293"/>
          </a:xfrm>
          <a:custGeom>
            <a:avLst/>
            <a:gdLst/>
            <a:ahLst/>
            <a:cxnLst/>
            <a:rect r="r" b="b" t="t" l="l"/>
            <a:pathLst>
              <a:path h="3389293" w="5127392">
                <a:moveTo>
                  <a:pt x="0" y="0"/>
                </a:moveTo>
                <a:lnTo>
                  <a:pt x="5127392" y="0"/>
                </a:lnTo>
                <a:lnTo>
                  <a:pt x="5127392" y="3389293"/>
                </a:lnTo>
                <a:lnTo>
                  <a:pt x="0" y="33892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31908" y="4342700"/>
            <a:ext cx="5118480" cy="3383402"/>
          </a:xfrm>
          <a:custGeom>
            <a:avLst/>
            <a:gdLst/>
            <a:ahLst/>
            <a:cxnLst/>
            <a:rect r="r" b="b" t="t" l="l"/>
            <a:pathLst>
              <a:path h="3383402" w="5118480">
                <a:moveTo>
                  <a:pt x="0" y="0"/>
                </a:moveTo>
                <a:lnTo>
                  <a:pt x="5118480" y="0"/>
                </a:lnTo>
                <a:lnTo>
                  <a:pt x="5118480" y="3383402"/>
                </a:lnTo>
                <a:lnTo>
                  <a:pt x="0" y="3383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050861"/>
            <a:ext cx="5068676" cy="3350481"/>
          </a:xfrm>
          <a:custGeom>
            <a:avLst/>
            <a:gdLst/>
            <a:ahLst/>
            <a:cxnLst/>
            <a:rect r="r" b="b" t="t" l="l"/>
            <a:pathLst>
              <a:path h="3350481" w="5068676">
                <a:moveTo>
                  <a:pt x="0" y="0"/>
                </a:moveTo>
                <a:lnTo>
                  <a:pt x="5068676" y="0"/>
                </a:lnTo>
                <a:lnTo>
                  <a:pt x="5068676" y="3350481"/>
                </a:lnTo>
                <a:lnTo>
                  <a:pt x="0" y="3350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97376" y="6034401"/>
            <a:ext cx="5093578" cy="3366942"/>
          </a:xfrm>
          <a:custGeom>
            <a:avLst/>
            <a:gdLst/>
            <a:ahLst/>
            <a:cxnLst/>
            <a:rect r="r" b="b" t="t" l="l"/>
            <a:pathLst>
              <a:path h="3366942" w="5093578">
                <a:moveTo>
                  <a:pt x="0" y="0"/>
                </a:moveTo>
                <a:lnTo>
                  <a:pt x="5093579" y="0"/>
                </a:lnTo>
                <a:lnTo>
                  <a:pt x="5093579" y="3366941"/>
                </a:lnTo>
                <a:lnTo>
                  <a:pt x="0" y="33669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470182"/>
            <a:ext cx="8503243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OUTLIERS?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687616"/>
            <a:ext cx="7437865" cy="308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Plots had similar patterns/structure (variables not strong enough to drive expression?)</a:t>
            </a:r>
          </a:p>
          <a:p>
            <a:pPr algn="l" marL="755651" indent="-377825" lvl="1">
              <a:lnSpc>
                <a:spcPts val="4900"/>
              </a:lnSpc>
              <a:spcBef>
                <a:spcPct val="0"/>
              </a:spcBef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Conclusion: no strong outliers or groups - do not remove ANY 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0079" y="2298918"/>
            <a:ext cx="2999088" cy="5998176"/>
          </a:xfrm>
          <a:custGeom>
            <a:avLst/>
            <a:gdLst/>
            <a:ahLst/>
            <a:cxnLst/>
            <a:rect r="r" b="b" t="t" l="l"/>
            <a:pathLst>
              <a:path h="5998176" w="2999088">
                <a:moveTo>
                  <a:pt x="0" y="0"/>
                </a:moveTo>
                <a:lnTo>
                  <a:pt x="2999088" y="0"/>
                </a:lnTo>
                <a:lnTo>
                  <a:pt x="2999088" y="5998177"/>
                </a:lnTo>
                <a:lnTo>
                  <a:pt x="0" y="59981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30848" y="1235636"/>
            <a:ext cx="12528452" cy="138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NOW WHAT?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30848" y="2496789"/>
            <a:ext cx="11932774" cy="115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MOFA OBJECT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30848" y="4192418"/>
            <a:ext cx="12528452" cy="1384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2"/>
              </a:lnSpc>
            </a:pPr>
            <a:r>
              <a:rPr lang="en-US" sz="90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WHAT FOR?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0848" y="5453572"/>
            <a:ext cx="11932774" cy="3578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TO INTEGRATE MULTI-OMICS</a:t>
            </a:r>
          </a:p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DATA (RNA-SEQ &amp; MUT) FOR DEEPER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3790" y="3773716"/>
            <a:ext cx="13680420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THE IMPORTANT PART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77613" y="5325280"/>
            <a:ext cx="11932774" cy="1159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3"/>
              </a:lnSpc>
              <a:spcBef>
                <a:spcPct val="0"/>
              </a:spcBef>
            </a:pPr>
            <a:r>
              <a:rPr lang="en-US" sz="6852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DOWNSTREAM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81313" y="4836682"/>
            <a:ext cx="11301259" cy="4421618"/>
          </a:xfrm>
          <a:custGeom>
            <a:avLst/>
            <a:gdLst/>
            <a:ahLst/>
            <a:cxnLst/>
            <a:rect r="r" b="b" t="t" l="l"/>
            <a:pathLst>
              <a:path h="4421618" w="11301259">
                <a:moveTo>
                  <a:pt x="0" y="0"/>
                </a:moveTo>
                <a:lnTo>
                  <a:pt x="11301259" y="0"/>
                </a:lnTo>
                <a:lnTo>
                  <a:pt x="11301259" y="4421618"/>
                </a:lnTo>
                <a:lnTo>
                  <a:pt x="0" y="4421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1497" y="691631"/>
            <a:ext cx="14187080" cy="119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3"/>
              </a:lnSpc>
            </a:pPr>
            <a:r>
              <a:rPr lang="en-US" sz="77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WHERE ARE THE GENE NAMES?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67502" y="2216676"/>
            <a:ext cx="11215070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MOFA did not pick up gene names during training - plots will not have gene names :(</a:t>
            </a:r>
          </a:p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Created a function to map feature names to gene names!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D8B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3848" y="4660492"/>
            <a:ext cx="10661585" cy="4597808"/>
          </a:xfrm>
          <a:custGeom>
            <a:avLst/>
            <a:gdLst/>
            <a:ahLst/>
            <a:cxnLst/>
            <a:rect r="r" b="b" t="t" l="l"/>
            <a:pathLst>
              <a:path h="4597808" w="10661585">
                <a:moveTo>
                  <a:pt x="0" y="0"/>
                </a:moveTo>
                <a:lnTo>
                  <a:pt x="10661585" y="0"/>
                </a:lnTo>
                <a:lnTo>
                  <a:pt x="10661585" y="4597808"/>
                </a:lnTo>
                <a:lnTo>
                  <a:pt x="0" y="4597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02312" y="4660492"/>
            <a:ext cx="6591840" cy="4597808"/>
          </a:xfrm>
          <a:custGeom>
            <a:avLst/>
            <a:gdLst/>
            <a:ahLst/>
            <a:cxnLst/>
            <a:rect r="r" b="b" t="t" l="l"/>
            <a:pathLst>
              <a:path h="4597808" w="6591840">
                <a:moveTo>
                  <a:pt x="0" y="0"/>
                </a:moveTo>
                <a:lnTo>
                  <a:pt x="6591840" y="0"/>
                </a:lnTo>
                <a:lnTo>
                  <a:pt x="6591840" y="4597808"/>
                </a:lnTo>
                <a:lnTo>
                  <a:pt x="0" y="45978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8451" y="367596"/>
            <a:ext cx="12851099" cy="1293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51"/>
              </a:lnSpc>
            </a:pPr>
            <a:r>
              <a:rPr lang="en-US" sz="8302">
                <a:solidFill>
                  <a:srgbClr val="FFFFFF"/>
                </a:solidFill>
                <a:latin typeface="Funtastic"/>
                <a:ea typeface="Funtastic"/>
                <a:cs typeface="Funtastic"/>
                <a:sym typeface="Funtastic"/>
              </a:rPr>
              <a:t>WEAK MUT DATA (VIEW1)?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3371" y="1891892"/>
            <a:ext cx="11215070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Rna view (view0) sees strong features from factors 1 – 4 mainly (our focus it seems)</a:t>
            </a:r>
          </a:p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-Mutation view (view1) is quite weak without strong features on any factors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DAGhjJoObx4</dc:identifier>
  <dcterms:modified xsi:type="dcterms:W3CDTF">2011-08-01T06:04:30Z</dcterms:modified>
  <cp:revision>1</cp:revision>
  <dc:title>Nadeen_Ali_Bioinfo_Presentation</dc:title>
</cp:coreProperties>
</file>