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0" r:id="rId4"/>
    <p:sldId id="283" r:id="rId5"/>
    <p:sldId id="278" r:id="rId6"/>
    <p:sldId id="262" r:id="rId7"/>
    <p:sldId id="263" r:id="rId8"/>
    <p:sldId id="269" r:id="rId9"/>
    <p:sldId id="274" r:id="rId10"/>
    <p:sldId id="280" r:id="rId11"/>
    <p:sldId id="257" r:id="rId12"/>
    <p:sldId id="279" r:id="rId13"/>
    <p:sldId id="286" r:id="rId14"/>
    <p:sldId id="287" r:id="rId15"/>
    <p:sldId id="297" r:id="rId16"/>
    <p:sldId id="298" r:id="rId17"/>
    <p:sldId id="299" r:id="rId18"/>
    <p:sldId id="300" r:id="rId19"/>
    <p:sldId id="301" r:id="rId20"/>
    <p:sldId id="303" r:id="rId21"/>
    <p:sldId id="304" r:id="rId22"/>
    <p:sldId id="281" r:id="rId23"/>
    <p:sldId id="259" r:id="rId24"/>
    <p:sldId id="265" r:id="rId25"/>
    <p:sldId id="271" r:id="rId26"/>
    <p:sldId id="264" r:id="rId27"/>
    <p:sldId id="276" r:id="rId28"/>
    <p:sldId id="266" r:id="rId29"/>
    <p:sldId id="277" r:id="rId30"/>
    <p:sldId id="284" r:id="rId31"/>
    <p:sldId id="285" r:id="rId3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84"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2E3C-D83F-44FB-94B0-90B4C026C1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DA4355-526D-4C5F-A85C-930E1C5075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2DA97A-44DF-4B07-A637-53A43C70BC8E}"/>
              </a:ext>
            </a:extLst>
          </p:cNvPr>
          <p:cNvSpPr>
            <a:spLocks noGrp="1"/>
          </p:cNvSpPr>
          <p:nvPr>
            <p:ph type="dt" sz="half" idx="10"/>
          </p:nvPr>
        </p:nvSpPr>
        <p:spPr/>
        <p:txBody>
          <a:bodyPr/>
          <a:lstStyle/>
          <a:p>
            <a:fld id="{4CCA9920-0E06-4E18-AD55-2E6B451EB982}" type="datetimeFigureOut">
              <a:rPr lang="en-US" smtClean="0"/>
              <a:t>9/16/2017</a:t>
            </a:fld>
            <a:endParaRPr lang="en-US"/>
          </a:p>
        </p:txBody>
      </p:sp>
      <p:sp>
        <p:nvSpPr>
          <p:cNvPr id="5" name="Footer Placeholder 4">
            <a:extLst>
              <a:ext uri="{FF2B5EF4-FFF2-40B4-BE49-F238E27FC236}">
                <a16:creationId xmlns:a16="http://schemas.microsoft.com/office/drawing/2014/main" id="{0E2A5463-3C61-4A1F-8821-4245FEFEA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EFF60-1CDE-41B6-9924-18177BF9563E}"/>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172150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F6E5-20CA-4E99-A6FF-4C9FBD80D3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A7BA72-2D04-4DDB-957D-09A61AB9F0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829FE-7DBD-4FAA-8E72-59B78D6CAA1E}"/>
              </a:ext>
            </a:extLst>
          </p:cNvPr>
          <p:cNvSpPr>
            <a:spLocks noGrp="1"/>
          </p:cNvSpPr>
          <p:nvPr>
            <p:ph type="dt" sz="half" idx="10"/>
          </p:nvPr>
        </p:nvSpPr>
        <p:spPr/>
        <p:txBody>
          <a:bodyPr/>
          <a:lstStyle/>
          <a:p>
            <a:fld id="{4CCA9920-0E06-4E18-AD55-2E6B451EB982}" type="datetimeFigureOut">
              <a:rPr lang="en-US" smtClean="0"/>
              <a:t>9/16/2017</a:t>
            </a:fld>
            <a:endParaRPr lang="en-US"/>
          </a:p>
        </p:txBody>
      </p:sp>
      <p:sp>
        <p:nvSpPr>
          <p:cNvPr id="5" name="Footer Placeholder 4">
            <a:extLst>
              <a:ext uri="{FF2B5EF4-FFF2-40B4-BE49-F238E27FC236}">
                <a16:creationId xmlns:a16="http://schemas.microsoft.com/office/drawing/2014/main" id="{D6DF6068-1CE3-4101-917A-9935C86D6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16980-0C1B-48E0-B72F-1033CB360E24}"/>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98403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8F0E20-4C25-4350-BDBF-F246187589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93CD7-5DEB-45AE-A3DF-5FEBB5A5EA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CF181-C1B6-4A7D-9377-58FE8F47A45E}"/>
              </a:ext>
            </a:extLst>
          </p:cNvPr>
          <p:cNvSpPr>
            <a:spLocks noGrp="1"/>
          </p:cNvSpPr>
          <p:nvPr>
            <p:ph type="dt" sz="half" idx="10"/>
          </p:nvPr>
        </p:nvSpPr>
        <p:spPr/>
        <p:txBody>
          <a:bodyPr/>
          <a:lstStyle/>
          <a:p>
            <a:fld id="{4CCA9920-0E06-4E18-AD55-2E6B451EB982}" type="datetimeFigureOut">
              <a:rPr lang="en-US" smtClean="0"/>
              <a:t>9/16/2017</a:t>
            </a:fld>
            <a:endParaRPr lang="en-US"/>
          </a:p>
        </p:txBody>
      </p:sp>
      <p:sp>
        <p:nvSpPr>
          <p:cNvPr id="5" name="Footer Placeholder 4">
            <a:extLst>
              <a:ext uri="{FF2B5EF4-FFF2-40B4-BE49-F238E27FC236}">
                <a16:creationId xmlns:a16="http://schemas.microsoft.com/office/drawing/2014/main" id="{6122275F-DD51-4A8D-B84F-BA1F66D57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365D1-311C-4FF7-987F-08D00BB37E74}"/>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39714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F105-188C-4489-BF2A-9DD267CF0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FC35B5-CAAB-4EAB-9CCC-70C05571FE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1A7F8-BE9B-49A2-ABA9-BAE0C4D4A093}"/>
              </a:ext>
            </a:extLst>
          </p:cNvPr>
          <p:cNvSpPr>
            <a:spLocks noGrp="1"/>
          </p:cNvSpPr>
          <p:nvPr>
            <p:ph type="dt" sz="half" idx="10"/>
          </p:nvPr>
        </p:nvSpPr>
        <p:spPr/>
        <p:txBody>
          <a:bodyPr/>
          <a:lstStyle/>
          <a:p>
            <a:fld id="{4CCA9920-0E06-4E18-AD55-2E6B451EB982}" type="datetimeFigureOut">
              <a:rPr lang="en-US" smtClean="0"/>
              <a:t>9/16/2017</a:t>
            </a:fld>
            <a:endParaRPr lang="en-US"/>
          </a:p>
        </p:txBody>
      </p:sp>
      <p:sp>
        <p:nvSpPr>
          <p:cNvPr id="5" name="Footer Placeholder 4">
            <a:extLst>
              <a:ext uri="{FF2B5EF4-FFF2-40B4-BE49-F238E27FC236}">
                <a16:creationId xmlns:a16="http://schemas.microsoft.com/office/drawing/2014/main" id="{CFD0A9ED-A96E-43A8-ABCD-0952ABFDE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D9D7A-11CB-42A6-9BB8-16E0897C9BE3}"/>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57154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7E3-9F78-459A-8481-8E1694AD6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F6200-3508-4C14-AEF4-6AC82332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7F7369-05DA-4A8A-AB4B-68D7AFE02336}"/>
              </a:ext>
            </a:extLst>
          </p:cNvPr>
          <p:cNvSpPr>
            <a:spLocks noGrp="1"/>
          </p:cNvSpPr>
          <p:nvPr>
            <p:ph type="dt" sz="half" idx="10"/>
          </p:nvPr>
        </p:nvSpPr>
        <p:spPr/>
        <p:txBody>
          <a:bodyPr/>
          <a:lstStyle/>
          <a:p>
            <a:fld id="{4CCA9920-0E06-4E18-AD55-2E6B451EB982}" type="datetimeFigureOut">
              <a:rPr lang="en-US" smtClean="0"/>
              <a:t>9/16/2017</a:t>
            </a:fld>
            <a:endParaRPr lang="en-US"/>
          </a:p>
        </p:txBody>
      </p:sp>
      <p:sp>
        <p:nvSpPr>
          <p:cNvPr id="5" name="Footer Placeholder 4">
            <a:extLst>
              <a:ext uri="{FF2B5EF4-FFF2-40B4-BE49-F238E27FC236}">
                <a16:creationId xmlns:a16="http://schemas.microsoft.com/office/drawing/2014/main" id="{0395B7EC-4FC8-4B24-8D3E-107FA1923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FF631-EDF4-4612-9E4C-830D4242AE6C}"/>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67176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9E5A-73BA-4C0C-B2F7-EB22E5954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B631A-B04B-4057-B188-C5598205BC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76AD19-4E9F-4403-9ACB-B80C9CB82C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505344-02DF-4D13-91A1-AB4F0967FD9B}"/>
              </a:ext>
            </a:extLst>
          </p:cNvPr>
          <p:cNvSpPr>
            <a:spLocks noGrp="1"/>
          </p:cNvSpPr>
          <p:nvPr>
            <p:ph type="dt" sz="half" idx="10"/>
          </p:nvPr>
        </p:nvSpPr>
        <p:spPr/>
        <p:txBody>
          <a:bodyPr/>
          <a:lstStyle/>
          <a:p>
            <a:fld id="{4CCA9920-0E06-4E18-AD55-2E6B451EB982}" type="datetimeFigureOut">
              <a:rPr lang="en-US" smtClean="0"/>
              <a:t>9/16/2017</a:t>
            </a:fld>
            <a:endParaRPr lang="en-US"/>
          </a:p>
        </p:txBody>
      </p:sp>
      <p:sp>
        <p:nvSpPr>
          <p:cNvPr id="6" name="Footer Placeholder 5">
            <a:extLst>
              <a:ext uri="{FF2B5EF4-FFF2-40B4-BE49-F238E27FC236}">
                <a16:creationId xmlns:a16="http://schemas.microsoft.com/office/drawing/2014/main" id="{640C81E2-DE66-4642-B0F9-4A0FE3CAD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F5249D-E703-46F1-895B-0209D226F467}"/>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98326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D8BD-F4F8-4123-91A8-3B0616ECEF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E51ED2-69DA-453E-AB97-1A99CF1B9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20199B-D702-4ED6-8F10-39F7D5F7B1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A1B4DE-2E6F-4536-A5D3-A97B65293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71A41D-11ED-4E34-BD91-0B72EDF0DF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424ACA-70B9-4937-B3CD-D46F609F63CB}"/>
              </a:ext>
            </a:extLst>
          </p:cNvPr>
          <p:cNvSpPr>
            <a:spLocks noGrp="1"/>
          </p:cNvSpPr>
          <p:nvPr>
            <p:ph type="dt" sz="half" idx="10"/>
          </p:nvPr>
        </p:nvSpPr>
        <p:spPr/>
        <p:txBody>
          <a:bodyPr/>
          <a:lstStyle/>
          <a:p>
            <a:fld id="{4CCA9920-0E06-4E18-AD55-2E6B451EB982}" type="datetimeFigureOut">
              <a:rPr lang="en-US" smtClean="0"/>
              <a:t>9/16/2017</a:t>
            </a:fld>
            <a:endParaRPr lang="en-US"/>
          </a:p>
        </p:txBody>
      </p:sp>
      <p:sp>
        <p:nvSpPr>
          <p:cNvPr id="8" name="Footer Placeholder 7">
            <a:extLst>
              <a:ext uri="{FF2B5EF4-FFF2-40B4-BE49-F238E27FC236}">
                <a16:creationId xmlns:a16="http://schemas.microsoft.com/office/drawing/2014/main" id="{BD8176BA-143B-4C45-86C2-9383CE6B16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E9BE7B-0012-41DE-A4FA-84029DD8BCA5}"/>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168972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A5B3-6448-45E6-BE60-0B8633E712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F02171-8117-4DD8-A349-A5B77CFA6385}"/>
              </a:ext>
            </a:extLst>
          </p:cNvPr>
          <p:cNvSpPr>
            <a:spLocks noGrp="1"/>
          </p:cNvSpPr>
          <p:nvPr>
            <p:ph type="dt" sz="half" idx="10"/>
          </p:nvPr>
        </p:nvSpPr>
        <p:spPr/>
        <p:txBody>
          <a:bodyPr/>
          <a:lstStyle/>
          <a:p>
            <a:fld id="{4CCA9920-0E06-4E18-AD55-2E6B451EB982}" type="datetimeFigureOut">
              <a:rPr lang="en-US" smtClean="0"/>
              <a:t>9/16/2017</a:t>
            </a:fld>
            <a:endParaRPr lang="en-US"/>
          </a:p>
        </p:txBody>
      </p:sp>
      <p:sp>
        <p:nvSpPr>
          <p:cNvPr id="4" name="Footer Placeholder 3">
            <a:extLst>
              <a:ext uri="{FF2B5EF4-FFF2-40B4-BE49-F238E27FC236}">
                <a16:creationId xmlns:a16="http://schemas.microsoft.com/office/drawing/2014/main" id="{85322D43-C182-41B1-8DBD-CC39D038FA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831E0-B2BA-4127-BE22-D22C751E6C7F}"/>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16439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84227-3A9F-48E9-B8F5-DB5E76D3665C}"/>
              </a:ext>
            </a:extLst>
          </p:cNvPr>
          <p:cNvSpPr>
            <a:spLocks noGrp="1"/>
          </p:cNvSpPr>
          <p:nvPr>
            <p:ph type="dt" sz="half" idx="10"/>
          </p:nvPr>
        </p:nvSpPr>
        <p:spPr/>
        <p:txBody>
          <a:bodyPr/>
          <a:lstStyle/>
          <a:p>
            <a:fld id="{4CCA9920-0E06-4E18-AD55-2E6B451EB982}" type="datetimeFigureOut">
              <a:rPr lang="en-US" smtClean="0"/>
              <a:t>9/16/2017</a:t>
            </a:fld>
            <a:endParaRPr lang="en-US"/>
          </a:p>
        </p:txBody>
      </p:sp>
      <p:sp>
        <p:nvSpPr>
          <p:cNvPr id="3" name="Footer Placeholder 2">
            <a:extLst>
              <a:ext uri="{FF2B5EF4-FFF2-40B4-BE49-F238E27FC236}">
                <a16:creationId xmlns:a16="http://schemas.microsoft.com/office/drawing/2014/main" id="{73D78A52-33C2-45B2-88E0-FAEB5CBAF1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9ED667-9332-4398-A65E-05403CF38514}"/>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23903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C8DA-758E-4A3E-A528-D3CF5FEC6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E6EFA0-6B2E-4B87-8EBA-E26213B1A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1A44A9-A6FD-44B6-9AC9-FA6E12D09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848328-9DC4-4C26-913D-41F4B8E19BD3}"/>
              </a:ext>
            </a:extLst>
          </p:cNvPr>
          <p:cNvSpPr>
            <a:spLocks noGrp="1"/>
          </p:cNvSpPr>
          <p:nvPr>
            <p:ph type="dt" sz="half" idx="10"/>
          </p:nvPr>
        </p:nvSpPr>
        <p:spPr/>
        <p:txBody>
          <a:bodyPr/>
          <a:lstStyle/>
          <a:p>
            <a:fld id="{4CCA9920-0E06-4E18-AD55-2E6B451EB982}" type="datetimeFigureOut">
              <a:rPr lang="en-US" smtClean="0"/>
              <a:t>9/16/2017</a:t>
            </a:fld>
            <a:endParaRPr lang="en-US"/>
          </a:p>
        </p:txBody>
      </p:sp>
      <p:sp>
        <p:nvSpPr>
          <p:cNvPr id="6" name="Footer Placeholder 5">
            <a:extLst>
              <a:ext uri="{FF2B5EF4-FFF2-40B4-BE49-F238E27FC236}">
                <a16:creationId xmlns:a16="http://schemas.microsoft.com/office/drawing/2014/main" id="{8A337242-15AE-414F-A391-7C66A04A2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21C40-BD4F-485F-AB1B-C93692703E2B}"/>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06467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6D2F-65A0-41E1-9604-B8A8C1387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F035DF-9FDE-443B-BB9F-501C803ED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59F4E3-A66B-45AD-85AE-C0D075C3D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3E13B9-FF6E-4EA0-9C88-E3E1010E2355}"/>
              </a:ext>
            </a:extLst>
          </p:cNvPr>
          <p:cNvSpPr>
            <a:spLocks noGrp="1"/>
          </p:cNvSpPr>
          <p:nvPr>
            <p:ph type="dt" sz="half" idx="10"/>
          </p:nvPr>
        </p:nvSpPr>
        <p:spPr/>
        <p:txBody>
          <a:bodyPr/>
          <a:lstStyle/>
          <a:p>
            <a:fld id="{4CCA9920-0E06-4E18-AD55-2E6B451EB982}" type="datetimeFigureOut">
              <a:rPr lang="en-US" smtClean="0"/>
              <a:t>9/16/2017</a:t>
            </a:fld>
            <a:endParaRPr lang="en-US"/>
          </a:p>
        </p:txBody>
      </p:sp>
      <p:sp>
        <p:nvSpPr>
          <p:cNvPr id="6" name="Footer Placeholder 5">
            <a:extLst>
              <a:ext uri="{FF2B5EF4-FFF2-40B4-BE49-F238E27FC236}">
                <a16:creationId xmlns:a16="http://schemas.microsoft.com/office/drawing/2014/main" id="{C4A76583-9850-4711-8D91-BE0D228AB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3BB50-8E8A-4223-AA26-C0E729E87722}"/>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420527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B331F-F41D-47F4-B79D-1BEA2370A8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CC6A00-547B-4D22-917B-7FF7F7B1E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00026-8868-476C-AB1E-25CC065AF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A9920-0E06-4E18-AD55-2E6B451EB982}" type="datetimeFigureOut">
              <a:rPr lang="en-US" smtClean="0"/>
              <a:t>9/16/2017</a:t>
            </a:fld>
            <a:endParaRPr lang="en-US"/>
          </a:p>
        </p:txBody>
      </p:sp>
      <p:sp>
        <p:nvSpPr>
          <p:cNvPr id="5" name="Footer Placeholder 4">
            <a:extLst>
              <a:ext uri="{FF2B5EF4-FFF2-40B4-BE49-F238E27FC236}">
                <a16:creationId xmlns:a16="http://schemas.microsoft.com/office/drawing/2014/main" id="{D6E7FDFF-86DC-4137-BCD5-EDBDEF7B4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9B3571-5552-455A-9260-239BD59D8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A471A-A3B0-4AB3-8277-DABE75E885B9}" type="slidenum">
              <a:rPr lang="en-US" smtClean="0"/>
              <a:t>‹#›</a:t>
            </a:fld>
            <a:endParaRPr lang="en-US"/>
          </a:p>
        </p:txBody>
      </p:sp>
    </p:spTree>
    <p:extLst>
      <p:ext uri="{BB962C8B-B14F-4D97-AF65-F5344CB8AC3E}">
        <p14:creationId xmlns:p14="http://schemas.microsoft.com/office/powerpoint/2010/main" val="2975135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etezybrick" TargetMode="External"/><Relationship Id="rId2" Type="http://schemas.openxmlformats.org/officeDocument/2006/relationships/hyperlink" Target="mailto:pzybrick@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petezybrick" TargetMode="External"/><Relationship Id="rId2" Type="http://schemas.openxmlformats.org/officeDocument/2006/relationships/hyperlink" Target="mailto:pzybrick@gmail.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66B3-61B2-4B05-B4E8-66F714DAAB8F}"/>
              </a:ext>
            </a:extLst>
          </p:cNvPr>
          <p:cNvSpPr>
            <a:spLocks noGrp="1"/>
          </p:cNvSpPr>
          <p:nvPr>
            <p:ph type="ctrTitle"/>
          </p:nvPr>
        </p:nvSpPr>
        <p:spPr>
          <a:xfrm>
            <a:off x="1524000" y="802076"/>
            <a:ext cx="9144000" cy="3064367"/>
          </a:xfrm>
        </p:spPr>
        <p:txBody>
          <a:bodyPr>
            <a:noAutofit/>
          </a:bodyPr>
          <a:lstStyle/>
          <a:p>
            <a:r>
              <a:rPr lang="en-US" sz="7200" b="1" dirty="0"/>
              <a:t>iote2e</a:t>
            </a:r>
            <a:br>
              <a:rPr lang="en-US" sz="7200" b="1" dirty="0"/>
            </a:br>
            <a:r>
              <a:rPr lang="en-US" sz="7200" b="1" dirty="0"/>
              <a:t>Internet of Things</a:t>
            </a:r>
            <a:br>
              <a:rPr lang="en-US" sz="7200" b="1" dirty="0"/>
            </a:br>
            <a:r>
              <a:rPr lang="en-US" sz="7200" b="1" dirty="0"/>
              <a:t>End to End</a:t>
            </a:r>
          </a:p>
        </p:txBody>
      </p:sp>
      <p:sp>
        <p:nvSpPr>
          <p:cNvPr id="3" name="Subtitle 2">
            <a:extLst>
              <a:ext uri="{FF2B5EF4-FFF2-40B4-BE49-F238E27FC236}">
                <a16:creationId xmlns:a16="http://schemas.microsoft.com/office/drawing/2014/main" id="{D884D410-C096-4314-BF54-BB332ECAE121}"/>
              </a:ext>
            </a:extLst>
          </p:cNvPr>
          <p:cNvSpPr>
            <a:spLocks noGrp="1"/>
          </p:cNvSpPr>
          <p:nvPr>
            <p:ph type="subTitle" idx="1"/>
          </p:nvPr>
        </p:nvSpPr>
        <p:spPr>
          <a:xfrm>
            <a:off x="1524000" y="4237017"/>
            <a:ext cx="9144000" cy="1789673"/>
          </a:xfrm>
        </p:spPr>
        <p:txBody>
          <a:bodyPr>
            <a:normAutofit lnSpcReduction="10000"/>
          </a:bodyPr>
          <a:lstStyle/>
          <a:p>
            <a:r>
              <a:rPr lang="en-US" sz="3600" dirty="0"/>
              <a:t>Pete </a:t>
            </a:r>
            <a:r>
              <a:rPr lang="en-US" sz="3600" dirty="0" err="1"/>
              <a:t>Zybrick</a:t>
            </a:r>
            <a:endParaRPr lang="en-US" sz="3600" dirty="0"/>
          </a:p>
          <a:p>
            <a:r>
              <a:rPr lang="en-US" sz="3600" dirty="0">
                <a:hlinkClick r:id="rId2"/>
              </a:rPr>
              <a:t>pzybrick@gmail.com</a:t>
            </a:r>
            <a:endParaRPr lang="en-US" sz="3600" dirty="0"/>
          </a:p>
          <a:p>
            <a:r>
              <a:rPr lang="en-US" sz="3600" dirty="0">
                <a:hlinkClick r:id="rId3"/>
              </a:rPr>
              <a:t>https://github.com/petezybrick</a:t>
            </a:r>
            <a:r>
              <a:rPr lang="en-US" sz="3600" dirty="0"/>
              <a:t>  </a:t>
            </a:r>
          </a:p>
        </p:txBody>
      </p:sp>
    </p:spTree>
    <p:extLst>
      <p:ext uri="{BB962C8B-B14F-4D97-AF65-F5344CB8AC3E}">
        <p14:creationId xmlns:p14="http://schemas.microsoft.com/office/powerpoint/2010/main" val="98994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4111D1-931F-404B-A5FF-534BA0F89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438399" y="1292575"/>
            <a:ext cx="7360357" cy="5520269"/>
          </a:xfrm>
          <a:prstGeom prst="rect">
            <a:avLst/>
          </a:prstGeom>
        </p:spPr>
      </p:pic>
      <p:sp>
        <p:nvSpPr>
          <p:cNvPr id="6" name="Title 1">
            <a:extLst>
              <a:ext uri="{FF2B5EF4-FFF2-40B4-BE49-F238E27FC236}">
                <a16:creationId xmlns:a16="http://schemas.microsoft.com/office/drawing/2014/main" id="{110661F6-1D2B-4E30-A00B-60A4AF8003C8}"/>
              </a:ext>
            </a:extLst>
          </p:cNvPr>
          <p:cNvSpPr>
            <a:spLocks noGrp="1"/>
          </p:cNvSpPr>
          <p:nvPr>
            <p:ph type="title"/>
          </p:nvPr>
        </p:nvSpPr>
        <p:spPr>
          <a:xfrm>
            <a:off x="838200" y="365125"/>
            <a:ext cx="10515600" cy="695049"/>
          </a:xfrm>
        </p:spPr>
        <p:txBody>
          <a:bodyPr/>
          <a:lstStyle/>
          <a:p>
            <a:r>
              <a:rPr lang="en-US" dirty="0"/>
              <a:t>Temperature Sensor and Fan</a:t>
            </a:r>
          </a:p>
        </p:txBody>
      </p:sp>
      <p:sp>
        <p:nvSpPr>
          <p:cNvPr id="7" name="Callout: Line 6">
            <a:extLst>
              <a:ext uri="{FF2B5EF4-FFF2-40B4-BE49-F238E27FC236}">
                <a16:creationId xmlns:a16="http://schemas.microsoft.com/office/drawing/2014/main" id="{811760C8-1A55-4B25-B2D4-C075B1CBCD18}"/>
              </a:ext>
            </a:extLst>
          </p:cNvPr>
          <p:cNvSpPr/>
          <p:nvPr/>
        </p:nvSpPr>
        <p:spPr>
          <a:xfrm>
            <a:off x="7537638" y="3813348"/>
            <a:ext cx="2148229" cy="434558"/>
          </a:xfrm>
          <a:prstGeom prst="borderCallout1">
            <a:avLst>
              <a:gd name="adj1" fmla="val 48258"/>
              <a:gd name="adj2" fmla="val 522"/>
              <a:gd name="adj3" fmla="val 134529"/>
              <a:gd name="adj4" fmla="val -34066"/>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Temperature Sensor</a:t>
            </a:r>
          </a:p>
        </p:txBody>
      </p:sp>
      <p:sp>
        <p:nvSpPr>
          <p:cNvPr id="8" name="Callout: Line 7">
            <a:extLst>
              <a:ext uri="{FF2B5EF4-FFF2-40B4-BE49-F238E27FC236}">
                <a16:creationId xmlns:a16="http://schemas.microsoft.com/office/drawing/2014/main" id="{FEF040E1-7E01-464A-A357-FC60C66835B6}"/>
              </a:ext>
            </a:extLst>
          </p:cNvPr>
          <p:cNvSpPr/>
          <p:nvPr/>
        </p:nvSpPr>
        <p:spPr>
          <a:xfrm>
            <a:off x="2994928" y="2910797"/>
            <a:ext cx="1618853" cy="373362"/>
          </a:xfrm>
          <a:prstGeom prst="borderCallout1">
            <a:avLst>
              <a:gd name="adj1" fmla="val 45301"/>
              <a:gd name="adj2" fmla="val 100183"/>
              <a:gd name="adj3" fmla="val 191679"/>
              <a:gd name="adj4" fmla="val 159123"/>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Laptop Fan</a:t>
            </a:r>
          </a:p>
        </p:txBody>
      </p:sp>
    </p:spTree>
    <p:extLst>
      <p:ext uri="{BB962C8B-B14F-4D97-AF65-F5344CB8AC3E}">
        <p14:creationId xmlns:p14="http://schemas.microsoft.com/office/powerpoint/2010/main" val="2507134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096016"/>
          </a:xfrm>
        </p:spPr>
        <p:txBody>
          <a:bodyPr/>
          <a:lstStyle/>
          <a:p>
            <a:pPr algn="ctr"/>
            <a:r>
              <a:rPr lang="en-US" i="1" dirty="0"/>
              <a:t>Architecture Overview</a:t>
            </a:r>
          </a:p>
        </p:txBody>
      </p:sp>
    </p:spTree>
    <p:extLst>
      <p:ext uri="{BB962C8B-B14F-4D97-AF65-F5344CB8AC3E}">
        <p14:creationId xmlns:p14="http://schemas.microsoft.com/office/powerpoint/2010/main" val="62430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E1A00FB-7B6E-461C-BE38-0CEEBED05E3D}"/>
              </a:ext>
            </a:extLst>
          </p:cNvPr>
          <p:cNvSpPr/>
          <p:nvPr/>
        </p:nvSpPr>
        <p:spPr>
          <a:xfrm>
            <a:off x="6235148" y="1707322"/>
            <a:ext cx="3909376" cy="4174445"/>
          </a:xfrm>
          <a:prstGeom prst="rect">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endParaRPr lang="en-US" dirty="0">
              <a:solidFill>
                <a:schemeClr val="tx1"/>
              </a:solidFill>
            </a:endParaRPr>
          </a:p>
        </p:txBody>
      </p:sp>
      <p:sp>
        <p:nvSpPr>
          <p:cNvPr id="9" name="Rectangle 8">
            <a:extLst>
              <a:ext uri="{FF2B5EF4-FFF2-40B4-BE49-F238E27FC236}">
                <a16:creationId xmlns:a16="http://schemas.microsoft.com/office/drawing/2014/main" id="{E9B5E015-257E-4B5E-8F78-0717C88D07C4}"/>
              </a:ext>
            </a:extLst>
          </p:cNvPr>
          <p:cNvSpPr/>
          <p:nvPr/>
        </p:nvSpPr>
        <p:spPr>
          <a:xfrm>
            <a:off x="6082748" y="1554922"/>
            <a:ext cx="3909376" cy="4174445"/>
          </a:xfrm>
          <a:prstGeom prst="rect">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endParaRPr lang="en-US" dirty="0">
              <a:solidFill>
                <a:schemeClr val="tx1"/>
              </a:solidFill>
            </a:endParaRPr>
          </a:p>
        </p:txBody>
      </p:sp>
      <p:sp>
        <p:nvSpPr>
          <p:cNvPr id="4" name="Title 1"/>
          <p:cNvSpPr>
            <a:spLocks noGrp="1"/>
          </p:cNvSpPr>
          <p:nvPr>
            <p:ph type="title"/>
          </p:nvPr>
        </p:nvSpPr>
        <p:spPr>
          <a:xfrm>
            <a:off x="838200" y="365125"/>
            <a:ext cx="10515600" cy="695049"/>
          </a:xfrm>
        </p:spPr>
        <p:txBody>
          <a:bodyPr/>
          <a:lstStyle/>
          <a:p>
            <a:r>
              <a:rPr lang="en-US" dirty="0"/>
              <a:t>Lambda Architecture</a:t>
            </a:r>
          </a:p>
        </p:txBody>
      </p:sp>
      <p:sp>
        <p:nvSpPr>
          <p:cNvPr id="13" name="Rectangle 12"/>
          <p:cNvSpPr/>
          <p:nvPr/>
        </p:nvSpPr>
        <p:spPr>
          <a:xfrm>
            <a:off x="1281008" y="3257816"/>
            <a:ext cx="2263948" cy="651575"/>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Inbound Messages</a:t>
            </a:r>
          </a:p>
        </p:txBody>
      </p:sp>
      <p:cxnSp>
        <p:nvCxnSpPr>
          <p:cNvPr id="21" name="Straight Arrow Connector 20"/>
          <p:cNvCxnSpPr>
            <a:stCxn id="13" idx="3"/>
            <a:endCxn id="12" idx="1"/>
          </p:cNvCxnSpPr>
          <p:nvPr/>
        </p:nvCxnSpPr>
        <p:spPr>
          <a:xfrm flipV="1">
            <a:off x="3544956" y="2706751"/>
            <a:ext cx="2707825" cy="876853"/>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 idx="3"/>
            <a:endCxn id="19" idx="1"/>
          </p:cNvCxnSpPr>
          <p:nvPr/>
        </p:nvCxnSpPr>
        <p:spPr>
          <a:xfrm>
            <a:off x="3544956" y="3583604"/>
            <a:ext cx="2683530" cy="843720"/>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930348" y="1402522"/>
            <a:ext cx="3909376" cy="4174445"/>
          </a:xfrm>
          <a:prstGeom prst="rect">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Cluster of Containers</a:t>
            </a:r>
          </a:p>
        </p:txBody>
      </p:sp>
      <p:sp>
        <p:nvSpPr>
          <p:cNvPr id="12" name="Rectangle 11"/>
          <p:cNvSpPr/>
          <p:nvPr/>
        </p:nvSpPr>
        <p:spPr>
          <a:xfrm>
            <a:off x="6252781" y="2034196"/>
            <a:ext cx="3299827" cy="134510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solidFill>
                  <a:schemeClr val="tx1"/>
                </a:solidFill>
              </a:rPr>
              <a:t>Speed</a:t>
            </a:r>
          </a:p>
          <a:p>
            <a:pPr marL="285750" indent="-285750">
              <a:buFont typeface="Arial"/>
              <a:buChar char="•"/>
            </a:pPr>
            <a:r>
              <a:rPr lang="en-US" dirty="0">
                <a:solidFill>
                  <a:schemeClr val="tx1"/>
                </a:solidFill>
              </a:rPr>
              <a:t>Near Real Time</a:t>
            </a:r>
          </a:p>
          <a:p>
            <a:pPr marL="285750" indent="-285750">
              <a:buFont typeface="Arial"/>
              <a:buChar char="•"/>
            </a:pPr>
            <a:r>
              <a:rPr lang="en-US" dirty="0">
                <a:solidFill>
                  <a:schemeClr val="tx1"/>
                </a:solidFill>
              </a:rPr>
              <a:t>Rules Processor</a:t>
            </a:r>
          </a:p>
          <a:p>
            <a:pPr marL="285750" indent="-285750">
              <a:buFont typeface="Arial"/>
              <a:buChar char="•"/>
            </a:pPr>
            <a:r>
              <a:rPr lang="en-US" dirty="0">
                <a:solidFill>
                  <a:schemeClr val="tx1"/>
                </a:solidFill>
              </a:rPr>
              <a:t>Immediate Action</a:t>
            </a:r>
          </a:p>
          <a:p>
            <a:pPr marL="285750" indent="-285750">
              <a:buFont typeface="Arial"/>
              <a:buChar char="•"/>
            </a:pPr>
            <a:endParaRPr lang="en-US" dirty="0">
              <a:solidFill>
                <a:schemeClr val="tx1"/>
              </a:solidFill>
            </a:endParaRPr>
          </a:p>
        </p:txBody>
      </p:sp>
      <p:sp>
        <p:nvSpPr>
          <p:cNvPr id="19" name="Rectangle 18"/>
          <p:cNvSpPr/>
          <p:nvPr/>
        </p:nvSpPr>
        <p:spPr>
          <a:xfrm>
            <a:off x="6228486" y="3754769"/>
            <a:ext cx="3313079" cy="134510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solidFill>
                  <a:schemeClr val="tx1"/>
                </a:solidFill>
              </a:rPr>
              <a:t>Batch</a:t>
            </a:r>
          </a:p>
          <a:p>
            <a:pPr marL="285750" indent="-285750">
              <a:buFont typeface="Arial"/>
              <a:buChar char="•"/>
            </a:pPr>
            <a:r>
              <a:rPr lang="en-US" dirty="0">
                <a:solidFill>
                  <a:schemeClr val="tx1"/>
                </a:solidFill>
              </a:rPr>
              <a:t>Aggregation over Duration</a:t>
            </a:r>
          </a:p>
          <a:p>
            <a:pPr marL="285750" indent="-285750">
              <a:buFont typeface="Arial"/>
              <a:buChar char="•"/>
            </a:pPr>
            <a:r>
              <a:rPr lang="en-US" dirty="0">
                <a:solidFill>
                  <a:schemeClr val="tx1"/>
                </a:solidFill>
              </a:rPr>
              <a:t>Windowed Computations</a:t>
            </a:r>
          </a:p>
          <a:p>
            <a:pPr marL="285750" indent="-285750">
              <a:buFont typeface="Arial"/>
              <a:buChar char="•"/>
            </a:pPr>
            <a:r>
              <a:rPr lang="en-US" dirty="0">
                <a:solidFill>
                  <a:schemeClr val="tx1"/>
                </a:solidFill>
              </a:rPr>
              <a:t>Write to Database</a:t>
            </a:r>
          </a:p>
          <a:p>
            <a:pPr marL="285750" indent="-285750">
              <a:buFont typeface="Arial"/>
              <a:buChar char="•"/>
            </a:pPr>
            <a:endParaRPr lang="en-US" dirty="0">
              <a:solidFill>
                <a:schemeClr val="tx1"/>
              </a:solidFill>
            </a:endParaRPr>
          </a:p>
        </p:txBody>
      </p:sp>
    </p:spTree>
    <p:extLst>
      <p:ext uri="{BB962C8B-B14F-4D97-AF65-F5344CB8AC3E}">
        <p14:creationId xmlns:p14="http://schemas.microsoft.com/office/powerpoint/2010/main" val="160491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High Level Architecture</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7" name="Rectangle 6"/>
          <p:cNvSpPr/>
          <p:nvPr/>
        </p:nvSpPr>
        <p:spPr>
          <a:xfrm>
            <a:off x="2336802" y="347428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ws1</a:t>
            </a:r>
          </a:p>
        </p:txBody>
      </p:sp>
      <p:sp>
        <p:nvSpPr>
          <p:cNvPr id="8" name="Rectangle 7"/>
          <p:cNvSpPr/>
          <p:nvPr/>
        </p:nvSpPr>
        <p:spPr>
          <a:xfrm>
            <a:off x="4399708" y="3129700"/>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zk1</a:t>
            </a:r>
          </a:p>
        </p:txBody>
      </p:sp>
      <p:sp>
        <p:nvSpPr>
          <p:cNvPr id="9" name="Rectangle 8"/>
          <p:cNvSpPr/>
          <p:nvPr/>
        </p:nvSpPr>
        <p:spPr>
          <a:xfrm>
            <a:off x="4795044" y="1647695"/>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ignite0</a:t>
            </a:r>
          </a:p>
        </p:txBody>
      </p:sp>
      <p:sp>
        <p:nvSpPr>
          <p:cNvPr id="10" name="Rectangle 9"/>
          <p:cNvSpPr/>
          <p:nvPr/>
        </p:nvSpPr>
        <p:spPr>
          <a:xfrm>
            <a:off x="7752488" y="164548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ignite2</a:t>
            </a:r>
          </a:p>
        </p:txBody>
      </p:sp>
      <p:sp>
        <p:nvSpPr>
          <p:cNvPr id="11" name="Rectangle 10"/>
          <p:cNvSpPr/>
          <p:nvPr/>
        </p:nvSpPr>
        <p:spPr>
          <a:xfrm>
            <a:off x="6248365" y="164327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ignite1</a:t>
            </a:r>
          </a:p>
        </p:txBody>
      </p:sp>
      <p:sp>
        <p:nvSpPr>
          <p:cNvPr id="14" name="Rectangle 13"/>
          <p:cNvSpPr/>
          <p:nvPr/>
        </p:nvSpPr>
        <p:spPr>
          <a:xfrm>
            <a:off x="4408543" y="3624450"/>
            <a:ext cx="2195442"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kafka1</a:t>
            </a:r>
          </a:p>
        </p:txBody>
      </p:sp>
      <p:sp>
        <p:nvSpPr>
          <p:cNvPr id="15" name="Rectangle 14"/>
          <p:cNvSpPr/>
          <p:nvPr/>
        </p:nvSpPr>
        <p:spPr>
          <a:xfrm>
            <a:off x="4417378" y="4052937"/>
            <a:ext cx="218660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kafka2</a:t>
            </a:r>
          </a:p>
        </p:txBody>
      </p:sp>
      <p:sp>
        <p:nvSpPr>
          <p:cNvPr id="16" name="Rectangle 15"/>
          <p:cNvSpPr/>
          <p:nvPr/>
        </p:nvSpPr>
        <p:spPr>
          <a:xfrm>
            <a:off x="4404126" y="4514554"/>
            <a:ext cx="221090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kafka3</a:t>
            </a:r>
          </a:p>
        </p:txBody>
      </p:sp>
      <p:sp>
        <p:nvSpPr>
          <p:cNvPr id="17" name="Rectangle 16"/>
          <p:cNvSpPr/>
          <p:nvPr/>
        </p:nvSpPr>
        <p:spPr>
          <a:xfrm>
            <a:off x="5943586" y="3138535"/>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zk3</a:t>
            </a:r>
          </a:p>
        </p:txBody>
      </p:sp>
      <p:sp>
        <p:nvSpPr>
          <p:cNvPr id="18" name="Rectangle 17"/>
          <p:cNvSpPr/>
          <p:nvPr/>
        </p:nvSpPr>
        <p:spPr>
          <a:xfrm>
            <a:off x="5179357" y="3136339"/>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zk2</a:t>
            </a:r>
          </a:p>
        </p:txBody>
      </p:sp>
      <p:sp>
        <p:nvSpPr>
          <p:cNvPr id="19" name="Rectangle 18"/>
          <p:cNvSpPr/>
          <p:nvPr/>
        </p:nvSpPr>
        <p:spPr>
          <a:xfrm>
            <a:off x="4203135" y="2705632"/>
            <a:ext cx="2555460" cy="234121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Kafka</a:t>
            </a:r>
          </a:p>
        </p:txBody>
      </p:sp>
      <p:sp>
        <p:nvSpPr>
          <p:cNvPr id="22" name="Rectangle 21"/>
          <p:cNvSpPr/>
          <p:nvPr/>
        </p:nvSpPr>
        <p:spPr>
          <a:xfrm>
            <a:off x="4605098" y="1247913"/>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Ignite</a:t>
            </a:r>
          </a:p>
        </p:txBody>
      </p:sp>
      <p:sp>
        <p:nvSpPr>
          <p:cNvPr id="23" name="Rectangle 22"/>
          <p:cNvSpPr/>
          <p:nvPr/>
        </p:nvSpPr>
        <p:spPr>
          <a:xfrm>
            <a:off x="7997652" y="2884545"/>
            <a:ext cx="1038776"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master</a:t>
            </a:r>
          </a:p>
        </p:txBody>
      </p:sp>
      <p:sp>
        <p:nvSpPr>
          <p:cNvPr id="24" name="Rectangle 23"/>
          <p:cNvSpPr/>
          <p:nvPr/>
        </p:nvSpPr>
        <p:spPr>
          <a:xfrm>
            <a:off x="8006487" y="3379295"/>
            <a:ext cx="1030009"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worker1</a:t>
            </a:r>
          </a:p>
        </p:txBody>
      </p:sp>
      <p:sp>
        <p:nvSpPr>
          <p:cNvPr id="25" name="Rectangle 24"/>
          <p:cNvSpPr/>
          <p:nvPr/>
        </p:nvSpPr>
        <p:spPr>
          <a:xfrm>
            <a:off x="8015323" y="3807782"/>
            <a:ext cx="10212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worker2</a:t>
            </a:r>
          </a:p>
        </p:txBody>
      </p:sp>
      <p:sp>
        <p:nvSpPr>
          <p:cNvPr id="26" name="Rectangle 25"/>
          <p:cNvSpPr/>
          <p:nvPr/>
        </p:nvSpPr>
        <p:spPr>
          <a:xfrm>
            <a:off x="8006485" y="4269399"/>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worker3</a:t>
            </a:r>
          </a:p>
        </p:txBody>
      </p:sp>
      <p:sp>
        <p:nvSpPr>
          <p:cNvPr id="29" name="Rectangle 28"/>
          <p:cNvSpPr/>
          <p:nvPr/>
        </p:nvSpPr>
        <p:spPr>
          <a:xfrm>
            <a:off x="7304144" y="2460477"/>
            <a:ext cx="2535580" cy="311649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Spark Streaming</a:t>
            </a:r>
          </a:p>
        </p:txBody>
      </p:sp>
      <p:sp>
        <p:nvSpPr>
          <p:cNvPr id="30" name="Rectangle 29"/>
          <p:cNvSpPr/>
          <p:nvPr/>
        </p:nvSpPr>
        <p:spPr>
          <a:xfrm>
            <a:off x="8015326" y="4664745"/>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worker4</a:t>
            </a:r>
          </a:p>
        </p:txBody>
      </p:sp>
      <p:sp>
        <p:nvSpPr>
          <p:cNvPr id="31" name="Rectangle 30"/>
          <p:cNvSpPr/>
          <p:nvPr/>
        </p:nvSpPr>
        <p:spPr>
          <a:xfrm>
            <a:off x="8002074" y="5060102"/>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worker5</a:t>
            </a:r>
          </a:p>
        </p:txBody>
      </p:sp>
      <p:sp>
        <p:nvSpPr>
          <p:cNvPr id="32" name="Rectangle 31"/>
          <p:cNvSpPr/>
          <p:nvPr/>
        </p:nvSpPr>
        <p:spPr>
          <a:xfrm>
            <a:off x="4859093" y="6327920"/>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cassandra1</a:t>
            </a:r>
          </a:p>
        </p:txBody>
      </p:sp>
      <p:sp>
        <p:nvSpPr>
          <p:cNvPr id="33" name="Rectangle 32"/>
          <p:cNvSpPr/>
          <p:nvPr/>
        </p:nvSpPr>
        <p:spPr>
          <a:xfrm>
            <a:off x="7816537" y="632571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cassandra3</a:t>
            </a:r>
          </a:p>
        </p:txBody>
      </p:sp>
      <p:sp>
        <p:nvSpPr>
          <p:cNvPr id="34" name="Rectangle 33"/>
          <p:cNvSpPr/>
          <p:nvPr/>
        </p:nvSpPr>
        <p:spPr>
          <a:xfrm>
            <a:off x="6312414" y="632350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cassandra2</a:t>
            </a:r>
          </a:p>
        </p:txBody>
      </p:sp>
      <p:sp>
        <p:nvSpPr>
          <p:cNvPr id="35" name="Rectangle 34"/>
          <p:cNvSpPr/>
          <p:nvPr/>
        </p:nvSpPr>
        <p:spPr>
          <a:xfrm>
            <a:off x="4669147" y="5928138"/>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Cassandra</a:t>
            </a:r>
          </a:p>
        </p:txBody>
      </p:sp>
      <p:sp>
        <p:nvSpPr>
          <p:cNvPr id="36" name="Rectangle 35"/>
          <p:cNvSpPr/>
          <p:nvPr/>
        </p:nvSpPr>
        <p:spPr>
          <a:xfrm>
            <a:off x="10506766" y="350520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MySQL</a:t>
            </a:r>
          </a:p>
        </p:txBody>
      </p:sp>
      <p:sp>
        <p:nvSpPr>
          <p:cNvPr id="37" name="Rectangle 36"/>
          <p:cNvSpPr/>
          <p:nvPr/>
        </p:nvSpPr>
        <p:spPr>
          <a:xfrm>
            <a:off x="340140" y="1974562"/>
            <a:ext cx="1281043" cy="355601"/>
          </a:xfrm>
          <a:prstGeom prst="rect">
            <a:avLst/>
          </a:prstGeom>
          <a:solidFill>
            <a:schemeClr val="bg2"/>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Chrome</a:t>
            </a:r>
          </a:p>
        </p:txBody>
      </p:sp>
      <p:sp>
        <p:nvSpPr>
          <p:cNvPr id="38" name="Rectangle 37"/>
          <p:cNvSpPr/>
          <p:nvPr/>
        </p:nvSpPr>
        <p:spPr>
          <a:xfrm>
            <a:off x="141356" y="1334050"/>
            <a:ext cx="1802297" cy="1205949"/>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err="1">
                <a:solidFill>
                  <a:schemeClr val="tx1"/>
                </a:solidFill>
              </a:rPr>
              <a:t>WebSockets</a:t>
            </a:r>
            <a:r>
              <a:rPr lang="en-US" dirty="0">
                <a:solidFill>
                  <a:schemeClr val="tx1"/>
                </a:solidFill>
              </a:rPr>
              <a:t> via Browser</a:t>
            </a:r>
          </a:p>
        </p:txBody>
      </p:sp>
      <p:sp>
        <p:nvSpPr>
          <p:cNvPr id="39" name="Rectangle 38"/>
          <p:cNvSpPr/>
          <p:nvPr/>
        </p:nvSpPr>
        <p:spPr>
          <a:xfrm>
            <a:off x="161236" y="2970697"/>
            <a:ext cx="1594678" cy="336605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p:txBody>
      </p:sp>
    </p:spTree>
    <p:extLst>
      <p:ext uri="{BB962C8B-B14F-4D97-AF65-F5344CB8AC3E}">
        <p14:creationId xmlns:p14="http://schemas.microsoft.com/office/powerpoint/2010/main" val="356156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High Level Architecture</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7" name="Rectangle 6"/>
          <p:cNvSpPr/>
          <p:nvPr/>
        </p:nvSpPr>
        <p:spPr>
          <a:xfrm>
            <a:off x="2336802" y="347428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ws1</a:t>
            </a:r>
          </a:p>
        </p:txBody>
      </p:sp>
      <p:sp>
        <p:nvSpPr>
          <p:cNvPr id="8" name="Rectangle 7"/>
          <p:cNvSpPr/>
          <p:nvPr/>
        </p:nvSpPr>
        <p:spPr>
          <a:xfrm>
            <a:off x="4399708" y="3129700"/>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zk1</a:t>
            </a:r>
          </a:p>
        </p:txBody>
      </p:sp>
      <p:sp>
        <p:nvSpPr>
          <p:cNvPr id="9" name="Rectangle 8"/>
          <p:cNvSpPr/>
          <p:nvPr/>
        </p:nvSpPr>
        <p:spPr>
          <a:xfrm>
            <a:off x="4795044" y="1647695"/>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ignite0</a:t>
            </a:r>
          </a:p>
        </p:txBody>
      </p:sp>
      <p:sp>
        <p:nvSpPr>
          <p:cNvPr id="10" name="Rectangle 9"/>
          <p:cNvSpPr/>
          <p:nvPr/>
        </p:nvSpPr>
        <p:spPr>
          <a:xfrm>
            <a:off x="7752488" y="164548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ignite2</a:t>
            </a:r>
          </a:p>
        </p:txBody>
      </p:sp>
      <p:sp>
        <p:nvSpPr>
          <p:cNvPr id="11" name="Rectangle 10"/>
          <p:cNvSpPr/>
          <p:nvPr/>
        </p:nvSpPr>
        <p:spPr>
          <a:xfrm>
            <a:off x="6248365" y="164327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ignite1</a:t>
            </a:r>
          </a:p>
        </p:txBody>
      </p:sp>
      <p:sp>
        <p:nvSpPr>
          <p:cNvPr id="14" name="Rectangle 13"/>
          <p:cNvSpPr/>
          <p:nvPr/>
        </p:nvSpPr>
        <p:spPr>
          <a:xfrm>
            <a:off x="4408543" y="3624450"/>
            <a:ext cx="2195442"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kafka1</a:t>
            </a:r>
          </a:p>
        </p:txBody>
      </p:sp>
      <p:sp>
        <p:nvSpPr>
          <p:cNvPr id="15" name="Rectangle 14"/>
          <p:cNvSpPr/>
          <p:nvPr/>
        </p:nvSpPr>
        <p:spPr>
          <a:xfrm>
            <a:off x="4417378" y="4052937"/>
            <a:ext cx="218660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kafka2</a:t>
            </a:r>
          </a:p>
        </p:txBody>
      </p:sp>
      <p:sp>
        <p:nvSpPr>
          <p:cNvPr id="16" name="Rectangle 15"/>
          <p:cNvSpPr/>
          <p:nvPr/>
        </p:nvSpPr>
        <p:spPr>
          <a:xfrm>
            <a:off x="4404126" y="4514554"/>
            <a:ext cx="221090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kafka3</a:t>
            </a:r>
          </a:p>
        </p:txBody>
      </p:sp>
      <p:sp>
        <p:nvSpPr>
          <p:cNvPr id="17" name="Rectangle 16"/>
          <p:cNvSpPr/>
          <p:nvPr/>
        </p:nvSpPr>
        <p:spPr>
          <a:xfrm>
            <a:off x="5943586" y="3138535"/>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zk3</a:t>
            </a:r>
          </a:p>
        </p:txBody>
      </p:sp>
      <p:sp>
        <p:nvSpPr>
          <p:cNvPr id="18" name="Rectangle 17"/>
          <p:cNvSpPr/>
          <p:nvPr/>
        </p:nvSpPr>
        <p:spPr>
          <a:xfrm>
            <a:off x="5179357" y="3136339"/>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zk2</a:t>
            </a:r>
          </a:p>
        </p:txBody>
      </p:sp>
      <p:sp>
        <p:nvSpPr>
          <p:cNvPr id="19" name="Rectangle 18"/>
          <p:cNvSpPr/>
          <p:nvPr/>
        </p:nvSpPr>
        <p:spPr>
          <a:xfrm>
            <a:off x="4203135" y="2705632"/>
            <a:ext cx="2555460" cy="234121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Kafka</a:t>
            </a:r>
          </a:p>
        </p:txBody>
      </p:sp>
      <p:sp>
        <p:nvSpPr>
          <p:cNvPr id="22" name="Rectangle 21"/>
          <p:cNvSpPr/>
          <p:nvPr/>
        </p:nvSpPr>
        <p:spPr>
          <a:xfrm>
            <a:off x="4605098" y="1247913"/>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Ignite</a:t>
            </a:r>
          </a:p>
        </p:txBody>
      </p:sp>
      <p:sp>
        <p:nvSpPr>
          <p:cNvPr id="23" name="Rectangle 22"/>
          <p:cNvSpPr/>
          <p:nvPr/>
        </p:nvSpPr>
        <p:spPr>
          <a:xfrm>
            <a:off x="7997652" y="2884545"/>
            <a:ext cx="1038776"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master</a:t>
            </a:r>
          </a:p>
        </p:txBody>
      </p:sp>
      <p:sp>
        <p:nvSpPr>
          <p:cNvPr id="24" name="Rectangle 23"/>
          <p:cNvSpPr/>
          <p:nvPr/>
        </p:nvSpPr>
        <p:spPr>
          <a:xfrm>
            <a:off x="8006487" y="3379295"/>
            <a:ext cx="1030009"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worker1</a:t>
            </a:r>
          </a:p>
        </p:txBody>
      </p:sp>
      <p:sp>
        <p:nvSpPr>
          <p:cNvPr id="25" name="Rectangle 24"/>
          <p:cNvSpPr/>
          <p:nvPr/>
        </p:nvSpPr>
        <p:spPr>
          <a:xfrm>
            <a:off x="8015323" y="3807782"/>
            <a:ext cx="10212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worker2</a:t>
            </a:r>
          </a:p>
        </p:txBody>
      </p:sp>
      <p:sp>
        <p:nvSpPr>
          <p:cNvPr id="26" name="Rectangle 25"/>
          <p:cNvSpPr/>
          <p:nvPr/>
        </p:nvSpPr>
        <p:spPr>
          <a:xfrm>
            <a:off x="8006485" y="4269399"/>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worker3</a:t>
            </a:r>
          </a:p>
        </p:txBody>
      </p:sp>
      <p:sp>
        <p:nvSpPr>
          <p:cNvPr id="29" name="Rectangle 28"/>
          <p:cNvSpPr/>
          <p:nvPr/>
        </p:nvSpPr>
        <p:spPr>
          <a:xfrm>
            <a:off x="7304144" y="2460477"/>
            <a:ext cx="2535580" cy="311649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Spark Streaming</a:t>
            </a:r>
          </a:p>
        </p:txBody>
      </p:sp>
      <p:sp>
        <p:nvSpPr>
          <p:cNvPr id="30" name="Rectangle 29"/>
          <p:cNvSpPr/>
          <p:nvPr/>
        </p:nvSpPr>
        <p:spPr>
          <a:xfrm>
            <a:off x="8015326" y="4664745"/>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worker4</a:t>
            </a:r>
          </a:p>
        </p:txBody>
      </p:sp>
      <p:sp>
        <p:nvSpPr>
          <p:cNvPr id="31" name="Rectangle 30"/>
          <p:cNvSpPr/>
          <p:nvPr/>
        </p:nvSpPr>
        <p:spPr>
          <a:xfrm>
            <a:off x="8002074" y="5060102"/>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worker5</a:t>
            </a:r>
          </a:p>
        </p:txBody>
      </p:sp>
      <p:sp>
        <p:nvSpPr>
          <p:cNvPr id="32" name="Rectangle 31"/>
          <p:cNvSpPr/>
          <p:nvPr/>
        </p:nvSpPr>
        <p:spPr>
          <a:xfrm>
            <a:off x="4859093" y="6327920"/>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cassandra1</a:t>
            </a:r>
          </a:p>
        </p:txBody>
      </p:sp>
      <p:sp>
        <p:nvSpPr>
          <p:cNvPr id="33" name="Rectangle 32"/>
          <p:cNvSpPr/>
          <p:nvPr/>
        </p:nvSpPr>
        <p:spPr>
          <a:xfrm>
            <a:off x="7816537" y="632571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cassandra3</a:t>
            </a:r>
          </a:p>
        </p:txBody>
      </p:sp>
      <p:sp>
        <p:nvSpPr>
          <p:cNvPr id="34" name="Rectangle 33"/>
          <p:cNvSpPr/>
          <p:nvPr/>
        </p:nvSpPr>
        <p:spPr>
          <a:xfrm>
            <a:off x="6312414" y="632350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cassandra2</a:t>
            </a:r>
          </a:p>
        </p:txBody>
      </p:sp>
      <p:sp>
        <p:nvSpPr>
          <p:cNvPr id="35" name="Rectangle 34"/>
          <p:cNvSpPr/>
          <p:nvPr/>
        </p:nvSpPr>
        <p:spPr>
          <a:xfrm>
            <a:off x="4669147" y="5928138"/>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Cassandra</a:t>
            </a:r>
          </a:p>
        </p:txBody>
      </p:sp>
      <p:sp>
        <p:nvSpPr>
          <p:cNvPr id="36" name="Rectangle 35"/>
          <p:cNvSpPr/>
          <p:nvPr/>
        </p:nvSpPr>
        <p:spPr>
          <a:xfrm>
            <a:off x="10506766" y="350520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MySQL</a:t>
            </a:r>
          </a:p>
        </p:txBody>
      </p:sp>
      <p:sp>
        <p:nvSpPr>
          <p:cNvPr id="37" name="Rectangle 36"/>
          <p:cNvSpPr/>
          <p:nvPr/>
        </p:nvSpPr>
        <p:spPr>
          <a:xfrm>
            <a:off x="340140" y="1974562"/>
            <a:ext cx="1281043" cy="355601"/>
          </a:xfrm>
          <a:prstGeom prst="rect">
            <a:avLst/>
          </a:prstGeom>
          <a:solidFill>
            <a:schemeClr val="bg2"/>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Chrome</a:t>
            </a:r>
          </a:p>
        </p:txBody>
      </p:sp>
      <p:sp>
        <p:nvSpPr>
          <p:cNvPr id="38" name="Rectangle 37"/>
          <p:cNvSpPr/>
          <p:nvPr/>
        </p:nvSpPr>
        <p:spPr>
          <a:xfrm>
            <a:off x="141356" y="1334050"/>
            <a:ext cx="1802297" cy="1205949"/>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err="1">
                <a:solidFill>
                  <a:schemeClr val="tx1"/>
                </a:solidFill>
              </a:rPr>
              <a:t>WebSockets</a:t>
            </a:r>
            <a:r>
              <a:rPr lang="en-US" dirty="0">
                <a:solidFill>
                  <a:schemeClr val="tx1"/>
                </a:solidFill>
              </a:rPr>
              <a:t> via Browser</a:t>
            </a:r>
          </a:p>
        </p:txBody>
      </p:sp>
      <p:sp>
        <p:nvSpPr>
          <p:cNvPr id="39" name="Rectangle 38"/>
          <p:cNvSpPr/>
          <p:nvPr/>
        </p:nvSpPr>
        <p:spPr>
          <a:xfrm>
            <a:off x="161236" y="2970697"/>
            <a:ext cx="1594678" cy="336605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p:txBody>
      </p:sp>
      <p:sp>
        <p:nvSpPr>
          <p:cNvPr id="40" name="Rectangle 39">
            <a:extLst>
              <a:ext uri="{FF2B5EF4-FFF2-40B4-BE49-F238E27FC236}">
                <a16:creationId xmlns:a16="http://schemas.microsoft.com/office/drawing/2014/main" id="{22844F54-1CC3-4E66-9968-6E76E8768A0D}"/>
              </a:ext>
            </a:extLst>
          </p:cNvPr>
          <p:cNvSpPr/>
          <p:nvPr/>
        </p:nvSpPr>
        <p:spPr>
          <a:xfrm>
            <a:off x="3226889" y="2226160"/>
            <a:ext cx="1952491" cy="555487"/>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Subscribe with Filter:</a:t>
            </a:r>
          </a:p>
          <a:p>
            <a:r>
              <a:rPr lang="en-US" sz="1600" i="1" dirty="0">
                <a:solidFill>
                  <a:schemeClr val="tx1"/>
                </a:solidFill>
              </a:rPr>
              <a:t>Starts with rpi-001|</a:t>
            </a:r>
          </a:p>
        </p:txBody>
      </p:sp>
      <p:cxnSp>
        <p:nvCxnSpPr>
          <p:cNvPr id="41" name="Straight Arrow Connector 40">
            <a:extLst>
              <a:ext uri="{FF2B5EF4-FFF2-40B4-BE49-F238E27FC236}">
                <a16:creationId xmlns:a16="http://schemas.microsoft.com/office/drawing/2014/main" id="{39C5FF25-4903-4FEB-8193-C1E66EAF88BC}"/>
              </a:ext>
            </a:extLst>
          </p:cNvPr>
          <p:cNvCxnSpPr>
            <a:cxnSpLocks/>
            <a:stCxn id="4" idx="3"/>
            <a:endCxn id="7" idx="1"/>
          </p:cNvCxnSpPr>
          <p:nvPr/>
        </p:nvCxnSpPr>
        <p:spPr>
          <a:xfrm>
            <a:off x="1601305" y="3821042"/>
            <a:ext cx="735497" cy="17680"/>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8C9DCE5-FF0C-4E9C-8DF0-068D22CEC7DA}"/>
              </a:ext>
            </a:extLst>
          </p:cNvPr>
          <p:cNvCxnSpPr>
            <a:cxnSpLocks/>
            <a:stCxn id="7" idx="0"/>
            <a:endCxn id="22" idx="2"/>
          </p:cNvCxnSpPr>
          <p:nvPr/>
        </p:nvCxnSpPr>
        <p:spPr>
          <a:xfrm flipV="1">
            <a:off x="2977324" y="2109305"/>
            <a:ext cx="3952427" cy="1364982"/>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id="{121E9B4A-7118-4BC0-B319-BEE752B6DB29}"/>
              </a:ext>
            </a:extLst>
          </p:cNvPr>
          <p:cNvSpPr/>
          <p:nvPr/>
        </p:nvSpPr>
        <p:spPr>
          <a:xfrm>
            <a:off x="1573321" y="3481815"/>
            <a:ext cx="728142" cy="3316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600" i="1" dirty="0">
                <a:solidFill>
                  <a:schemeClr val="tx1"/>
                </a:solidFill>
              </a:rPr>
              <a:t>Login</a:t>
            </a:r>
          </a:p>
        </p:txBody>
      </p:sp>
      <p:sp>
        <p:nvSpPr>
          <p:cNvPr id="45" name="Rectangle 44">
            <a:extLst>
              <a:ext uri="{FF2B5EF4-FFF2-40B4-BE49-F238E27FC236}">
                <a16:creationId xmlns:a16="http://schemas.microsoft.com/office/drawing/2014/main" id="{BC3A6AFB-9CA8-462A-842B-099A7AD340CE}"/>
              </a:ext>
            </a:extLst>
          </p:cNvPr>
          <p:cNvSpPr/>
          <p:nvPr/>
        </p:nvSpPr>
        <p:spPr>
          <a:xfrm>
            <a:off x="7897462" y="1261168"/>
            <a:ext cx="991093" cy="344044"/>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rpi-001|</a:t>
            </a:r>
          </a:p>
        </p:txBody>
      </p:sp>
    </p:spTree>
    <p:extLst>
      <p:ext uri="{BB962C8B-B14F-4D97-AF65-F5344CB8AC3E}">
        <p14:creationId xmlns:p14="http://schemas.microsoft.com/office/powerpoint/2010/main" val="2002394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High Level Architecture</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7" name="Rectangle 6"/>
          <p:cNvSpPr/>
          <p:nvPr/>
        </p:nvSpPr>
        <p:spPr>
          <a:xfrm>
            <a:off x="2336802" y="347428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ws1</a:t>
            </a:r>
          </a:p>
        </p:txBody>
      </p:sp>
      <p:sp>
        <p:nvSpPr>
          <p:cNvPr id="8" name="Rectangle 7"/>
          <p:cNvSpPr/>
          <p:nvPr/>
        </p:nvSpPr>
        <p:spPr>
          <a:xfrm>
            <a:off x="4399708" y="3129700"/>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zk1</a:t>
            </a:r>
          </a:p>
        </p:txBody>
      </p:sp>
      <p:sp>
        <p:nvSpPr>
          <p:cNvPr id="9" name="Rectangle 8"/>
          <p:cNvSpPr/>
          <p:nvPr/>
        </p:nvSpPr>
        <p:spPr>
          <a:xfrm>
            <a:off x="4795044" y="1647695"/>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ignite0</a:t>
            </a:r>
          </a:p>
        </p:txBody>
      </p:sp>
      <p:sp>
        <p:nvSpPr>
          <p:cNvPr id="10" name="Rectangle 9"/>
          <p:cNvSpPr/>
          <p:nvPr/>
        </p:nvSpPr>
        <p:spPr>
          <a:xfrm>
            <a:off x="7752488" y="164548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ignite2</a:t>
            </a:r>
          </a:p>
        </p:txBody>
      </p:sp>
      <p:sp>
        <p:nvSpPr>
          <p:cNvPr id="11" name="Rectangle 10"/>
          <p:cNvSpPr/>
          <p:nvPr/>
        </p:nvSpPr>
        <p:spPr>
          <a:xfrm>
            <a:off x="6248365" y="164327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ignite1</a:t>
            </a:r>
          </a:p>
        </p:txBody>
      </p:sp>
      <p:sp>
        <p:nvSpPr>
          <p:cNvPr id="14" name="Rectangle 13"/>
          <p:cNvSpPr/>
          <p:nvPr/>
        </p:nvSpPr>
        <p:spPr>
          <a:xfrm>
            <a:off x="4408543" y="3624450"/>
            <a:ext cx="2195442"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kafka1</a:t>
            </a:r>
          </a:p>
        </p:txBody>
      </p:sp>
      <p:sp>
        <p:nvSpPr>
          <p:cNvPr id="15" name="Rectangle 14"/>
          <p:cNvSpPr/>
          <p:nvPr/>
        </p:nvSpPr>
        <p:spPr>
          <a:xfrm>
            <a:off x="4417378" y="4052937"/>
            <a:ext cx="218660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kafka2</a:t>
            </a:r>
          </a:p>
        </p:txBody>
      </p:sp>
      <p:sp>
        <p:nvSpPr>
          <p:cNvPr id="16" name="Rectangle 15"/>
          <p:cNvSpPr/>
          <p:nvPr/>
        </p:nvSpPr>
        <p:spPr>
          <a:xfrm>
            <a:off x="4404126" y="4514554"/>
            <a:ext cx="221090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kafka3</a:t>
            </a:r>
          </a:p>
        </p:txBody>
      </p:sp>
      <p:sp>
        <p:nvSpPr>
          <p:cNvPr id="17" name="Rectangle 16"/>
          <p:cNvSpPr/>
          <p:nvPr/>
        </p:nvSpPr>
        <p:spPr>
          <a:xfrm>
            <a:off x="5943586" y="3138535"/>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zk3</a:t>
            </a:r>
          </a:p>
        </p:txBody>
      </p:sp>
      <p:sp>
        <p:nvSpPr>
          <p:cNvPr id="18" name="Rectangle 17"/>
          <p:cNvSpPr/>
          <p:nvPr/>
        </p:nvSpPr>
        <p:spPr>
          <a:xfrm>
            <a:off x="5179357" y="3136339"/>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zk2</a:t>
            </a:r>
          </a:p>
        </p:txBody>
      </p:sp>
      <p:sp>
        <p:nvSpPr>
          <p:cNvPr id="19" name="Rectangle 18"/>
          <p:cNvSpPr/>
          <p:nvPr/>
        </p:nvSpPr>
        <p:spPr>
          <a:xfrm>
            <a:off x="4203135" y="2705632"/>
            <a:ext cx="2555460" cy="234121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Kafka</a:t>
            </a:r>
          </a:p>
        </p:txBody>
      </p:sp>
      <p:sp>
        <p:nvSpPr>
          <p:cNvPr id="22" name="Rectangle 21"/>
          <p:cNvSpPr/>
          <p:nvPr/>
        </p:nvSpPr>
        <p:spPr>
          <a:xfrm>
            <a:off x="4605098" y="1247913"/>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Ignite</a:t>
            </a:r>
          </a:p>
        </p:txBody>
      </p:sp>
      <p:sp>
        <p:nvSpPr>
          <p:cNvPr id="23" name="Rectangle 22"/>
          <p:cNvSpPr/>
          <p:nvPr/>
        </p:nvSpPr>
        <p:spPr>
          <a:xfrm>
            <a:off x="7997652" y="2884545"/>
            <a:ext cx="1038776"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master</a:t>
            </a:r>
          </a:p>
        </p:txBody>
      </p:sp>
      <p:sp>
        <p:nvSpPr>
          <p:cNvPr id="24" name="Rectangle 23"/>
          <p:cNvSpPr/>
          <p:nvPr/>
        </p:nvSpPr>
        <p:spPr>
          <a:xfrm>
            <a:off x="8006487" y="3379295"/>
            <a:ext cx="1030009"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worker1</a:t>
            </a:r>
          </a:p>
        </p:txBody>
      </p:sp>
      <p:sp>
        <p:nvSpPr>
          <p:cNvPr id="25" name="Rectangle 24"/>
          <p:cNvSpPr/>
          <p:nvPr/>
        </p:nvSpPr>
        <p:spPr>
          <a:xfrm>
            <a:off x="8015323" y="3807782"/>
            <a:ext cx="10212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worker2</a:t>
            </a:r>
          </a:p>
        </p:txBody>
      </p:sp>
      <p:sp>
        <p:nvSpPr>
          <p:cNvPr id="26" name="Rectangle 25"/>
          <p:cNvSpPr/>
          <p:nvPr/>
        </p:nvSpPr>
        <p:spPr>
          <a:xfrm>
            <a:off x="8006485" y="4269399"/>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worker3</a:t>
            </a:r>
          </a:p>
        </p:txBody>
      </p:sp>
      <p:sp>
        <p:nvSpPr>
          <p:cNvPr id="29" name="Rectangle 28"/>
          <p:cNvSpPr/>
          <p:nvPr/>
        </p:nvSpPr>
        <p:spPr>
          <a:xfrm>
            <a:off x="7304144" y="2460477"/>
            <a:ext cx="2535580" cy="311649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Spark Streaming</a:t>
            </a:r>
          </a:p>
        </p:txBody>
      </p:sp>
      <p:sp>
        <p:nvSpPr>
          <p:cNvPr id="30" name="Rectangle 29"/>
          <p:cNvSpPr/>
          <p:nvPr/>
        </p:nvSpPr>
        <p:spPr>
          <a:xfrm>
            <a:off x="8015326" y="4664745"/>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worker4</a:t>
            </a:r>
          </a:p>
        </p:txBody>
      </p:sp>
      <p:sp>
        <p:nvSpPr>
          <p:cNvPr id="31" name="Rectangle 30"/>
          <p:cNvSpPr/>
          <p:nvPr/>
        </p:nvSpPr>
        <p:spPr>
          <a:xfrm>
            <a:off x="8002074" y="5060102"/>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worker5</a:t>
            </a:r>
          </a:p>
        </p:txBody>
      </p:sp>
      <p:sp>
        <p:nvSpPr>
          <p:cNvPr id="32" name="Rectangle 31"/>
          <p:cNvSpPr/>
          <p:nvPr/>
        </p:nvSpPr>
        <p:spPr>
          <a:xfrm>
            <a:off x="4859093" y="6327920"/>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cassandra1</a:t>
            </a:r>
          </a:p>
        </p:txBody>
      </p:sp>
      <p:sp>
        <p:nvSpPr>
          <p:cNvPr id="33" name="Rectangle 32"/>
          <p:cNvSpPr/>
          <p:nvPr/>
        </p:nvSpPr>
        <p:spPr>
          <a:xfrm>
            <a:off x="7816537" y="632571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cassandra3</a:t>
            </a:r>
          </a:p>
        </p:txBody>
      </p:sp>
      <p:sp>
        <p:nvSpPr>
          <p:cNvPr id="34" name="Rectangle 33"/>
          <p:cNvSpPr/>
          <p:nvPr/>
        </p:nvSpPr>
        <p:spPr>
          <a:xfrm>
            <a:off x="6312414" y="632350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cassandra2</a:t>
            </a:r>
          </a:p>
        </p:txBody>
      </p:sp>
      <p:sp>
        <p:nvSpPr>
          <p:cNvPr id="35" name="Rectangle 34"/>
          <p:cNvSpPr/>
          <p:nvPr/>
        </p:nvSpPr>
        <p:spPr>
          <a:xfrm>
            <a:off x="4669147" y="5928138"/>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Cassandra</a:t>
            </a:r>
          </a:p>
        </p:txBody>
      </p:sp>
      <p:sp>
        <p:nvSpPr>
          <p:cNvPr id="36" name="Rectangle 35"/>
          <p:cNvSpPr/>
          <p:nvPr/>
        </p:nvSpPr>
        <p:spPr>
          <a:xfrm>
            <a:off x="10506766" y="350520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MySQL</a:t>
            </a:r>
          </a:p>
        </p:txBody>
      </p:sp>
      <p:sp>
        <p:nvSpPr>
          <p:cNvPr id="37" name="Rectangle 36"/>
          <p:cNvSpPr/>
          <p:nvPr/>
        </p:nvSpPr>
        <p:spPr>
          <a:xfrm>
            <a:off x="340140" y="1974562"/>
            <a:ext cx="1281043" cy="355601"/>
          </a:xfrm>
          <a:prstGeom prst="rect">
            <a:avLst/>
          </a:prstGeom>
          <a:solidFill>
            <a:schemeClr val="bg2"/>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Chrome</a:t>
            </a:r>
          </a:p>
        </p:txBody>
      </p:sp>
      <p:sp>
        <p:nvSpPr>
          <p:cNvPr id="38" name="Rectangle 37"/>
          <p:cNvSpPr/>
          <p:nvPr/>
        </p:nvSpPr>
        <p:spPr>
          <a:xfrm>
            <a:off x="141356" y="1334050"/>
            <a:ext cx="1802297" cy="1205949"/>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err="1">
                <a:solidFill>
                  <a:schemeClr val="tx1"/>
                </a:solidFill>
              </a:rPr>
              <a:t>WebSockets</a:t>
            </a:r>
            <a:r>
              <a:rPr lang="en-US" dirty="0">
                <a:solidFill>
                  <a:schemeClr val="tx1"/>
                </a:solidFill>
              </a:rPr>
              <a:t> via Browser</a:t>
            </a:r>
          </a:p>
        </p:txBody>
      </p:sp>
      <p:sp>
        <p:nvSpPr>
          <p:cNvPr id="39" name="Rectangle 38"/>
          <p:cNvSpPr/>
          <p:nvPr/>
        </p:nvSpPr>
        <p:spPr>
          <a:xfrm>
            <a:off x="161236" y="2970697"/>
            <a:ext cx="1594678" cy="336605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p:txBody>
      </p:sp>
      <p:sp>
        <p:nvSpPr>
          <p:cNvPr id="40" name="Rectangle 39">
            <a:extLst>
              <a:ext uri="{FF2B5EF4-FFF2-40B4-BE49-F238E27FC236}">
                <a16:creationId xmlns:a16="http://schemas.microsoft.com/office/drawing/2014/main" id="{22844F54-1CC3-4E66-9968-6E76E8768A0D}"/>
              </a:ext>
            </a:extLst>
          </p:cNvPr>
          <p:cNvSpPr/>
          <p:nvPr/>
        </p:nvSpPr>
        <p:spPr>
          <a:xfrm>
            <a:off x="50788" y="3251433"/>
            <a:ext cx="1952491" cy="1039789"/>
          </a:xfrm>
          <a:prstGeom prst="rect">
            <a:avLst/>
          </a:prstGeom>
          <a:solidFill>
            <a:schemeClr val="accent5">
              <a:alpha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Iote2eRequest:</a:t>
            </a:r>
          </a:p>
          <a:p>
            <a:r>
              <a:rPr lang="en-US" sz="1600" i="1" dirty="0">
                <a:solidFill>
                  <a:schemeClr val="tx1"/>
                </a:solidFill>
              </a:rPr>
              <a:t>Source: rpi-001</a:t>
            </a:r>
          </a:p>
          <a:p>
            <a:r>
              <a:rPr lang="en-US" sz="1600" i="1" dirty="0">
                <a:solidFill>
                  <a:schemeClr val="tx1"/>
                </a:solidFill>
              </a:rPr>
              <a:t>Type: temperature</a:t>
            </a:r>
          </a:p>
          <a:p>
            <a:r>
              <a:rPr lang="en-US" sz="1600" i="1" dirty="0">
                <a:solidFill>
                  <a:schemeClr val="tx1"/>
                </a:solidFill>
              </a:rPr>
              <a:t>Value: 50.1</a:t>
            </a:r>
          </a:p>
        </p:txBody>
      </p:sp>
      <p:sp>
        <p:nvSpPr>
          <p:cNvPr id="45" name="Rectangle 44">
            <a:extLst>
              <a:ext uri="{FF2B5EF4-FFF2-40B4-BE49-F238E27FC236}">
                <a16:creationId xmlns:a16="http://schemas.microsoft.com/office/drawing/2014/main" id="{BC3A6AFB-9CA8-462A-842B-099A7AD340CE}"/>
              </a:ext>
            </a:extLst>
          </p:cNvPr>
          <p:cNvSpPr/>
          <p:nvPr/>
        </p:nvSpPr>
        <p:spPr>
          <a:xfrm>
            <a:off x="7897462" y="1261168"/>
            <a:ext cx="991093" cy="344044"/>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rpi-001|</a:t>
            </a:r>
          </a:p>
        </p:txBody>
      </p:sp>
    </p:spTree>
    <p:extLst>
      <p:ext uri="{BB962C8B-B14F-4D97-AF65-F5344CB8AC3E}">
        <p14:creationId xmlns:p14="http://schemas.microsoft.com/office/powerpoint/2010/main" val="2512632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High Level Architecture</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7" name="Rectangle 6"/>
          <p:cNvSpPr/>
          <p:nvPr/>
        </p:nvSpPr>
        <p:spPr>
          <a:xfrm>
            <a:off x="2336802" y="347428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ws1</a:t>
            </a:r>
          </a:p>
        </p:txBody>
      </p:sp>
      <p:sp>
        <p:nvSpPr>
          <p:cNvPr id="8" name="Rectangle 7"/>
          <p:cNvSpPr/>
          <p:nvPr/>
        </p:nvSpPr>
        <p:spPr>
          <a:xfrm>
            <a:off x="4399708" y="3129700"/>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zk1</a:t>
            </a:r>
          </a:p>
        </p:txBody>
      </p:sp>
      <p:sp>
        <p:nvSpPr>
          <p:cNvPr id="9" name="Rectangle 8"/>
          <p:cNvSpPr/>
          <p:nvPr/>
        </p:nvSpPr>
        <p:spPr>
          <a:xfrm>
            <a:off x="4795044" y="1647695"/>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ignite0</a:t>
            </a:r>
          </a:p>
        </p:txBody>
      </p:sp>
      <p:sp>
        <p:nvSpPr>
          <p:cNvPr id="10" name="Rectangle 9"/>
          <p:cNvSpPr/>
          <p:nvPr/>
        </p:nvSpPr>
        <p:spPr>
          <a:xfrm>
            <a:off x="7752488" y="164548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ignite2</a:t>
            </a:r>
          </a:p>
        </p:txBody>
      </p:sp>
      <p:sp>
        <p:nvSpPr>
          <p:cNvPr id="11" name="Rectangle 10"/>
          <p:cNvSpPr/>
          <p:nvPr/>
        </p:nvSpPr>
        <p:spPr>
          <a:xfrm>
            <a:off x="6248365" y="164327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ignite1</a:t>
            </a:r>
          </a:p>
        </p:txBody>
      </p:sp>
      <p:sp>
        <p:nvSpPr>
          <p:cNvPr id="14" name="Rectangle 13"/>
          <p:cNvSpPr/>
          <p:nvPr/>
        </p:nvSpPr>
        <p:spPr>
          <a:xfrm>
            <a:off x="4408543" y="3624450"/>
            <a:ext cx="2195442"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kafka1</a:t>
            </a:r>
          </a:p>
        </p:txBody>
      </p:sp>
      <p:sp>
        <p:nvSpPr>
          <p:cNvPr id="15" name="Rectangle 14"/>
          <p:cNvSpPr/>
          <p:nvPr/>
        </p:nvSpPr>
        <p:spPr>
          <a:xfrm>
            <a:off x="4417378" y="4052937"/>
            <a:ext cx="218660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kafka2</a:t>
            </a:r>
          </a:p>
        </p:txBody>
      </p:sp>
      <p:sp>
        <p:nvSpPr>
          <p:cNvPr id="16" name="Rectangle 15"/>
          <p:cNvSpPr/>
          <p:nvPr/>
        </p:nvSpPr>
        <p:spPr>
          <a:xfrm>
            <a:off x="4404126" y="4514554"/>
            <a:ext cx="221090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kafka3</a:t>
            </a:r>
          </a:p>
        </p:txBody>
      </p:sp>
      <p:sp>
        <p:nvSpPr>
          <p:cNvPr id="17" name="Rectangle 16"/>
          <p:cNvSpPr/>
          <p:nvPr/>
        </p:nvSpPr>
        <p:spPr>
          <a:xfrm>
            <a:off x="5943586" y="3138535"/>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zk3</a:t>
            </a:r>
          </a:p>
        </p:txBody>
      </p:sp>
      <p:sp>
        <p:nvSpPr>
          <p:cNvPr id="18" name="Rectangle 17"/>
          <p:cNvSpPr/>
          <p:nvPr/>
        </p:nvSpPr>
        <p:spPr>
          <a:xfrm>
            <a:off x="5179357" y="3136339"/>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zk2</a:t>
            </a:r>
          </a:p>
        </p:txBody>
      </p:sp>
      <p:sp>
        <p:nvSpPr>
          <p:cNvPr id="19" name="Rectangle 18"/>
          <p:cNvSpPr/>
          <p:nvPr/>
        </p:nvSpPr>
        <p:spPr>
          <a:xfrm>
            <a:off x="4203135" y="2705632"/>
            <a:ext cx="2555460" cy="234121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Kafka</a:t>
            </a:r>
          </a:p>
        </p:txBody>
      </p:sp>
      <p:sp>
        <p:nvSpPr>
          <p:cNvPr id="22" name="Rectangle 21"/>
          <p:cNvSpPr/>
          <p:nvPr/>
        </p:nvSpPr>
        <p:spPr>
          <a:xfrm>
            <a:off x="4605098" y="1247913"/>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Ignite</a:t>
            </a:r>
          </a:p>
        </p:txBody>
      </p:sp>
      <p:sp>
        <p:nvSpPr>
          <p:cNvPr id="23" name="Rectangle 22"/>
          <p:cNvSpPr/>
          <p:nvPr/>
        </p:nvSpPr>
        <p:spPr>
          <a:xfrm>
            <a:off x="7997652" y="2884545"/>
            <a:ext cx="1038776"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master</a:t>
            </a:r>
          </a:p>
        </p:txBody>
      </p:sp>
      <p:sp>
        <p:nvSpPr>
          <p:cNvPr id="24" name="Rectangle 23"/>
          <p:cNvSpPr/>
          <p:nvPr/>
        </p:nvSpPr>
        <p:spPr>
          <a:xfrm>
            <a:off x="8006487" y="3379295"/>
            <a:ext cx="1030009"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worker1</a:t>
            </a:r>
          </a:p>
        </p:txBody>
      </p:sp>
      <p:sp>
        <p:nvSpPr>
          <p:cNvPr id="25" name="Rectangle 24"/>
          <p:cNvSpPr/>
          <p:nvPr/>
        </p:nvSpPr>
        <p:spPr>
          <a:xfrm>
            <a:off x="8015323" y="3807782"/>
            <a:ext cx="10212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worker2</a:t>
            </a:r>
          </a:p>
        </p:txBody>
      </p:sp>
      <p:sp>
        <p:nvSpPr>
          <p:cNvPr id="26" name="Rectangle 25"/>
          <p:cNvSpPr/>
          <p:nvPr/>
        </p:nvSpPr>
        <p:spPr>
          <a:xfrm>
            <a:off x="8006485" y="4269399"/>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worker3</a:t>
            </a:r>
          </a:p>
        </p:txBody>
      </p:sp>
      <p:sp>
        <p:nvSpPr>
          <p:cNvPr id="29" name="Rectangle 28"/>
          <p:cNvSpPr/>
          <p:nvPr/>
        </p:nvSpPr>
        <p:spPr>
          <a:xfrm>
            <a:off x="7304144" y="2460477"/>
            <a:ext cx="2535580" cy="311649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Spark Streaming</a:t>
            </a:r>
          </a:p>
        </p:txBody>
      </p:sp>
      <p:sp>
        <p:nvSpPr>
          <p:cNvPr id="30" name="Rectangle 29"/>
          <p:cNvSpPr/>
          <p:nvPr/>
        </p:nvSpPr>
        <p:spPr>
          <a:xfrm>
            <a:off x="8015326" y="4664745"/>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worker4</a:t>
            </a:r>
          </a:p>
        </p:txBody>
      </p:sp>
      <p:sp>
        <p:nvSpPr>
          <p:cNvPr id="31" name="Rectangle 30"/>
          <p:cNvSpPr/>
          <p:nvPr/>
        </p:nvSpPr>
        <p:spPr>
          <a:xfrm>
            <a:off x="8002074" y="5060102"/>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worker5</a:t>
            </a:r>
          </a:p>
        </p:txBody>
      </p:sp>
      <p:sp>
        <p:nvSpPr>
          <p:cNvPr id="32" name="Rectangle 31"/>
          <p:cNvSpPr/>
          <p:nvPr/>
        </p:nvSpPr>
        <p:spPr>
          <a:xfrm>
            <a:off x="4859093" y="6327920"/>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cassandra1</a:t>
            </a:r>
          </a:p>
        </p:txBody>
      </p:sp>
      <p:sp>
        <p:nvSpPr>
          <p:cNvPr id="33" name="Rectangle 32"/>
          <p:cNvSpPr/>
          <p:nvPr/>
        </p:nvSpPr>
        <p:spPr>
          <a:xfrm>
            <a:off x="7816537" y="632571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cassandra3</a:t>
            </a:r>
          </a:p>
        </p:txBody>
      </p:sp>
      <p:sp>
        <p:nvSpPr>
          <p:cNvPr id="34" name="Rectangle 33"/>
          <p:cNvSpPr/>
          <p:nvPr/>
        </p:nvSpPr>
        <p:spPr>
          <a:xfrm>
            <a:off x="6312414" y="632350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cassandra2</a:t>
            </a:r>
          </a:p>
        </p:txBody>
      </p:sp>
      <p:sp>
        <p:nvSpPr>
          <p:cNvPr id="35" name="Rectangle 34"/>
          <p:cNvSpPr/>
          <p:nvPr/>
        </p:nvSpPr>
        <p:spPr>
          <a:xfrm>
            <a:off x="4669147" y="5928138"/>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Cassandra</a:t>
            </a:r>
          </a:p>
        </p:txBody>
      </p:sp>
      <p:sp>
        <p:nvSpPr>
          <p:cNvPr id="36" name="Rectangle 35"/>
          <p:cNvSpPr/>
          <p:nvPr/>
        </p:nvSpPr>
        <p:spPr>
          <a:xfrm>
            <a:off x="10506766" y="350520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MySQL</a:t>
            </a:r>
          </a:p>
        </p:txBody>
      </p:sp>
      <p:sp>
        <p:nvSpPr>
          <p:cNvPr id="37" name="Rectangle 36"/>
          <p:cNvSpPr/>
          <p:nvPr/>
        </p:nvSpPr>
        <p:spPr>
          <a:xfrm>
            <a:off x="340140" y="1974562"/>
            <a:ext cx="1281043" cy="355601"/>
          </a:xfrm>
          <a:prstGeom prst="rect">
            <a:avLst/>
          </a:prstGeom>
          <a:solidFill>
            <a:schemeClr val="bg2"/>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Chrome</a:t>
            </a:r>
          </a:p>
        </p:txBody>
      </p:sp>
      <p:sp>
        <p:nvSpPr>
          <p:cNvPr id="38" name="Rectangle 37"/>
          <p:cNvSpPr/>
          <p:nvPr/>
        </p:nvSpPr>
        <p:spPr>
          <a:xfrm>
            <a:off x="141356" y="1334050"/>
            <a:ext cx="1802297" cy="1205949"/>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err="1">
                <a:solidFill>
                  <a:schemeClr val="tx1"/>
                </a:solidFill>
              </a:rPr>
              <a:t>WebSockets</a:t>
            </a:r>
            <a:r>
              <a:rPr lang="en-US" dirty="0">
                <a:solidFill>
                  <a:schemeClr val="tx1"/>
                </a:solidFill>
              </a:rPr>
              <a:t> via Browser</a:t>
            </a:r>
          </a:p>
        </p:txBody>
      </p:sp>
      <p:sp>
        <p:nvSpPr>
          <p:cNvPr id="39" name="Rectangle 38"/>
          <p:cNvSpPr/>
          <p:nvPr/>
        </p:nvSpPr>
        <p:spPr>
          <a:xfrm>
            <a:off x="161236" y="2970697"/>
            <a:ext cx="1594678" cy="336605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p:txBody>
      </p:sp>
      <p:sp>
        <p:nvSpPr>
          <p:cNvPr id="40" name="Rectangle 39">
            <a:extLst>
              <a:ext uri="{FF2B5EF4-FFF2-40B4-BE49-F238E27FC236}">
                <a16:creationId xmlns:a16="http://schemas.microsoft.com/office/drawing/2014/main" id="{22844F54-1CC3-4E66-9968-6E76E8768A0D}"/>
              </a:ext>
            </a:extLst>
          </p:cNvPr>
          <p:cNvSpPr/>
          <p:nvPr/>
        </p:nvSpPr>
        <p:spPr>
          <a:xfrm>
            <a:off x="1954021" y="3356345"/>
            <a:ext cx="1952491" cy="1039789"/>
          </a:xfrm>
          <a:prstGeom prst="rect">
            <a:avLst/>
          </a:prstGeom>
          <a:solidFill>
            <a:schemeClr val="accent5">
              <a:alpha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Iote2eRequest:</a:t>
            </a:r>
          </a:p>
          <a:p>
            <a:r>
              <a:rPr lang="en-US" sz="1600" i="1" dirty="0">
                <a:solidFill>
                  <a:schemeClr val="tx1"/>
                </a:solidFill>
              </a:rPr>
              <a:t>Source: rpi-001</a:t>
            </a:r>
          </a:p>
          <a:p>
            <a:r>
              <a:rPr lang="en-US" sz="1600" i="1" dirty="0">
                <a:solidFill>
                  <a:schemeClr val="tx1"/>
                </a:solidFill>
              </a:rPr>
              <a:t>Type: temperature</a:t>
            </a:r>
          </a:p>
          <a:p>
            <a:r>
              <a:rPr lang="en-US" sz="1600" i="1" dirty="0">
                <a:solidFill>
                  <a:schemeClr val="tx1"/>
                </a:solidFill>
              </a:rPr>
              <a:t>Value: 50.1</a:t>
            </a:r>
          </a:p>
        </p:txBody>
      </p:sp>
      <p:sp>
        <p:nvSpPr>
          <p:cNvPr id="45" name="Rectangle 44">
            <a:extLst>
              <a:ext uri="{FF2B5EF4-FFF2-40B4-BE49-F238E27FC236}">
                <a16:creationId xmlns:a16="http://schemas.microsoft.com/office/drawing/2014/main" id="{BC3A6AFB-9CA8-462A-842B-099A7AD340CE}"/>
              </a:ext>
            </a:extLst>
          </p:cNvPr>
          <p:cNvSpPr/>
          <p:nvPr/>
        </p:nvSpPr>
        <p:spPr>
          <a:xfrm>
            <a:off x="7897462" y="1261168"/>
            <a:ext cx="991093" cy="344044"/>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rpi-001|</a:t>
            </a:r>
          </a:p>
        </p:txBody>
      </p:sp>
    </p:spTree>
    <p:extLst>
      <p:ext uri="{BB962C8B-B14F-4D97-AF65-F5344CB8AC3E}">
        <p14:creationId xmlns:p14="http://schemas.microsoft.com/office/powerpoint/2010/main" val="317405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High Level Architecture</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7" name="Rectangle 6"/>
          <p:cNvSpPr/>
          <p:nvPr/>
        </p:nvSpPr>
        <p:spPr>
          <a:xfrm>
            <a:off x="2336802" y="347428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ws1</a:t>
            </a:r>
          </a:p>
        </p:txBody>
      </p:sp>
      <p:sp>
        <p:nvSpPr>
          <p:cNvPr id="8" name="Rectangle 7"/>
          <p:cNvSpPr/>
          <p:nvPr/>
        </p:nvSpPr>
        <p:spPr>
          <a:xfrm>
            <a:off x="4399708" y="3129700"/>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zk1</a:t>
            </a:r>
          </a:p>
        </p:txBody>
      </p:sp>
      <p:sp>
        <p:nvSpPr>
          <p:cNvPr id="9" name="Rectangle 8"/>
          <p:cNvSpPr/>
          <p:nvPr/>
        </p:nvSpPr>
        <p:spPr>
          <a:xfrm>
            <a:off x="4795044" y="1647695"/>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ignite0</a:t>
            </a:r>
          </a:p>
        </p:txBody>
      </p:sp>
      <p:sp>
        <p:nvSpPr>
          <p:cNvPr id="10" name="Rectangle 9"/>
          <p:cNvSpPr/>
          <p:nvPr/>
        </p:nvSpPr>
        <p:spPr>
          <a:xfrm>
            <a:off x="7752488" y="164548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ignite2</a:t>
            </a:r>
          </a:p>
        </p:txBody>
      </p:sp>
      <p:sp>
        <p:nvSpPr>
          <p:cNvPr id="11" name="Rectangle 10"/>
          <p:cNvSpPr/>
          <p:nvPr/>
        </p:nvSpPr>
        <p:spPr>
          <a:xfrm>
            <a:off x="6248365" y="164327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ignite1</a:t>
            </a:r>
          </a:p>
        </p:txBody>
      </p:sp>
      <p:sp>
        <p:nvSpPr>
          <p:cNvPr id="14" name="Rectangle 13"/>
          <p:cNvSpPr/>
          <p:nvPr/>
        </p:nvSpPr>
        <p:spPr>
          <a:xfrm>
            <a:off x="4408543" y="3624450"/>
            <a:ext cx="2195442"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kafka1</a:t>
            </a:r>
          </a:p>
        </p:txBody>
      </p:sp>
      <p:sp>
        <p:nvSpPr>
          <p:cNvPr id="15" name="Rectangle 14"/>
          <p:cNvSpPr/>
          <p:nvPr/>
        </p:nvSpPr>
        <p:spPr>
          <a:xfrm>
            <a:off x="4417378" y="4052937"/>
            <a:ext cx="218660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kafka2</a:t>
            </a:r>
          </a:p>
        </p:txBody>
      </p:sp>
      <p:sp>
        <p:nvSpPr>
          <p:cNvPr id="16" name="Rectangle 15"/>
          <p:cNvSpPr/>
          <p:nvPr/>
        </p:nvSpPr>
        <p:spPr>
          <a:xfrm>
            <a:off x="4404126" y="4514554"/>
            <a:ext cx="221090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kafka3</a:t>
            </a:r>
          </a:p>
        </p:txBody>
      </p:sp>
      <p:sp>
        <p:nvSpPr>
          <p:cNvPr id="17" name="Rectangle 16"/>
          <p:cNvSpPr/>
          <p:nvPr/>
        </p:nvSpPr>
        <p:spPr>
          <a:xfrm>
            <a:off x="5943586" y="3138535"/>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zk3</a:t>
            </a:r>
          </a:p>
        </p:txBody>
      </p:sp>
      <p:sp>
        <p:nvSpPr>
          <p:cNvPr id="18" name="Rectangle 17"/>
          <p:cNvSpPr/>
          <p:nvPr/>
        </p:nvSpPr>
        <p:spPr>
          <a:xfrm>
            <a:off x="5179357" y="3136339"/>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zk2</a:t>
            </a:r>
          </a:p>
        </p:txBody>
      </p:sp>
      <p:sp>
        <p:nvSpPr>
          <p:cNvPr id="19" name="Rectangle 18"/>
          <p:cNvSpPr/>
          <p:nvPr/>
        </p:nvSpPr>
        <p:spPr>
          <a:xfrm>
            <a:off x="4203135" y="2705632"/>
            <a:ext cx="2555460" cy="234121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Kafka</a:t>
            </a:r>
          </a:p>
        </p:txBody>
      </p:sp>
      <p:sp>
        <p:nvSpPr>
          <p:cNvPr id="22" name="Rectangle 21"/>
          <p:cNvSpPr/>
          <p:nvPr/>
        </p:nvSpPr>
        <p:spPr>
          <a:xfrm>
            <a:off x="4605098" y="1247913"/>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Ignite</a:t>
            </a:r>
          </a:p>
        </p:txBody>
      </p:sp>
      <p:sp>
        <p:nvSpPr>
          <p:cNvPr id="23" name="Rectangle 22"/>
          <p:cNvSpPr/>
          <p:nvPr/>
        </p:nvSpPr>
        <p:spPr>
          <a:xfrm>
            <a:off x="7997652" y="2884545"/>
            <a:ext cx="1038776"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master</a:t>
            </a:r>
          </a:p>
        </p:txBody>
      </p:sp>
      <p:sp>
        <p:nvSpPr>
          <p:cNvPr id="24" name="Rectangle 23"/>
          <p:cNvSpPr/>
          <p:nvPr/>
        </p:nvSpPr>
        <p:spPr>
          <a:xfrm>
            <a:off x="8006487" y="3379295"/>
            <a:ext cx="1030009"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worker1</a:t>
            </a:r>
          </a:p>
        </p:txBody>
      </p:sp>
      <p:sp>
        <p:nvSpPr>
          <p:cNvPr id="25" name="Rectangle 24"/>
          <p:cNvSpPr/>
          <p:nvPr/>
        </p:nvSpPr>
        <p:spPr>
          <a:xfrm>
            <a:off x="8015323" y="3807782"/>
            <a:ext cx="10212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worker2</a:t>
            </a:r>
          </a:p>
        </p:txBody>
      </p:sp>
      <p:sp>
        <p:nvSpPr>
          <p:cNvPr id="26" name="Rectangle 25"/>
          <p:cNvSpPr/>
          <p:nvPr/>
        </p:nvSpPr>
        <p:spPr>
          <a:xfrm>
            <a:off x="8006485" y="4269399"/>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worker3</a:t>
            </a:r>
          </a:p>
        </p:txBody>
      </p:sp>
      <p:sp>
        <p:nvSpPr>
          <p:cNvPr id="29" name="Rectangle 28"/>
          <p:cNvSpPr/>
          <p:nvPr/>
        </p:nvSpPr>
        <p:spPr>
          <a:xfrm>
            <a:off x="7304144" y="2460477"/>
            <a:ext cx="2535580" cy="311649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Spark Streaming</a:t>
            </a:r>
          </a:p>
        </p:txBody>
      </p:sp>
      <p:sp>
        <p:nvSpPr>
          <p:cNvPr id="30" name="Rectangle 29"/>
          <p:cNvSpPr/>
          <p:nvPr/>
        </p:nvSpPr>
        <p:spPr>
          <a:xfrm>
            <a:off x="8015326" y="4664745"/>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worker4</a:t>
            </a:r>
          </a:p>
        </p:txBody>
      </p:sp>
      <p:sp>
        <p:nvSpPr>
          <p:cNvPr id="31" name="Rectangle 30"/>
          <p:cNvSpPr/>
          <p:nvPr/>
        </p:nvSpPr>
        <p:spPr>
          <a:xfrm>
            <a:off x="8002074" y="5060102"/>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worker5</a:t>
            </a:r>
          </a:p>
        </p:txBody>
      </p:sp>
      <p:sp>
        <p:nvSpPr>
          <p:cNvPr id="32" name="Rectangle 31"/>
          <p:cNvSpPr/>
          <p:nvPr/>
        </p:nvSpPr>
        <p:spPr>
          <a:xfrm>
            <a:off x="4859093" y="6327920"/>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cassandra1</a:t>
            </a:r>
          </a:p>
        </p:txBody>
      </p:sp>
      <p:sp>
        <p:nvSpPr>
          <p:cNvPr id="33" name="Rectangle 32"/>
          <p:cNvSpPr/>
          <p:nvPr/>
        </p:nvSpPr>
        <p:spPr>
          <a:xfrm>
            <a:off x="7816537" y="632571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cassandra3</a:t>
            </a:r>
          </a:p>
        </p:txBody>
      </p:sp>
      <p:sp>
        <p:nvSpPr>
          <p:cNvPr id="34" name="Rectangle 33"/>
          <p:cNvSpPr/>
          <p:nvPr/>
        </p:nvSpPr>
        <p:spPr>
          <a:xfrm>
            <a:off x="6312414" y="632350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cassandra2</a:t>
            </a:r>
          </a:p>
        </p:txBody>
      </p:sp>
      <p:sp>
        <p:nvSpPr>
          <p:cNvPr id="35" name="Rectangle 34"/>
          <p:cNvSpPr/>
          <p:nvPr/>
        </p:nvSpPr>
        <p:spPr>
          <a:xfrm>
            <a:off x="4669147" y="5928138"/>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Cassandra</a:t>
            </a:r>
          </a:p>
        </p:txBody>
      </p:sp>
      <p:sp>
        <p:nvSpPr>
          <p:cNvPr id="36" name="Rectangle 35"/>
          <p:cNvSpPr/>
          <p:nvPr/>
        </p:nvSpPr>
        <p:spPr>
          <a:xfrm>
            <a:off x="10506766" y="350520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MySQL</a:t>
            </a:r>
          </a:p>
        </p:txBody>
      </p:sp>
      <p:sp>
        <p:nvSpPr>
          <p:cNvPr id="37" name="Rectangle 36"/>
          <p:cNvSpPr/>
          <p:nvPr/>
        </p:nvSpPr>
        <p:spPr>
          <a:xfrm>
            <a:off x="340140" y="1974562"/>
            <a:ext cx="1281043" cy="355601"/>
          </a:xfrm>
          <a:prstGeom prst="rect">
            <a:avLst/>
          </a:prstGeom>
          <a:solidFill>
            <a:schemeClr val="bg2"/>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Chrome</a:t>
            </a:r>
          </a:p>
        </p:txBody>
      </p:sp>
      <p:sp>
        <p:nvSpPr>
          <p:cNvPr id="38" name="Rectangle 37"/>
          <p:cNvSpPr/>
          <p:nvPr/>
        </p:nvSpPr>
        <p:spPr>
          <a:xfrm>
            <a:off x="141356" y="1334050"/>
            <a:ext cx="1802297" cy="1205949"/>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err="1">
                <a:solidFill>
                  <a:schemeClr val="tx1"/>
                </a:solidFill>
              </a:rPr>
              <a:t>WebSockets</a:t>
            </a:r>
            <a:r>
              <a:rPr lang="en-US" dirty="0">
                <a:solidFill>
                  <a:schemeClr val="tx1"/>
                </a:solidFill>
              </a:rPr>
              <a:t> via Browser</a:t>
            </a:r>
          </a:p>
        </p:txBody>
      </p:sp>
      <p:sp>
        <p:nvSpPr>
          <p:cNvPr id="39" name="Rectangle 38"/>
          <p:cNvSpPr/>
          <p:nvPr/>
        </p:nvSpPr>
        <p:spPr>
          <a:xfrm>
            <a:off x="161236" y="2970697"/>
            <a:ext cx="1594678" cy="336605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p:txBody>
      </p:sp>
      <p:sp>
        <p:nvSpPr>
          <p:cNvPr id="40" name="Rectangle 39">
            <a:extLst>
              <a:ext uri="{FF2B5EF4-FFF2-40B4-BE49-F238E27FC236}">
                <a16:creationId xmlns:a16="http://schemas.microsoft.com/office/drawing/2014/main" id="{22844F54-1CC3-4E66-9968-6E76E8768A0D}"/>
              </a:ext>
            </a:extLst>
          </p:cNvPr>
          <p:cNvSpPr/>
          <p:nvPr/>
        </p:nvSpPr>
        <p:spPr>
          <a:xfrm>
            <a:off x="4605098" y="3684696"/>
            <a:ext cx="1952491" cy="1039789"/>
          </a:xfrm>
          <a:prstGeom prst="rect">
            <a:avLst/>
          </a:prstGeom>
          <a:solidFill>
            <a:schemeClr val="accent5">
              <a:alpha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Iote2eRequest:</a:t>
            </a:r>
          </a:p>
          <a:p>
            <a:r>
              <a:rPr lang="en-US" sz="1600" i="1" dirty="0">
                <a:solidFill>
                  <a:schemeClr val="tx1"/>
                </a:solidFill>
              </a:rPr>
              <a:t>Source: rpi-001</a:t>
            </a:r>
          </a:p>
          <a:p>
            <a:r>
              <a:rPr lang="en-US" sz="1600" i="1" dirty="0">
                <a:solidFill>
                  <a:schemeClr val="tx1"/>
                </a:solidFill>
              </a:rPr>
              <a:t>Type: temperature</a:t>
            </a:r>
          </a:p>
          <a:p>
            <a:r>
              <a:rPr lang="en-US" sz="1600" i="1" dirty="0">
                <a:solidFill>
                  <a:schemeClr val="tx1"/>
                </a:solidFill>
              </a:rPr>
              <a:t>Value: 50.1</a:t>
            </a:r>
          </a:p>
        </p:txBody>
      </p:sp>
      <p:sp>
        <p:nvSpPr>
          <p:cNvPr id="45" name="Rectangle 44">
            <a:extLst>
              <a:ext uri="{FF2B5EF4-FFF2-40B4-BE49-F238E27FC236}">
                <a16:creationId xmlns:a16="http://schemas.microsoft.com/office/drawing/2014/main" id="{BC3A6AFB-9CA8-462A-842B-099A7AD340CE}"/>
              </a:ext>
            </a:extLst>
          </p:cNvPr>
          <p:cNvSpPr/>
          <p:nvPr/>
        </p:nvSpPr>
        <p:spPr>
          <a:xfrm>
            <a:off x="7897462" y="1261168"/>
            <a:ext cx="991093" cy="344044"/>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rpi-001|</a:t>
            </a:r>
          </a:p>
        </p:txBody>
      </p:sp>
    </p:spTree>
    <p:extLst>
      <p:ext uri="{BB962C8B-B14F-4D97-AF65-F5344CB8AC3E}">
        <p14:creationId xmlns:p14="http://schemas.microsoft.com/office/powerpoint/2010/main" val="2688994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High Level Architecture</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7" name="Rectangle 6"/>
          <p:cNvSpPr/>
          <p:nvPr/>
        </p:nvSpPr>
        <p:spPr>
          <a:xfrm>
            <a:off x="2336802" y="347428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ws1</a:t>
            </a:r>
          </a:p>
        </p:txBody>
      </p:sp>
      <p:sp>
        <p:nvSpPr>
          <p:cNvPr id="8" name="Rectangle 7"/>
          <p:cNvSpPr/>
          <p:nvPr/>
        </p:nvSpPr>
        <p:spPr>
          <a:xfrm>
            <a:off x="4399708" y="3129700"/>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zk1</a:t>
            </a:r>
          </a:p>
        </p:txBody>
      </p:sp>
      <p:sp>
        <p:nvSpPr>
          <p:cNvPr id="9" name="Rectangle 8"/>
          <p:cNvSpPr/>
          <p:nvPr/>
        </p:nvSpPr>
        <p:spPr>
          <a:xfrm>
            <a:off x="4795044" y="1647695"/>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ignite0</a:t>
            </a:r>
          </a:p>
        </p:txBody>
      </p:sp>
      <p:sp>
        <p:nvSpPr>
          <p:cNvPr id="10" name="Rectangle 9"/>
          <p:cNvSpPr/>
          <p:nvPr/>
        </p:nvSpPr>
        <p:spPr>
          <a:xfrm>
            <a:off x="7752488" y="164548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ignite2</a:t>
            </a:r>
          </a:p>
        </p:txBody>
      </p:sp>
      <p:sp>
        <p:nvSpPr>
          <p:cNvPr id="11" name="Rectangle 10"/>
          <p:cNvSpPr/>
          <p:nvPr/>
        </p:nvSpPr>
        <p:spPr>
          <a:xfrm>
            <a:off x="6248365" y="164327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ignite1</a:t>
            </a:r>
          </a:p>
        </p:txBody>
      </p:sp>
      <p:sp>
        <p:nvSpPr>
          <p:cNvPr id="14" name="Rectangle 13"/>
          <p:cNvSpPr/>
          <p:nvPr/>
        </p:nvSpPr>
        <p:spPr>
          <a:xfrm>
            <a:off x="4408543" y="3624450"/>
            <a:ext cx="2195442"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kafka1</a:t>
            </a:r>
          </a:p>
        </p:txBody>
      </p:sp>
      <p:sp>
        <p:nvSpPr>
          <p:cNvPr id="15" name="Rectangle 14"/>
          <p:cNvSpPr/>
          <p:nvPr/>
        </p:nvSpPr>
        <p:spPr>
          <a:xfrm>
            <a:off x="4417378" y="4052937"/>
            <a:ext cx="218660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kafka2</a:t>
            </a:r>
          </a:p>
        </p:txBody>
      </p:sp>
      <p:sp>
        <p:nvSpPr>
          <p:cNvPr id="16" name="Rectangle 15"/>
          <p:cNvSpPr/>
          <p:nvPr/>
        </p:nvSpPr>
        <p:spPr>
          <a:xfrm>
            <a:off x="4404126" y="4514554"/>
            <a:ext cx="221090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kafka3</a:t>
            </a:r>
          </a:p>
        </p:txBody>
      </p:sp>
      <p:sp>
        <p:nvSpPr>
          <p:cNvPr id="17" name="Rectangle 16"/>
          <p:cNvSpPr/>
          <p:nvPr/>
        </p:nvSpPr>
        <p:spPr>
          <a:xfrm>
            <a:off x="5943586" y="3138535"/>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zk3</a:t>
            </a:r>
          </a:p>
        </p:txBody>
      </p:sp>
      <p:sp>
        <p:nvSpPr>
          <p:cNvPr id="18" name="Rectangle 17"/>
          <p:cNvSpPr/>
          <p:nvPr/>
        </p:nvSpPr>
        <p:spPr>
          <a:xfrm>
            <a:off x="5179357" y="3136339"/>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zk2</a:t>
            </a:r>
          </a:p>
        </p:txBody>
      </p:sp>
      <p:sp>
        <p:nvSpPr>
          <p:cNvPr id="19" name="Rectangle 18"/>
          <p:cNvSpPr/>
          <p:nvPr/>
        </p:nvSpPr>
        <p:spPr>
          <a:xfrm>
            <a:off x="4203135" y="2705632"/>
            <a:ext cx="2555460" cy="234121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Kafka</a:t>
            </a:r>
          </a:p>
        </p:txBody>
      </p:sp>
      <p:sp>
        <p:nvSpPr>
          <p:cNvPr id="22" name="Rectangle 21"/>
          <p:cNvSpPr/>
          <p:nvPr/>
        </p:nvSpPr>
        <p:spPr>
          <a:xfrm>
            <a:off x="4605098" y="1247913"/>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Ignite</a:t>
            </a:r>
          </a:p>
        </p:txBody>
      </p:sp>
      <p:sp>
        <p:nvSpPr>
          <p:cNvPr id="23" name="Rectangle 22"/>
          <p:cNvSpPr/>
          <p:nvPr/>
        </p:nvSpPr>
        <p:spPr>
          <a:xfrm>
            <a:off x="7997652" y="2884545"/>
            <a:ext cx="1038776"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master</a:t>
            </a:r>
          </a:p>
        </p:txBody>
      </p:sp>
      <p:sp>
        <p:nvSpPr>
          <p:cNvPr id="24" name="Rectangle 23"/>
          <p:cNvSpPr/>
          <p:nvPr/>
        </p:nvSpPr>
        <p:spPr>
          <a:xfrm>
            <a:off x="8006487" y="3379295"/>
            <a:ext cx="1030009"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worker1</a:t>
            </a:r>
          </a:p>
        </p:txBody>
      </p:sp>
      <p:sp>
        <p:nvSpPr>
          <p:cNvPr id="25" name="Rectangle 24"/>
          <p:cNvSpPr/>
          <p:nvPr/>
        </p:nvSpPr>
        <p:spPr>
          <a:xfrm>
            <a:off x="8015323" y="3807782"/>
            <a:ext cx="10212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worker2</a:t>
            </a:r>
          </a:p>
        </p:txBody>
      </p:sp>
      <p:sp>
        <p:nvSpPr>
          <p:cNvPr id="26" name="Rectangle 25"/>
          <p:cNvSpPr/>
          <p:nvPr/>
        </p:nvSpPr>
        <p:spPr>
          <a:xfrm>
            <a:off x="8006485" y="4269399"/>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worker3</a:t>
            </a:r>
          </a:p>
        </p:txBody>
      </p:sp>
      <p:sp>
        <p:nvSpPr>
          <p:cNvPr id="29" name="Rectangle 28"/>
          <p:cNvSpPr/>
          <p:nvPr/>
        </p:nvSpPr>
        <p:spPr>
          <a:xfrm>
            <a:off x="7304144" y="2460477"/>
            <a:ext cx="2535580" cy="311649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Spark Streaming</a:t>
            </a:r>
          </a:p>
        </p:txBody>
      </p:sp>
      <p:sp>
        <p:nvSpPr>
          <p:cNvPr id="30" name="Rectangle 29"/>
          <p:cNvSpPr/>
          <p:nvPr/>
        </p:nvSpPr>
        <p:spPr>
          <a:xfrm>
            <a:off x="8015326" y="4664745"/>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worker4</a:t>
            </a:r>
          </a:p>
        </p:txBody>
      </p:sp>
      <p:sp>
        <p:nvSpPr>
          <p:cNvPr id="31" name="Rectangle 30"/>
          <p:cNvSpPr/>
          <p:nvPr/>
        </p:nvSpPr>
        <p:spPr>
          <a:xfrm>
            <a:off x="8002074" y="5060102"/>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worker5</a:t>
            </a:r>
          </a:p>
        </p:txBody>
      </p:sp>
      <p:sp>
        <p:nvSpPr>
          <p:cNvPr id="32" name="Rectangle 31"/>
          <p:cNvSpPr/>
          <p:nvPr/>
        </p:nvSpPr>
        <p:spPr>
          <a:xfrm>
            <a:off x="4859093" y="6327920"/>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cassandra1</a:t>
            </a:r>
          </a:p>
        </p:txBody>
      </p:sp>
      <p:sp>
        <p:nvSpPr>
          <p:cNvPr id="33" name="Rectangle 32"/>
          <p:cNvSpPr/>
          <p:nvPr/>
        </p:nvSpPr>
        <p:spPr>
          <a:xfrm>
            <a:off x="7816537" y="632571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cassandra3</a:t>
            </a:r>
          </a:p>
        </p:txBody>
      </p:sp>
      <p:sp>
        <p:nvSpPr>
          <p:cNvPr id="34" name="Rectangle 33"/>
          <p:cNvSpPr/>
          <p:nvPr/>
        </p:nvSpPr>
        <p:spPr>
          <a:xfrm>
            <a:off x="6312414" y="632350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cassandra2</a:t>
            </a:r>
          </a:p>
        </p:txBody>
      </p:sp>
      <p:sp>
        <p:nvSpPr>
          <p:cNvPr id="35" name="Rectangle 34"/>
          <p:cNvSpPr/>
          <p:nvPr/>
        </p:nvSpPr>
        <p:spPr>
          <a:xfrm>
            <a:off x="4669147" y="5928138"/>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Cassandra</a:t>
            </a:r>
          </a:p>
        </p:txBody>
      </p:sp>
      <p:sp>
        <p:nvSpPr>
          <p:cNvPr id="36" name="Rectangle 35"/>
          <p:cNvSpPr/>
          <p:nvPr/>
        </p:nvSpPr>
        <p:spPr>
          <a:xfrm>
            <a:off x="10506766" y="350520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MySQL</a:t>
            </a:r>
          </a:p>
        </p:txBody>
      </p:sp>
      <p:sp>
        <p:nvSpPr>
          <p:cNvPr id="37" name="Rectangle 36"/>
          <p:cNvSpPr/>
          <p:nvPr/>
        </p:nvSpPr>
        <p:spPr>
          <a:xfrm>
            <a:off x="340140" y="1974562"/>
            <a:ext cx="1281043" cy="355601"/>
          </a:xfrm>
          <a:prstGeom prst="rect">
            <a:avLst/>
          </a:prstGeom>
          <a:solidFill>
            <a:schemeClr val="bg2"/>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Chrome</a:t>
            </a:r>
          </a:p>
        </p:txBody>
      </p:sp>
      <p:sp>
        <p:nvSpPr>
          <p:cNvPr id="38" name="Rectangle 37"/>
          <p:cNvSpPr/>
          <p:nvPr/>
        </p:nvSpPr>
        <p:spPr>
          <a:xfrm>
            <a:off x="141356" y="1334050"/>
            <a:ext cx="1802297" cy="1205949"/>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err="1">
                <a:solidFill>
                  <a:schemeClr val="tx1"/>
                </a:solidFill>
              </a:rPr>
              <a:t>WebSockets</a:t>
            </a:r>
            <a:r>
              <a:rPr lang="en-US" dirty="0">
                <a:solidFill>
                  <a:schemeClr val="tx1"/>
                </a:solidFill>
              </a:rPr>
              <a:t> via Browser</a:t>
            </a:r>
          </a:p>
        </p:txBody>
      </p:sp>
      <p:sp>
        <p:nvSpPr>
          <p:cNvPr id="39" name="Rectangle 38"/>
          <p:cNvSpPr/>
          <p:nvPr/>
        </p:nvSpPr>
        <p:spPr>
          <a:xfrm>
            <a:off x="161236" y="2970697"/>
            <a:ext cx="1594678" cy="336605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p:txBody>
      </p:sp>
      <p:sp>
        <p:nvSpPr>
          <p:cNvPr id="40" name="Rectangle 39">
            <a:extLst>
              <a:ext uri="{FF2B5EF4-FFF2-40B4-BE49-F238E27FC236}">
                <a16:creationId xmlns:a16="http://schemas.microsoft.com/office/drawing/2014/main" id="{22844F54-1CC3-4E66-9968-6E76E8768A0D}"/>
              </a:ext>
            </a:extLst>
          </p:cNvPr>
          <p:cNvSpPr/>
          <p:nvPr/>
        </p:nvSpPr>
        <p:spPr>
          <a:xfrm>
            <a:off x="7613977" y="3890877"/>
            <a:ext cx="1952491" cy="1039789"/>
          </a:xfrm>
          <a:prstGeom prst="rect">
            <a:avLst/>
          </a:prstGeom>
          <a:solidFill>
            <a:schemeClr val="accent5">
              <a:alpha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Iote2eRequest:</a:t>
            </a:r>
          </a:p>
          <a:p>
            <a:r>
              <a:rPr lang="en-US" sz="1600" i="1" dirty="0">
                <a:solidFill>
                  <a:schemeClr val="tx1"/>
                </a:solidFill>
              </a:rPr>
              <a:t>Source: rpi-001</a:t>
            </a:r>
          </a:p>
          <a:p>
            <a:r>
              <a:rPr lang="en-US" sz="1600" i="1" dirty="0">
                <a:solidFill>
                  <a:schemeClr val="tx1"/>
                </a:solidFill>
              </a:rPr>
              <a:t>Type: temperature</a:t>
            </a:r>
          </a:p>
          <a:p>
            <a:r>
              <a:rPr lang="en-US" sz="1600" i="1" dirty="0">
                <a:solidFill>
                  <a:schemeClr val="tx1"/>
                </a:solidFill>
              </a:rPr>
              <a:t>Value: 50.1</a:t>
            </a:r>
          </a:p>
        </p:txBody>
      </p:sp>
      <p:sp>
        <p:nvSpPr>
          <p:cNvPr id="45" name="Rectangle 44">
            <a:extLst>
              <a:ext uri="{FF2B5EF4-FFF2-40B4-BE49-F238E27FC236}">
                <a16:creationId xmlns:a16="http://schemas.microsoft.com/office/drawing/2014/main" id="{BC3A6AFB-9CA8-462A-842B-099A7AD340CE}"/>
              </a:ext>
            </a:extLst>
          </p:cNvPr>
          <p:cNvSpPr/>
          <p:nvPr/>
        </p:nvSpPr>
        <p:spPr>
          <a:xfrm>
            <a:off x="7897462" y="1261168"/>
            <a:ext cx="991093" cy="344044"/>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rpi-001|</a:t>
            </a:r>
          </a:p>
        </p:txBody>
      </p:sp>
    </p:spTree>
    <p:extLst>
      <p:ext uri="{BB962C8B-B14F-4D97-AF65-F5344CB8AC3E}">
        <p14:creationId xmlns:p14="http://schemas.microsoft.com/office/powerpoint/2010/main" val="629674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High Level Architecture</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7" name="Rectangle 6"/>
          <p:cNvSpPr/>
          <p:nvPr/>
        </p:nvSpPr>
        <p:spPr>
          <a:xfrm>
            <a:off x="2336802" y="347428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ws1</a:t>
            </a:r>
          </a:p>
        </p:txBody>
      </p:sp>
      <p:sp>
        <p:nvSpPr>
          <p:cNvPr id="8" name="Rectangle 7"/>
          <p:cNvSpPr/>
          <p:nvPr/>
        </p:nvSpPr>
        <p:spPr>
          <a:xfrm>
            <a:off x="4399708" y="3129700"/>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zk1</a:t>
            </a:r>
          </a:p>
        </p:txBody>
      </p:sp>
      <p:sp>
        <p:nvSpPr>
          <p:cNvPr id="9" name="Rectangle 8"/>
          <p:cNvSpPr/>
          <p:nvPr/>
        </p:nvSpPr>
        <p:spPr>
          <a:xfrm>
            <a:off x="4795044" y="1647695"/>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ignite0</a:t>
            </a:r>
          </a:p>
        </p:txBody>
      </p:sp>
      <p:sp>
        <p:nvSpPr>
          <p:cNvPr id="10" name="Rectangle 9"/>
          <p:cNvSpPr/>
          <p:nvPr/>
        </p:nvSpPr>
        <p:spPr>
          <a:xfrm>
            <a:off x="7752488" y="164548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ignite2</a:t>
            </a:r>
          </a:p>
        </p:txBody>
      </p:sp>
      <p:sp>
        <p:nvSpPr>
          <p:cNvPr id="11" name="Rectangle 10"/>
          <p:cNvSpPr/>
          <p:nvPr/>
        </p:nvSpPr>
        <p:spPr>
          <a:xfrm>
            <a:off x="6248365" y="164327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ignite1</a:t>
            </a:r>
          </a:p>
        </p:txBody>
      </p:sp>
      <p:sp>
        <p:nvSpPr>
          <p:cNvPr id="14" name="Rectangle 13"/>
          <p:cNvSpPr/>
          <p:nvPr/>
        </p:nvSpPr>
        <p:spPr>
          <a:xfrm>
            <a:off x="4408543" y="3624450"/>
            <a:ext cx="2195442"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kafka1</a:t>
            </a:r>
          </a:p>
        </p:txBody>
      </p:sp>
      <p:sp>
        <p:nvSpPr>
          <p:cNvPr id="15" name="Rectangle 14"/>
          <p:cNvSpPr/>
          <p:nvPr/>
        </p:nvSpPr>
        <p:spPr>
          <a:xfrm>
            <a:off x="4417378" y="4052937"/>
            <a:ext cx="218660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kafka2</a:t>
            </a:r>
          </a:p>
        </p:txBody>
      </p:sp>
      <p:sp>
        <p:nvSpPr>
          <p:cNvPr id="16" name="Rectangle 15"/>
          <p:cNvSpPr/>
          <p:nvPr/>
        </p:nvSpPr>
        <p:spPr>
          <a:xfrm>
            <a:off x="4404126" y="4514554"/>
            <a:ext cx="221090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kafka3</a:t>
            </a:r>
          </a:p>
        </p:txBody>
      </p:sp>
      <p:sp>
        <p:nvSpPr>
          <p:cNvPr id="17" name="Rectangle 16"/>
          <p:cNvSpPr/>
          <p:nvPr/>
        </p:nvSpPr>
        <p:spPr>
          <a:xfrm>
            <a:off x="5943586" y="3138535"/>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zk3</a:t>
            </a:r>
          </a:p>
        </p:txBody>
      </p:sp>
      <p:sp>
        <p:nvSpPr>
          <p:cNvPr id="18" name="Rectangle 17"/>
          <p:cNvSpPr/>
          <p:nvPr/>
        </p:nvSpPr>
        <p:spPr>
          <a:xfrm>
            <a:off x="5179357" y="3136339"/>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zk2</a:t>
            </a:r>
          </a:p>
        </p:txBody>
      </p:sp>
      <p:sp>
        <p:nvSpPr>
          <p:cNvPr id="19" name="Rectangle 18"/>
          <p:cNvSpPr/>
          <p:nvPr/>
        </p:nvSpPr>
        <p:spPr>
          <a:xfrm>
            <a:off x="4203135" y="2705632"/>
            <a:ext cx="2555460" cy="234121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Kafka</a:t>
            </a:r>
          </a:p>
        </p:txBody>
      </p:sp>
      <p:sp>
        <p:nvSpPr>
          <p:cNvPr id="22" name="Rectangle 21"/>
          <p:cNvSpPr/>
          <p:nvPr/>
        </p:nvSpPr>
        <p:spPr>
          <a:xfrm>
            <a:off x="4605098" y="1247913"/>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Ignite</a:t>
            </a:r>
          </a:p>
        </p:txBody>
      </p:sp>
      <p:sp>
        <p:nvSpPr>
          <p:cNvPr id="23" name="Rectangle 22"/>
          <p:cNvSpPr/>
          <p:nvPr/>
        </p:nvSpPr>
        <p:spPr>
          <a:xfrm>
            <a:off x="7997652" y="2884545"/>
            <a:ext cx="1038776"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master</a:t>
            </a:r>
          </a:p>
        </p:txBody>
      </p:sp>
      <p:sp>
        <p:nvSpPr>
          <p:cNvPr id="24" name="Rectangle 23"/>
          <p:cNvSpPr/>
          <p:nvPr/>
        </p:nvSpPr>
        <p:spPr>
          <a:xfrm>
            <a:off x="8006487" y="3379295"/>
            <a:ext cx="1030009"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worker1</a:t>
            </a:r>
          </a:p>
        </p:txBody>
      </p:sp>
      <p:sp>
        <p:nvSpPr>
          <p:cNvPr id="25" name="Rectangle 24"/>
          <p:cNvSpPr/>
          <p:nvPr/>
        </p:nvSpPr>
        <p:spPr>
          <a:xfrm>
            <a:off x="8015323" y="3807782"/>
            <a:ext cx="10212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worker2</a:t>
            </a:r>
          </a:p>
        </p:txBody>
      </p:sp>
      <p:sp>
        <p:nvSpPr>
          <p:cNvPr id="26" name="Rectangle 25"/>
          <p:cNvSpPr/>
          <p:nvPr/>
        </p:nvSpPr>
        <p:spPr>
          <a:xfrm>
            <a:off x="8006485" y="4269399"/>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worker3</a:t>
            </a:r>
          </a:p>
        </p:txBody>
      </p:sp>
      <p:sp>
        <p:nvSpPr>
          <p:cNvPr id="29" name="Rectangle 28"/>
          <p:cNvSpPr/>
          <p:nvPr/>
        </p:nvSpPr>
        <p:spPr>
          <a:xfrm>
            <a:off x="7304144" y="2460477"/>
            <a:ext cx="2535580" cy="311649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Spark Streaming</a:t>
            </a:r>
          </a:p>
        </p:txBody>
      </p:sp>
      <p:sp>
        <p:nvSpPr>
          <p:cNvPr id="30" name="Rectangle 29"/>
          <p:cNvSpPr/>
          <p:nvPr/>
        </p:nvSpPr>
        <p:spPr>
          <a:xfrm>
            <a:off x="8015326" y="4664745"/>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worker4</a:t>
            </a:r>
          </a:p>
        </p:txBody>
      </p:sp>
      <p:sp>
        <p:nvSpPr>
          <p:cNvPr id="31" name="Rectangle 30"/>
          <p:cNvSpPr/>
          <p:nvPr/>
        </p:nvSpPr>
        <p:spPr>
          <a:xfrm>
            <a:off x="8002074" y="5060102"/>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worker5</a:t>
            </a:r>
          </a:p>
        </p:txBody>
      </p:sp>
      <p:sp>
        <p:nvSpPr>
          <p:cNvPr id="32" name="Rectangle 31"/>
          <p:cNvSpPr/>
          <p:nvPr/>
        </p:nvSpPr>
        <p:spPr>
          <a:xfrm>
            <a:off x="4859093" y="6327920"/>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cassandra1</a:t>
            </a:r>
          </a:p>
        </p:txBody>
      </p:sp>
      <p:sp>
        <p:nvSpPr>
          <p:cNvPr id="33" name="Rectangle 32"/>
          <p:cNvSpPr/>
          <p:nvPr/>
        </p:nvSpPr>
        <p:spPr>
          <a:xfrm>
            <a:off x="7816537" y="632571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cassandra3</a:t>
            </a:r>
          </a:p>
        </p:txBody>
      </p:sp>
      <p:sp>
        <p:nvSpPr>
          <p:cNvPr id="34" name="Rectangle 33"/>
          <p:cNvSpPr/>
          <p:nvPr/>
        </p:nvSpPr>
        <p:spPr>
          <a:xfrm>
            <a:off x="6312414" y="632350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cassandra2</a:t>
            </a:r>
          </a:p>
        </p:txBody>
      </p:sp>
      <p:sp>
        <p:nvSpPr>
          <p:cNvPr id="35" name="Rectangle 34"/>
          <p:cNvSpPr/>
          <p:nvPr/>
        </p:nvSpPr>
        <p:spPr>
          <a:xfrm>
            <a:off x="4669147" y="5928138"/>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Cassandra</a:t>
            </a:r>
          </a:p>
        </p:txBody>
      </p:sp>
      <p:sp>
        <p:nvSpPr>
          <p:cNvPr id="36" name="Rectangle 35"/>
          <p:cNvSpPr/>
          <p:nvPr/>
        </p:nvSpPr>
        <p:spPr>
          <a:xfrm>
            <a:off x="10506766" y="350520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MySQL</a:t>
            </a:r>
          </a:p>
        </p:txBody>
      </p:sp>
      <p:sp>
        <p:nvSpPr>
          <p:cNvPr id="37" name="Rectangle 36"/>
          <p:cNvSpPr/>
          <p:nvPr/>
        </p:nvSpPr>
        <p:spPr>
          <a:xfrm>
            <a:off x="340140" y="1974562"/>
            <a:ext cx="1281043" cy="355601"/>
          </a:xfrm>
          <a:prstGeom prst="rect">
            <a:avLst/>
          </a:prstGeom>
          <a:solidFill>
            <a:schemeClr val="bg2"/>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Chrome</a:t>
            </a:r>
          </a:p>
        </p:txBody>
      </p:sp>
      <p:sp>
        <p:nvSpPr>
          <p:cNvPr id="38" name="Rectangle 37"/>
          <p:cNvSpPr/>
          <p:nvPr/>
        </p:nvSpPr>
        <p:spPr>
          <a:xfrm>
            <a:off x="141356" y="1334050"/>
            <a:ext cx="1802297" cy="1205949"/>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err="1">
                <a:solidFill>
                  <a:schemeClr val="tx1"/>
                </a:solidFill>
              </a:rPr>
              <a:t>WebSockets</a:t>
            </a:r>
            <a:r>
              <a:rPr lang="en-US" dirty="0">
                <a:solidFill>
                  <a:schemeClr val="tx1"/>
                </a:solidFill>
              </a:rPr>
              <a:t> via Browser</a:t>
            </a:r>
          </a:p>
        </p:txBody>
      </p:sp>
      <p:sp>
        <p:nvSpPr>
          <p:cNvPr id="39" name="Rectangle 38"/>
          <p:cNvSpPr/>
          <p:nvPr/>
        </p:nvSpPr>
        <p:spPr>
          <a:xfrm>
            <a:off x="161236" y="2970697"/>
            <a:ext cx="1594678" cy="336605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p:txBody>
      </p:sp>
      <p:sp>
        <p:nvSpPr>
          <p:cNvPr id="40" name="Rectangle 39">
            <a:extLst>
              <a:ext uri="{FF2B5EF4-FFF2-40B4-BE49-F238E27FC236}">
                <a16:creationId xmlns:a16="http://schemas.microsoft.com/office/drawing/2014/main" id="{22844F54-1CC3-4E66-9968-6E76E8768A0D}"/>
              </a:ext>
            </a:extLst>
          </p:cNvPr>
          <p:cNvSpPr/>
          <p:nvPr/>
        </p:nvSpPr>
        <p:spPr>
          <a:xfrm>
            <a:off x="5603927" y="867059"/>
            <a:ext cx="2181995" cy="1782307"/>
          </a:xfrm>
          <a:prstGeom prst="rect">
            <a:avLst/>
          </a:prstGeom>
          <a:solidFill>
            <a:schemeClr val="accent6">
              <a:alpha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Ignite Key: </a:t>
            </a:r>
          </a:p>
          <a:p>
            <a:r>
              <a:rPr lang="en-US" sz="1600" i="1" dirty="0">
                <a:solidFill>
                  <a:schemeClr val="tx1"/>
                </a:solidFill>
              </a:rPr>
              <a:t>     rpi-001|temperature</a:t>
            </a:r>
          </a:p>
          <a:p>
            <a:r>
              <a:rPr lang="en-US" sz="1600" i="1" dirty="0">
                <a:solidFill>
                  <a:schemeClr val="tx1"/>
                </a:solidFill>
              </a:rPr>
              <a:t>Iote2eResult:</a:t>
            </a:r>
          </a:p>
          <a:p>
            <a:r>
              <a:rPr lang="en-US" sz="1600" i="1" dirty="0">
                <a:solidFill>
                  <a:schemeClr val="tx1"/>
                </a:solidFill>
              </a:rPr>
              <a:t>Source: rpi-001</a:t>
            </a:r>
          </a:p>
          <a:p>
            <a:r>
              <a:rPr lang="en-US" sz="1600" i="1" dirty="0">
                <a:solidFill>
                  <a:schemeClr val="tx1"/>
                </a:solidFill>
              </a:rPr>
              <a:t>Type: temperature</a:t>
            </a:r>
          </a:p>
          <a:p>
            <a:r>
              <a:rPr lang="en-US" sz="1600" i="1" dirty="0">
                <a:solidFill>
                  <a:schemeClr val="tx1"/>
                </a:solidFill>
              </a:rPr>
              <a:t>Actuator: fan</a:t>
            </a:r>
          </a:p>
          <a:p>
            <a:r>
              <a:rPr lang="en-US" sz="1600" i="1" dirty="0">
                <a:solidFill>
                  <a:schemeClr val="tx1"/>
                </a:solidFill>
              </a:rPr>
              <a:t>Value: on</a:t>
            </a:r>
          </a:p>
        </p:txBody>
      </p:sp>
      <p:sp>
        <p:nvSpPr>
          <p:cNvPr id="45" name="Rectangle 44">
            <a:extLst>
              <a:ext uri="{FF2B5EF4-FFF2-40B4-BE49-F238E27FC236}">
                <a16:creationId xmlns:a16="http://schemas.microsoft.com/office/drawing/2014/main" id="{BC3A6AFB-9CA8-462A-842B-099A7AD340CE}"/>
              </a:ext>
            </a:extLst>
          </p:cNvPr>
          <p:cNvSpPr/>
          <p:nvPr/>
        </p:nvSpPr>
        <p:spPr>
          <a:xfrm>
            <a:off x="7897462" y="1261168"/>
            <a:ext cx="991093" cy="344044"/>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rpi-001|</a:t>
            </a:r>
          </a:p>
        </p:txBody>
      </p:sp>
    </p:spTree>
    <p:extLst>
      <p:ext uri="{BB962C8B-B14F-4D97-AF65-F5344CB8AC3E}">
        <p14:creationId xmlns:p14="http://schemas.microsoft.com/office/powerpoint/2010/main" val="169385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78034EC-B329-4781-A1BA-A34ABD0D4747}"/>
              </a:ext>
            </a:extLst>
          </p:cNvPr>
          <p:cNvSpPr>
            <a:spLocks noGrp="1"/>
          </p:cNvSpPr>
          <p:nvPr>
            <p:ph idx="1"/>
          </p:nvPr>
        </p:nvSpPr>
        <p:spPr>
          <a:xfrm>
            <a:off x="838200" y="1241571"/>
            <a:ext cx="10515600" cy="4935392"/>
          </a:xfrm>
        </p:spPr>
        <p:txBody>
          <a:bodyPr/>
          <a:lstStyle/>
          <a:p>
            <a:pPr marL="0" indent="0">
              <a:buNone/>
            </a:pPr>
            <a:r>
              <a:rPr lang="en-US" sz="4000" dirty="0"/>
              <a:t>"As soon as you get to that space where you actually have something to play with and something tangible, that's when the real learning happens. Get out of Keynote, get out of PowerPoint, and just start building and start showing it off to people.“</a:t>
            </a:r>
          </a:p>
          <a:p>
            <a:pPr marL="0" indent="0">
              <a:buNone/>
            </a:pPr>
            <a:r>
              <a:rPr lang="en-US" dirty="0"/>
              <a:t>Jack Dorsey, Twitter</a:t>
            </a:r>
          </a:p>
        </p:txBody>
      </p:sp>
    </p:spTree>
    <p:extLst>
      <p:ext uri="{BB962C8B-B14F-4D97-AF65-F5344CB8AC3E}">
        <p14:creationId xmlns:p14="http://schemas.microsoft.com/office/powerpoint/2010/main" val="3296555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High Level Architecture</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7" name="Rectangle 6"/>
          <p:cNvSpPr/>
          <p:nvPr/>
        </p:nvSpPr>
        <p:spPr>
          <a:xfrm>
            <a:off x="2336802" y="347428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ws1</a:t>
            </a:r>
          </a:p>
        </p:txBody>
      </p:sp>
      <p:sp>
        <p:nvSpPr>
          <p:cNvPr id="8" name="Rectangle 7"/>
          <p:cNvSpPr/>
          <p:nvPr/>
        </p:nvSpPr>
        <p:spPr>
          <a:xfrm>
            <a:off x="4399708" y="3129700"/>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zk1</a:t>
            </a:r>
          </a:p>
        </p:txBody>
      </p:sp>
      <p:sp>
        <p:nvSpPr>
          <p:cNvPr id="9" name="Rectangle 8"/>
          <p:cNvSpPr/>
          <p:nvPr/>
        </p:nvSpPr>
        <p:spPr>
          <a:xfrm>
            <a:off x="4795044" y="1647695"/>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ignite0</a:t>
            </a:r>
          </a:p>
        </p:txBody>
      </p:sp>
      <p:sp>
        <p:nvSpPr>
          <p:cNvPr id="10" name="Rectangle 9"/>
          <p:cNvSpPr/>
          <p:nvPr/>
        </p:nvSpPr>
        <p:spPr>
          <a:xfrm>
            <a:off x="7752488" y="164548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ignite2</a:t>
            </a:r>
          </a:p>
        </p:txBody>
      </p:sp>
      <p:sp>
        <p:nvSpPr>
          <p:cNvPr id="11" name="Rectangle 10"/>
          <p:cNvSpPr/>
          <p:nvPr/>
        </p:nvSpPr>
        <p:spPr>
          <a:xfrm>
            <a:off x="6248365" y="164327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ignite1</a:t>
            </a:r>
          </a:p>
        </p:txBody>
      </p:sp>
      <p:sp>
        <p:nvSpPr>
          <p:cNvPr id="14" name="Rectangle 13"/>
          <p:cNvSpPr/>
          <p:nvPr/>
        </p:nvSpPr>
        <p:spPr>
          <a:xfrm>
            <a:off x="4408543" y="3624450"/>
            <a:ext cx="2195442"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kafka1</a:t>
            </a:r>
          </a:p>
        </p:txBody>
      </p:sp>
      <p:sp>
        <p:nvSpPr>
          <p:cNvPr id="15" name="Rectangle 14"/>
          <p:cNvSpPr/>
          <p:nvPr/>
        </p:nvSpPr>
        <p:spPr>
          <a:xfrm>
            <a:off x="4417378" y="4052937"/>
            <a:ext cx="218660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kafka2</a:t>
            </a:r>
          </a:p>
        </p:txBody>
      </p:sp>
      <p:sp>
        <p:nvSpPr>
          <p:cNvPr id="16" name="Rectangle 15"/>
          <p:cNvSpPr/>
          <p:nvPr/>
        </p:nvSpPr>
        <p:spPr>
          <a:xfrm>
            <a:off x="4404126" y="4514554"/>
            <a:ext cx="221090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kafka3</a:t>
            </a:r>
          </a:p>
        </p:txBody>
      </p:sp>
      <p:sp>
        <p:nvSpPr>
          <p:cNvPr id="17" name="Rectangle 16"/>
          <p:cNvSpPr/>
          <p:nvPr/>
        </p:nvSpPr>
        <p:spPr>
          <a:xfrm>
            <a:off x="5943586" y="3138535"/>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zk3</a:t>
            </a:r>
          </a:p>
        </p:txBody>
      </p:sp>
      <p:sp>
        <p:nvSpPr>
          <p:cNvPr id="18" name="Rectangle 17"/>
          <p:cNvSpPr/>
          <p:nvPr/>
        </p:nvSpPr>
        <p:spPr>
          <a:xfrm>
            <a:off x="5179357" y="3136339"/>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zk2</a:t>
            </a:r>
          </a:p>
        </p:txBody>
      </p:sp>
      <p:sp>
        <p:nvSpPr>
          <p:cNvPr id="19" name="Rectangle 18"/>
          <p:cNvSpPr/>
          <p:nvPr/>
        </p:nvSpPr>
        <p:spPr>
          <a:xfrm>
            <a:off x="4203135" y="2705632"/>
            <a:ext cx="2555460" cy="234121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Kafka</a:t>
            </a:r>
          </a:p>
        </p:txBody>
      </p:sp>
      <p:sp>
        <p:nvSpPr>
          <p:cNvPr id="22" name="Rectangle 21"/>
          <p:cNvSpPr/>
          <p:nvPr/>
        </p:nvSpPr>
        <p:spPr>
          <a:xfrm>
            <a:off x="4605098" y="1247913"/>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Ignite</a:t>
            </a:r>
          </a:p>
        </p:txBody>
      </p:sp>
      <p:sp>
        <p:nvSpPr>
          <p:cNvPr id="23" name="Rectangle 22"/>
          <p:cNvSpPr/>
          <p:nvPr/>
        </p:nvSpPr>
        <p:spPr>
          <a:xfrm>
            <a:off x="7997652" y="2884545"/>
            <a:ext cx="1038776"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master</a:t>
            </a:r>
          </a:p>
        </p:txBody>
      </p:sp>
      <p:sp>
        <p:nvSpPr>
          <p:cNvPr id="24" name="Rectangle 23"/>
          <p:cNvSpPr/>
          <p:nvPr/>
        </p:nvSpPr>
        <p:spPr>
          <a:xfrm>
            <a:off x="8006487" y="3379295"/>
            <a:ext cx="1030009"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worker1</a:t>
            </a:r>
          </a:p>
        </p:txBody>
      </p:sp>
      <p:sp>
        <p:nvSpPr>
          <p:cNvPr id="25" name="Rectangle 24"/>
          <p:cNvSpPr/>
          <p:nvPr/>
        </p:nvSpPr>
        <p:spPr>
          <a:xfrm>
            <a:off x="8015323" y="3807782"/>
            <a:ext cx="10212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worker2</a:t>
            </a:r>
          </a:p>
        </p:txBody>
      </p:sp>
      <p:sp>
        <p:nvSpPr>
          <p:cNvPr id="26" name="Rectangle 25"/>
          <p:cNvSpPr/>
          <p:nvPr/>
        </p:nvSpPr>
        <p:spPr>
          <a:xfrm>
            <a:off x="8006485" y="4269399"/>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worker3</a:t>
            </a:r>
          </a:p>
        </p:txBody>
      </p:sp>
      <p:sp>
        <p:nvSpPr>
          <p:cNvPr id="29" name="Rectangle 28"/>
          <p:cNvSpPr/>
          <p:nvPr/>
        </p:nvSpPr>
        <p:spPr>
          <a:xfrm>
            <a:off x="7304144" y="2460477"/>
            <a:ext cx="2535580" cy="311649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Spark Streaming</a:t>
            </a:r>
          </a:p>
        </p:txBody>
      </p:sp>
      <p:sp>
        <p:nvSpPr>
          <p:cNvPr id="30" name="Rectangle 29"/>
          <p:cNvSpPr/>
          <p:nvPr/>
        </p:nvSpPr>
        <p:spPr>
          <a:xfrm>
            <a:off x="8015326" y="4664745"/>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worker4</a:t>
            </a:r>
          </a:p>
        </p:txBody>
      </p:sp>
      <p:sp>
        <p:nvSpPr>
          <p:cNvPr id="31" name="Rectangle 30"/>
          <p:cNvSpPr/>
          <p:nvPr/>
        </p:nvSpPr>
        <p:spPr>
          <a:xfrm>
            <a:off x="8002074" y="5060102"/>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worker5</a:t>
            </a:r>
          </a:p>
        </p:txBody>
      </p:sp>
      <p:sp>
        <p:nvSpPr>
          <p:cNvPr id="32" name="Rectangle 31"/>
          <p:cNvSpPr/>
          <p:nvPr/>
        </p:nvSpPr>
        <p:spPr>
          <a:xfrm>
            <a:off x="4859093" y="6327920"/>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cassandra1</a:t>
            </a:r>
          </a:p>
        </p:txBody>
      </p:sp>
      <p:sp>
        <p:nvSpPr>
          <p:cNvPr id="33" name="Rectangle 32"/>
          <p:cNvSpPr/>
          <p:nvPr/>
        </p:nvSpPr>
        <p:spPr>
          <a:xfrm>
            <a:off x="7816537" y="632571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cassandra3</a:t>
            </a:r>
          </a:p>
        </p:txBody>
      </p:sp>
      <p:sp>
        <p:nvSpPr>
          <p:cNvPr id="34" name="Rectangle 33"/>
          <p:cNvSpPr/>
          <p:nvPr/>
        </p:nvSpPr>
        <p:spPr>
          <a:xfrm>
            <a:off x="6312414" y="632350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cassandra2</a:t>
            </a:r>
          </a:p>
        </p:txBody>
      </p:sp>
      <p:sp>
        <p:nvSpPr>
          <p:cNvPr id="35" name="Rectangle 34"/>
          <p:cNvSpPr/>
          <p:nvPr/>
        </p:nvSpPr>
        <p:spPr>
          <a:xfrm>
            <a:off x="4669147" y="5928138"/>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Cassandra</a:t>
            </a:r>
          </a:p>
        </p:txBody>
      </p:sp>
      <p:sp>
        <p:nvSpPr>
          <p:cNvPr id="36" name="Rectangle 35"/>
          <p:cNvSpPr/>
          <p:nvPr/>
        </p:nvSpPr>
        <p:spPr>
          <a:xfrm>
            <a:off x="10506766" y="350520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MySQL</a:t>
            </a:r>
          </a:p>
        </p:txBody>
      </p:sp>
      <p:sp>
        <p:nvSpPr>
          <p:cNvPr id="37" name="Rectangle 36"/>
          <p:cNvSpPr/>
          <p:nvPr/>
        </p:nvSpPr>
        <p:spPr>
          <a:xfrm>
            <a:off x="340140" y="1974562"/>
            <a:ext cx="1281043" cy="355601"/>
          </a:xfrm>
          <a:prstGeom prst="rect">
            <a:avLst/>
          </a:prstGeom>
          <a:solidFill>
            <a:schemeClr val="bg2"/>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Chrome</a:t>
            </a:r>
          </a:p>
        </p:txBody>
      </p:sp>
      <p:sp>
        <p:nvSpPr>
          <p:cNvPr id="38" name="Rectangle 37"/>
          <p:cNvSpPr/>
          <p:nvPr/>
        </p:nvSpPr>
        <p:spPr>
          <a:xfrm>
            <a:off x="141356" y="1334050"/>
            <a:ext cx="1802297" cy="1205949"/>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err="1">
                <a:solidFill>
                  <a:schemeClr val="tx1"/>
                </a:solidFill>
              </a:rPr>
              <a:t>WebSockets</a:t>
            </a:r>
            <a:r>
              <a:rPr lang="en-US" dirty="0">
                <a:solidFill>
                  <a:schemeClr val="tx1"/>
                </a:solidFill>
              </a:rPr>
              <a:t> via Browser</a:t>
            </a:r>
          </a:p>
        </p:txBody>
      </p:sp>
      <p:sp>
        <p:nvSpPr>
          <p:cNvPr id="39" name="Rectangle 38"/>
          <p:cNvSpPr/>
          <p:nvPr/>
        </p:nvSpPr>
        <p:spPr>
          <a:xfrm>
            <a:off x="161236" y="2970697"/>
            <a:ext cx="1594678" cy="336605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p:txBody>
      </p:sp>
      <p:sp>
        <p:nvSpPr>
          <p:cNvPr id="40" name="Rectangle 39">
            <a:extLst>
              <a:ext uri="{FF2B5EF4-FFF2-40B4-BE49-F238E27FC236}">
                <a16:creationId xmlns:a16="http://schemas.microsoft.com/office/drawing/2014/main" id="{22844F54-1CC3-4E66-9968-6E76E8768A0D}"/>
              </a:ext>
            </a:extLst>
          </p:cNvPr>
          <p:cNvSpPr/>
          <p:nvPr/>
        </p:nvSpPr>
        <p:spPr>
          <a:xfrm>
            <a:off x="2063312" y="3248445"/>
            <a:ext cx="1743568" cy="1255589"/>
          </a:xfrm>
          <a:prstGeom prst="rect">
            <a:avLst/>
          </a:prstGeom>
          <a:solidFill>
            <a:schemeClr val="accent6">
              <a:alpha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Iote2eResult:</a:t>
            </a:r>
          </a:p>
          <a:p>
            <a:r>
              <a:rPr lang="en-US" sz="1600" i="1" dirty="0">
                <a:solidFill>
                  <a:schemeClr val="tx1"/>
                </a:solidFill>
              </a:rPr>
              <a:t>Source: rpi-001</a:t>
            </a:r>
          </a:p>
          <a:p>
            <a:r>
              <a:rPr lang="en-US" sz="1600" i="1" dirty="0">
                <a:solidFill>
                  <a:schemeClr val="tx1"/>
                </a:solidFill>
              </a:rPr>
              <a:t>Type: temperature</a:t>
            </a:r>
          </a:p>
          <a:p>
            <a:r>
              <a:rPr lang="en-US" sz="1600" i="1" dirty="0">
                <a:solidFill>
                  <a:schemeClr val="tx1"/>
                </a:solidFill>
              </a:rPr>
              <a:t>Actuator: fan</a:t>
            </a:r>
          </a:p>
          <a:p>
            <a:r>
              <a:rPr lang="en-US" sz="1600" i="1" dirty="0">
                <a:solidFill>
                  <a:schemeClr val="tx1"/>
                </a:solidFill>
              </a:rPr>
              <a:t>Value: on</a:t>
            </a:r>
          </a:p>
        </p:txBody>
      </p:sp>
      <p:sp>
        <p:nvSpPr>
          <p:cNvPr id="45" name="Rectangle 44">
            <a:extLst>
              <a:ext uri="{FF2B5EF4-FFF2-40B4-BE49-F238E27FC236}">
                <a16:creationId xmlns:a16="http://schemas.microsoft.com/office/drawing/2014/main" id="{BC3A6AFB-9CA8-462A-842B-099A7AD340CE}"/>
              </a:ext>
            </a:extLst>
          </p:cNvPr>
          <p:cNvSpPr/>
          <p:nvPr/>
        </p:nvSpPr>
        <p:spPr>
          <a:xfrm>
            <a:off x="7897462" y="1261168"/>
            <a:ext cx="991093" cy="344044"/>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rpi-001|</a:t>
            </a:r>
          </a:p>
        </p:txBody>
      </p:sp>
    </p:spTree>
    <p:extLst>
      <p:ext uri="{BB962C8B-B14F-4D97-AF65-F5344CB8AC3E}">
        <p14:creationId xmlns:p14="http://schemas.microsoft.com/office/powerpoint/2010/main" val="102138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High Level Architecture</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7" name="Rectangle 6"/>
          <p:cNvSpPr/>
          <p:nvPr/>
        </p:nvSpPr>
        <p:spPr>
          <a:xfrm>
            <a:off x="2336802" y="347428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ws1</a:t>
            </a:r>
          </a:p>
        </p:txBody>
      </p:sp>
      <p:sp>
        <p:nvSpPr>
          <p:cNvPr id="8" name="Rectangle 7"/>
          <p:cNvSpPr/>
          <p:nvPr/>
        </p:nvSpPr>
        <p:spPr>
          <a:xfrm>
            <a:off x="4399708" y="3129700"/>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zk1</a:t>
            </a:r>
          </a:p>
        </p:txBody>
      </p:sp>
      <p:sp>
        <p:nvSpPr>
          <p:cNvPr id="9" name="Rectangle 8"/>
          <p:cNvSpPr/>
          <p:nvPr/>
        </p:nvSpPr>
        <p:spPr>
          <a:xfrm>
            <a:off x="4795044" y="1647695"/>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ignite0</a:t>
            </a:r>
          </a:p>
        </p:txBody>
      </p:sp>
      <p:sp>
        <p:nvSpPr>
          <p:cNvPr id="10" name="Rectangle 9"/>
          <p:cNvSpPr/>
          <p:nvPr/>
        </p:nvSpPr>
        <p:spPr>
          <a:xfrm>
            <a:off x="7752488" y="164548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ignite2</a:t>
            </a:r>
          </a:p>
        </p:txBody>
      </p:sp>
      <p:sp>
        <p:nvSpPr>
          <p:cNvPr id="11" name="Rectangle 10"/>
          <p:cNvSpPr/>
          <p:nvPr/>
        </p:nvSpPr>
        <p:spPr>
          <a:xfrm>
            <a:off x="6248365" y="164327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ignite1</a:t>
            </a:r>
          </a:p>
        </p:txBody>
      </p:sp>
      <p:sp>
        <p:nvSpPr>
          <p:cNvPr id="14" name="Rectangle 13"/>
          <p:cNvSpPr/>
          <p:nvPr/>
        </p:nvSpPr>
        <p:spPr>
          <a:xfrm>
            <a:off x="4408543" y="3624450"/>
            <a:ext cx="2195442"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kafka1</a:t>
            </a:r>
          </a:p>
        </p:txBody>
      </p:sp>
      <p:sp>
        <p:nvSpPr>
          <p:cNvPr id="15" name="Rectangle 14"/>
          <p:cNvSpPr/>
          <p:nvPr/>
        </p:nvSpPr>
        <p:spPr>
          <a:xfrm>
            <a:off x="4417378" y="4052937"/>
            <a:ext cx="218660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kafka2</a:t>
            </a:r>
          </a:p>
        </p:txBody>
      </p:sp>
      <p:sp>
        <p:nvSpPr>
          <p:cNvPr id="16" name="Rectangle 15"/>
          <p:cNvSpPr/>
          <p:nvPr/>
        </p:nvSpPr>
        <p:spPr>
          <a:xfrm>
            <a:off x="4404126" y="4514554"/>
            <a:ext cx="221090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kafka3</a:t>
            </a:r>
          </a:p>
        </p:txBody>
      </p:sp>
      <p:sp>
        <p:nvSpPr>
          <p:cNvPr id="17" name="Rectangle 16"/>
          <p:cNvSpPr/>
          <p:nvPr/>
        </p:nvSpPr>
        <p:spPr>
          <a:xfrm>
            <a:off x="5943586" y="3138535"/>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zk3</a:t>
            </a:r>
          </a:p>
        </p:txBody>
      </p:sp>
      <p:sp>
        <p:nvSpPr>
          <p:cNvPr id="18" name="Rectangle 17"/>
          <p:cNvSpPr/>
          <p:nvPr/>
        </p:nvSpPr>
        <p:spPr>
          <a:xfrm>
            <a:off x="5179357" y="3136339"/>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zk2</a:t>
            </a:r>
          </a:p>
        </p:txBody>
      </p:sp>
      <p:sp>
        <p:nvSpPr>
          <p:cNvPr id="19" name="Rectangle 18"/>
          <p:cNvSpPr/>
          <p:nvPr/>
        </p:nvSpPr>
        <p:spPr>
          <a:xfrm>
            <a:off x="4203135" y="2705632"/>
            <a:ext cx="2555460" cy="234121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Kafka</a:t>
            </a:r>
          </a:p>
        </p:txBody>
      </p:sp>
      <p:sp>
        <p:nvSpPr>
          <p:cNvPr id="22" name="Rectangle 21"/>
          <p:cNvSpPr/>
          <p:nvPr/>
        </p:nvSpPr>
        <p:spPr>
          <a:xfrm>
            <a:off x="4605098" y="1247913"/>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Ignite</a:t>
            </a:r>
          </a:p>
        </p:txBody>
      </p:sp>
      <p:sp>
        <p:nvSpPr>
          <p:cNvPr id="23" name="Rectangle 22"/>
          <p:cNvSpPr/>
          <p:nvPr/>
        </p:nvSpPr>
        <p:spPr>
          <a:xfrm>
            <a:off x="7997652" y="2884545"/>
            <a:ext cx="1038776"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master</a:t>
            </a:r>
          </a:p>
        </p:txBody>
      </p:sp>
      <p:sp>
        <p:nvSpPr>
          <p:cNvPr id="24" name="Rectangle 23"/>
          <p:cNvSpPr/>
          <p:nvPr/>
        </p:nvSpPr>
        <p:spPr>
          <a:xfrm>
            <a:off x="8006487" y="3379295"/>
            <a:ext cx="1030009"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worker1</a:t>
            </a:r>
          </a:p>
        </p:txBody>
      </p:sp>
      <p:sp>
        <p:nvSpPr>
          <p:cNvPr id="25" name="Rectangle 24"/>
          <p:cNvSpPr/>
          <p:nvPr/>
        </p:nvSpPr>
        <p:spPr>
          <a:xfrm>
            <a:off x="8015323" y="3807782"/>
            <a:ext cx="10212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worker2</a:t>
            </a:r>
          </a:p>
        </p:txBody>
      </p:sp>
      <p:sp>
        <p:nvSpPr>
          <p:cNvPr id="26" name="Rectangle 25"/>
          <p:cNvSpPr/>
          <p:nvPr/>
        </p:nvSpPr>
        <p:spPr>
          <a:xfrm>
            <a:off x="8006485" y="4269399"/>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worker3</a:t>
            </a:r>
          </a:p>
        </p:txBody>
      </p:sp>
      <p:sp>
        <p:nvSpPr>
          <p:cNvPr id="29" name="Rectangle 28"/>
          <p:cNvSpPr/>
          <p:nvPr/>
        </p:nvSpPr>
        <p:spPr>
          <a:xfrm>
            <a:off x="7304144" y="2460477"/>
            <a:ext cx="2535580" cy="311649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Spark Streaming</a:t>
            </a:r>
          </a:p>
        </p:txBody>
      </p:sp>
      <p:sp>
        <p:nvSpPr>
          <p:cNvPr id="30" name="Rectangle 29"/>
          <p:cNvSpPr/>
          <p:nvPr/>
        </p:nvSpPr>
        <p:spPr>
          <a:xfrm>
            <a:off x="8015326" y="4664745"/>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worker4</a:t>
            </a:r>
          </a:p>
        </p:txBody>
      </p:sp>
      <p:sp>
        <p:nvSpPr>
          <p:cNvPr id="31" name="Rectangle 30"/>
          <p:cNvSpPr/>
          <p:nvPr/>
        </p:nvSpPr>
        <p:spPr>
          <a:xfrm>
            <a:off x="8002074" y="5060102"/>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worker5</a:t>
            </a:r>
          </a:p>
        </p:txBody>
      </p:sp>
      <p:sp>
        <p:nvSpPr>
          <p:cNvPr id="32" name="Rectangle 31"/>
          <p:cNvSpPr/>
          <p:nvPr/>
        </p:nvSpPr>
        <p:spPr>
          <a:xfrm>
            <a:off x="4859093" y="6327920"/>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cassandra1</a:t>
            </a:r>
          </a:p>
        </p:txBody>
      </p:sp>
      <p:sp>
        <p:nvSpPr>
          <p:cNvPr id="33" name="Rectangle 32"/>
          <p:cNvSpPr/>
          <p:nvPr/>
        </p:nvSpPr>
        <p:spPr>
          <a:xfrm>
            <a:off x="7816537" y="632571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cassandra3</a:t>
            </a:r>
          </a:p>
        </p:txBody>
      </p:sp>
      <p:sp>
        <p:nvSpPr>
          <p:cNvPr id="34" name="Rectangle 33"/>
          <p:cNvSpPr/>
          <p:nvPr/>
        </p:nvSpPr>
        <p:spPr>
          <a:xfrm>
            <a:off x="6312414" y="632350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cassandra2</a:t>
            </a:r>
          </a:p>
        </p:txBody>
      </p:sp>
      <p:sp>
        <p:nvSpPr>
          <p:cNvPr id="35" name="Rectangle 34"/>
          <p:cNvSpPr/>
          <p:nvPr/>
        </p:nvSpPr>
        <p:spPr>
          <a:xfrm>
            <a:off x="4669147" y="5928138"/>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Cassandra</a:t>
            </a:r>
          </a:p>
        </p:txBody>
      </p:sp>
      <p:sp>
        <p:nvSpPr>
          <p:cNvPr id="36" name="Rectangle 35"/>
          <p:cNvSpPr/>
          <p:nvPr/>
        </p:nvSpPr>
        <p:spPr>
          <a:xfrm>
            <a:off x="10506766" y="350520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MySQL</a:t>
            </a:r>
          </a:p>
        </p:txBody>
      </p:sp>
      <p:sp>
        <p:nvSpPr>
          <p:cNvPr id="37" name="Rectangle 36"/>
          <p:cNvSpPr/>
          <p:nvPr/>
        </p:nvSpPr>
        <p:spPr>
          <a:xfrm>
            <a:off x="340140" y="1974562"/>
            <a:ext cx="1281043" cy="355601"/>
          </a:xfrm>
          <a:prstGeom prst="rect">
            <a:avLst/>
          </a:prstGeom>
          <a:solidFill>
            <a:schemeClr val="bg2"/>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Chrome</a:t>
            </a:r>
          </a:p>
        </p:txBody>
      </p:sp>
      <p:sp>
        <p:nvSpPr>
          <p:cNvPr id="38" name="Rectangle 37"/>
          <p:cNvSpPr/>
          <p:nvPr/>
        </p:nvSpPr>
        <p:spPr>
          <a:xfrm>
            <a:off x="141356" y="1334050"/>
            <a:ext cx="1802297" cy="1205949"/>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err="1">
                <a:solidFill>
                  <a:schemeClr val="tx1"/>
                </a:solidFill>
              </a:rPr>
              <a:t>WebSockets</a:t>
            </a:r>
            <a:r>
              <a:rPr lang="en-US" dirty="0">
                <a:solidFill>
                  <a:schemeClr val="tx1"/>
                </a:solidFill>
              </a:rPr>
              <a:t> via Browser</a:t>
            </a:r>
          </a:p>
        </p:txBody>
      </p:sp>
      <p:sp>
        <p:nvSpPr>
          <p:cNvPr id="39" name="Rectangle 38"/>
          <p:cNvSpPr/>
          <p:nvPr/>
        </p:nvSpPr>
        <p:spPr>
          <a:xfrm>
            <a:off x="161236" y="2970697"/>
            <a:ext cx="1594678" cy="336605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p:txBody>
      </p:sp>
      <p:sp>
        <p:nvSpPr>
          <p:cNvPr id="40" name="Rectangle 39">
            <a:extLst>
              <a:ext uri="{FF2B5EF4-FFF2-40B4-BE49-F238E27FC236}">
                <a16:creationId xmlns:a16="http://schemas.microsoft.com/office/drawing/2014/main" id="{22844F54-1CC3-4E66-9968-6E76E8768A0D}"/>
              </a:ext>
            </a:extLst>
          </p:cNvPr>
          <p:cNvSpPr/>
          <p:nvPr/>
        </p:nvSpPr>
        <p:spPr>
          <a:xfrm>
            <a:off x="73542" y="3178301"/>
            <a:ext cx="1743568" cy="1255589"/>
          </a:xfrm>
          <a:prstGeom prst="rect">
            <a:avLst/>
          </a:prstGeom>
          <a:solidFill>
            <a:schemeClr val="accent6">
              <a:alpha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Iote2eResult:</a:t>
            </a:r>
          </a:p>
          <a:p>
            <a:r>
              <a:rPr lang="en-US" sz="1600" i="1" dirty="0">
                <a:solidFill>
                  <a:schemeClr val="tx1"/>
                </a:solidFill>
              </a:rPr>
              <a:t>Source: rpi-001</a:t>
            </a:r>
          </a:p>
          <a:p>
            <a:r>
              <a:rPr lang="en-US" sz="1600" i="1" dirty="0">
                <a:solidFill>
                  <a:schemeClr val="tx1"/>
                </a:solidFill>
              </a:rPr>
              <a:t>Type: temperature</a:t>
            </a:r>
          </a:p>
          <a:p>
            <a:r>
              <a:rPr lang="en-US" sz="1600" i="1" dirty="0">
                <a:solidFill>
                  <a:schemeClr val="tx1"/>
                </a:solidFill>
              </a:rPr>
              <a:t>Actuator: fan</a:t>
            </a:r>
          </a:p>
          <a:p>
            <a:r>
              <a:rPr lang="en-US" sz="1600" i="1" dirty="0">
                <a:solidFill>
                  <a:schemeClr val="tx1"/>
                </a:solidFill>
              </a:rPr>
              <a:t>Value: on</a:t>
            </a:r>
          </a:p>
        </p:txBody>
      </p:sp>
      <p:sp>
        <p:nvSpPr>
          <p:cNvPr id="45" name="Rectangle 44">
            <a:extLst>
              <a:ext uri="{FF2B5EF4-FFF2-40B4-BE49-F238E27FC236}">
                <a16:creationId xmlns:a16="http://schemas.microsoft.com/office/drawing/2014/main" id="{BC3A6AFB-9CA8-462A-842B-099A7AD340CE}"/>
              </a:ext>
            </a:extLst>
          </p:cNvPr>
          <p:cNvSpPr/>
          <p:nvPr/>
        </p:nvSpPr>
        <p:spPr>
          <a:xfrm>
            <a:off x="7897462" y="1261168"/>
            <a:ext cx="991093" cy="344044"/>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i="1" dirty="0">
                <a:solidFill>
                  <a:schemeClr val="tx1"/>
                </a:solidFill>
              </a:rPr>
              <a:t>rpi-001|</a:t>
            </a:r>
          </a:p>
        </p:txBody>
      </p:sp>
    </p:spTree>
    <p:extLst>
      <p:ext uri="{BB962C8B-B14F-4D97-AF65-F5344CB8AC3E}">
        <p14:creationId xmlns:p14="http://schemas.microsoft.com/office/powerpoint/2010/main" val="3058251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Whiteboard in Home Office</a:t>
            </a:r>
          </a:p>
        </p:txBody>
      </p:sp>
      <p:pic>
        <p:nvPicPr>
          <p:cNvPr id="20" name="Picture 19">
            <a:extLst>
              <a:ext uri="{FF2B5EF4-FFF2-40B4-BE49-F238E27FC236}">
                <a16:creationId xmlns:a16="http://schemas.microsoft.com/office/drawing/2014/main" id="{ED9AB04E-7586-40F4-891F-17CDB3EBB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548" y="982046"/>
            <a:ext cx="7834604" cy="5875953"/>
          </a:xfrm>
          <a:prstGeom prst="rect">
            <a:avLst/>
          </a:prstGeom>
        </p:spPr>
      </p:pic>
    </p:spTree>
    <p:extLst>
      <p:ext uri="{BB962C8B-B14F-4D97-AF65-F5344CB8AC3E}">
        <p14:creationId xmlns:p14="http://schemas.microsoft.com/office/powerpoint/2010/main" val="446257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Development/Demo Environment</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39" name="Rectangle 38"/>
          <p:cNvSpPr/>
          <p:nvPr/>
        </p:nvSpPr>
        <p:spPr>
          <a:xfrm>
            <a:off x="161236" y="2695855"/>
            <a:ext cx="1594678" cy="36408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a:p>
            <a:pPr algn="ctr"/>
            <a:r>
              <a:rPr lang="en-US" dirty="0">
                <a:solidFill>
                  <a:schemeClr val="tx1"/>
                </a:solidFill>
              </a:rPr>
              <a:t>ubuntu 16.04</a:t>
            </a:r>
          </a:p>
        </p:txBody>
      </p:sp>
      <p:sp>
        <p:nvSpPr>
          <p:cNvPr id="42" name="Rectangle 41"/>
          <p:cNvSpPr/>
          <p:nvPr/>
        </p:nvSpPr>
        <p:spPr>
          <a:xfrm>
            <a:off x="4313094" y="1392487"/>
            <a:ext cx="4387700" cy="3754146"/>
          </a:xfrm>
          <a:prstGeom prst="rect">
            <a:avLst/>
          </a:prstGeom>
          <a:solidFill>
            <a:schemeClr val="bg1">
              <a:lumMod val="85000"/>
            </a:schemeClr>
          </a:solidFill>
          <a:ln w="190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err="1">
                <a:solidFill>
                  <a:schemeClr val="tx1"/>
                </a:solidFill>
              </a:rPr>
              <a:t>ubuntu</a:t>
            </a:r>
            <a:r>
              <a:rPr lang="en-US" dirty="0">
                <a:solidFill>
                  <a:schemeClr val="tx1"/>
                </a:solidFill>
              </a:rPr>
              <a:t> 14.04</a:t>
            </a:r>
          </a:p>
          <a:p>
            <a:pPr marL="285750" indent="-285750">
              <a:buFont typeface="Arial"/>
              <a:buChar char="•"/>
            </a:pPr>
            <a:r>
              <a:rPr lang="en-US" dirty="0" err="1">
                <a:solidFill>
                  <a:schemeClr val="tx1"/>
                </a:solidFill>
              </a:rPr>
              <a:t>Docker</a:t>
            </a:r>
            <a:endParaRPr lang="en-US" dirty="0">
              <a:solidFill>
                <a:schemeClr val="tx1"/>
              </a:solidFill>
            </a:endParaRPr>
          </a:p>
          <a:p>
            <a:pPr marL="742950" lvl="1" indent="-285750">
              <a:buFont typeface="Arial"/>
              <a:buChar char="•"/>
            </a:pPr>
            <a:r>
              <a:rPr lang="en-US" dirty="0">
                <a:solidFill>
                  <a:schemeClr val="tx1"/>
                </a:solidFill>
              </a:rPr>
              <a:t>Network: iote2enet</a:t>
            </a:r>
          </a:p>
          <a:p>
            <a:pPr marL="742950" lvl="1" indent="-285750">
              <a:buFont typeface="Arial"/>
              <a:buChar char="•"/>
            </a:pPr>
            <a:r>
              <a:rPr lang="en-US" b="1" dirty="0">
                <a:solidFill>
                  <a:schemeClr val="tx1"/>
                </a:solidFill>
              </a:rPr>
              <a:t>24 ubuntu 14.04 Containers</a:t>
            </a:r>
            <a:endParaRPr lang="en-US" dirty="0">
              <a:solidFill>
                <a:schemeClr val="tx1"/>
              </a:solidFill>
            </a:endParaRPr>
          </a:p>
          <a:p>
            <a:pPr marL="1200150" lvl="2" indent="-285750">
              <a:buFont typeface="Arial"/>
              <a:buChar char="•"/>
            </a:pPr>
            <a:r>
              <a:rPr lang="en-US" dirty="0">
                <a:solidFill>
                  <a:schemeClr val="tx1"/>
                </a:solidFill>
              </a:rPr>
              <a:t>3x Cassandra</a:t>
            </a:r>
          </a:p>
          <a:p>
            <a:pPr marL="1200150" lvl="2" indent="-285750">
              <a:buFont typeface="Arial"/>
              <a:buChar char="•"/>
            </a:pPr>
            <a:r>
              <a:rPr lang="en-US" dirty="0">
                <a:solidFill>
                  <a:schemeClr val="tx1"/>
                </a:solidFill>
              </a:rPr>
              <a:t>3x Ignite</a:t>
            </a:r>
          </a:p>
          <a:p>
            <a:pPr marL="1200150" lvl="2" indent="-285750">
              <a:buFont typeface="Arial"/>
              <a:buChar char="•"/>
            </a:pPr>
            <a:r>
              <a:rPr lang="en-US" dirty="0">
                <a:solidFill>
                  <a:schemeClr val="tx1"/>
                </a:solidFill>
              </a:rPr>
              <a:t>6x Kafka (3x </a:t>
            </a:r>
            <a:r>
              <a:rPr lang="en-US" dirty="0" err="1">
                <a:solidFill>
                  <a:schemeClr val="tx1"/>
                </a:solidFill>
              </a:rPr>
              <a:t>zk</a:t>
            </a:r>
            <a:r>
              <a:rPr lang="en-US" dirty="0">
                <a:solidFill>
                  <a:schemeClr val="tx1"/>
                </a:solidFill>
              </a:rPr>
              <a:t>, 3x </a:t>
            </a:r>
            <a:r>
              <a:rPr lang="en-US" dirty="0" err="1">
                <a:solidFill>
                  <a:schemeClr val="tx1"/>
                </a:solidFill>
              </a:rPr>
              <a:t>kafka</a:t>
            </a:r>
            <a:r>
              <a:rPr lang="en-US" dirty="0">
                <a:solidFill>
                  <a:schemeClr val="tx1"/>
                </a:solidFill>
              </a:rPr>
              <a:t>)</a:t>
            </a:r>
          </a:p>
          <a:p>
            <a:pPr marL="1200150" lvl="2" indent="-285750">
              <a:buFont typeface="Arial"/>
              <a:buChar char="•"/>
            </a:pPr>
            <a:r>
              <a:rPr lang="en-US" dirty="0">
                <a:solidFill>
                  <a:schemeClr val="tx1"/>
                </a:solidFill>
              </a:rPr>
              <a:t>1x </a:t>
            </a:r>
            <a:r>
              <a:rPr lang="en-US" dirty="0" err="1">
                <a:solidFill>
                  <a:schemeClr val="tx1"/>
                </a:solidFill>
              </a:rPr>
              <a:t>KafkaManager</a:t>
            </a:r>
            <a:endParaRPr lang="en-US" dirty="0">
              <a:solidFill>
                <a:schemeClr val="tx1"/>
              </a:solidFill>
            </a:endParaRPr>
          </a:p>
          <a:p>
            <a:pPr marL="1200150" lvl="2" indent="-285750">
              <a:buFont typeface="Arial"/>
              <a:buChar char="•"/>
            </a:pPr>
            <a:r>
              <a:rPr lang="en-US" dirty="0">
                <a:solidFill>
                  <a:schemeClr val="tx1"/>
                </a:solidFill>
              </a:rPr>
              <a:t>6x </a:t>
            </a:r>
            <a:r>
              <a:rPr lang="en-US" dirty="0" err="1">
                <a:solidFill>
                  <a:schemeClr val="tx1"/>
                </a:solidFill>
              </a:rPr>
              <a:t>SparkStreaming</a:t>
            </a:r>
            <a:endParaRPr lang="en-US" dirty="0">
              <a:solidFill>
                <a:schemeClr val="tx1"/>
              </a:solidFill>
            </a:endParaRPr>
          </a:p>
          <a:p>
            <a:pPr marL="1200150" lvl="2" indent="-285750">
              <a:buFont typeface="Arial"/>
              <a:buChar char="•"/>
            </a:pPr>
            <a:r>
              <a:rPr lang="en-US" dirty="0">
                <a:solidFill>
                  <a:schemeClr val="tx1"/>
                </a:solidFill>
              </a:rPr>
              <a:t>1x Zeppelin</a:t>
            </a:r>
          </a:p>
          <a:p>
            <a:pPr marL="1200150" lvl="2" indent="-285750">
              <a:buFont typeface="Arial"/>
              <a:buChar char="•"/>
            </a:pPr>
            <a:r>
              <a:rPr lang="en-US" dirty="0">
                <a:solidFill>
                  <a:schemeClr val="tx1"/>
                </a:solidFill>
              </a:rPr>
              <a:t>1x </a:t>
            </a:r>
            <a:r>
              <a:rPr lang="en-US" dirty="0" err="1">
                <a:solidFill>
                  <a:schemeClr val="tx1"/>
                </a:solidFill>
              </a:rPr>
              <a:t>WebSockets</a:t>
            </a:r>
            <a:r>
              <a:rPr lang="en-US" dirty="0">
                <a:solidFill>
                  <a:schemeClr val="tx1"/>
                </a:solidFill>
              </a:rPr>
              <a:t> Server (jetty)</a:t>
            </a:r>
          </a:p>
          <a:p>
            <a:pPr marL="1200150" lvl="2" indent="-285750">
              <a:buFont typeface="Arial"/>
              <a:buChar char="•"/>
            </a:pPr>
            <a:r>
              <a:rPr lang="en-US" dirty="0">
                <a:solidFill>
                  <a:schemeClr val="tx1"/>
                </a:solidFill>
              </a:rPr>
              <a:t>1x MySQL</a:t>
            </a:r>
          </a:p>
          <a:p>
            <a:pPr marL="1200150" lvl="2" indent="-285750">
              <a:buFont typeface="Arial"/>
              <a:buChar char="•"/>
            </a:pPr>
            <a:r>
              <a:rPr lang="en-US" dirty="0">
                <a:solidFill>
                  <a:schemeClr val="tx1"/>
                </a:solidFill>
              </a:rPr>
              <a:t>2x </a:t>
            </a:r>
            <a:r>
              <a:rPr lang="en-US" dirty="0" err="1">
                <a:solidFill>
                  <a:schemeClr val="tx1"/>
                </a:solidFill>
              </a:rPr>
              <a:t>DemoMgr</a:t>
            </a:r>
            <a:r>
              <a:rPr lang="en-US" dirty="0">
                <a:solidFill>
                  <a:schemeClr val="tx1"/>
                </a:solidFill>
              </a:rPr>
              <a:t> (just </a:t>
            </a:r>
            <a:r>
              <a:rPr lang="en-US" dirty="0" err="1">
                <a:solidFill>
                  <a:schemeClr val="tx1"/>
                </a:solidFill>
              </a:rPr>
              <a:t>ubuntu</a:t>
            </a:r>
            <a:r>
              <a:rPr lang="en-US" dirty="0">
                <a:solidFill>
                  <a:schemeClr val="tx1"/>
                </a:solidFill>
              </a:rPr>
              <a:t>)</a:t>
            </a:r>
          </a:p>
          <a:p>
            <a:pPr marL="742950" lvl="1" indent="-285750">
              <a:buFont typeface="Arial"/>
              <a:buChar char="•"/>
            </a:pPr>
            <a:endParaRPr lang="en-US" dirty="0">
              <a:solidFill>
                <a:schemeClr val="tx1"/>
              </a:solidFill>
            </a:endParaRPr>
          </a:p>
          <a:p>
            <a:endParaRPr lang="en-US" dirty="0">
              <a:solidFill>
                <a:schemeClr val="tx1"/>
              </a:solidFill>
            </a:endParaRPr>
          </a:p>
          <a:p>
            <a:pPr marL="285750" indent="-285750">
              <a:buFont typeface="Arial"/>
              <a:buChar char="•"/>
            </a:pPr>
            <a:endParaRPr lang="en-US" dirty="0">
              <a:solidFill>
                <a:schemeClr val="tx1"/>
              </a:solidFill>
            </a:endParaRPr>
          </a:p>
        </p:txBody>
      </p:sp>
      <p:cxnSp>
        <p:nvCxnSpPr>
          <p:cNvPr id="12" name="Straight Connector 11"/>
          <p:cNvCxnSpPr/>
          <p:nvPr/>
        </p:nvCxnSpPr>
        <p:spPr>
          <a:xfrm>
            <a:off x="3141651" y="1292228"/>
            <a:ext cx="44562" cy="505751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42" idx="1"/>
          </p:cNvCxnSpPr>
          <p:nvPr/>
        </p:nvCxnSpPr>
        <p:spPr>
          <a:xfrm flipH="1">
            <a:off x="3186213" y="3269560"/>
            <a:ext cx="1126881" cy="1671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69" idx="3"/>
          </p:cNvCxnSpPr>
          <p:nvPr/>
        </p:nvCxnSpPr>
        <p:spPr>
          <a:xfrm>
            <a:off x="1620018" y="1810237"/>
            <a:ext cx="1532773" cy="5566"/>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 idx="3"/>
          </p:cNvCxnSpPr>
          <p:nvPr/>
        </p:nvCxnSpPr>
        <p:spPr>
          <a:xfrm>
            <a:off x="1601305" y="3821042"/>
            <a:ext cx="1584908" cy="11083"/>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5" idx="3"/>
          </p:cNvCxnSpPr>
          <p:nvPr/>
        </p:nvCxnSpPr>
        <p:spPr>
          <a:xfrm flipV="1">
            <a:off x="1621183" y="4745597"/>
            <a:ext cx="1576171" cy="888"/>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6" idx="3"/>
          </p:cNvCxnSpPr>
          <p:nvPr/>
        </p:nvCxnSpPr>
        <p:spPr>
          <a:xfrm flipV="1">
            <a:off x="1585848" y="5725908"/>
            <a:ext cx="1611506" cy="1238"/>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9023890" y="1400068"/>
            <a:ext cx="2703598" cy="4216608"/>
          </a:xfrm>
          <a:prstGeom prst="rect">
            <a:avLst/>
          </a:prstGeom>
          <a:noFill/>
          <a:ln>
            <a:noFill/>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en-US" i="1" dirty="0">
                <a:solidFill>
                  <a:schemeClr val="tx1"/>
                </a:solidFill>
              </a:rPr>
              <a:t>Other Notes</a:t>
            </a:r>
          </a:p>
          <a:p>
            <a:pPr marL="285750" indent="-285750">
              <a:buFont typeface="Arial"/>
              <a:buChar char="•"/>
            </a:pPr>
            <a:r>
              <a:rPr lang="en-US" i="1" dirty="0">
                <a:solidFill>
                  <a:schemeClr val="tx1"/>
                </a:solidFill>
              </a:rPr>
              <a:t>Fixed IP’s</a:t>
            </a:r>
          </a:p>
          <a:p>
            <a:pPr marL="285750" indent="-285750">
              <a:buFont typeface="Arial"/>
              <a:buChar char="•"/>
            </a:pPr>
            <a:r>
              <a:rPr lang="en-US" i="1" dirty="0">
                <a:solidFill>
                  <a:schemeClr val="tx1"/>
                </a:solidFill>
              </a:rPr>
              <a:t>Ports opened in </a:t>
            </a:r>
            <a:r>
              <a:rPr lang="en-US" i="1" dirty="0" err="1">
                <a:solidFill>
                  <a:schemeClr val="tx1"/>
                </a:solidFill>
              </a:rPr>
              <a:t>Docker</a:t>
            </a:r>
            <a:endParaRPr lang="en-US" i="1" dirty="0">
              <a:solidFill>
                <a:schemeClr val="tx1"/>
              </a:solidFill>
            </a:endParaRPr>
          </a:p>
          <a:p>
            <a:pPr marL="285750" indent="-285750">
              <a:buFont typeface="Arial"/>
              <a:buChar char="•"/>
            </a:pPr>
            <a:r>
              <a:rPr lang="en-US" i="1" dirty="0">
                <a:solidFill>
                  <a:schemeClr val="tx1"/>
                </a:solidFill>
              </a:rPr>
              <a:t>docker-compose Files</a:t>
            </a:r>
          </a:p>
          <a:p>
            <a:pPr marL="285750" indent="-285750">
              <a:buFont typeface="Arial"/>
              <a:buChar char="•"/>
            </a:pPr>
            <a:r>
              <a:rPr lang="en-US" i="1" dirty="0">
                <a:solidFill>
                  <a:schemeClr val="tx1"/>
                </a:solidFill>
              </a:rPr>
              <a:t>All share /iote2e-shared</a:t>
            </a:r>
          </a:p>
          <a:p>
            <a:pPr marL="742950" lvl="1" indent="-285750">
              <a:buFont typeface="Arial"/>
              <a:buChar char="•"/>
            </a:pPr>
            <a:endParaRPr lang="en-US" i="1" dirty="0">
              <a:solidFill>
                <a:schemeClr val="tx1"/>
              </a:solidFill>
            </a:endParaRPr>
          </a:p>
          <a:p>
            <a:endParaRPr lang="en-US" i="1" dirty="0">
              <a:solidFill>
                <a:schemeClr val="tx1"/>
              </a:solidFill>
            </a:endParaRPr>
          </a:p>
          <a:p>
            <a:pPr marL="285750" indent="-285750">
              <a:buFont typeface="Arial"/>
              <a:buChar char="•"/>
            </a:pPr>
            <a:endParaRPr lang="en-US" i="1" dirty="0">
              <a:solidFill>
                <a:schemeClr val="tx1"/>
              </a:solidFill>
            </a:endParaRPr>
          </a:p>
        </p:txBody>
      </p:sp>
      <p:sp>
        <p:nvSpPr>
          <p:cNvPr id="69" name="Rectangle 68"/>
          <p:cNvSpPr/>
          <p:nvPr/>
        </p:nvSpPr>
        <p:spPr>
          <a:xfrm>
            <a:off x="338975" y="1325652"/>
            <a:ext cx="1281043" cy="969170"/>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solidFill>
                  <a:schemeClr val="tx1"/>
                </a:solidFill>
              </a:rPr>
              <a:t>Win7</a:t>
            </a:r>
          </a:p>
          <a:p>
            <a:pPr marL="285750" indent="-285750">
              <a:buFont typeface="Arial"/>
              <a:buChar char="•"/>
            </a:pPr>
            <a:r>
              <a:rPr lang="en-US" dirty="0">
                <a:solidFill>
                  <a:schemeClr val="tx1"/>
                </a:solidFill>
              </a:rPr>
              <a:t>Chrome</a:t>
            </a:r>
          </a:p>
          <a:p>
            <a:pPr marL="285750" indent="-285750">
              <a:buFont typeface="Arial"/>
              <a:buChar char="•"/>
            </a:pPr>
            <a:r>
              <a:rPr lang="en-US" dirty="0">
                <a:solidFill>
                  <a:schemeClr val="tx1"/>
                </a:solidFill>
              </a:rPr>
              <a:t>Tableau</a:t>
            </a:r>
          </a:p>
        </p:txBody>
      </p:sp>
    </p:spTree>
    <p:extLst>
      <p:ext uri="{BB962C8B-B14F-4D97-AF65-F5344CB8AC3E}">
        <p14:creationId xmlns:p14="http://schemas.microsoft.com/office/powerpoint/2010/main" val="1072758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pPr lvl="1"/>
            <a:r>
              <a:rPr lang="en-US" sz="2800" dirty="0"/>
              <a:t>A clinical trial for a blood pressure medication</a:t>
            </a:r>
          </a:p>
          <a:p>
            <a:pPr lvl="1"/>
            <a:r>
              <a:rPr lang="en-US" sz="2800" dirty="0"/>
              <a:t>A Pill Dispenser is installed in the home of each Subject</a:t>
            </a:r>
          </a:p>
          <a:p>
            <a:pPr lvl="1"/>
            <a:r>
              <a:rPr lang="en-US" sz="2800" dirty="0"/>
              <a:t>Each pill is 40mg, and the number of pills dispensed is based on criteria determined by the team managing the trial</a:t>
            </a:r>
          </a:p>
          <a:p>
            <a:pPr lvl="1"/>
            <a:r>
              <a:rPr lang="en-US" sz="2800" dirty="0"/>
              <a:t>This criteria can change change the number of pills dispensed/subject over the course of the study and must be tracked</a:t>
            </a:r>
          </a:p>
          <a:p>
            <a:pPr lvl="1"/>
            <a:r>
              <a:rPr lang="en-US" sz="2800" dirty="0"/>
              <a:t>When pills are dispensed, the number of pills dispensed must be verified programmatically and receipt confirmed by the subject</a:t>
            </a:r>
          </a:p>
        </p:txBody>
      </p:sp>
      <p:sp>
        <p:nvSpPr>
          <p:cNvPr id="4" name="Title 1"/>
          <p:cNvSpPr>
            <a:spLocks noGrp="1"/>
          </p:cNvSpPr>
          <p:nvPr>
            <p:ph type="title"/>
          </p:nvPr>
        </p:nvSpPr>
        <p:spPr>
          <a:xfrm>
            <a:off x="838200" y="365125"/>
            <a:ext cx="10515600" cy="695049"/>
          </a:xfrm>
        </p:spPr>
        <p:txBody>
          <a:bodyPr/>
          <a:lstStyle/>
          <a:p>
            <a:r>
              <a:rPr lang="en-US" dirty="0"/>
              <a:t>Background: Dynamic Clinical Trial</a:t>
            </a:r>
          </a:p>
        </p:txBody>
      </p:sp>
    </p:spTree>
    <p:extLst>
      <p:ext uri="{BB962C8B-B14F-4D97-AF65-F5344CB8AC3E}">
        <p14:creationId xmlns:p14="http://schemas.microsoft.com/office/powerpoint/2010/main" val="1785328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lnSpcReduction="10000"/>
          </a:bodyPr>
          <a:lstStyle/>
          <a:p>
            <a:r>
              <a:rPr lang="en-US" dirty="0"/>
              <a:t>Designed a basic pill dispenser, my son Rob then enhanced it, he put the design in </a:t>
            </a:r>
            <a:r>
              <a:rPr lang="en-US" dirty="0" err="1"/>
              <a:t>SolidWorks</a:t>
            </a:r>
            <a:r>
              <a:rPr lang="en-US" dirty="0"/>
              <a:t> and machined the parts</a:t>
            </a:r>
          </a:p>
          <a:p>
            <a:r>
              <a:rPr lang="en-US" dirty="0"/>
              <a:t>3x Raspberry Pi's (each mapped to a specific Subject)</a:t>
            </a:r>
          </a:p>
          <a:p>
            <a:r>
              <a:rPr lang="en-US" dirty="0"/>
              <a:t>Python code on the Pi drives the pill dispenser</a:t>
            </a:r>
          </a:p>
          <a:p>
            <a:r>
              <a:rPr lang="en-US" dirty="0"/>
              <a:t>After dispensed, </a:t>
            </a:r>
          </a:p>
          <a:p>
            <a:pPr lvl="1"/>
            <a:r>
              <a:rPr lang="en-US" dirty="0"/>
              <a:t>LED lights the dispensed pills and camera takes picture</a:t>
            </a:r>
          </a:p>
          <a:p>
            <a:pPr lvl="1"/>
            <a:r>
              <a:rPr lang="en-US" dirty="0"/>
              <a:t>Sends back to </a:t>
            </a:r>
            <a:r>
              <a:rPr lang="en-US" dirty="0" err="1"/>
              <a:t>SparkStreaming</a:t>
            </a:r>
            <a:r>
              <a:rPr lang="en-US" dirty="0"/>
              <a:t> cluster for image processing to count the number of pills</a:t>
            </a:r>
          </a:p>
          <a:p>
            <a:r>
              <a:rPr lang="en-US" dirty="0"/>
              <a:t>If the count matches, then blink Green LED on the Pi, else blink Red on the Pi.  </a:t>
            </a:r>
          </a:p>
          <a:p>
            <a:r>
              <a:rPr lang="en-US" dirty="0"/>
              <a:t>Subject then presses button to confirm</a:t>
            </a:r>
          </a:p>
          <a:p>
            <a:r>
              <a:rPr lang="en-US" dirty="0"/>
              <a:t>All of these actions are tracked in a database table</a:t>
            </a:r>
          </a:p>
        </p:txBody>
      </p:sp>
      <p:sp>
        <p:nvSpPr>
          <p:cNvPr id="4" name="Title 1"/>
          <p:cNvSpPr>
            <a:spLocks noGrp="1"/>
          </p:cNvSpPr>
          <p:nvPr>
            <p:ph type="title"/>
          </p:nvPr>
        </p:nvSpPr>
        <p:spPr>
          <a:xfrm>
            <a:off x="838200" y="365125"/>
            <a:ext cx="10515600" cy="695049"/>
          </a:xfrm>
        </p:spPr>
        <p:txBody>
          <a:bodyPr/>
          <a:lstStyle/>
          <a:p>
            <a:r>
              <a:rPr lang="en-US" dirty="0"/>
              <a:t>Demo: Dynamic Clinical Trial</a:t>
            </a:r>
          </a:p>
        </p:txBody>
      </p:sp>
    </p:spTree>
    <p:extLst>
      <p:ext uri="{BB962C8B-B14F-4D97-AF65-F5344CB8AC3E}">
        <p14:creationId xmlns:p14="http://schemas.microsoft.com/office/powerpoint/2010/main" val="1502559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Patient Device submits various measures (blood pressure, blood glucose, etc.) </a:t>
            </a:r>
          </a:p>
          <a:p>
            <a:r>
              <a:rPr lang="en-US" dirty="0" err="1"/>
              <a:t>Scalably</a:t>
            </a:r>
            <a:r>
              <a:rPr lang="en-US" dirty="0"/>
              <a:t> support ever increasing number of patients</a:t>
            </a:r>
          </a:p>
          <a:p>
            <a:r>
              <a:rPr lang="en-US" dirty="0"/>
              <a:t>Dashboard for your doctor and you, can view history and real time values</a:t>
            </a:r>
          </a:p>
          <a:p>
            <a:r>
              <a:rPr lang="en-US" dirty="0"/>
              <a:t>If a criteria is exceeded (i.e. diastolic &gt; 100) then send an email to your doctor, with dashboard link embedded in the email.</a:t>
            </a:r>
          </a:p>
          <a:p>
            <a:endParaRPr lang="en-US" dirty="0"/>
          </a:p>
        </p:txBody>
      </p:sp>
      <p:sp>
        <p:nvSpPr>
          <p:cNvPr id="4" name="Title 1"/>
          <p:cNvSpPr>
            <a:spLocks noGrp="1"/>
          </p:cNvSpPr>
          <p:nvPr>
            <p:ph type="title"/>
          </p:nvPr>
        </p:nvSpPr>
        <p:spPr>
          <a:xfrm>
            <a:off x="838200" y="365125"/>
            <a:ext cx="10515600" cy="695049"/>
          </a:xfrm>
        </p:spPr>
        <p:txBody>
          <a:bodyPr/>
          <a:lstStyle/>
          <a:p>
            <a:r>
              <a:rPr lang="en-US" dirty="0"/>
              <a:t>Background: YourPersonalizedMedicine.com</a:t>
            </a:r>
          </a:p>
        </p:txBody>
      </p:sp>
    </p:spTree>
    <p:extLst>
      <p:ext uri="{BB962C8B-B14F-4D97-AF65-F5344CB8AC3E}">
        <p14:creationId xmlns:p14="http://schemas.microsoft.com/office/powerpoint/2010/main" val="1785328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Simulator for patients sends Open </a:t>
            </a:r>
            <a:r>
              <a:rPr lang="en-US" dirty="0" err="1"/>
              <a:t>mHealth</a:t>
            </a:r>
            <a:r>
              <a:rPr lang="en-US" dirty="0"/>
              <a:t>/HK schema compliant JSON once per second for each of the following Open </a:t>
            </a:r>
            <a:r>
              <a:rPr lang="en-US" dirty="0" err="1"/>
              <a:t>mHealth</a:t>
            </a:r>
            <a:r>
              <a:rPr lang="en-US" dirty="0"/>
              <a:t>/HK Schemas: </a:t>
            </a:r>
          </a:p>
          <a:p>
            <a:pPr lvl="1"/>
            <a:r>
              <a:rPr lang="en-US" dirty="0" err="1"/>
              <a:t>BloodGlucose</a:t>
            </a:r>
            <a:r>
              <a:rPr lang="en-US" dirty="0"/>
              <a:t>, </a:t>
            </a:r>
            <a:r>
              <a:rPr lang="en-US" dirty="0" err="1"/>
              <a:t>BloodPressure</a:t>
            </a:r>
            <a:r>
              <a:rPr lang="en-US" dirty="0"/>
              <a:t>, </a:t>
            </a:r>
            <a:r>
              <a:rPr lang="en-US" dirty="0" err="1"/>
              <a:t>BodyTemperature</a:t>
            </a:r>
            <a:r>
              <a:rPr lang="en-US" dirty="0"/>
              <a:t>, </a:t>
            </a:r>
            <a:r>
              <a:rPr lang="en-US" dirty="0" err="1"/>
              <a:t>HeartRate</a:t>
            </a:r>
            <a:r>
              <a:rPr lang="en-US" dirty="0"/>
              <a:t>, </a:t>
            </a:r>
            <a:r>
              <a:rPr lang="en-US" dirty="0" err="1"/>
              <a:t>HKWorkout</a:t>
            </a:r>
            <a:r>
              <a:rPr lang="en-US" dirty="0"/>
              <a:t>, </a:t>
            </a:r>
            <a:r>
              <a:rPr lang="en-US" dirty="0" err="1"/>
              <a:t>RespiratoryRate</a:t>
            </a:r>
            <a:r>
              <a:rPr lang="en-US" dirty="0"/>
              <a:t> </a:t>
            </a:r>
          </a:p>
          <a:p>
            <a:r>
              <a:rPr lang="en-US" dirty="0"/>
              <a:t>Speed Layer checks if Diastolic BP exceeds 100 and sends email</a:t>
            </a:r>
          </a:p>
          <a:p>
            <a:r>
              <a:rPr lang="en-US" dirty="0"/>
              <a:t>Batch Layer writes blocks of rows to database</a:t>
            </a:r>
          </a:p>
          <a:p>
            <a:r>
              <a:rPr lang="en-US" dirty="0"/>
              <a:t>Tableau dashboard with 2 sheets: embedded near </a:t>
            </a:r>
            <a:r>
              <a:rPr lang="en-US" dirty="0" err="1"/>
              <a:t>realtime</a:t>
            </a:r>
            <a:r>
              <a:rPr lang="en-US" dirty="0"/>
              <a:t> display and filterable historical data </a:t>
            </a:r>
          </a:p>
          <a:p>
            <a:endParaRPr lang="en-US" dirty="0"/>
          </a:p>
        </p:txBody>
      </p:sp>
      <p:sp>
        <p:nvSpPr>
          <p:cNvPr id="4" name="Title 1"/>
          <p:cNvSpPr>
            <a:spLocks noGrp="1"/>
          </p:cNvSpPr>
          <p:nvPr>
            <p:ph type="title"/>
          </p:nvPr>
        </p:nvSpPr>
        <p:spPr>
          <a:xfrm>
            <a:off x="838200" y="365125"/>
            <a:ext cx="10515600" cy="695049"/>
          </a:xfrm>
        </p:spPr>
        <p:txBody>
          <a:bodyPr/>
          <a:lstStyle/>
          <a:p>
            <a:r>
              <a:rPr lang="en-US" dirty="0"/>
              <a:t>Demo: </a:t>
            </a:r>
            <a:r>
              <a:rPr lang="en-US" dirty="0" err="1"/>
              <a:t>YourPersonalizedMedicine.com</a:t>
            </a:r>
            <a:endParaRPr lang="en-US" dirty="0"/>
          </a:p>
        </p:txBody>
      </p:sp>
    </p:spTree>
    <p:extLst>
      <p:ext uri="{BB962C8B-B14F-4D97-AF65-F5344CB8AC3E}">
        <p14:creationId xmlns:p14="http://schemas.microsoft.com/office/powerpoint/2010/main" val="3244925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Stream Flight Status data for Airframe and Engines</a:t>
            </a:r>
          </a:p>
          <a:p>
            <a:r>
              <a:rPr lang="en-US" dirty="0" err="1"/>
              <a:t>Scalably</a:t>
            </a:r>
            <a:r>
              <a:rPr lang="en-US" dirty="0"/>
              <a:t> support ever increasing number of flights</a:t>
            </a:r>
          </a:p>
          <a:p>
            <a:r>
              <a:rPr lang="en-US" dirty="0"/>
              <a:t>Dashboard for airline chief mechanic, view your history and real time values</a:t>
            </a:r>
          </a:p>
          <a:p>
            <a:r>
              <a:rPr lang="en-US" dirty="0"/>
              <a:t>If a criteria is exceeded (i.e. oil pressure &gt; 90) then send an email to that airlines chief mechanic, with dashboard link embedded in the email.</a:t>
            </a:r>
          </a:p>
        </p:txBody>
      </p:sp>
      <p:sp>
        <p:nvSpPr>
          <p:cNvPr id="4" name="Title 1"/>
          <p:cNvSpPr>
            <a:spLocks noGrp="1"/>
          </p:cNvSpPr>
          <p:nvPr>
            <p:ph type="title"/>
          </p:nvPr>
        </p:nvSpPr>
        <p:spPr>
          <a:xfrm>
            <a:off x="838200" y="365125"/>
            <a:ext cx="10515600" cy="695049"/>
          </a:xfrm>
        </p:spPr>
        <p:txBody>
          <a:bodyPr/>
          <a:lstStyle/>
          <a:p>
            <a:r>
              <a:rPr lang="en-US" dirty="0"/>
              <a:t>Background: Big Data Black Box</a:t>
            </a:r>
          </a:p>
        </p:txBody>
      </p:sp>
    </p:spTree>
    <p:extLst>
      <p:ext uri="{BB962C8B-B14F-4D97-AF65-F5344CB8AC3E}">
        <p14:creationId xmlns:p14="http://schemas.microsoft.com/office/powerpoint/2010/main" val="4107597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Simulator for Flights, in this case 3 flights (JFK-MUC, LAX-JFK, SFO-NRT) with 120 waypoints, one waypoint per second</a:t>
            </a:r>
          </a:p>
          <a:p>
            <a:pPr lvl="1"/>
            <a:r>
              <a:rPr lang="en-US" dirty="0"/>
              <a:t>Review: How the Simulator works (too technical?)</a:t>
            </a:r>
          </a:p>
          <a:p>
            <a:r>
              <a:rPr lang="en-US" dirty="0" err="1"/>
              <a:t>AirframeStatus</a:t>
            </a:r>
            <a:r>
              <a:rPr lang="en-US" dirty="0"/>
              <a:t> and </a:t>
            </a:r>
            <a:r>
              <a:rPr lang="en-US" dirty="0" err="1"/>
              <a:t>EngineStatus</a:t>
            </a:r>
            <a:r>
              <a:rPr lang="en-US" dirty="0"/>
              <a:t> measures sent</a:t>
            </a:r>
          </a:p>
          <a:p>
            <a:r>
              <a:rPr lang="en-US" dirty="0"/>
              <a:t>Speed Layer checks if Oil Pressure exceeds 90 on any Engine and sends email</a:t>
            </a:r>
          </a:p>
          <a:p>
            <a:r>
              <a:rPr lang="en-US" dirty="0"/>
              <a:t>Batch Layer writes blocks of rows to database</a:t>
            </a:r>
          </a:p>
          <a:p>
            <a:r>
              <a:rPr lang="en-US" dirty="0"/>
              <a:t>Two Tableau dashboards</a:t>
            </a:r>
          </a:p>
          <a:p>
            <a:pPr lvl="1"/>
            <a:r>
              <a:rPr lang="en-US" dirty="0"/>
              <a:t>2 sheets: Embedded Near </a:t>
            </a:r>
            <a:r>
              <a:rPr lang="en-US" dirty="0" err="1"/>
              <a:t>RealTime</a:t>
            </a:r>
            <a:r>
              <a:rPr lang="en-US" dirty="0"/>
              <a:t> display and filterable historical data </a:t>
            </a:r>
          </a:p>
          <a:p>
            <a:pPr lvl="1"/>
            <a:r>
              <a:rPr lang="en-US" dirty="0"/>
              <a:t>1 sheet: World Map, filterable by Flight, mouse over displays flight status at any given waypoint</a:t>
            </a:r>
          </a:p>
        </p:txBody>
      </p:sp>
      <p:sp>
        <p:nvSpPr>
          <p:cNvPr id="4" name="Title 1"/>
          <p:cNvSpPr>
            <a:spLocks noGrp="1"/>
          </p:cNvSpPr>
          <p:nvPr>
            <p:ph type="title"/>
          </p:nvPr>
        </p:nvSpPr>
        <p:spPr>
          <a:xfrm>
            <a:off x="838200" y="365125"/>
            <a:ext cx="10515600" cy="695049"/>
          </a:xfrm>
        </p:spPr>
        <p:txBody>
          <a:bodyPr/>
          <a:lstStyle/>
          <a:p>
            <a:r>
              <a:rPr lang="en-US" dirty="0"/>
              <a:t>Demo: Big Data Black Box</a:t>
            </a:r>
          </a:p>
        </p:txBody>
      </p:sp>
    </p:spTree>
    <p:extLst>
      <p:ext uri="{BB962C8B-B14F-4D97-AF65-F5344CB8AC3E}">
        <p14:creationId xmlns:p14="http://schemas.microsoft.com/office/powerpoint/2010/main" val="82826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r>
              <a:rPr lang="en-US" dirty="0"/>
              <a:t>Demonstrate Variety Of Use Cases On Common Architecture</a:t>
            </a:r>
          </a:p>
          <a:p>
            <a:r>
              <a:rPr lang="en-US" dirty="0"/>
              <a:t>Understand The Basics Of The Architecture</a:t>
            </a:r>
          </a:p>
          <a:p>
            <a:r>
              <a:rPr lang="en-US" dirty="0"/>
              <a:t>Realize Benefits And Complexities</a:t>
            </a:r>
          </a:p>
          <a:p>
            <a:r>
              <a:rPr lang="en-US" dirty="0"/>
              <a:t>Highlight Areas That Could Help The Audience</a:t>
            </a:r>
          </a:p>
          <a:p>
            <a:r>
              <a:rPr lang="en-US" dirty="0"/>
              <a:t>Feedback</a:t>
            </a:r>
          </a:p>
          <a:p>
            <a:endParaRPr lang="en-US" dirty="0"/>
          </a:p>
          <a:p>
            <a:endParaRPr lang="en-US" dirty="0"/>
          </a:p>
        </p:txBody>
      </p:sp>
      <p:sp>
        <p:nvSpPr>
          <p:cNvPr id="4" name="Title 1"/>
          <p:cNvSpPr>
            <a:spLocks noGrp="1"/>
          </p:cNvSpPr>
          <p:nvPr>
            <p:ph type="title"/>
          </p:nvPr>
        </p:nvSpPr>
        <p:spPr>
          <a:xfrm>
            <a:off x="838200" y="365125"/>
            <a:ext cx="10515600" cy="695049"/>
          </a:xfrm>
        </p:spPr>
        <p:txBody>
          <a:bodyPr/>
          <a:lstStyle/>
          <a:p>
            <a:r>
              <a:rPr lang="en-US" dirty="0"/>
              <a:t>Objectives</a:t>
            </a:r>
          </a:p>
        </p:txBody>
      </p:sp>
    </p:spTree>
    <p:extLst>
      <p:ext uri="{BB962C8B-B14F-4D97-AF65-F5344CB8AC3E}">
        <p14:creationId xmlns:p14="http://schemas.microsoft.com/office/powerpoint/2010/main" val="4223875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096016"/>
          </a:xfrm>
        </p:spPr>
        <p:txBody>
          <a:bodyPr/>
          <a:lstStyle/>
          <a:p>
            <a:pPr algn="ctr"/>
            <a:r>
              <a:rPr lang="en-US" i="1" dirty="0"/>
              <a:t>Questions and Answers</a:t>
            </a:r>
            <a:br>
              <a:rPr lang="en-US" i="1" dirty="0"/>
            </a:br>
            <a:br>
              <a:rPr lang="en-US" i="1" dirty="0"/>
            </a:br>
            <a:r>
              <a:rPr lang="en-US" dirty="0">
                <a:hlinkClick r:id="rId2"/>
              </a:rPr>
              <a:t>pzybrick@gmail.com</a:t>
            </a:r>
            <a:br>
              <a:rPr lang="en-US" i="1" dirty="0"/>
            </a:br>
            <a:r>
              <a:rPr lang="en-US" dirty="0">
                <a:hlinkClick r:id="rId3"/>
              </a:rPr>
              <a:t>https://github.com/petezybrick</a:t>
            </a:r>
            <a:r>
              <a:rPr lang="en-US" i="1" dirty="0"/>
              <a:t> </a:t>
            </a:r>
          </a:p>
        </p:txBody>
      </p:sp>
    </p:spTree>
    <p:extLst>
      <p:ext uri="{BB962C8B-B14F-4D97-AF65-F5344CB8AC3E}">
        <p14:creationId xmlns:p14="http://schemas.microsoft.com/office/powerpoint/2010/main" val="3034901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096016"/>
          </a:xfrm>
        </p:spPr>
        <p:txBody>
          <a:bodyPr/>
          <a:lstStyle/>
          <a:p>
            <a:pPr algn="ctr"/>
            <a:endParaRPr lang="en-US" i="1" dirty="0"/>
          </a:p>
        </p:txBody>
      </p:sp>
    </p:spTree>
    <p:extLst>
      <p:ext uri="{BB962C8B-B14F-4D97-AF65-F5344CB8AC3E}">
        <p14:creationId xmlns:p14="http://schemas.microsoft.com/office/powerpoint/2010/main" val="24937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r>
              <a:rPr lang="en-US" dirty="0"/>
              <a:t>Bell Labs to BMW to Big Data</a:t>
            </a:r>
          </a:p>
          <a:p>
            <a:r>
              <a:rPr lang="en-US" dirty="0">
                <a:cs typeface="Arial" panose="020B0604020202020204" pitchFamily="34" charset="0"/>
              </a:rPr>
              <a:t>Architected, Managed, Tested And Implemented Large Scale Mission Critical Systems Directly Responsible For Billions Of Dollars In Annual Transactions.</a:t>
            </a:r>
          </a:p>
          <a:p>
            <a:r>
              <a:rPr lang="en-US" dirty="0">
                <a:cs typeface="Arial" panose="020B0604020202020204" pitchFamily="34" charset="0"/>
              </a:rPr>
              <a:t>Currently Sr. </a:t>
            </a:r>
            <a:r>
              <a:rPr lang="en-US" dirty="0" err="1">
                <a:cs typeface="Arial" panose="020B0604020202020204" pitchFamily="34" charset="0"/>
              </a:rPr>
              <a:t>Mgr</a:t>
            </a:r>
            <a:r>
              <a:rPr lang="en-US" dirty="0">
                <a:cs typeface="Arial" panose="020B0604020202020204" pitchFamily="34" charset="0"/>
              </a:rPr>
              <a:t> Big Data Engineering, </a:t>
            </a:r>
            <a:r>
              <a:rPr lang="en-US" dirty="0" err="1">
                <a:cs typeface="Arial" panose="020B0604020202020204" pitchFamily="34" charset="0"/>
              </a:rPr>
              <a:t>Medidata</a:t>
            </a:r>
            <a:br>
              <a:rPr lang="en-US" dirty="0">
                <a:cs typeface="Arial" panose="020B0604020202020204" pitchFamily="34" charset="0"/>
              </a:rPr>
            </a:br>
            <a:endParaRPr lang="en-US" dirty="0"/>
          </a:p>
          <a:p>
            <a:endParaRPr lang="en-US" dirty="0"/>
          </a:p>
          <a:p>
            <a:endParaRPr lang="en-US" dirty="0"/>
          </a:p>
        </p:txBody>
      </p:sp>
      <p:sp>
        <p:nvSpPr>
          <p:cNvPr id="4" name="Title 1"/>
          <p:cNvSpPr>
            <a:spLocks noGrp="1"/>
          </p:cNvSpPr>
          <p:nvPr>
            <p:ph type="title"/>
          </p:nvPr>
        </p:nvSpPr>
        <p:spPr>
          <a:xfrm>
            <a:off x="838200" y="365125"/>
            <a:ext cx="10515600" cy="695049"/>
          </a:xfrm>
        </p:spPr>
        <p:txBody>
          <a:bodyPr/>
          <a:lstStyle/>
          <a:p>
            <a:r>
              <a:rPr lang="en-US" dirty="0"/>
              <a:t>Pete </a:t>
            </a:r>
            <a:r>
              <a:rPr lang="en-US" dirty="0" err="1"/>
              <a:t>Zybrick</a:t>
            </a:r>
            <a:endParaRPr lang="en-US" dirty="0"/>
          </a:p>
        </p:txBody>
      </p:sp>
    </p:spTree>
    <p:extLst>
      <p:ext uri="{BB962C8B-B14F-4D97-AF65-F5344CB8AC3E}">
        <p14:creationId xmlns:p14="http://schemas.microsoft.com/office/powerpoint/2010/main" val="315170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lnSpcReduction="10000"/>
          </a:bodyPr>
          <a:lstStyle/>
          <a:p>
            <a:r>
              <a:rPr lang="en-US" dirty="0" err="1"/>
              <a:t>MyHomeGreenhouse.com</a:t>
            </a:r>
            <a:endParaRPr lang="en-US" dirty="0"/>
          </a:p>
          <a:p>
            <a:pPr lvl="1"/>
            <a:r>
              <a:rPr lang="en-US" dirty="0"/>
              <a:t>A greenhouse in your backyard that is remotely managed</a:t>
            </a:r>
          </a:p>
          <a:p>
            <a:pPr lvl="1"/>
            <a:r>
              <a:rPr lang="en-US" dirty="0"/>
              <a:t>Sensor data is streamed from all greenhouses, actuators are instructed to perform tasks (i.e. turn on water, turn off fan)</a:t>
            </a:r>
          </a:p>
          <a:p>
            <a:r>
              <a:rPr lang="en-US" dirty="0"/>
              <a:t>Dynamic Clinical Trial</a:t>
            </a:r>
          </a:p>
          <a:p>
            <a:pPr lvl="1"/>
            <a:r>
              <a:rPr lang="en-US" dirty="0"/>
              <a:t>A clinical trial for a blood pressure medication</a:t>
            </a:r>
          </a:p>
          <a:p>
            <a:pPr lvl="1"/>
            <a:r>
              <a:rPr lang="en-US" dirty="0"/>
              <a:t>Number of Pills Dispensed Changes over course of Trial</a:t>
            </a:r>
          </a:p>
          <a:p>
            <a:r>
              <a:rPr lang="en-US" dirty="0" err="1"/>
              <a:t>YourPersonalizedMedicine.com</a:t>
            </a:r>
            <a:r>
              <a:rPr lang="en-US" dirty="0"/>
              <a:t> using Open </a:t>
            </a:r>
            <a:r>
              <a:rPr lang="en-US" dirty="0" err="1"/>
              <a:t>mHealth</a:t>
            </a:r>
            <a:r>
              <a:rPr lang="en-US" dirty="0"/>
              <a:t> and Apple HK</a:t>
            </a:r>
          </a:p>
          <a:p>
            <a:pPr lvl="1"/>
            <a:r>
              <a:rPr lang="en-US" dirty="0"/>
              <a:t>Patient Device submits various measures (blood pressure, blood glucose, etc.) </a:t>
            </a:r>
          </a:p>
          <a:p>
            <a:pPr lvl="1"/>
            <a:r>
              <a:rPr lang="en-US" dirty="0"/>
              <a:t>Dashboard for your doctor and you, view history and real time values</a:t>
            </a:r>
          </a:p>
          <a:p>
            <a:r>
              <a:rPr lang="en-US" dirty="0"/>
              <a:t>Big Data Black Box</a:t>
            </a:r>
          </a:p>
          <a:p>
            <a:pPr lvl="1"/>
            <a:r>
              <a:rPr lang="en-US" dirty="0"/>
              <a:t>Stream Flight Status data for Airframe and Engines</a:t>
            </a:r>
          </a:p>
          <a:p>
            <a:pPr lvl="1"/>
            <a:r>
              <a:rPr lang="en-US" dirty="0"/>
              <a:t>Dashboard for airline chief mechanic, view history and real time values</a:t>
            </a:r>
          </a:p>
        </p:txBody>
      </p:sp>
      <p:sp>
        <p:nvSpPr>
          <p:cNvPr id="4" name="Title 1"/>
          <p:cNvSpPr>
            <a:spLocks noGrp="1"/>
          </p:cNvSpPr>
          <p:nvPr>
            <p:ph type="title"/>
          </p:nvPr>
        </p:nvSpPr>
        <p:spPr>
          <a:xfrm>
            <a:off x="838200" y="365125"/>
            <a:ext cx="10515600" cy="695049"/>
          </a:xfrm>
        </p:spPr>
        <p:txBody>
          <a:bodyPr/>
          <a:lstStyle/>
          <a:p>
            <a:r>
              <a:rPr lang="en-US" dirty="0"/>
              <a:t>Overview: Use Cases</a:t>
            </a:r>
          </a:p>
        </p:txBody>
      </p:sp>
    </p:spTree>
    <p:extLst>
      <p:ext uri="{BB962C8B-B14F-4D97-AF65-F5344CB8AC3E}">
        <p14:creationId xmlns:p14="http://schemas.microsoft.com/office/powerpoint/2010/main" val="188103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Review: Raspberry Pi Configuration</a:t>
            </a:r>
          </a:p>
          <a:p>
            <a:r>
              <a:rPr lang="en-US" dirty="0"/>
              <a:t>Demo: </a:t>
            </a:r>
            <a:r>
              <a:rPr lang="en-US" dirty="0" err="1"/>
              <a:t>MyHomeGreenhouse.com</a:t>
            </a:r>
            <a:endParaRPr lang="en-US" dirty="0"/>
          </a:p>
          <a:p>
            <a:r>
              <a:rPr lang="en-US" dirty="0"/>
              <a:t>Review Architecture and Development/Demo Environment</a:t>
            </a:r>
          </a:p>
          <a:p>
            <a:r>
              <a:rPr lang="en-US" dirty="0"/>
              <a:t>Demo: Dynamic Clinical Trial</a:t>
            </a:r>
          </a:p>
          <a:p>
            <a:r>
              <a:rPr lang="en-US" dirty="0"/>
              <a:t>Demo: </a:t>
            </a:r>
            <a:r>
              <a:rPr lang="en-US" dirty="0" err="1"/>
              <a:t>YourPersonalizedMedicine.com</a:t>
            </a:r>
            <a:endParaRPr lang="en-US" dirty="0"/>
          </a:p>
          <a:p>
            <a:r>
              <a:rPr lang="en-US" dirty="0"/>
              <a:t>Overview: Simulating Flight Status </a:t>
            </a:r>
          </a:p>
          <a:p>
            <a:r>
              <a:rPr lang="en-US" dirty="0"/>
              <a:t>Demo: Big Data Black Box</a:t>
            </a:r>
          </a:p>
          <a:p>
            <a:r>
              <a:rPr lang="en-US" dirty="0"/>
              <a:t>Q and A</a:t>
            </a:r>
          </a:p>
        </p:txBody>
      </p:sp>
      <p:sp>
        <p:nvSpPr>
          <p:cNvPr id="4" name="Title 1"/>
          <p:cNvSpPr>
            <a:spLocks noGrp="1"/>
          </p:cNvSpPr>
          <p:nvPr>
            <p:ph type="title"/>
          </p:nvPr>
        </p:nvSpPr>
        <p:spPr>
          <a:xfrm>
            <a:off x="838200" y="365125"/>
            <a:ext cx="10515600" cy="695049"/>
          </a:xfrm>
        </p:spPr>
        <p:txBody>
          <a:bodyPr/>
          <a:lstStyle/>
          <a:p>
            <a:r>
              <a:rPr lang="en-US" dirty="0"/>
              <a:t>Sequence</a:t>
            </a:r>
          </a:p>
        </p:txBody>
      </p:sp>
    </p:spTree>
    <p:extLst>
      <p:ext uri="{BB962C8B-B14F-4D97-AF65-F5344CB8AC3E}">
        <p14:creationId xmlns:p14="http://schemas.microsoft.com/office/powerpoint/2010/main" val="178532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5049"/>
          </a:xfrm>
        </p:spPr>
        <p:txBody>
          <a:bodyPr/>
          <a:lstStyle/>
          <a:p>
            <a:r>
              <a:rPr lang="en-US" dirty="0"/>
              <a:t>Review: Raspberry Pi Configuration</a:t>
            </a:r>
          </a:p>
        </p:txBody>
      </p:sp>
      <p:pic>
        <p:nvPicPr>
          <p:cNvPr id="11" name="Content Placeholder 10">
            <a:extLst>
              <a:ext uri="{FF2B5EF4-FFF2-40B4-BE49-F238E27FC236}">
                <a16:creationId xmlns:a16="http://schemas.microsoft.com/office/drawing/2014/main" id="{C486F701-28B8-4967-BD4F-0C264A27AB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392" y="1142258"/>
            <a:ext cx="7053943" cy="5290456"/>
          </a:xfrm>
        </p:spPr>
      </p:pic>
      <p:sp>
        <p:nvSpPr>
          <p:cNvPr id="12" name="Callout: Line 11">
            <a:extLst>
              <a:ext uri="{FF2B5EF4-FFF2-40B4-BE49-F238E27FC236}">
                <a16:creationId xmlns:a16="http://schemas.microsoft.com/office/drawing/2014/main" id="{784A5991-67BF-4925-8720-CB4586436CFC}"/>
              </a:ext>
            </a:extLst>
          </p:cNvPr>
          <p:cNvSpPr/>
          <p:nvPr/>
        </p:nvSpPr>
        <p:spPr>
          <a:xfrm>
            <a:off x="9255965" y="1535356"/>
            <a:ext cx="2870718" cy="946587"/>
          </a:xfrm>
          <a:prstGeom prst="borderCallout1">
            <a:avLst>
              <a:gd name="adj1" fmla="val 48258"/>
              <a:gd name="adj2" fmla="val 522"/>
              <a:gd name="adj3" fmla="val 225352"/>
              <a:gd name="adj4" fmla="val -72552"/>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Raspberry Pi – ubuntu 16.04</a:t>
            </a:r>
          </a:p>
          <a:p>
            <a:r>
              <a:rPr lang="en-US" b="1" dirty="0">
                <a:solidFill>
                  <a:schemeClr val="tx1"/>
                </a:solidFill>
              </a:rPr>
              <a:t>Data Acquisition Board</a:t>
            </a:r>
          </a:p>
          <a:p>
            <a:r>
              <a:rPr lang="en-US" b="1" dirty="0">
                <a:solidFill>
                  <a:schemeClr val="tx1"/>
                </a:solidFill>
              </a:rPr>
              <a:t>Motor Control Board</a:t>
            </a:r>
          </a:p>
        </p:txBody>
      </p:sp>
      <p:sp>
        <p:nvSpPr>
          <p:cNvPr id="14" name="Callout: Line 13">
            <a:extLst>
              <a:ext uri="{FF2B5EF4-FFF2-40B4-BE49-F238E27FC236}">
                <a16:creationId xmlns:a16="http://schemas.microsoft.com/office/drawing/2014/main" id="{75F054F1-F429-4B2D-9099-3B8D85AA4123}"/>
              </a:ext>
            </a:extLst>
          </p:cNvPr>
          <p:cNvSpPr/>
          <p:nvPr/>
        </p:nvSpPr>
        <p:spPr>
          <a:xfrm>
            <a:off x="9321282" y="3787486"/>
            <a:ext cx="2752531" cy="653886"/>
          </a:xfrm>
          <a:prstGeom prst="borderCallout1">
            <a:avLst>
              <a:gd name="adj1" fmla="val 48258"/>
              <a:gd name="adj2" fmla="val 522"/>
              <a:gd name="adj3" fmla="val 147518"/>
              <a:gd name="adj4" fmla="val -35643"/>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Temperature Sensor</a:t>
            </a:r>
          </a:p>
          <a:p>
            <a:r>
              <a:rPr lang="en-US" b="1" dirty="0">
                <a:solidFill>
                  <a:schemeClr val="tx1"/>
                </a:solidFill>
              </a:rPr>
              <a:t>Fan</a:t>
            </a:r>
          </a:p>
        </p:txBody>
      </p:sp>
      <p:sp>
        <p:nvSpPr>
          <p:cNvPr id="15" name="Callout: Line 14">
            <a:extLst>
              <a:ext uri="{FF2B5EF4-FFF2-40B4-BE49-F238E27FC236}">
                <a16:creationId xmlns:a16="http://schemas.microsoft.com/office/drawing/2014/main" id="{E56DC984-2E8B-4F33-B2E7-D52538C81F17}"/>
              </a:ext>
            </a:extLst>
          </p:cNvPr>
          <p:cNvSpPr/>
          <p:nvPr/>
        </p:nvSpPr>
        <p:spPr>
          <a:xfrm>
            <a:off x="307906" y="2008649"/>
            <a:ext cx="1670177" cy="631914"/>
          </a:xfrm>
          <a:prstGeom prst="borderCallout1">
            <a:avLst>
              <a:gd name="adj1" fmla="val 45301"/>
              <a:gd name="adj2" fmla="val 100183"/>
              <a:gd name="adj3" fmla="val 236072"/>
              <a:gd name="adj4" fmla="val 255425"/>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Pill Dispenser</a:t>
            </a:r>
          </a:p>
          <a:p>
            <a:r>
              <a:rPr lang="en-US" b="1" dirty="0">
                <a:solidFill>
                  <a:schemeClr val="tx1"/>
                </a:solidFill>
              </a:rPr>
              <a:t>Stepper Motor</a:t>
            </a:r>
          </a:p>
        </p:txBody>
      </p:sp>
      <p:sp>
        <p:nvSpPr>
          <p:cNvPr id="16" name="Callout: Line 15">
            <a:extLst>
              <a:ext uri="{FF2B5EF4-FFF2-40B4-BE49-F238E27FC236}">
                <a16:creationId xmlns:a16="http://schemas.microsoft.com/office/drawing/2014/main" id="{7A3F1CA8-B734-4C2F-A57D-A0AF922818BB}"/>
              </a:ext>
            </a:extLst>
          </p:cNvPr>
          <p:cNvSpPr/>
          <p:nvPr/>
        </p:nvSpPr>
        <p:spPr>
          <a:xfrm>
            <a:off x="452530" y="3589038"/>
            <a:ext cx="1380927" cy="662545"/>
          </a:xfrm>
          <a:prstGeom prst="borderCallout1">
            <a:avLst>
              <a:gd name="adj1" fmla="val 45301"/>
              <a:gd name="adj2" fmla="val 100183"/>
              <a:gd name="adj3" fmla="val 190554"/>
              <a:gd name="adj4" fmla="val 311166"/>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Camera</a:t>
            </a:r>
          </a:p>
          <a:p>
            <a:r>
              <a:rPr lang="en-US" b="1" dirty="0">
                <a:solidFill>
                  <a:schemeClr val="tx1"/>
                </a:solidFill>
              </a:rPr>
              <a:t>LED</a:t>
            </a:r>
          </a:p>
        </p:txBody>
      </p:sp>
      <p:sp>
        <p:nvSpPr>
          <p:cNvPr id="17" name="Callout: Line 16">
            <a:extLst>
              <a:ext uri="{FF2B5EF4-FFF2-40B4-BE49-F238E27FC236}">
                <a16:creationId xmlns:a16="http://schemas.microsoft.com/office/drawing/2014/main" id="{BFBC4D67-EFD8-467C-84C9-DB06E3D6B772}"/>
              </a:ext>
            </a:extLst>
          </p:cNvPr>
          <p:cNvSpPr/>
          <p:nvPr/>
        </p:nvSpPr>
        <p:spPr>
          <a:xfrm>
            <a:off x="214604" y="4711789"/>
            <a:ext cx="1618853" cy="373362"/>
          </a:xfrm>
          <a:prstGeom prst="borderCallout1">
            <a:avLst>
              <a:gd name="adj1" fmla="val 45301"/>
              <a:gd name="adj2" fmla="val 100183"/>
              <a:gd name="adj3" fmla="val 70736"/>
              <a:gd name="adj4" fmla="val 247685"/>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Dispenser Cup</a:t>
            </a:r>
          </a:p>
        </p:txBody>
      </p:sp>
      <p:sp>
        <p:nvSpPr>
          <p:cNvPr id="18" name="Callout: Line 17">
            <a:extLst>
              <a:ext uri="{FF2B5EF4-FFF2-40B4-BE49-F238E27FC236}">
                <a16:creationId xmlns:a16="http://schemas.microsoft.com/office/drawing/2014/main" id="{8B956C6D-FFE5-43E1-AB8C-52E84E3BEF56}"/>
              </a:ext>
            </a:extLst>
          </p:cNvPr>
          <p:cNvSpPr/>
          <p:nvPr/>
        </p:nvSpPr>
        <p:spPr>
          <a:xfrm>
            <a:off x="214604" y="5545357"/>
            <a:ext cx="1618853" cy="373362"/>
          </a:xfrm>
          <a:prstGeom prst="borderCallout1">
            <a:avLst>
              <a:gd name="adj1" fmla="val 45301"/>
              <a:gd name="adj2" fmla="val 100183"/>
              <a:gd name="adj3" fmla="val 135713"/>
              <a:gd name="adj4" fmla="val 350279"/>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Alignment Cup</a:t>
            </a:r>
          </a:p>
        </p:txBody>
      </p:sp>
    </p:spTree>
    <p:extLst>
      <p:ext uri="{BB962C8B-B14F-4D97-AF65-F5344CB8AC3E}">
        <p14:creationId xmlns:p14="http://schemas.microsoft.com/office/powerpoint/2010/main" val="178532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pPr lvl="1"/>
            <a:r>
              <a:rPr lang="en-US" sz="2800" dirty="0"/>
              <a:t>A greenhouse in your backyard that is remotely managed</a:t>
            </a:r>
          </a:p>
          <a:p>
            <a:pPr lvl="1"/>
            <a:r>
              <a:rPr lang="en-US" sz="2800" dirty="0"/>
              <a:t>Sensor data is streamed from all greenhouses, actuators are instructed to perform tasks (i.e. turn on water, turn off fan)</a:t>
            </a:r>
          </a:p>
        </p:txBody>
      </p:sp>
      <p:sp>
        <p:nvSpPr>
          <p:cNvPr id="4" name="Title 1"/>
          <p:cNvSpPr>
            <a:spLocks noGrp="1"/>
          </p:cNvSpPr>
          <p:nvPr>
            <p:ph type="title"/>
          </p:nvPr>
        </p:nvSpPr>
        <p:spPr>
          <a:xfrm>
            <a:off x="838200" y="365125"/>
            <a:ext cx="10515600" cy="695049"/>
          </a:xfrm>
        </p:spPr>
        <p:txBody>
          <a:bodyPr/>
          <a:lstStyle/>
          <a:p>
            <a:r>
              <a:rPr lang="en-US" dirty="0"/>
              <a:t>Background: </a:t>
            </a:r>
            <a:r>
              <a:rPr lang="en-US" dirty="0" err="1"/>
              <a:t>MyHomeGreenhouse.com</a:t>
            </a:r>
            <a:endParaRPr lang="en-US" dirty="0"/>
          </a:p>
        </p:txBody>
      </p:sp>
    </p:spTree>
    <p:extLst>
      <p:ext uri="{BB962C8B-B14F-4D97-AF65-F5344CB8AC3E}">
        <p14:creationId xmlns:p14="http://schemas.microsoft.com/office/powerpoint/2010/main" val="306299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Temperature Sensor, blow dryer represents heat source</a:t>
            </a:r>
          </a:p>
          <a:p>
            <a:r>
              <a:rPr lang="en-US" dirty="0"/>
              <a:t>Laptop fan represents fan in a greenhouse</a:t>
            </a:r>
          </a:p>
          <a:p>
            <a:r>
              <a:rPr lang="en-US" dirty="0"/>
              <a:t>Review: Simple Rules</a:t>
            </a:r>
          </a:p>
          <a:p>
            <a:r>
              <a:rPr lang="en-US" dirty="0"/>
              <a:t>Iote2eRequest’s are sent every 2 seconds with the current temp</a:t>
            </a:r>
          </a:p>
          <a:p>
            <a:r>
              <a:rPr lang="en-US" dirty="0"/>
              <a:t>Speed Layer processes Rules</a:t>
            </a:r>
          </a:p>
          <a:p>
            <a:pPr lvl="1"/>
            <a:r>
              <a:rPr lang="en-US" dirty="0"/>
              <a:t>If Temp &gt;= 50C and Fan Off, then create Iote2eResult with fan=on</a:t>
            </a:r>
          </a:p>
          <a:p>
            <a:pPr lvl="1"/>
            <a:r>
              <a:rPr lang="en-US" dirty="0"/>
              <a:t>If Temp &lt;= 35C and Fan On, then create Iote2eResult with fan=off</a:t>
            </a:r>
          </a:p>
          <a:p>
            <a:r>
              <a:rPr lang="en-US" dirty="0"/>
              <a:t>Batch Layer writes blocks of rows to database</a:t>
            </a:r>
          </a:p>
          <a:p>
            <a:r>
              <a:rPr lang="en-US" dirty="0"/>
              <a:t>Display temperature graphs in Zeppelin</a:t>
            </a:r>
          </a:p>
          <a:p>
            <a:r>
              <a:rPr lang="en-US" dirty="0"/>
              <a:t>Display real time temperature in browser using Rickshaw, </a:t>
            </a:r>
            <a:r>
              <a:rPr lang="en-US" dirty="0" err="1"/>
              <a:t>WebSockets</a:t>
            </a:r>
            <a:r>
              <a:rPr lang="en-US" dirty="0"/>
              <a:t> and Ignite</a:t>
            </a:r>
          </a:p>
        </p:txBody>
      </p:sp>
      <p:sp>
        <p:nvSpPr>
          <p:cNvPr id="4" name="Title 1"/>
          <p:cNvSpPr>
            <a:spLocks noGrp="1"/>
          </p:cNvSpPr>
          <p:nvPr>
            <p:ph type="title"/>
          </p:nvPr>
        </p:nvSpPr>
        <p:spPr>
          <a:xfrm>
            <a:off x="838200" y="365125"/>
            <a:ext cx="10515600" cy="695049"/>
          </a:xfrm>
        </p:spPr>
        <p:txBody>
          <a:bodyPr/>
          <a:lstStyle/>
          <a:p>
            <a:r>
              <a:rPr lang="en-US" dirty="0"/>
              <a:t>Demo: </a:t>
            </a:r>
            <a:r>
              <a:rPr lang="en-US" dirty="0" err="1"/>
              <a:t>MyHomeGreenhouse.com</a:t>
            </a:r>
            <a:endParaRPr lang="en-US" dirty="0"/>
          </a:p>
        </p:txBody>
      </p:sp>
    </p:spTree>
    <p:extLst>
      <p:ext uri="{BB962C8B-B14F-4D97-AF65-F5344CB8AC3E}">
        <p14:creationId xmlns:p14="http://schemas.microsoft.com/office/powerpoint/2010/main" val="3384982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1499</TotalTime>
  <Words>1572</Words>
  <Application>Microsoft Office PowerPoint</Application>
  <PresentationFormat>Widescreen</PresentationFormat>
  <Paragraphs>474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iote2e Internet of Things End to End</vt:lpstr>
      <vt:lpstr>PowerPoint Presentation</vt:lpstr>
      <vt:lpstr>Objectives</vt:lpstr>
      <vt:lpstr>Pete Zybrick</vt:lpstr>
      <vt:lpstr>Overview: Use Cases</vt:lpstr>
      <vt:lpstr>Sequence</vt:lpstr>
      <vt:lpstr>Review: Raspberry Pi Configuration</vt:lpstr>
      <vt:lpstr>Background: MyHomeGreenhouse.com</vt:lpstr>
      <vt:lpstr>Demo: MyHomeGreenhouse.com</vt:lpstr>
      <vt:lpstr>Temperature Sensor and Fan</vt:lpstr>
      <vt:lpstr>Architecture Overview</vt:lpstr>
      <vt:lpstr>Lambda Architecture</vt:lpstr>
      <vt:lpstr>High Level Architecture</vt:lpstr>
      <vt:lpstr>High Level Architecture</vt:lpstr>
      <vt:lpstr>High Level Architecture</vt:lpstr>
      <vt:lpstr>High Level Architecture</vt:lpstr>
      <vt:lpstr>High Level Architecture</vt:lpstr>
      <vt:lpstr>High Level Architecture</vt:lpstr>
      <vt:lpstr>High Level Architecture</vt:lpstr>
      <vt:lpstr>High Level Architecture</vt:lpstr>
      <vt:lpstr>High Level Architecture</vt:lpstr>
      <vt:lpstr>Whiteboard in Home Office</vt:lpstr>
      <vt:lpstr>Development/Demo Environment</vt:lpstr>
      <vt:lpstr>Background: Dynamic Clinical Trial</vt:lpstr>
      <vt:lpstr>Demo: Dynamic Clinical Trial</vt:lpstr>
      <vt:lpstr>Background: YourPersonalizedMedicine.com</vt:lpstr>
      <vt:lpstr>Demo: YourPersonalizedMedicine.com</vt:lpstr>
      <vt:lpstr>Background: Big Data Black Box</vt:lpstr>
      <vt:lpstr>Demo: Big Data Black Box</vt:lpstr>
      <vt:lpstr>Questions and Answers  pzybrick@gmail.com https://github.com/petezybrick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iote2e Internet of Things End to End</dc:title>
  <dc:creator>PeteZybrick</dc:creator>
  <cp:lastModifiedBy>PeteZybrick</cp:lastModifiedBy>
  <cp:revision>39</cp:revision>
  <cp:lastPrinted>2017-09-08T13:48:02Z</cp:lastPrinted>
  <dcterms:created xsi:type="dcterms:W3CDTF">2017-09-04T15:38:38Z</dcterms:created>
  <dcterms:modified xsi:type="dcterms:W3CDTF">2017-09-16T19:20:27Z</dcterms:modified>
</cp:coreProperties>
</file>