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png" ContentType="image/png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8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19" r:id="rId5"/>
    <p:sldMasterId id="2147483769" r:id="rId6"/>
    <p:sldMasterId id="2147483786" r:id="rId7"/>
  </p:sldMasterIdLst>
  <p:notesMasterIdLst>
    <p:notesMasterId r:id="rId26"/>
  </p:notesMasterIdLst>
  <p:handoutMasterIdLst>
    <p:handoutMasterId r:id="rId27"/>
  </p:handoutMasterIdLst>
  <p:sldIdLst>
    <p:sldId id="402" r:id="rId8"/>
    <p:sldId id="445" r:id="rId9"/>
    <p:sldId id="405" r:id="rId10"/>
    <p:sldId id="432" r:id="rId11"/>
    <p:sldId id="447" r:id="rId12"/>
    <p:sldId id="446" r:id="rId13"/>
    <p:sldId id="449" r:id="rId14"/>
    <p:sldId id="448" r:id="rId15"/>
    <p:sldId id="460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8" r:id="rId24"/>
    <p:sldId id="3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Templates" id="{CF09B140-F5D8-7741-BE42-FFB0971C9067}">
          <p14:sldIdLst>
            <p14:sldId id="402"/>
            <p14:sldId id="445"/>
            <p14:sldId id="430"/>
            <p14:sldId id="405"/>
            <p14:sldId id="432"/>
          </p14:sldIdLst>
        </p14:section>
        <p14:section name="System Paerformance Sector" id="{7603975E-9D9C-0F40-B3D2-62029C4583DF}">
          <p14:sldIdLst>
            <p14:sldId id="433"/>
            <p14:sldId id="439"/>
            <p14:sldId id="446"/>
            <p14:sldId id="447"/>
            <p14:sldId id="449"/>
            <p14:sldId id="448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</p14:sldIdLst>
        </p14:section>
        <p14:section name="SVT TEam" id="{C9F26F01-32CB-5543-BAFF-C99BC9FE531C}">
          <p14:sldIdLst>
            <p14:sldId id="377"/>
          </p14:sldIdLst>
        </p14:section>
        <p14:section name="Type Styles" id="{A4FE114E-FA87-CF49-BA14-0A45F5E33DFF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pos="6864" userDrawn="1">
          <p15:clr>
            <a:srgbClr val="A4A3A4"/>
          </p15:clr>
        </p15:guide>
        <p15:guide id="5" orient="horz" pos="384" userDrawn="1">
          <p15:clr>
            <a:srgbClr val="A4A3A4"/>
          </p15:clr>
        </p15:guide>
        <p15:guide id="6" orient="horz" pos="3744" userDrawn="1">
          <p15:clr>
            <a:srgbClr val="A4A3A4"/>
          </p15:clr>
        </p15:guide>
        <p15:guide id="7" orient="horz" pos="3820">
          <p15:clr>
            <a:srgbClr val="A4A3A4"/>
          </p15:clr>
        </p15:guide>
        <p15:guide id="8" orient="horz" pos="3904">
          <p15:clr>
            <a:srgbClr val="A4A3A4"/>
          </p15:clr>
        </p15:guide>
        <p15:guide id="9" orient="horz" pos="416">
          <p15:clr>
            <a:srgbClr val="A4A3A4"/>
          </p15:clr>
        </p15:guide>
        <p15:guide id="10" orient="horz" pos="723">
          <p15:clr>
            <a:srgbClr val="A4A3A4"/>
          </p15:clr>
        </p15:guide>
        <p15:guide id="11" orient="horz" pos="801">
          <p15:clr>
            <a:srgbClr val="A4A3A4"/>
          </p15:clr>
        </p15:guide>
        <p15:guide id="12" orient="horz" pos="1114">
          <p15:clr>
            <a:srgbClr val="A4A3A4"/>
          </p15:clr>
        </p15:guide>
        <p15:guide id="13" orient="horz" pos="1192">
          <p15:clr>
            <a:srgbClr val="A4A3A4"/>
          </p15:clr>
        </p15:guide>
        <p15:guide id="14" orient="horz" pos="1499">
          <p15:clr>
            <a:srgbClr val="A4A3A4"/>
          </p15:clr>
        </p15:guide>
        <p15:guide id="15" orient="horz" pos="1583">
          <p15:clr>
            <a:srgbClr val="A4A3A4"/>
          </p15:clr>
        </p15:guide>
        <p15:guide id="16" orient="horz" pos="1884">
          <p15:clr>
            <a:srgbClr val="A4A3A4"/>
          </p15:clr>
        </p15:guide>
        <p15:guide id="17" orient="horz" pos="1968">
          <p15:clr>
            <a:srgbClr val="A4A3A4"/>
          </p15:clr>
        </p15:guide>
        <p15:guide id="18" orient="horz" pos="2275">
          <p15:clr>
            <a:srgbClr val="A4A3A4"/>
          </p15:clr>
        </p15:guide>
        <p15:guide id="19" orient="horz" pos="235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2738">
          <p15:clr>
            <a:srgbClr val="A4A3A4"/>
          </p15:clr>
        </p15:guide>
        <p15:guide id="22" orient="horz" pos="3044">
          <p15:clr>
            <a:srgbClr val="A4A3A4"/>
          </p15:clr>
        </p15:guide>
        <p15:guide id="23" orient="horz" pos="3123">
          <p15:clr>
            <a:srgbClr val="A4A3A4"/>
          </p15:clr>
        </p15:guide>
        <p15:guide id="24" orient="horz" pos="3429">
          <p15:clr>
            <a:srgbClr val="A4A3A4"/>
          </p15:clr>
        </p15:guide>
        <p15:guide id="25" orient="horz" pos="3508">
          <p15:clr>
            <a:srgbClr val="A4A3A4"/>
          </p15:clr>
        </p15:guide>
        <p15:guide id="26" pos="3875">
          <p15:clr>
            <a:srgbClr val="A4A3A4"/>
          </p15:clr>
        </p15:guide>
        <p15:guide id="27" pos="6891">
          <p15:clr>
            <a:srgbClr val="A4A3A4"/>
          </p15:clr>
        </p15:guide>
        <p15:guide id="28" pos="2716">
          <p15:clr>
            <a:srgbClr val="A4A3A4"/>
          </p15:clr>
        </p15:guide>
        <p15:guide id="29" pos="2635">
          <p15:clr>
            <a:srgbClr val="A4A3A4"/>
          </p15:clr>
        </p15:guide>
        <p15:guide id="30" pos="3794">
          <p15:clr>
            <a:srgbClr val="A4A3A4"/>
          </p15:clr>
        </p15:guide>
        <p15:guide id="31" pos="5421">
          <p15:clr>
            <a:srgbClr val="A4A3A4"/>
          </p15:clr>
        </p15:guide>
        <p15:guide id="32" pos="5344">
          <p15:clr>
            <a:srgbClr val="A4A3A4"/>
          </p15:clr>
        </p15:guide>
        <p15:guide id="33" pos="2325">
          <p15:clr>
            <a:srgbClr val="A4A3A4"/>
          </p15:clr>
        </p15:guide>
        <p15:guide id="34" pos="7354">
          <p15:clr>
            <a:srgbClr val="A4A3A4"/>
          </p15:clr>
        </p15:guide>
        <p15:guide id="35" pos="3485">
          <p15:clr>
            <a:srgbClr val="A4A3A4"/>
          </p15:clr>
        </p15:guide>
        <p15:guide id="36" pos="1088">
          <p15:clr>
            <a:srgbClr val="A4A3A4"/>
          </p15:clr>
        </p15:guide>
        <p15:guide id="37" pos="6581">
          <p15:clr>
            <a:srgbClr val="A4A3A4"/>
          </p15:clr>
        </p15:guide>
        <p15:guide id="38" pos="3024">
          <p15:clr>
            <a:srgbClr val="A4A3A4"/>
          </p15:clr>
        </p15:guide>
        <p15:guide id="39" pos="4644">
          <p15:clr>
            <a:srgbClr val="A4A3A4"/>
          </p15:clr>
        </p15:guide>
        <p15:guide id="40" pos="4184">
          <p15:clr>
            <a:srgbClr val="A4A3A4"/>
          </p15:clr>
        </p15:guide>
        <p15:guide id="41" pos="6500">
          <p15:clr>
            <a:srgbClr val="A4A3A4"/>
          </p15:clr>
        </p15:guide>
        <p15:guide id="42" pos="3106">
          <p15:clr>
            <a:srgbClr val="A4A3A4"/>
          </p15:clr>
        </p15:guide>
        <p15:guide id="43" pos="3407">
          <p15:clr>
            <a:srgbClr val="A4A3A4"/>
          </p15:clr>
        </p15:guide>
        <p15:guide id="44" pos="4262">
          <p15:clr>
            <a:srgbClr val="A4A3A4"/>
          </p15:clr>
        </p15:guide>
        <p15:guide id="45" pos="4568">
          <p15:clr>
            <a:srgbClr val="A4A3A4"/>
          </p15:clr>
        </p15:guide>
        <p15:guide id="46" pos="2243">
          <p15:clr>
            <a:srgbClr val="A4A3A4"/>
          </p15:clr>
        </p15:guide>
        <p15:guide id="47" pos="1942">
          <p15:clr>
            <a:srgbClr val="A4A3A4"/>
          </p15:clr>
        </p15:guide>
        <p15:guide id="48" pos="1858">
          <p15:clr>
            <a:srgbClr val="A4A3A4"/>
          </p15:clr>
        </p15:guide>
        <p15:guide id="49" pos="1479">
          <p15:clr>
            <a:srgbClr val="A4A3A4"/>
          </p15:clr>
        </p15:guide>
        <p15:guide id="50" pos="1557">
          <p15:clr>
            <a:srgbClr val="A4A3A4"/>
          </p15:clr>
        </p15:guide>
        <p15:guide id="51" pos="1166">
          <p15:clr>
            <a:srgbClr val="A4A3A4"/>
          </p15:clr>
        </p15:guide>
        <p15:guide id="52" pos="779">
          <p15:clr>
            <a:srgbClr val="A4A3A4"/>
          </p15:clr>
        </p15:guide>
        <p15:guide id="53" pos="4959">
          <p15:clr>
            <a:srgbClr val="A4A3A4"/>
          </p15:clr>
        </p15:guide>
        <p15:guide id="54" pos="5036">
          <p15:clr>
            <a:srgbClr val="A4A3A4"/>
          </p15:clr>
        </p15:guide>
        <p15:guide id="55" pos="5730">
          <p15:clr>
            <a:srgbClr val="A4A3A4"/>
          </p15:clr>
        </p15:guide>
        <p15:guide id="56" pos="5811">
          <p15:clr>
            <a:srgbClr val="A4A3A4"/>
          </p15:clr>
        </p15:guide>
        <p15:guide id="57" pos="6109">
          <p15:clr>
            <a:srgbClr val="A4A3A4"/>
          </p15:clr>
        </p15:guide>
        <p15:guide id="58" pos="6190">
          <p15:clr>
            <a:srgbClr val="A4A3A4"/>
          </p15:clr>
        </p15:guide>
        <p15:guide id="59" pos="701">
          <p15:clr>
            <a:srgbClr val="A4A3A4"/>
          </p15:clr>
        </p15:guide>
        <p15:guide id="60" pos="400">
          <p15:clr>
            <a:srgbClr val="A4A3A4"/>
          </p15:clr>
        </p15:guide>
        <p15:guide id="61" pos="310">
          <p15:clr>
            <a:srgbClr val="A4A3A4"/>
          </p15:clr>
        </p15:guide>
        <p15:guide id="62" pos="6969">
          <p15:clr>
            <a:srgbClr val="A4A3A4"/>
          </p15:clr>
        </p15:guide>
        <p15:guide id="63" pos="72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E599F"/>
    <a:srgbClr val="477664"/>
    <a:srgbClr val="6E843C"/>
    <a:srgbClr val="C8532F"/>
    <a:srgbClr val="C8394F"/>
    <a:srgbClr val="CBD3B2"/>
    <a:srgbClr val="B1BE8E"/>
    <a:srgbClr val="99A86C"/>
    <a:srgbClr val="CBC3DF"/>
    <a:srgbClr val="B1A6C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0"/>
    <p:restoredTop sz="81513" autoAdjust="0"/>
  </p:normalViewPr>
  <p:slideViewPr>
    <p:cSldViewPr snapToGrid="0" snapToObjects="1" showGuides="1">
      <p:cViewPr>
        <p:scale>
          <a:sx n="66" d="100"/>
          <a:sy n="66" d="100"/>
        </p:scale>
        <p:origin x="246" y="-564"/>
      </p:cViewPr>
      <p:guideLst>
        <p:guide orient="horz" pos="2160"/>
        <p:guide orient="horz" pos="384"/>
        <p:guide orient="horz" pos="3744"/>
        <p:guide orient="horz" pos="3820"/>
        <p:guide orient="horz" pos="3904"/>
        <p:guide orient="horz" pos="416"/>
        <p:guide orient="horz" pos="723"/>
        <p:guide orient="horz" pos="801"/>
        <p:guide pos="3840"/>
        <p:guide pos="816"/>
        <p:guide pos="6864"/>
        <p:guide pos="3875"/>
        <p:guide pos="6891"/>
        <p:guide pos="2716"/>
        <p:guide pos="2635"/>
        <p:guide pos="37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2438" y="406706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8694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3" y="1222171"/>
            <a:ext cx="9702033" cy="4842079"/>
          </a:xfrm>
        </p:spPr>
        <p:txBody>
          <a:bodyPr lIns="0" tIns="0" rIns="0" bIns="0" numCol="2" spcCol="137160"/>
          <a:lstStyle>
            <a:lvl1pPr marL="228600" indent="-228600">
              <a:lnSpc>
                <a:spcPct val="113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13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3pPr>
            <a:lvl4pPr marL="1005840" indent="-228600">
              <a:lnSpc>
                <a:spcPct val="113000"/>
              </a:lnSpc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447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203158"/>
            <a:ext cx="9702033" cy="4861092"/>
          </a:xfrm>
        </p:spPr>
        <p:txBody>
          <a:bodyPr lIns="0" tIns="0" rIns="0" bIns="0" numCol="2" spcCol="137160"/>
          <a:lstStyle>
            <a:lvl1pPr marL="228600" indent="-228600">
              <a:lnSpc>
                <a:spcPct val="113000"/>
              </a:lnSpc>
              <a:buFont typeface="+mj-lt"/>
              <a:buAutoNum type="arabicPeriod"/>
              <a:defRPr sz="2000">
                <a:solidFill>
                  <a:srgbClr val="FFFFFF"/>
                </a:solidFill>
              </a:defRPr>
            </a:lvl1pPr>
            <a:lvl2pPr marL="502920" indent="-274320">
              <a:lnSpc>
                <a:spcPct val="113000"/>
              </a:lnSpc>
              <a:buFont typeface="+mj-lt"/>
              <a:buAutoNum type="alphaUcPeriod"/>
              <a:defRPr sz="1600">
                <a:solidFill>
                  <a:srgbClr val="FFFFFF"/>
                </a:solidFill>
              </a:defRPr>
            </a:lvl2pPr>
            <a:lvl3pPr marL="777240" indent="-231775">
              <a:lnSpc>
                <a:spcPct val="113000"/>
              </a:lnSpc>
              <a:buFont typeface="+mj-lt"/>
              <a:buAutoNum type="arabicPeriod"/>
              <a:defRPr sz="1600">
                <a:solidFill>
                  <a:srgbClr val="FFFFFF"/>
                </a:solidFill>
              </a:defRPr>
            </a:lvl3pPr>
            <a:lvl4pPr marL="1005840" indent="-228600">
              <a:lnSpc>
                <a:spcPct val="113000"/>
              </a:lnSpc>
              <a:buFont typeface="+mj-lt"/>
              <a:buAutoNum type="alphaLcPeriod"/>
              <a:defRPr sz="1600">
                <a:solidFill>
                  <a:srgbClr val="FFFFFF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4530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251349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1241425" y="1765300"/>
            <a:ext cx="9702800" cy="4330700"/>
          </a:xfrm>
        </p:spPr>
        <p:txBody>
          <a:bodyPr/>
          <a:lstStyle>
            <a:lvl1pPr>
              <a:defRPr sz="1600"/>
            </a:lvl1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1867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703120"/>
            <a:ext cx="9702033" cy="4361130"/>
          </a:xfrm>
        </p:spPr>
        <p:txBody>
          <a:bodyPr lIns="0" tIns="0" rIns="0" bIns="0" numCol="2" spcCol="137160"/>
          <a:lstStyle>
            <a:lvl1pPr marL="228600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502920" indent="-274320">
              <a:lnSpc>
                <a:spcPct val="113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777240" indent="-231775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005840" indent="-228600">
              <a:lnSpc>
                <a:spcPct val="113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251349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209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193452"/>
            <a:ext cx="9702033" cy="500414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13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13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13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13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851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241425" y="1216025"/>
            <a:ext cx="4782312" cy="4852988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  <a:lvl3pPr>
              <a:lnSpc>
                <a:spcPct val="114000"/>
              </a:lnSpc>
              <a:defRPr/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9311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241402" y="1684338"/>
            <a:ext cx="4781573" cy="4344987"/>
          </a:xfrm>
        </p:spPr>
        <p:txBody>
          <a:bodyPr/>
          <a:lstStyle>
            <a:lvl1pPr>
              <a:defRPr sz="1600"/>
            </a:lvl1pPr>
            <a:lvl2pPr>
              <a:spcBef>
                <a:spcPts val="5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774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41403" y="1189038"/>
            <a:ext cx="4773636" cy="4875212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4"/>
                </a:solidFill>
              </a:defRPr>
            </a:lvl1pPr>
            <a:lvl2pPr marL="502920" indent="-274320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777240" indent="-23177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005840" indent="-228600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562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1241425" y="1703120"/>
            <a:ext cx="4781584" cy="436113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502920" indent="-274320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777240" indent="-23177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005840" indent="-228600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282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241425" y="373197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1241425" y="1694239"/>
            <a:ext cx="9702800" cy="1917324"/>
          </a:xfrm>
        </p:spPr>
        <p:txBody>
          <a:bodyPr/>
          <a:lstStyle>
            <a:lvl1pPr>
              <a:defRPr sz="1600"/>
            </a:lvl1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1240634" y="4214300"/>
            <a:ext cx="9702800" cy="1881700"/>
          </a:xfrm>
        </p:spPr>
        <p:txBody>
          <a:bodyPr/>
          <a:lstStyle>
            <a:lvl1pPr>
              <a:defRPr sz="1600"/>
            </a:lvl1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962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2438" y="406706"/>
            <a:ext cx="2743200" cy="427948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31053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140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929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654902"/>
            <a:ext cx="4786312" cy="57279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5" y="2468244"/>
            <a:ext cx="4786312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654902"/>
            <a:ext cx="4791871" cy="57279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1563" y="2468244"/>
            <a:ext cx="4791871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9982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4" y="3219980"/>
            <a:ext cx="2946397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5" y="4380275"/>
            <a:ext cx="2946397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649" y="3219980"/>
            <a:ext cx="2932113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4380275"/>
            <a:ext cx="2932113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381875" y="3219980"/>
            <a:ext cx="293687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4380275"/>
            <a:ext cx="293687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892300"/>
            <a:ext cx="2946399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892300"/>
            <a:ext cx="2932113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892300"/>
            <a:ext cx="293687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786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3108163"/>
            <a:ext cx="2324098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951395"/>
            <a:ext cx="2324098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709988" y="3108163"/>
            <a:ext cx="2312988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9988" y="3951395"/>
            <a:ext cx="2312988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9501" y="3108163"/>
            <a:ext cx="2324100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59501" y="3951395"/>
            <a:ext cx="2324100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4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709988" y="1772495"/>
            <a:ext cx="231298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9501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3108163"/>
            <a:ext cx="2324100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951395"/>
            <a:ext cx="2324100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37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5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5029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73393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7141757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9110122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29"/>
          </p:nvPr>
        </p:nvSpPr>
        <p:spPr>
          <a:xfrm>
            <a:off x="3205029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30"/>
          </p:nvPr>
        </p:nvSpPr>
        <p:spPr>
          <a:xfrm>
            <a:off x="5173393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31"/>
          </p:nvPr>
        </p:nvSpPr>
        <p:spPr>
          <a:xfrm>
            <a:off x="7141757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2024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EEDE8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417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4152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xmlns="" val="48614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xmlns="" val="4182526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7" r="-557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2438" y="6018985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0658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513013"/>
            <a:ext cx="6013450" cy="355123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467333"/>
            <a:ext cx="2952750" cy="3596917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657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6100" y="2513013"/>
            <a:ext cx="1714499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xmlns="" val="1326656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217751"/>
            <a:ext cx="7242197" cy="889410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2469052"/>
            <a:ext cx="1709293" cy="3595198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2503488"/>
            <a:ext cx="7242197" cy="3561993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xmlns="" val="302195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867444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xmlns="" val="1039932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867444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82221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2503488"/>
            <a:ext cx="6002360" cy="35604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467333"/>
            <a:ext cx="2952750" cy="3596917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80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xmlns="" val="1481951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pic>
        <p:nvPicPr>
          <p:cNvPr id="7" name="Picture 6" descr="NTC_Logo_Horiz_White_NOTAG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5000" y="6397618"/>
            <a:ext cx="1417320" cy="228600"/>
          </a:xfrm>
          <a:prstGeom prst="rect">
            <a:avLst/>
          </a:prstGeom>
        </p:spPr>
      </p:pic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9850824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© Netcracker 2016</a:t>
            </a:r>
            <a:endParaRPr lang="en-US" dirty="0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pPr algn="r"/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rgbClr val="EEEDE8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xmlns="" val="1824423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236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515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7" r="-557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2438" y="6018985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525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26200" y="4975149"/>
            <a:ext cx="2743200" cy="44439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2120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3990" y="3143676"/>
            <a:ext cx="2743200" cy="4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5463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lin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TC_Presentation-baselinegrid-1.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60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9203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1829940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26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xmlns="" val="3887522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660400"/>
            <a:ext cx="6013450" cy="540385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3767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8" y="1829940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28647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xmlns="" val="879365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44801" y="467862"/>
            <a:ext cx="6276524" cy="55963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xmlns="" val="28032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5837" y="2423837"/>
            <a:ext cx="2337597" cy="364041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8420" y="2433362"/>
            <a:ext cx="2323994" cy="36312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1pPr>
            <a:lvl2pPr marL="4572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2pPr>
            <a:lvl3pPr marL="9144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3pPr>
            <a:lvl4pPr marL="13716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4pPr>
            <a:lvl5pPr marL="18288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36663" y="660400"/>
            <a:ext cx="3432918" cy="54041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1953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6" y="3146452"/>
            <a:ext cx="1714500" cy="2917798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2722374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24963" y="3146452"/>
            <a:ext cx="1714500" cy="2917798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4963" y="2722374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5548420" y="3146452"/>
            <a:ext cx="1714500" cy="2917798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420" y="2722374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1236663" y="660400"/>
            <a:ext cx="3432918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2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2438" y="406706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3621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71013" y="4859338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80799" y="4832350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2438" y="5015590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3116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2438" y="406706"/>
            <a:ext cx="2743200" cy="427948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56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7" r="-557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2438" y="6018985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3205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7" r="-557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2438" y="6018985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63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71013" y="4859338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80799" y="4832350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2438" y="5015590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884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2438" y="5015590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794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630183"/>
            <a:ext cx="9702033" cy="5434068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809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2" spcCol="137160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14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14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14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277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1" spcCol="137160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14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14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14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591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3" y="1222171"/>
            <a:ext cx="9702033" cy="4842079"/>
          </a:xfrm>
        </p:spPr>
        <p:txBody>
          <a:bodyPr lIns="0" tIns="0" rIns="0" bIns="0" numCol="2" spcCol="137160"/>
          <a:lstStyle>
            <a:lvl1pPr marL="228600" indent="-228600">
              <a:lnSpc>
                <a:spcPct val="113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13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3pPr>
            <a:lvl4pPr marL="1005840" indent="-228600">
              <a:lnSpc>
                <a:spcPct val="113000"/>
              </a:lnSpc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2584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203158"/>
            <a:ext cx="9702033" cy="4861092"/>
          </a:xfrm>
        </p:spPr>
        <p:txBody>
          <a:bodyPr lIns="0" tIns="0" rIns="0" bIns="0" numCol="2" spcCol="137160"/>
          <a:lstStyle>
            <a:lvl1pPr marL="228600" indent="-228600">
              <a:lnSpc>
                <a:spcPct val="113000"/>
              </a:lnSpc>
              <a:buFont typeface="+mj-lt"/>
              <a:buAutoNum type="arabicPeriod"/>
              <a:defRPr sz="2000">
                <a:solidFill>
                  <a:srgbClr val="FFFFFF"/>
                </a:solidFill>
              </a:defRPr>
            </a:lvl1pPr>
            <a:lvl2pPr marL="502920" indent="-274320">
              <a:lnSpc>
                <a:spcPct val="113000"/>
              </a:lnSpc>
              <a:buFont typeface="+mj-lt"/>
              <a:buAutoNum type="alphaUcPeriod"/>
              <a:defRPr sz="1600">
                <a:solidFill>
                  <a:srgbClr val="FFFFFF"/>
                </a:solidFill>
              </a:defRPr>
            </a:lvl2pPr>
            <a:lvl3pPr marL="777240" indent="-231775">
              <a:lnSpc>
                <a:spcPct val="113000"/>
              </a:lnSpc>
              <a:buFont typeface="+mj-lt"/>
              <a:buAutoNum type="arabicPeriod"/>
              <a:defRPr sz="1600">
                <a:solidFill>
                  <a:srgbClr val="FFFFFF"/>
                </a:solidFill>
              </a:defRPr>
            </a:lvl3pPr>
            <a:lvl4pPr marL="1005840" indent="-228600">
              <a:lnSpc>
                <a:spcPct val="113000"/>
              </a:lnSpc>
              <a:buFont typeface="+mj-lt"/>
              <a:buAutoNum type="alphaLcPeriod"/>
              <a:defRPr sz="1600">
                <a:solidFill>
                  <a:srgbClr val="FFFFFF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25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2438" y="5015590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9770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251349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1241425" y="1765300"/>
            <a:ext cx="9702800" cy="4330700"/>
          </a:xfrm>
        </p:spPr>
        <p:txBody>
          <a:bodyPr/>
          <a:lstStyle>
            <a:lvl1pPr>
              <a:defRPr sz="1600"/>
            </a:lvl1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72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703120"/>
            <a:ext cx="9702033" cy="4361130"/>
          </a:xfrm>
        </p:spPr>
        <p:txBody>
          <a:bodyPr lIns="0" tIns="0" rIns="0" bIns="0" numCol="2" spcCol="137160"/>
          <a:lstStyle>
            <a:lvl1pPr marL="228600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502920" indent="-274320">
              <a:lnSpc>
                <a:spcPct val="113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777240" indent="-231775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005840" indent="-228600">
              <a:lnSpc>
                <a:spcPct val="113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251349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759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193452"/>
            <a:ext cx="9702033" cy="500414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13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13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13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13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102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241425" y="1216025"/>
            <a:ext cx="4782312" cy="4852988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  <a:lvl3pPr>
              <a:lnSpc>
                <a:spcPct val="114000"/>
              </a:lnSpc>
              <a:defRPr/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700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241402" y="1684338"/>
            <a:ext cx="4781573" cy="4344987"/>
          </a:xfrm>
        </p:spPr>
        <p:txBody>
          <a:bodyPr/>
          <a:lstStyle>
            <a:lvl1pPr>
              <a:defRPr sz="1600"/>
            </a:lvl1pPr>
            <a:lvl2pPr>
              <a:spcBef>
                <a:spcPts val="5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372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41403" y="1189038"/>
            <a:ext cx="4773636" cy="4875212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4"/>
                </a:solidFill>
              </a:defRPr>
            </a:lvl1pPr>
            <a:lvl2pPr marL="502920" indent="-274320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777240" indent="-23177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005840" indent="-228600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7708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1241425" y="1703120"/>
            <a:ext cx="4781584" cy="436113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502920" indent="-274320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777240" indent="-23177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005840" indent="-228600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145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241425" y="373197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1241425" y="1694239"/>
            <a:ext cx="9702800" cy="1917324"/>
          </a:xfrm>
        </p:spPr>
        <p:txBody>
          <a:bodyPr/>
          <a:lstStyle>
            <a:lvl1pPr>
              <a:defRPr sz="1600"/>
            </a:lvl1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1240634" y="4214300"/>
            <a:ext cx="9702800" cy="1881700"/>
          </a:xfrm>
        </p:spPr>
        <p:txBody>
          <a:bodyPr/>
          <a:lstStyle>
            <a:lvl1pPr>
              <a:defRPr sz="1600"/>
            </a:lvl1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142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067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1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630183"/>
            <a:ext cx="9702033" cy="5434068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2350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654902"/>
            <a:ext cx="4786312" cy="57279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5" y="2468244"/>
            <a:ext cx="4786312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654902"/>
            <a:ext cx="4791871" cy="57279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1563" y="2468244"/>
            <a:ext cx="4791871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11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4" y="3219980"/>
            <a:ext cx="2946397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5" y="4380275"/>
            <a:ext cx="2946397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649" y="3219980"/>
            <a:ext cx="2932113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4380275"/>
            <a:ext cx="2932113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381875" y="3219980"/>
            <a:ext cx="293687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4380275"/>
            <a:ext cx="293687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892300"/>
            <a:ext cx="2946399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892300"/>
            <a:ext cx="2932113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892300"/>
            <a:ext cx="293687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837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3108163"/>
            <a:ext cx="2324098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951395"/>
            <a:ext cx="2324098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709988" y="3108163"/>
            <a:ext cx="2312988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9988" y="3951395"/>
            <a:ext cx="2312988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9501" y="3108163"/>
            <a:ext cx="2324100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59501" y="3951395"/>
            <a:ext cx="2324100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4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709988" y="1772495"/>
            <a:ext cx="231298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9501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3108163"/>
            <a:ext cx="2324100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951395"/>
            <a:ext cx="2324100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5807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5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5029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73393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7141757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9110122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29"/>
          </p:nvPr>
        </p:nvSpPr>
        <p:spPr>
          <a:xfrm>
            <a:off x="3205029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30"/>
          </p:nvPr>
        </p:nvSpPr>
        <p:spPr>
          <a:xfrm>
            <a:off x="5173393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31"/>
          </p:nvPr>
        </p:nvSpPr>
        <p:spPr>
          <a:xfrm>
            <a:off x="7141757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9037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EEDE8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267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945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xmlns="" val="202166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xmlns="" val="2147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513013"/>
            <a:ext cx="6013450" cy="355123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467333"/>
            <a:ext cx="2952750" cy="3596917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2056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6100" y="2513013"/>
            <a:ext cx="1714499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xmlns="" val="3603473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2" spcCol="137160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14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14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14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6576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217751"/>
            <a:ext cx="7242197" cy="889410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2469052"/>
            <a:ext cx="1709293" cy="3595198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2503488"/>
            <a:ext cx="7242197" cy="3561993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xmlns="" val="3363345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867444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xmlns="" val="387377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867444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95152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2503488"/>
            <a:ext cx="6002360" cy="35604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467333"/>
            <a:ext cx="2952750" cy="3596917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603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xmlns="" val="242849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pic>
        <p:nvPicPr>
          <p:cNvPr id="7" name="Picture 6" descr="NTC_Logo_Horiz_White_NOTAG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5000" y="6397618"/>
            <a:ext cx="1417320" cy="228600"/>
          </a:xfrm>
          <a:prstGeom prst="rect">
            <a:avLst/>
          </a:prstGeom>
        </p:spPr>
      </p:pic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9850824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132437">
                    <a:tint val="75000"/>
                  </a:srgbClr>
                </a:solidFill>
              </a:rPr>
              <a:t>© Netcracker 2016</a:t>
            </a:r>
            <a:endParaRPr lang="en-US" dirty="0">
              <a:solidFill>
                <a:srgbClr val="132437">
                  <a:tint val="75000"/>
                </a:srgbClr>
              </a:solidFill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rgbClr val="132437">
                    <a:tint val="75000"/>
                  </a:srgbClr>
                </a:solidFill>
                <a:latin typeface="Arial"/>
                <a:cs typeface="Arial"/>
              </a:rPr>
              <a:pPr algn="r"/>
              <a:t>‹#›</a:t>
            </a:fld>
            <a:endParaRPr lang="en-US" sz="1200" dirty="0">
              <a:solidFill>
                <a:srgbClr val="132437">
                  <a:tint val="75000"/>
                </a:srgbClr>
              </a:solidFill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rgbClr val="EEEDE8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xmlns="" val="3439540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9736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rgbClr val="EEEDE8"/>
                </a:solidFill>
              </a:rPr>
              <a:t>Q&amp;A</a:t>
            </a:r>
            <a:endParaRPr lang="en-US" sz="5500" dirty="0">
              <a:solidFill>
                <a:srgbClr val="EEED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108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26200" y="4975149"/>
            <a:ext cx="2743200" cy="44439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rgbClr val="EEEDE8"/>
                </a:solidFill>
              </a:rPr>
              <a:t>Thank You</a:t>
            </a:r>
            <a:endParaRPr lang="en-US" sz="5500" dirty="0">
              <a:solidFill>
                <a:srgbClr val="EEED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4504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3990" y="3143676"/>
            <a:ext cx="2743200" cy="4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2714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1" spcCol="137160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14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14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14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299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lin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TC_Presentation-baselinegrid-1.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60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647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9" Type="http://schemas.openxmlformats.org/officeDocument/2006/relationships/slideLayout" Target="../slideLayouts/slideLayout87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82.xml"/><Relationship Id="rId42" Type="http://schemas.openxmlformats.org/officeDocument/2006/relationships/slideLayout" Target="../slideLayouts/slideLayout90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81.xml"/><Relationship Id="rId38" Type="http://schemas.openxmlformats.org/officeDocument/2006/relationships/slideLayout" Target="../slideLayouts/slideLayout86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77.xml"/><Relationship Id="rId41" Type="http://schemas.openxmlformats.org/officeDocument/2006/relationships/slideLayout" Target="../slideLayouts/slideLayout89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85.xml"/><Relationship Id="rId40" Type="http://schemas.openxmlformats.org/officeDocument/2006/relationships/slideLayout" Target="../slideLayouts/slideLayout88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79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3.xml"/><Relationship Id="rId4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NTC_Logo_Horiz_NOTAGS_RGB.png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5000" y="6398288"/>
            <a:ext cx="1413164" cy="22793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Arial"/>
                <a:cs typeface="Arial"/>
              </a:rPr>
              <a:t>© Netcracker 2016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pPr algn="r"/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79" r:id="rId3"/>
    <p:sldLayoutId id="2147483783" r:id="rId4"/>
    <p:sldLayoutId id="2147483711" r:id="rId5"/>
    <p:sldLayoutId id="2147483713" r:id="rId6"/>
    <p:sldLayoutId id="2147483704" r:id="rId7"/>
    <p:sldLayoutId id="2147483705" r:id="rId8"/>
    <p:sldLayoutId id="2147483784" r:id="rId9"/>
    <p:sldLayoutId id="2147483706" r:id="rId10"/>
    <p:sldLayoutId id="2147483785" r:id="rId11"/>
    <p:sldLayoutId id="2147483708" r:id="rId12"/>
    <p:sldLayoutId id="2147483707" r:id="rId13"/>
    <p:sldLayoutId id="2147483650" r:id="rId14"/>
    <p:sldLayoutId id="2147483717" r:id="rId15"/>
    <p:sldLayoutId id="2147483715" r:id="rId16"/>
    <p:sldLayoutId id="2147483718" r:id="rId17"/>
    <p:sldLayoutId id="2147483716" r:id="rId18"/>
    <p:sldLayoutId id="2147483709" r:id="rId19"/>
    <p:sldLayoutId id="2147483654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695" r:id="rId28"/>
    <p:sldLayoutId id="2147483700" r:id="rId29"/>
    <p:sldLayoutId id="2147483657" r:id="rId30"/>
    <p:sldLayoutId id="2147483681" r:id="rId31"/>
    <p:sldLayoutId id="2147483673" r:id="rId32"/>
    <p:sldLayoutId id="2147483689" r:id="rId33"/>
    <p:sldLayoutId id="2147483697" r:id="rId34"/>
    <p:sldLayoutId id="2147483692" r:id="rId35"/>
    <p:sldLayoutId id="2147483686" r:id="rId36"/>
    <p:sldLayoutId id="2147483687" r:id="rId37"/>
    <p:sldLayoutId id="2147483655" r:id="rId38"/>
    <p:sldLayoutId id="2147483714" r:id="rId39"/>
    <p:sldLayoutId id="2147483710" r:id="rId40"/>
    <p:sldLayoutId id="2147483690" r:id="rId41"/>
    <p:sldLayoutId id="2147483668" r:id="rId4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rgbClr val="61707E"/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4pPr>
      <a:lvl5pPr marL="123444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Lucida Grande"/>
        <a:buChar char="-"/>
        <a:defRPr sz="1600" kern="1200">
          <a:solidFill>
            <a:srgbClr val="61707E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NTC_Logo_Horiz_NOTAGS_RG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5000" y="6398288"/>
            <a:ext cx="1413164" cy="22793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Arial"/>
                <a:cs typeface="Arial"/>
              </a:rPr>
              <a:t>© Netcracker 2016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pPr algn="r"/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8406314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96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4" r:id="rId2"/>
    <p:sldLayoutId id="2147483755" r:id="rId3"/>
    <p:sldLayoutId id="2147483757" r:id="rId4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rgbClr val="61707E"/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4pPr>
      <a:lvl5pPr marL="132588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NTC_Logo_Horiz_NOTAGS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5000" y="6398288"/>
            <a:ext cx="1413164" cy="22793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Arial"/>
                <a:cs typeface="Arial"/>
              </a:rPr>
              <a:t>© Netcracker 2016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pPr algn="r"/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5944101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246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4"/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accent4"/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accent4"/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accent4"/>
          </a:solidFill>
          <a:latin typeface="+mn-lt"/>
          <a:ea typeface="+mn-ea"/>
          <a:cs typeface="Gibson"/>
        </a:defRPr>
      </a:lvl4pPr>
      <a:lvl5pPr marL="132588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accent4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NTC_Logo_Horiz_NOTAGS_RGB.png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5000" y="6398288"/>
            <a:ext cx="1413164" cy="22793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132437">
                    <a:tint val="75000"/>
                  </a:srgbClr>
                </a:solidFill>
                <a:latin typeface="Arial"/>
                <a:cs typeface="Arial"/>
              </a:rPr>
              <a:t>© Netcracker 2016</a:t>
            </a:r>
            <a:endParaRPr lang="en-US" dirty="0">
              <a:solidFill>
                <a:srgbClr val="132437">
                  <a:tint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rgbClr val="132437">
                    <a:tint val="75000"/>
                  </a:srgbClr>
                </a:solidFill>
                <a:latin typeface="Arial"/>
                <a:cs typeface="Arial"/>
              </a:rPr>
              <a:pPr algn="r"/>
              <a:t>‹#›</a:t>
            </a:fld>
            <a:endParaRPr lang="en-US" sz="1200" dirty="0">
              <a:solidFill>
                <a:srgbClr val="132437">
                  <a:tint val="75000"/>
                </a:srgbClr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326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  <p:sldLayoutId id="2147483821" r:id="rId35"/>
    <p:sldLayoutId id="2147483822" r:id="rId36"/>
    <p:sldLayoutId id="2147483823" r:id="rId37"/>
    <p:sldLayoutId id="2147483824" r:id="rId38"/>
    <p:sldLayoutId id="2147483825" r:id="rId39"/>
    <p:sldLayoutId id="2147483826" r:id="rId40"/>
    <p:sldLayoutId id="2147483827" r:id="rId41"/>
    <p:sldLayoutId id="2147483828" r:id="rId4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rgbClr val="61707E"/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4pPr>
      <a:lvl5pPr marL="123444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Lucida Grande"/>
        <a:buChar char="-"/>
        <a:defRPr sz="1600" kern="1200">
          <a:solidFill>
            <a:srgbClr val="61707E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Vladislav.Efremenko@NetCracker.com" TargetMode="External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439" y="2895548"/>
            <a:ext cx="5407024" cy="721859"/>
          </a:xfrm>
        </p:spPr>
        <p:txBody>
          <a:bodyPr/>
          <a:lstStyle/>
          <a:p>
            <a:r>
              <a:rPr lang="en-US" dirty="0" smtClean="0"/>
              <a:t>Eaters Club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NCEDU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Java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414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Spring-Boot</a:t>
            </a:r>
          </a:p>
          <a:p>
            <a:r>
              <a:rPr lang="en-US" sz="1600" dirty="0" smtClean="0"/>
              <a:t>Spring-Security</a:t>
            </a:r>
          </a:p>
          <a:p>
            <a:r>
              <a:rPr lang="en-US" sz="1600" dirty="0" smtClean="0"/>
              <a:t>Spring-JPA</a:t>
            </a:r>
          </a:p>
          <a:p>
            <a:r>
              <a:rPr lang="en-US" sz="1600" dirty="0" smtClean="0"/>
              <a:t>Lombok</a:t>
            </a:r>
          </a:p>
          <a:p>
            <a:r>
              <a:rPr lang="en-US" sz="1600" dirty="0" err="1" smtClean="0"/>
              <a:t>PostgreSQL</a:t>
            </a:r>
            <a:endParaRPr lang="en-US" sz="1600" dirty="0" smtClean="0"/>
          </a:p>
          <a:p>
            <a:r>
              <a:rPr lang="en-US" sz="1600" dirty="0" err="1" smtClean="0"/>
              <a:t>Thymeleaf</a:t>
            </a:r>
            <a:endParaRPr lang="en-US" sz="1600" dirty="0" smtClean="0"/>
          </a:p>
          <a:p>
            <a:r>
              <a:rPr lang="en-US" sz="1600" dirty="0" err="1" smtClean="0"/>
              <a:t>Thymeleaf</a:t>
            </a:r>
            <a:r>
              <a:rPr lang="en-US" sz="1600" dirty="0" smtClean="0"/>
              <a:t>-Extras</a:t>
            </a:r>
          </a:p>
          <a:p>
            <a:r>
              <a:rPr lang="en-US" sz="1600" dirty="0" smtClean="0"/>
              <a:t>Bootstrap</a:t>
            </a:r>
          </a:p>
          <a:p>
            <a:r>
              <a:rPr lang="en-US" sz="1600" dirty="0" err="1" smtClean="0"/>
              <a:t>FontAwesome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Maven</a:t>
            </a:r>
          </a:p>
          <a:p>
            <a:r>
              <a:rPr lang="en-US" sz="1600" dirty="0" err="1" smtClean="0"/>
              <a:t>Git</a:t>
            </a:r>
            <a:endParaRPr lang="en-US" sz="1600" dirty="0" smtClean="0"/>
          </a:p>
          <a:p>
            <a:r>
              <a:rPr lang="en-US" sz="1600" dirty="0" err="1" smtClean="0"/>
              <a:t>Heroku</a:t>
            </a:r>
            <a:endParaRPr lang="en-US" sz="1600" dirty="0" smtClean="0"/>
          </a:p>
          <a:p>
            <a:endParaRPr lang="ru-RU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Технологии в проекте</a:t>
            </a:r>
          </a:p>
        </p:txBody>
      </p:sp>
      <p:pic>
        <p:nvPicPr>
          <p:cNvPr id="12292" name="Picture 4" descr="https://dreamix.eu/blog/wp-content/uploads/2018/02/boot-data-1124x422_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1022" y="1200056"/>
            <a:ext cx="3274137" cy="1229258"/>
          </a:xfrm>
          <a:prstGeom prst="rect">
            <a:avLst/>
          </a:prstGeom>
          <a:noFill/>
        </p:spPr>
      </p:pic>
      <p:pic>
        <p:nvPicPr>
          <p:cNvPr id="8" name="Рисунок 7" descr="Буфер обмена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420" y="1034985"/>
            <a:ext cx="1171015" cy="2917082"/>
          </a:xfrm>
          <a:prstGeom prst="rect">
            <a:avLst/>
          </a:prstGeom>
        </p:spPr>
      </p:pic>
      <p:pic>
        <p:nvPicPr>
          <p:cNvPr id="12297" name="Picture 9" descr="https://hsto.org/webt/me/2l/pa/me2lpa5o0f7i3ijip-hioytti0i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0905" y="1848354"/>
            <a:ext cx="1514105" cy="1562052"/>
          </a:xfrm>
          <a:prstGeom prst="rect">
            <a:avLst/>
          </a:prstGeom>
          <a:noFill/>
        </p:spPr>
      </p:pic>
      <p:pic>
        <p:nvPicPr>
          <p:cNvPr id="12299" name="Picture 11" descr="https://programandoointentandolo.com/wordpress/wp-content/uploads/2019/02/thymeleaf-768x77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1429" y="2692880"/>
            <a:ext cx="1365131" cy="1368686"/>
          </a:xfrm>
          <a:prstGeom prst="rect">
            <a:avLst/>
          </a:prstGeom>
          <a:noFill/>
        </p:spPr>
      </p:pic>
      <p:pic>
        <p:nvPicPr>
          <p:cNvPr id="12301" name="Picture 13" descr="http://www.grotto-networking.com/WebSystems/files/lectures/BootStrap/bootstrap-stack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45210" y="2629380"/>
            <a:ext cx="1792017" cy="1505015"/>
          </a:xfrm>
          <a:prstGeom prst="rect">
            <a:avLst/>
          </a:prstGeom>
          <a:noFill/>
        </p:spPr>
      </p:pic>
      <p:pic>
        <p:nvPicPr>
          <p:cNvPr id="12303" name="Picture 15" descr="http://specthemes.com/webmaker/webmaker-preview/img/icons/fonta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85837" y="3572094"/>
            <a:ext cx="2025185" cy="1700840"/>
          </a:xfrm>
          <a:prstGeom prst="rect">
            <a:avLst/>
          </a:prstGeom>
          <a:noFill/>
        </p:spPr>
      </p:pic>
      <p:pic>
        <p:nvPicPr>
          <p:cNvPr id="12305" name="Picture 17" descr="https://3.bp.blogspot.com/-tBw_C1k8mA8/V-aPaID4EvI/AAAAAAAAD74/WpwQqregsqUDCjl7LO8xOLrZpR6kuiNZQCLcB/s110-p-k/favicon-194x194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36529" y="4525962"/>
            <a:ext cx="1047750" cy="1047751"/>
          </a:xfrm>
          <a:prstGeom prst="rect">
            <a:avLst/>
          </a:prstGeom>
          <a:noFill/>
        </p:spPr>
      </p:pic>
      <p:sp>
        <p:nvSpPr>
          <p:cNvPr id="12307" name="AutoShape 19" descr="https://www.e-legion.ru/i/tools/gi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309" name="AutoShape 21" descr="https://www.e-legion.ru/i/tools/gi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311" name="AutoShape 23" descr="https://www.e-legion.ru/i/tools/gi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313" name="AutoShape 25" descr="https://www.e-legion.ru/i/tools/gi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315" name="AutoShape 27" descr="https://www.e-legion.ru/i/tools/gi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317" name="AutoShape 29" descr="https://www.e-legion.ru/i/tools/git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" name="Рисунок 20" descr="Буфер обмена0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9638" y="4332492"/>
            <a:ext cx="1222171" cy="1222171"/>
          </a:xfrm>
          <a:prstGeom prst="rect">
            <a:avLst/>
          </a:prstGeom>
        </p:spPr>
      </p:pic>
      <p:pic>
        <p:nvPicPr>
          <p:cNvPr id="12319" name="Picture 31" descr="https://www.pytennessee.org/static/img/sponsors/heroku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589909" y="4332492"/>
            <a:ext cx="1773173" cy="12412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68554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Технологии в </a:t>
            </a:r>
            <a:r>
              <a:rPr lang="ru-RU" dirty="0" smtClean="0"/>
              <a:t>проекте: </a:t>
            </a:r>
            <a:r>
              <a:rPr lang="en-US" dirty="0" smtClean="0"/>
              <a:t>Front-end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71870" y="1371600"/>
            <a:ext cx="93885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25000"/>
                  </a:schemeClr>
                </a:solidFill>
              </a:rPr>
              <a:t>Bootstrap</a:t>
            </a:r>
            <a:endParaRPr lang="ru-RU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algn="just">
              <a:buNone/>
            </a:pPr>
            <a:r>
              <a:rPr lang="ru-RU" i="1" dirty="0" smtClean="0">
                <a:solidFill>
                  <a:schemeClr val="accent6">
                    <a:lumMod val="50000"/>
                  </a:schemeClr>
                </a:solidFill>
              </a:rPr>
              <a:t>«Создавайте </a:t>
            </a:r>
            <a:r>
              <a:rPr lang="ru-RU" i="1" dirty="0" smtClean="0">
                <a:solidFill>
                  <a:schemeClr val="accent6">
                    <a:lumMod val="50000"/>
                  </a:schemeClr>
                </a:solidFill>
              </a:rPr>
              <a:t>адаптивные интерактивные и мобильные web-проекты с самой популярной в мире </a:t>
            </a:r>
            <a:r>
              <a:rPr lang="ru-RU" i="1" dirty="0" err="1" smtClean="0">
                <a:solidFill>
                  <a:schemeClr val="accent6">
                    <a:lumMod val="50000"/>
                  </a:schemeClr>
                </a:solidFill>
              </a:rPr>
              <a:t>front-end</a:t>
            </a:r>
            <a:r>
              <a:rPr lang="ru-RU" i="1" dirty="0" smtClean="0">
                <a:solidFill>
                  <a:schemeClr val="accent6">
                    <a:lumMod val="50000"/>
                  </a:schemeClr>
                </a:solidFill>
              </a:rPr>
              <a:t> библиотекой компонентов интерфейса</a:t>
            </a:r>
            <a:r>
              <a:rPr lang="ru-RU" i="1" dirty="0" smtClean="0">
                <a:solidFill>
                  <a:schemeClr val="accent6">
                    <a:lumMod val="50000"/>
                  </a:schemeClr>
                </a:solidFill>
              </a:rPr>
              <a:t>.»</a:t>
            </a:r>
          </a:p>
          <a:p>
            <a:pPr algn="just"/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  <a:hlinkClick r:id="rId2"/>
              </a:rPr>
              <a:t>https://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  <a:hlinkClick r:id="rId2"/>
              </a:rPr>
              <a:t>getbootstrap.com</a:t>
            </a:r>
            <a:endParaRPr lang="ru-RU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endParaRPr lang="ru-RU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6">
                    <a:lumMod val="25000"/>
                  </a:schemeClr>
                </a:solidFill>
              </a:rPr>
              <a:t>2. </a:t>
            </a:r>
            <a:r>
              <a:rPr lang="en-US" dirty="0" err="1" smtClean="0">
                <a:solidFill>
                  <a:schemeClr val="accent6">
                    <a:lumMod val="25000"/>
                  </a:schemeClr>
                </a:solidFill>
              </a:rPr>
              <a:t>FontAwesome</a:t>
            </a:r>
            <a:endParaRPr lang="en-US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algn="just"/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The iconic font and CSS 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toolkit</a:t>
            </a:r>
          </a:p>
          <a:p>
            <a:pPr algn="just"/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https://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fontawesome.com</a:t>
            </a:r>
            <a:endParaRPr lang="en-US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3037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Технологии в </a:t>
            </a:r>
            <a:r>
              <a:rPr lang="ru-RU" dirty="0" smtClean="0"/>
              <a:t>проекте: </a:t>
            </a:r>
            <a:r>
              <a:rPr lang="en-US" dirty="0" smtClean="0"/>
              <a:t>Back-end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943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Технологии в </a:t>
            </a:r>
            <a:r>
              <a:rPr lang="ru-RU" dirty="0" smtClean="0"/>
              <a:t>проекте:</a:t>
            </a:r>
            <a:r>
              <a:rPr lang="en-US" dirty="0" smtClean="0"/>
              <a:t>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60066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Технологии в </a:t>
            </a:r>
            <a:r>
              <a:rPr lang="ru-RU" dirty="0" smtClean="0"/>
              <a:t>проекте:</a:t>
            </a:r>
            <a:r>
              <a:rPr lang="en-US" dirty="0" smtClean="0"/>
              <a:t> Server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56948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Технологии в </a:t>
            </a:r>
            <a:r>
              <a:rPr lang="ru-RU" dirty="0" smtClean="0"/>
              <a:t>проекте: </a:t>
            </a:r>
            <a:r>
              <a:rPr lang="en-US" dirty="0" smtClean="0"/>
              <a:t>Other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70630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9800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355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9" descr="NTC_Brand-Graphics-2.0-16.pn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7237" b="17277"/>
          <a:stretch/>
        </p:blipFill>
        <p:spPr/>
      </p:pic>
    </p:spTree>
    <p:extLst>
      <p:ext uri="{BB962C8B-B14F-4D97-AF65-F5344CB8AC3E}">
        <p14:creationId xmlns:p14="http://schemas.microsoft.com/office/powerpoint/2010/main" xmlns="" val="525262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41425" y="1251349"/>
            <a:ext cx="3139189" cy="343200"/>
          </a:xfrm>
        </p:spPr>
        <p:txBody>
          <a:bodyPr/>
          <a:lstStyle/>
          <a:p>
            <a:r>
              <a:rPr lang="en-US" dirty="0" smtClean="0"/>
              <a:t>Release engineer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1403" y="591653"/>
            <a:ext cx="4925481" cy="443332"/>
          </a:xfrm>
        </p:spPr>
        <p:txBody>
          <a:bodyPr/>
          <a:lstStyle/>
          <a:p>
            <a:r>
              <a:rPr lang="ru-RU" dirty="0" smtClean="0"/>
              <a:t>Олег </a:t>
            </a:r>
            <a:r>
              <a:rPr lang="ru-RU" dirty="0" err="1" smtClean="0"/>
              <a:t>Шалякин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8195" y="2062716"/>
            <a:ext cx="41466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accent4"/>
                </a:solidFill>
                <a:cs typeface="Gibson"/>
              </a:rPr>
              <a:t>Опыт работы в компании – более </a:t>
            </a:r>
            <a:r>
              <a:rPr lang="en-US" dirty="0" smtClean="0">
                <a:solidFill>
                  <a:schemeClr val="accent4"/>
                </a:solidFill>
                <a:cs typeface="Gibson"/>
              </a:rPr>
              <a:t>4</a:t>
            </a:r>
            <a:r>
              <a:rPr lang="ru-RU" dirty="0" smtClean="0">
                <a:solidFill>
                  <a:schemeClr val="accent4"/>
                </a:solidFill>
                <a:cs typeface="Gibson"/>
              </a:rPr>
              <a:t> лет </a:t>
            </a:r>
            <a:r>
              <a:rPr lang="en-US" dirty="0" smtClean="0">
                <a:solidFill>
                  <a:schemeClr val="accent4"/>
                </a:solidFill>
                <a:cs typeface="Gibson"/>
              </a:rPr>
              <a:t>(Release Engineering: Builds, CI, CM, Cloud </a:t>
            </a:r>
            <a:r>
              <a:rPr lang="en-US" dirty="0" err="1" smtClean="0">
                <a:solidFill>
                  <a:schemeClr val="accent4"/>
                </a:solidFill>
                <a:cs typeface="Gibson"/>
              </a:rPr>
              <a:t>DevOps</a:t>
            </a:r>
            <a:r>
              <a:rPr lang="en-US" dirty="0" smtClean="0">
                <a:solidFill>
                  <a:schemeClr val="accent4"/>
                </a:solidFill>
                <a:cs typeface="Gibson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accent4"/>
                </a:solidFill>
                <a:cs typeface="Gibson"/>
              </a:rPr>
              <a:t>Контактные данные</a:t>
            </a:r>
            <a:r>
              <a:rPr lang="en-US" dirty="0" smtClean="0">
                <a:solidFill>
                  <a:schemeClr val="accent4"/>
                </a:solidFill>
                <a:cs typeface="Gibson"/>
              </a:rPr>
              <a:t>:</a:t>
            </a:r>
          </a:p>
          <a:p>
            <a:r>
              <a:rPr lang="en-US" dirty="0" smtClean="0">
                <a:solidFill>
                  <a:schemeClr val="accent4"/>
                </a:solidFill>
                <a:cs typeface="Gibson"/>
              </a:rPr>
              <a:t>  </a:t>
            </a:r>
            <a:r>
              <a:rPr lang="ru-RU" dirty="0" smtClean="0">
                <a:solidFill>
                  <a:schemeClr val="accent4"/>
                </a:solidFill>
                <a:cs typeface="Gibson"/>
              </a:rPr>
              <a:t>Почта</a:t>
            </a:r>
            <a:r>
              <a:rPr lang="en-US" dirty="0" smtClean="0">
                <a:solidFill>
                  <a:schemeClr val="accent4"/>
                </a:solidFill>
                <a:cs typeface="Gibson"/>
              </a:rPr>
              <a:t>:	</a:t>
            </a:r>
            <a:br>
              <a:rPr lang="en-US" dirty="0" smtClean="0">
                <a:solidFill>
                  <a:schemeClr val="accent4"/>
                </a:solidFill>
                <a:cs typeface="Gibson"/>
              </a:rPr>
            </a:br>
            <a:r>
              <a:rPr lang="en-US" dirty="0" smtClean="0">
                <a:solidFill>
                  <a:schemeClr val="accent4"/>
                </a:solidFill>
                <a:cs typeface="Gibson"/>
              </a:rPr>
              <a:t>  Ext.:	</a:t>
            </a:r>
          </a:p>
          <a:p>
            <a:endParaRPr lang="ru-RU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4633" y="591653"/>
            <a:ext cx="4303223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Gibson Light"/>
              </a:rPr>
              <a:t>Владислав </a:t>
            </a:r>
            <a:r>
              <a:rPr kumimoji="0" lang="ru-RU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Gibson Light"/>
              </a:rPr>
              <a:t>Ефременко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Gibson Light"/>
              </a:rPr>
              <a:t>	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Gibson Light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4633" y="1251349"/>
            <a:ext cx="4303223" cy="343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sz="2000" dirty="0" smtClean="0">
                <a:solidFill>
                  <a:schemeClr val="accent4"/>
                </a:solidFill>
                <a:cs typeface="Gibson"/>
              </a:rPr>
              <a:t>Инженер</a:t>
            </a:r>
            <a:r>
              <a:rPr lang="en-US" sz="2000" dirty="0" smtClean="0">
                <a:solidFill>
                  <a:schemeClr val="accent4"/>
                </a:solidFill>
                <a:cs typeface="Gibson"/>
              </a:rPr>
              <a:t> </a:t>
            </a:r>
            <a:r>
              <a:rPr lang="ru-RU" sz="2000" dirty="0" smtClean="0">
                <a:solidFill>
                  <a:schemeClr val="accent4"/>
                </a:solidFill>
                <a:cs typeface="Gibson"/>
              </a:rPr>
              <a:t>отдела разработки</a:t>
            </a:r>
            <a:r>
              <a:rPr lang="en-US" sz="2000" dirty="0" smtClean="0">
                <a:solidFill>
                  <a:schemeClr val="accent4"/>
                </a:solidFill>
                <a:cs typeface="Gibson"/>
              </a:rPr>
              <a:t>.</a:t>
            </a:r>
            <a:endParaRPr lang="en-US" sz="2000" dirty="0">
              <a:solidFill>
                <a:schemeClr val="accent4"/>
              </a:solidFill>
              <a:cs typeface="Gibso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3628" y="2031939"/>
            <a:ext cx="5135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accent4"/>
                </a:solidFill>
                <a:cs typeface="Gibson"/>
              </a:rPr>
              <a:t>Опыт работы в компании – более 5 лет </a:t>
            </a:r>
            <a:r>
              <a:rPr lang="en-US" dirty="0" smtClean="0">
                <a:solidFill>
                  <a:schemeClr val="accent4"/>
                </a:solidFill>
                <a:cs typeface="Gibson"/>
              </a:rPr>
              <a:t>(Performance Testing, JAVA development, </a:t>
            </a:r>
            <a:r>
              <a:rPr lang="en-US" dirty="0" err="1" smtClean="0">
                <a:solidFill>
                  <a:schemeClr val="accent4"/>
                </a:solidFill>
                <a:cs typeface="Gibson"/>
              </a:rPr>
              <a:t>Ansible</a:t>
            </a:r>
            <a:r>
              <a:rPr lang="en-US" dirty="0" smtClean="0">
                <a:solidFill>
                  <a:schemeClr val="accent4"/>
                </a:solidFill>
                <a:cs typeface="Gibson"/>
              </a:rPr>
              <a:t> development</a:t>
            </a:r>
            <a:r>
              <a:rPr lang="en-US" dirty="0" smtClean="0">
                <a:solidFill>
                  <a:schemeClr val="accent4"/>
                </a:solidFill>
                <a:cs typeface="Gibson"/>
              </a:rPr>
              <a:t>).</a:t>
            </a:r>
            <a:endParaRPr lang="ru-RU" dirty="0" smtClean="0">
              <a:solidFill>
                <a:schemeClr val="accent4"/>
              </a:solidFill>
              <a:cs typeface="Gibso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4"/>
              </a:solidFill>
              <a:cs typeface="Gibso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chemeClr val="accent4"/>
                </a:solidFill>
                <a:cs typeface="Gibson"/>
              </a:rPr>
              <a:t>Контактные данные</a:t>
            </a:r>
            <a:r>
              <a:rPr lang="en-US" dirty="0" smtClean="0">
                <a:solidFill>
                  <a:schemeClr val="accent4"/>
                </a:solidFill>
                <a:cs typeface="Gibson"/>
              </a:rPr>
              <a:t>:</a:t>
            </a:r>
          </a:p>
          <a:p>
            <a:r>
              <a:rPr lang="en-US" dirty="0" smtClean="0">
                <a:solidFill>
                  <a:schemeClr val="accent4"/>
                </a:solidFill>
                <a:cs typeface="Gibson"/>
              </a:rPr>
              <a:t>  </a:t>
            </a:r>
            <a:r>
              <a:rPr lang="ru-RU" dirty="0" smtClean="0">
                <a:solidFill>
                  <a:schemeClr val="accent4"/>
                </a:solidFill>
                <a:cs typeface="Gibson"/>
              </a:rPr>
              <a:t>Почта</a:t>
            </a:r>
            <a:r>
              <a:rPr lang="en-US" dirty="0" smtClean="0">
                <a:solidFill>
                  <a:schemeClr val="accent4"/>
                </a:solidFill>
                <a:cs typeface="Gibson"/>
              </a:rPr>
              <a:t>:	</a:t>
            </a:r>
            <a:r>
              <a:rPr lang="en-US" dirty="0" smtClean="0">
                <a:solidFill>
                  <a:schemeClr val="accent4"/>
                </a:solidFill>
                <a:cs typeface="Gibson"/>
                <a:hlinkClick r:id="rId2"/>
              </a:rPr>
              <a:t>Vladislav.Efremenko@NetCracker.com</a:t>
            </a:r>
            <a:r>
              <a:rPr lang="en-US" dirty="0" smtClean="0">
                <a:solidFill>
                  <a:schemeClr val="accent4"/>
                </a:solidFill>
                <a:cs typeface="Gibson"/>
              </a:rPr>
              <a:t/>
            </a:r>
            <a:br>
              <a:rPr lang="en-US" dirty="0" smtClean="0">
                <a:solidFill>
                  <a:schemeClr val="accent4"/>
                </a:solidFill>
                <a:cs typeface="Gibson"/>
              </a:rPr>
            </a:br>
            <a:r>
              <a:rPr lang="en-US" dirty="0" smtClean="0">
                <a:solidFill>
                  <a:schemeClr val="accent4"/>
                </a:solidFill>
                <a:cs typeface="Gibson"/>
              </a:rPr>
              <a:t>  Ext.:	27055</a:t>
            </a: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021" y="3914402"/>
            <a:ext cx="2144155" cy="214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5466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41402" y="1119139"/>
            <a:ext cx="9702033" cy="4933930"/>
          </a:xfrm>
        </p:spPr>
        <p:txBody>
          <a:bodyPr/>
          <a:lstStyle/>
          <a:p>
            <a:pPr lvl="0"/>
            <a:r>
              <a:rPr lang="ru-RU" dirty="0" smtClean="0"/>
              <a:t>Введение</a:t>
            </a:r>
          </a:p>
          <a:p>
            <a:pPr lvl="0"/>
            <a:r>
              <a:rPr lang="ru-RU" dirty="0" smtClean="0"/>
              <a:t>Проект </a:t>
            </a:r>
            <a:r>
              <a:rPr lang="en-US" dirty="0" smtClean="0"/>
              <a:t>Eaters Club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ru-RU" dirty="0" smtClean="0"/>
              <a:t>Цели и задачи</a:t>
            </a:r>
            <a:br>
              <a:rPr lang="ru-RU" dirty="0" smtClean="0"/>
            </a:br>
            <a:r>
              <a:rPr lang="ru-RU" dirty="0" smtClean="0"/>
              <a:t>- Описание проекта</a:t>
            </a:r>
            <a:br>
              <a:rPr lang="ru-RU" dirty="0" smtClean="0"/>
            </a:br>
            <a:r>
              <a:rPr lang="ru-RU" dirty="0" smtClean="0"/>
              <a:t>- Дизайн и разработка</a:t>
            </a:r>
            <a:br>
              <a:rPr lang="ru-RU" dirty="0" smtClean="0"/>
            </a:br>
            <a:r>
              <a:rPr lang="ru-RU" dirty="0" smtClean="0"/>
              <a:t>- Бизнес сценарии пользователя</a:t>
            </a:r>
          </a:p>
          <a:p>
            <a:pPr lvl="0"/>
            <a:r>
              <a:rPr lang="ru-RU" dirty="0" smtClean="0"/>
              <a:t>Технологии в проекте</a:t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en-US" dirty="0" smtClean="0"/>
              <a:t>Front-end</a:t>
            </a:r>
            <a:br>
              <a:rPr lang="en-US" dirty="0" smtClean="0"/>
            </a:br>
            <a:r>
              <a:rPr lang="en-US" dirty="0" smtClean="0"/>
              <a:t>- Back-end</a:t>
            </a:r>
            <a:br>
              <a:rPr lang="en-US" dirty="0" smtClean="0"/>
            </a:br>
            <a:r>
              <a:rPr lang="en-US" dirty="0" smtClean="0"/>
              <a:t>- DB</a:t>
            </a:r>
            <a:br>
              <a:rPr lang="en-US" dirty="0" smtClean="0"/>
            </a:br>
            <a:r>
              <a:rPr lang="en-US" dirty="0" smtClean="0"/>
              <a:t>- Server</a:t>
            </a:r>
            <a:br>
              <a:rPr lang="en-US" dirty="0" smtClean="0"/>
            </a:br>
            <a:r>
              <a:rPr lang="en-US" dirty="0" smtClean="0"/>
              <a:t>- Other</a:t>
            </a:r>
          </a:p>
          <a:p>
            <a:pPr lvl="0"/>
            <a:r>
              <a:rPr lang="ru-RU" dirty="0"/>
              <a:t>Демонстрация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lvl="0"/>
            <a:endParaRPr lang="en-US" sz="28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1403" y="449984"/>
            <a:ext cx="9702032" cy="443332"/>
          </a:xfrm>
        </p:spPr>
        <p:txBody>
          <a:bodyPr/>
          <a:lstStyle/>
          <a:p>
            <a:r>
              <a:rPr lang="ru-RU" dirty="0" smtClean="0"/>
              <a:t>Содержание: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955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427614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Проект </a:t>
            </a:r>
            <a:r>
              <a:rPr lang="en-US" dirty="0"/>
              <a:t>Eaters </a:t>
            </a:r>
            <a:r>
              <a:rPr lang="en-US" dirty="0" smtClean="0"/>
              <a:t>Club</a:t>
            </a:r>
            <a:r>
              <a:rPr lang="ru-RU" dirty="0" smtClean="0"/>
              <a:t>: </a:t>
            </a:r>
            <a:r>
              <a:rPr lang="ru-RU" dirty="0"/>
              <a:t>Описание проекта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8699" y="1371598"/>
            <a:ext cx="45427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EatersClub</a:t>
            </a:r>
            <a:r>
              <a:rPr lang="en-US" dirty="0" smtClean="0"/>
              <a:t> </a:t>
            </a:r>
            <a:r>
              <a:rPr lang="ru-RU" dirty="0" smtClean="0"/>
              <a:t>представляет из себя кулинарный портал для хранения рецептов, составления меню по имеющимся продуктам и контроля потребляемых </a:t>
            </a:r>
            <a:r>
              <a:rPr lang="ru-RU" dirty="0" smtClean="0"/>
              <a:t>калорий.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Оснащен интерфейсом для авторизации пользователей, личным кабинетом, каталогом рецептов, поиском и рейтинговой системой и системой тэгов.</a:t>
            </a:r>
            <a:endParaRPr lang="ru-RU" dirty="0" smtClean="0"/>
          </a:p>
          <a:p>
            <a:pPr algn="just"/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371598"/>
            <a:ext cx="29908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04836" y="2938740"/>
            <a:ext cx="2948987" cy="2806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21199" y="3295648"/>
            <a:ext cx="1983637" cy="251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12015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Проект </a:t>
            </a:r>
            <a:r>
              <a:rPr lang="en-US" dirty="0"/>
              <a:t>Eaters </a:t>
            </a:r>
            <a:r>
              <a:rPr lang="en-US" dirty="0" smtClean="0"/>
              <a:t>Club</a:t>
            </a:r>
            <a:r>
              <a:rPr lang="ru-RU" dirty="0" smtClean="0"/>
              <a:t>: </a:t>
            </a:r>
            <a:r>
              <a:rPr lang="ru-RU" dirty="0"/>
              <a:t>Цели и задачи</a:t>
            </a:r>
          </a:p>
        </p:txBody>
      </p:sp>
    </p:spTree>
    <p:extLst>
      <p:ext uri="{BB962C8B-B14F-4D97-AF65-F5344CB8AC3E}">
        <p14:creationId xmlns:p14="http://schemas.microsoft.com/office/powerpoint/2010/main" xmlns="" val="367172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Проект </a:t>
            </a:r>
            <a:r>
              <a:rPr lang="en-US" dirty="0"/>
              <a:t>Eaters </a:t>
            </a:r>
            <a:r>
              <a:rPr lang="en-US" dirty="0" smtClean="0"/>
              <a:t>Club</a:t>
            </a:r>
            <a:r>
              <a:rPr lang="ru-RU" dirty="0" smtClean="0"/>
              <a:t>: </a:t>
            </a:r>
            <a:r>
              <a:rPr lang="ru-RU" dirty="0"/>
              <a:t>Дизайн и разработка</a:t>
            </a:r>
          </a:p>
        </p:txBody>
      </p:sp>
    </p:spTree>
    <p:extLst>
      <p:ext uri="{BB962C8B-B14F-4D97-AF65-F5344CB8AC3E}">
        <p14:creationId xmlns:p14="http://schemas.microsoft.com/office/powerpoint/2010/main" xmlns="" val="603183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Проект </a:t>
            </a:r>
            <a:r>
              <a:rPr lang="en-US" dirty="0"/>
              <a:t>Eaters </a:t>
            </a:r>
            <a:r>
              <a:rPr lang="en-US" dirty="0" smtClean="0"/>
              <a:t>Club</a:t>
            </a:r>
            <a:r>
              <a:rPr lang="ru-RU" dirty="0" smtClean="0"/>
              <a:t>: </a:t>
            </a:r>
            <a:r>
              <a:rPr lang="ru-RU" dirty="0"/>
              <a:t>Бизнес сценарии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xmlns="" val="2589393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en-US" dirty="0" smtClean="0"/>
              <a:t>Project structure</a:t>
            </a:r>
            <a:endParaRPr lang="ru-RU" dirty="0"/>
          </a:p>
        </p:txBody>
      </p:sp>
      <p:grpSp>
        <p:nvGrpSpPr>
          <p:cNvPr id="70" name="Группа 69"/>
          <p:cNvGrpSpPr/>
          <p:nvPr/>
        </p:nvGrpSpPr>
        <p:grpSpPr>
          <a:xfrm>
            <a:off x="685608" y="1124515"/>
            <a:ext cx="4403429" cy="4739077"/>
            <a:chOff x="728330" y="578337"/>
            <a:chExt cx="4403429" cy="4739077"/>
          </a:xfrm>
        </p:grpSpPr>
        <p:sp>
          <p:nvSpPr>
            <p:cNvPr id="5" name="TextBox 4"/>
            <p:cNvSpPr txBox="1"/>
            <p:nvPr/>
          </p:nvSpPr>
          <p:spPr>
            <a:xfrm>
              <a:off x="728330" y="578337"/>
              <a:ext cx="14779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</a:t>
              </a:r>
              <a:r>
                <a:rPr lang="en-US" sz="1600" dirty="0" smtClean="0"/>
                <a:t>aters-club</a:t>
              </a:r>
              <a:endParaRPr lang="ru-RU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41403" y="947669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src</a:t>
              </a:r>
              <a:endParaRPr lang="ru-RU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16546" y="1317001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main</a:t>
              </a:r>
              <a:endParaRPr lang="ru-RU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59774" y="1686333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java</a:t>
              </a:r>
              <a:endParaRPr lang="ru-RU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2734" y="2448701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config</a:t>
              </a:r>
              <a:endParaRPr lang="ru-RU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62054" y="2055665"/>
              <a:ext cx="3059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c</a:t>
              </a:r>
              <a:r>
                <a:rPr lang="en-US" sz="1600" dirty="0" err="1" smtClean="0"/>
                <a:t>om.netcracker.eaters</a:t>
              </a:r>
              <a:endParaRPr lang="ru-RU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82734" y="2818033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controller</a:t>
              </a:r>
              <a:endParaRPr lang="ru-RU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87323" y="4640306"/>
              <a:ext cx="22444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WebApplication</a:t>
              </a:r>
              <a:endParaRPr lang="ru-RU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82734" y="4270974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validator</a:t>
              </a:r>
              <a:endParaRPr lang="ru-RU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2734" y="3901642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service</a:t>
              </a:r>
              <a:endParaRPr lang="ru-RU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82734" y="3532310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repository</a:t>
              </a:r>
              <a:endParaRPr lang="ru-RU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82734" y="3162978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model</a:t>
              </a:r>
              <a:endParaRPr lang="ru-RU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96054" y="4978860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resources</a:t>
              </a:r>
              <a:endParaRPr lang="ru-RU" sz="1600" dirty="0" smtClean="0"/>
            </a:p>
          </p:txBody>
        </p:sp>
        <p:cxnSp>
          <p:nvCxnSpPr>
            <p:cNvPr id="35" name="Соединительная линия уступом 34"/>
            <p:cNvCxnSpPr/>
            <p:nvPr/>
          </p:nvCxnSpPr>
          <p:spPr>
            <a:xfrm>
              <a:off x="986971" y="916891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Соединительная линия уступом 44"/>
            <p:cNvCxnSpPr/>
            <p:nvPr/>
          </p:nvCxnSpPr>
          <p:spPr>
            <a:xfrm>
              <a:off x="1197427" y="1273459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Соединительная линия уступом 45"/>
            <p:cNvCxnSpPr/>
            <p:nvPr/>
          </p:nvCxnSpPr>
          <p:spPr>
            <a:xfrm>
              <a:off x="1455755" y="1655555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Соединительная линия уступом 46"/>
            <p:cNvCxnSpPr/>
            <p:nvPr/>
          </p:nvCxnSpPr>
          <p:spPr>
            <a:xfrm>
              <a:off x="1659774" y="2024887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Соединительная линия уступом 47"/>
            <p:cNvCxnSpPr/>
            <p:nvPr/>
          </p:nvCxnSpPr>
          <p:spPr>
            <a:xfrm>
              <a:off x="2224406" y="2448701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Соединительная линия уступом 48"/>
            <p:cNvCxnSpPr/>
            <p:nvPr/>
          </p:nvCxnSpPr>
          <p:spPr>
            <a:xfrm rot="16200000" flipH="1">
              <a:off x="-105761" y="3428573"/>
              <a:ext cx="3279763" cy="156730"/>
            </a:xfrm>
            <a:prstGeom prst="bentConnector3">
              <a:avLst>
                <a:gd name="adj1" fmla="val 10045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Соединительная линия уступом 54"/>
            <p:cNvCxnSpPr/>
            <p:nvPr/>
          </p:nvCxnSpPr>
          <p:spPr>
            <a:xfrm>
              <a:off x="2224406" y="2787255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Соединительная линия уступом 55"/>
            <p:cNvCxnSpPr/>
            <p:nvPr/>
          </p:nvCxnSpPr>
          <p:spPr>
            <a:xfrm>
              <a:off x="2220770" y="3115214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Соединительная линия уступом 56"/>
            <p:cNvCxnSpPr/>
            <p:nvPr/>
          </p:nvCxnSpPr>
          <p:spPr>
            <a:xfrm>
              <a:off x="2220770" y="3511824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Соединительная линия уступом 57"/>
            <p:cNvCxnSpPr/>
            <p:nvPr/>
          </p:nvCxnSpPr>
          <p:spPr>
            <a:xfrm>
              <a:off x="2224406" y="3872683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Соединительная линия уступом 58"/>
            <p:cNvCxnSpPr/>
            <p:nvPr/>
          </p:nvCxnSpPr>
          <p:spPr>
            <a:xfrm>
              <a:off x="2224406" y="4240265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Соединительная линия уступом 59"/>
            <p:cNvCxnSpPr/>
            <p:nvPr/>
          </p:nvCxnSpPr>
          <p:spPr>
            <a:xfrm>
              <a:off x="2628995" y="4604167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Группа 70"/>
          <p:cNvGrpSpPr/>
          <p:nvPr/>
        </p:nvGrpSpPr>
        <p:grpSpPr>
          <a:xfrm>
            <a:off x="5375790" y="2940397"/>
            <a:ext cx="2901908" cy="2974464"/>
            <a:chOff x="6347551" y="2004396"/>
            <a:chExt cx="2901908" cy="2974464"/>
          </a:xfrm>
        </p:grpSpPr>
        <p:sp>
          <p:nvSpPr>
            <p:cNvPr id="20" name="TextBox 19"/>
            <p:cNvSpPr txBox="1"/>
            <p:nvPr/>
          </p:nvSpPr>
          <p:spPr>
            <a:xfrm>
              <a:off x="6347551" y="2004396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webapp</a:t>
              </a:r>
              <a:endParaRPr lang="ru-RU" sz="1600" dirty="0" smtClean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01137" y="2732773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static</a:t>
              </a:r>
              <a:endParaRPr lang="ru-RU" sz="1600" dirty="0" smtClean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68202" y="2394219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resources</a:t>
              </a:r>
              <a:endParaRPr lang="ru-RU" sz="16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84163" y="3071327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css</a:t>
              </a:r>
              <a:endParaRPr lang="ru-RU" sz="1600" dirty="0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603539" y="3468282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img</a:t>
              </a:r>
              <a:endParaRPr lang="ru-RU" sz="1600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03539" y="3858100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js</a:t>
              </a:r>
              <a:endParaRPr lang="ru-RU" sz="160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30165" y="4244418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templates</a:t>
              </a:r>
              <a:endParaRPr lang="ru-RU" sz="1600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03539" y="4640306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fragments</a:t>
              </a:r>
              <a:endParaRPr lang="ru-RU" sz="1600" dirty="0" smtClean="0"/>
            </a:p>
          </p:txBody>
        </p:sp>
        <p:cxnSp>
          <p:nvCxnSpPr>
            <p:cNvPr id="61" name="Соединительная линия уступом 60"/>
            <p:cNvCxnSpPr/>
            <p:nvPr/>
          </p:nvCxnSpPr>
          <p:spPr>
            <a:xfrm>
              <a:off x="6709874" y="2342950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Соединительная линия уступом 61"/>
            <p:cNvCxnSpPr/>
            <p:nvPr/>
          </p:nvCxnSpPr>
          <p:spPr>
            <a:xfrm>
              <a:off x="7098828" y="2712282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Соединительная линия уступом 62"/>
            <p:cNvCxnSpPr/>
            <p:nvPr/>
          </p:nvCxnSpPr>
          <p:spPr>
            <a:xfrm>
              <a:off x="7394906" y="3053005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оединительная линия уступом 63"/>
            <p:cNvCxnSpPr/>
            <p:nvPr/>
          </p:nvCxnSpPr>
          <p:spPr>
            <a:xfrm>
              <a:off x="7402735" y="3439254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Соединительная линия уступом 64"/>
            <p:cNvCxnSpPr/>
            <p:nvPr/>
          </p:nvCxnSpPr>
          <p:spPr>
            <a:xfrm>
              <a:off x="7411457" y="3829072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Соединительная линия уступом 65"/>
            <p:cNvCxnSpPr>
              <a:endCxn id="30" idx="1"/>
            </p:cNvCxnSpPr>
            <p:nvPr/>
          </p:nvCxnSpPr>
          <p:spPr>
            <a:xfrm rot="16200000" flipH="1">
              <a:off x="6483387" y="3566916"/>
              <a:ext cx="1462219" cy="231337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Соединительная линия уступом 67"/>
            <p:cNvCxnSpPr/>
            <p:nvPr/>
          </p:nvCxnSpPr>
          <p:spPr>
            <a:xfrm>
              <a:off x="7402735" y="4609528"/>
              <a:ext cx="258328" cy="211502"/>
            </a:xfrm>
            <a:prstGeom prst="bentConnector3">
              <a:avLst>
                <a:gd name="adj1" fmla="val -5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589393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duction Training (Pune) - SVT Team">
  <a:themeElements>
    <a:clrScheme name="NTC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C8394F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 – Right column headers">
  <a:themeElements>
    <a:clrScheme name="NTC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C8394F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 – Middle Column headers">
  <a:themeElements>
    <a:clrScheme name="Custom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DA2F48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Induction Training (Pune) - SVT Team">
  <a:themeElements>
    <a:clrScheme name="NTC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C8394F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668F01-448C-4214-B9AE-79BC8EA702D1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Induction Training (Pune) - SVT Team</Template>
  <TotalTime>5660</TotalTime>
  <Words>237</Words>
  <Application>Microsoft Office PowerPoint</Application>
  <PresentationFormat>Произвольный</PresentationFormat>
  <Paragraphs>76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Induction Training (Pune) - SVT Team</vt:lpstr>
      <vt:lpstr>2 – Right column headers</vt:lpstr>
      <vt:lpstr>3 – Middle Column headers</vt:lpstr>
      <vt:lpstr>1_Induction Training (Pune) - SVT Team</vt:lpstr>
      <vt:lpstr>Eaters Club</vt:lpstr>
      <vt:lpstr>Олег Шалякин </vt:lpstr>
      <vt:lpstr>Содержание:</vt:lpstr>
      <vt:lpstr>Введение</vt:lpstr>
      <vt:lpstr>Проект Eaters Club: Описание проекта</vt:lpstr>
      <vt:lpstr>Проект Eaters Club: Цели и задачи</vt:lpstr>
      <vt:lpstr>Проект Eaters Club: Дизайн и разработка</vt:lpstr>
      <vt:lpstr>Проект Eaters Club: Бизнес сценарии пользователя</vt:lpstr>
      <vt:lpstr>Project structure</vt:lpstr>
      <vt:lpstr>Технологии в проекте</vt:lpstr>
      <vt:lpstr>Технологии в проекте: Front-end</vt:lpstr>
      <vt:lpstr>Технологии в проекте: Back-end</vt:lpstr>
      <vt:lpstr>Технологии в проекте: DB</vt:lpstr>
      <vt:lpstr>Технологии в проекте: Server</vt:lpstr>
      <vt:lpstr>Технологии в проекте: Other</vt:lpstr>
      <vt:lpstr>Демонстрация</vt:lpstr>
      <vt:lpstr>Заключение</vt:lpstr>
      <vt:lpstr>Слайд 18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&amp; Volume Testing Team</dc:title>
  <dc:creator>Alexander Podkopaev</dc:creator>
  <cp:lastModifiedBy>Aligattor</cp:lastModifiedBy>
  <cp:revision>197</cp:revision>
  <dcterms:created xsi:type="dcterms:W3CDTF">2016-04-15T10:58:57Z</dcterms:created>
  <dcterms:modified xsi:type="dcterms:W3CDTF">2019-04-15T19:46:39Z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