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19" r:id="rId5"/>
    <p:sldMasterId id="2147483769" r:id="rId6"/>
    <p:sldMasterId id="2147483786" r:id="rId7"/>
  </p:sldMasterIdLst>
  <p:notesMasterIdLst>
    <p:notesMasterId r:id="rId27"/>
  </p:notesMasterIdLst>
  <p:handoutMasterIdLst>
    <p:handoutMasterId r:id="rId28"/>
  </p:handoutMasterIdLst>
  <p:sldIdLst>
    <p:sldId id="402" r:id="rId8"/>
    <p:sldId id="461" r:id="rId9"/>
    <p:sldId id="405" r:id="rId10"/>
    <p:sldId id="432" r:id="rId11"/>
    <p:sldId id="447" r:id="rId12"/>
    <p:sldId id="446" r:id="rId13"/>
    <p:sldId id="462" r:id="rId14"/>
    <p:sldId id="449" r:id="rId15"/>
    <p:sldId id="448" r:id="rId16"/>
    <p:sldId id="460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8" r:id="rId25"/>
    <p:sldId id="3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CF09B140-F5D8-7741-BE42-FFB0971C9067}">
          <p14:sldIdLst>
            <p14:sldId id="402"/>
            <p14:sldId id="461"/>
            <p14:sldId id="405"/>
            <p14:sldId id="432"/>
          </p14:sldIdLst>
        </p14:section>
        <p14:section name="System Paerformance Sector" id="{7603975E-9D9C-0F40-B3D2-62029C4583DF}">
          <p14:sldIdLst>
            <p14:sldId id="447"/>
            <p14:sldId id="446"/>
            <p14:sldId id="462"/>
            <p14:sldId id="449"/>
            <p14:sldId id="448"/>
            <p14:sldId id="460"/>
            <p14:sldId id="450"/>
            <p14:sldId id="451"/>
            <p14:sldId id="452"/>
            <p14:sldId id="453"/>
            <p14:sldId id="454"/>
            <p14:sldId id="455"/>
            <p14:sldId id="456"/>
            <p14:sldId id="458"/>
          </p14:sldIdLst>
        </p14:section>
        <p14:section name="SVT TEam" id="{C9F26F01-32CB-5543-BAFF-C99BC9FE531C}">
          <p14:sldIdLst>
            <p14:sldId id="377"/>
          </p14:sldIdLst>
        </p14:section>
        <p14:section name="Type Styles" id="{A4FE114E-FA87-CF49-BA14-0A45F5E33D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pos="6864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3744" userDrawn="1">
          <p15:clr>
            <a:srgbClr val="A4A3A4"/>
          </p15:clr>
        </p15:guide>
        <p15:guide id="7" orient="horz" pos="3820">
          <p15:clr>
            <a:srgbClr val="A4A3A4"/>
          </p15:clr>
        </p15:guide>
        <p15:guide id="8" orient="horz" pos="3904">
          <p15:clr>
            <a:srgbClr val="A4A3A4"/>
          </p15:clr>
        </p15:guide>
        <p15:guide id="9" orient="horz" pos="416">
          <p15:clr>
            <a:srgbClr val="A4A3A4"/>
          </p15:clr>
        </p15:guide>
        <p15:guide id="10" orient="horz" pos="723">
          <p15:clr>
            <a:srgbClr val="A4A3A4"/>
          </p15:clr>
        </p15:guide>
        <p15:guide id="11" orient="horz" pos="801">
          <p15:clr>
            <a:srgbClr val="A4A3A4"/>
          </p15:clr>
        </p15:guide>
        <p15:guide id="12" orient="horz" pos="1114">
          <p15:clr>
            <a:srgbClr val="A4A3A4"/>
          </p15:clr>
        </p15:guide>
        <p15:guide id="13" orient="horz" pos="1192">
          <p15:clr>
            <a:srgbClr val="A4A3A4"/>
          </p15:clr>
        </p15:guide>
        <p15:guide id="14" orient="horz" pos="1499">
          <p15:clr>
            <a:srgbClr val="A4A3A4"/>
          </p15:clr>
        </p15:guide>
        <p15:guide id="15" orient="horz" pos="1583">
          <p15:clr>
            <a:srgbClr val="A4A3A4"/>
          </p15:clr>
        </p15:guide>
        <p15:guide id="16" orient="horz" pos="1884">
          <p15:clr>
            <a:srgbClr val="A4A3A4"/>
          </p15:clr>
        </p15:guide>
        <p15:guide id="17" orient="horz" pos="1968">
          <p15:clr>
            <a:srgbClr val="A4A3A4"/>
          </p15:clr>
        </p15:guide>
        <p15:guide id="18" orient="horz" pos="2275">
          <p15:clr>
            <a:srgbClr val="A4A3A4"/>
          </p15:clr>
        </p15:guide>
        <p15:guide id="19" orient="horz" pos="235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2738">
          <p15:clr>
            <a:srgbClr val="A4A3A4"/>
          </p15:clr>
        </p15:guide>
        <p15:guide id="22" orient="horz" pos="3044">
          <p15:clr>
            <a:srgbClr val="A4A3A4"/>
          </p15:clr>
        </p15:guide>
        <p15:guide id="23" orient="horz" pos="3123">
          <p15:clr>
            <a:srgbClr val="A4A3A4"/>
          </p15:clr>
        </p15:guide>
        <p15:guide id="24" orient="horz" pos="3429">
          <p15:clr>
            <a:srgbClr val="A4A3A4"/>
          </p15:clr>
        </p15:guide>
        <p15:guide id="25" orient="horz" pos="3508">
          <p15:clr>
            <a:srgbClr val="A4A3A4"/>
          </p15:clr>
        </p15:guide>
        <p15:guide id="26" pos="3875">
          <p15:clr>
            <a:srgbClr val="A4A3A4"/>
          </p15:clr>
        </p15:guide>
        <p15:guide id="27" pos="6891">
          <p15:clr>
            <a:srgbClr val="A4A3A4"/>
          </p15:clr>
        </p15:guide>
        <p15:guide id="28" pos="2716">
          <p15:clr>
            <a:srgbClr val="A4A3A4"/>
          </p15:clr>
        </p15:guide>
        <p15:guide id="29" pos="2635">
          <p15:clr>
            <a:srgbClr val="A4A3A4"/>
          </p15:clr>
        </p15:guide>
        <p15:guide id="30" pos="3794">
          <p15:clr>
            <a:srgbClr val="A4A3A4"/>
          </p15:clr>
        </p15:guide>
        <p15:guide id="31" pos="5421">
          <p15:clr>
            <a:srgbClr val="A4A3A4"/>
          </p15:clr>
        </p15:guide>
        <p15:guide id="32" pos="5344">
          <p15:clr>
            <a:srgbClr val="A4A3A4"/>
          </p15:clr>
        </p15:guide>
        <p15:guide id="33" pos="2325">
          <p15:clr>
            <a:srgbClr val="A4A3A4"/>
          </p15:clr>
        </p15:guide>
        <p15:guide id="34" pos="7354">
          <p15:clr>
            <a:srgbClr val="A4A3A4"/>
          </p15:clr>
        </p15:guide>
        <p15:guide id="35" pos="3485">
          <p15:clr>
            <a:srgbClr val="A4A3A4"/>
          </p15:clr>
        </p15:guide>
        <p15:guide id="36" pos="1088">
          <p15:clr>
            <a:srgbClr val="A4A3A4"/>
          </p15:clr>
        </p15:guide>
        <p15:guide id="37" pos="6581">
          <p15:clr>
            <a:srgbClr val="A4A3A4"/>
          </p15:clr>
        </p15:guide>
        <p15:guide id="38" pos="3024">
          <p15:clr>
            <a:srgbClr val="A4A3A4"/>
          </p15:clr>
        </p15:guide>
        <p15:guide id="39" pos="4644">
          <p15:clr>
            <a:srgbClr val="A4A3A4"/>
          </p15:clr>
        </p15:guide>
        <p15:guide id="40" pos="4184">
          <p15:clr>
            <a:srgbClr val="A4A3A4"/>
          </p15:clr>
        </p15:guide>
        <p15:guide id="41" pos="6500">
          <p15:clr>
            <a:srgbClr val="A4A3A4"/>
          </p15:clr>
        </p15:guide>
        <p15:guide id="42" pos="3106">
          <p15:clr>
            <a:srgbClr val="A4A3A4"/>
          </p15:clr>
        </p15:guide>
        <p15:guide id="43" pos="3407">
          <p15:clr>
            <a:srgbClr val="A4A3A4"/>
          </p15:clr>
        </p15:guide>
        <p15:guide id="44" pos="4262">
          <p15:clr>
            <a:srgbClr val="A4A3A4"/>
          </p15:clr>
        </p15:guide>
        <p15:guide id="45" pos="4568">
          <p15:clr>
            <a:srgbClr val="A4A3A4"/>
          </p15:clr>
        </p15:guide>
        <p15:guide id="46" pos="2243">
          <p15:clr>
            <a:srgbClr val="A4A3A4"/>
          </p15:clr>
        </p15:guide>
        <p15:guide id="47" pos="1942">
          <p15:clr>
            <a:srgbClr val="A4A3A4"/>
          </p15:clr>
        </p15:guide>
        <p15:guide id="48" pos="1858">
          <p15:clr>
            <a:srgbClr val="A4A3A4"/>
          </p15:clr>
        </p15:guide>
        <p15:guide id="49" pos="1479">
          <p15:clr>
            <a:srgbClr val="A4A3A4"/>
          </p15:clr>
        </p15:guide>
        <p15:guide id="50" pos="1557">
          <p15:clr>
            <a:srgbClr val="A4A3A4"/>
          </p15:clr>
        </p15:guide>
        <p15:guide id="51" pos="1166">
          <p15:clr>
            <a:srgbClr val="A4A3A4"/>
          </p15:clr>
        </p15:guide>
        <p15:guide id="52" pos="779">
          <p15:clr>
            <a:srgbClr val="A4A3A4"/>
          </p15:clr>
        </p15:guide>
        <p15:guide id="53" pos="4959">
          <p15:clr>
            <a:srgbClr val="A4A3A4"/>
          </p15:clr>
        </p15:guide>
        <p15:guide id="54" pos="5036">
          <p15:clr>
            <a:srgbClr val="A4A3A4"/>
          </p15:clr>
        </p15:guide>
        <p15:guide id="55" pos="5730">
          <p15:clr>
            <a:srgbClr val="A4A3A4"/>
          </p15:clr>
        </p15:guide>
        <p15:guide id="56" pos="5811">
          <p15:clr>
            <a:srgbClr val="A4A3A4"/>
          </p15:clr>
        </p15:guide>
        <p15:guide id="57" pos="6109">
          <p15:clr>
            <a:srgbClr val="A4A3A4"/>
          </p15:clr>
        </p15:guide>
        <p15:guide id="58" pos="6190">
          <p15:clr>
            <a:srgbClr val="A4A3A4"/>
          </p15:clr>
        </p15:guide>
        <p15:guide id="59" pos="701">
          <p15:clr>
            <a:srgbClr val="A4A3A4"/>
          </p15:clr>
        </p15:guide>
        <p15:guide id="60" pos="400">
          <p15:clr>
            <a:srgbClr val="A4A3A4"/>
          </p15:clr>
        </p15:guide>
        <p15:guide id="61" pos="310">
          <p15:clr>
            <a:srgbClr val="A4A3A4"/>
          </p15:clr>
        </p15:guide>
        <p15:guide id="62" pos="6969">
          <p15:clr>
            <a:srgbClr val="A4A3A4"/>
          </p15:clr>
        </p15:guide>
        <p15:guide id="63" pos="72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99F"/>
    <a:srgbClr val="477664"/>
    <a:srgbClr val="6E843C"/>
    <a:srgbClr val="C8532F"/>
    <a:srgbClr val="C8394F"/>
    <a:srgbClr val="CBD3B2"/>
    <a:srgbClr val="B1BE8E"/>
    <a:srgbClr val="99A86C"/>
    <a:srgbClr val="CBC3DF"/>
    <a:srgbClr val="B1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3867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956" y="66"/>
      </p:cViewPr>
      <p:guideLst>
        <p:guide orient="horz" pos="2160"/>
        <p:guide pos="3840"/>
        <p:guide pos="816"/>
        <p:guide pos="6864"/>
        <p:guide orient="horz" pos="384"/>
        <p:guide orient="horz" pos="3744"/>
        <p:guide orient="horz" pos="3820"/>
        <p:guide orient="horz" pos="3904"/>
        <p:guide orient="horz" pos="416"/>
        <p:guide orient="horz" pos="723"/>
        <p:guide orient="horz" pos="801"/>
        <p:guide orient="horz" pos="1114"/>
        <p:guide orient="horz" pos="1192"/>
        <p:guide orient="horz" pos="1499"/>
        <p:guide orient="horz" pos="1583"/>
        <p:guide orient="horz" pos="1884"/>
        <p:guide orient="horz" pos="1968"/>
        <p:guide orient="horz" pos="2275"/>
        <p:guide orient="horz" pos="2353"/>
        <p:guide orient="horz" pos="2658"/>
        <p:guide orient="horz" pos="2738"/>
        <p:guide orient="horz" pos="3044"/>
        <p:guide orient="horz" pos="3123"/>
        <p:guide orient="horz" pos="3429"/>
        <p:guide orient="horz" pos="3508"/>
        <p:guide pos="3875"/>
        <p:guide pos="6891"/>
        <p:guide pos="2716"/>
        <p:guide pos="2635"/>
        <p:guide pos="3794"/>
        <p:guide pos="5421"/>
        <p:guide pos="5344"/>
        <p:guide pos="2325"/>
        <p:guide pos="7354"/>
        <p:guide pos="3485"/>
        <p:guide pos="1088"/>
        <p:guide pos="6581"/>
        <p:guide pos="3024"/>
        <p:guide pos="4644"/>
        <p:guide pos="4184"/>
        <p:guide pos="6500"/>
        <p:guide pos="3106"/>
        <p:guide pos="3407"/>
        <p:guide pos="4262"/>
        <p:guide pos="4568"/>
        <p:guide pos="2243"/>
        <p:guide pos="1942"/>
        <p:guide pos="1858"/>
        <p:guide pos="1479"/>
        <p:guide pos="1557"/>
        <p:guide pos="1166"/>
        <p:guide pos="779"/>
        <p:guide pos="4959"/>
        <p:guide pos="5036"/>
        <p:guide pos="5730"/>
        <p:guide pos="5811"/>
        <p:guide pos="6109"/>
        <p:guide pos="6190"/>
        <p:guide pos="701"/>
        <p:guide pos="400"/>
        <p:guide pos="310"/>
        <p:guide pos="6969"/>
        <p:guide pos="72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Приветствие</a:t>
            </a:r>
            <a:r>
              <a:rPr lang="ru-RU" baseline="0" dirty="0" smtClean="0"/>
              <a:t> аудитории: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Всем</a:t>
            </a:r>
            <a:r>
              <a:rPr lang="ru-RU" baseline="0" dirty="0" smtClean="0"/>
              <a:t> привет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Рады вас видеть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Спасибо что пришли</a:t>
            </a:r>
          </a:p>
          <a:p>
            <a:pPr marL="0" indent="0">
              <a:buFontTx/>
              <a:buNone/>
            </a:pPr>
            <a:r>
              <a:rPr lang="ru-RU" dirty="0" smtClean="0"/>
              <a:t>Краткое</a:t>
            </a:r>
            <a:r>
              <a:rPr lang="ru-RU" baseline="0" dirty="0" smtClean="0"/>
              <a:t> описание, о чем пойдет речь: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Мы расскажем о нашем проекте «Клуб едоков», как о результате применения навыков, полученных во время обучения в УНЦ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Регламент презентации: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Займет около… 30 минут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Будут вопросы – задавайте сразу.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Поехали!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4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Представление: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Меня зовут так-то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Мой коллега, тот-то</a:t>
            </a:r>
          </a:p>
          <a:p>
            <a:pPr marL="0" indent="0">
              <a:buFontTx/>
              <a:buNone/>
            </a:pPr>
            <a:r>
              <a:rPr lang="ru-RU" dirty="0" smtClean="0"/>
              <a:t>Благодарности тем,</a:t>
            </a:r>
            <a:r>
              <a:rPr lang="ru-RU" baseline="0" dirty="0" smtClean="0"/>
              <a:t> кто нас </a:t>
            </a:r>
            <a:r>
              <a:rPr lang="ru-RU" dirty="0" smtClean="0"/>
              <a:t>курировал: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Михаил Ерченко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Александр Кириллов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Александр Романов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Владимир Ситников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тексту: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Коснемся целей</a:t>
            </a:r>
            <a:r>
              <a:rPr lang="ru-RU" baseline="0" dirty="0" smtClean="0"/>
              <a:t> и задач, которые мы перед собой поставили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Тезисное описание проекта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т.д. по содержанию…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Каждый из нас в той или иной мере любит покушать, рестораны, кафе, </a:t>
            </a:r>
            <a:r>
              <a:rPr lang="en-US" dirty="0" smtClean="0"/>
              <a:t>fast food</a:t>
            </a:r>
            <a:r>
              <a:rPr lang="en-US" baseline="0" dirty="0" smtClean="0"/>
              <a:t> </a:t>
            </a:r>
            <a:r>
              <a:rPr lang="ru-RU" baseline="0" dirty="0" smtClean="0"/>
              <a:t>и конечно домашняя кулинария.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Кто из вас любит вкусный домашний ужин? Поднимите руку (и сам поднимаю руку). Много/немного.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А кто из вас любит готовить вкусный домашний ужин? Поднимите руку (и сам поднимаю руку). Много/немного.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Проект (наш клуб) рассчитан на:</a:t>
            </a:r>
            <a:br>
              <a:rPr lang="ru-RU" baseline="0" dirty="0" smtClean="0"/>
            </a:br>
            <a:r>
              <a:rPr lang="ru-RU" baseline="0" dirty="0" smtClean="0"/>
              <a:t>любителей готовить</a:t>
            </a:r>
            <a:br>
              <a:rPr lang="ru-RU" baseline="0" dirty="0" smtClean="0"/>
            </a:br>
            <a:r>
              <a:rPr lang="ru-RU" baseline="0" dirty="0" smtClean="0"/>
              <a:t>желающих контролировать наличие продуктов на кухне, а также срока их годности</a:t>
            </a:r>
            <a:br>
              <a:rPr lang="ru-RU" baseline="0" dirty="0" smtClean="0"/>
            </a:br>
            <a:r>
              <a:rPr lang="ru-RU" baseline="0" dirty="0" smtClean="0"/>
              <a:t>делиться понравившимися рецептами с друзьями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86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err="1" smtClean="0"/>
              <a:t>Eaters</a:t>
            </a:r>
            <a:r>
              <a:rPr lang="ru-RU" dirty="0" smtClean="0"/>
              <a:t> </a:t>
            </a:r>
            <a:r>
              <a:rPr lang="ru-RU" dirty="0" err="1" smtClean="0"/>
              <a:t>Club</a:t>
            </a:r>
            <a:r>
              <a:rPr lang="ru-RU" dirty="0" smtClean="0"/>
              <a:t> представляет из себя кулинарный портал для хранения рецептов, составления меню по имеющимся продуктам и контроля потребляемых калорий.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Оснащен интерфейсом для авторизации пользователей, личным кабинетом, каталогом рецептов, поиском и рейтинговой системой и системой тэгов.</a:t>
            </a:r>
          </a:p>
          <a:p>
            <a:pPr marL="171450" indent="-171450">
              <a:buFontTx/>
              <a:buChar char="-"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06706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3" y="1222171"/>
            <a:ext cx="9702033" cy="4842079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203158"/>
            <a:ext cx="9702033" cy="4861092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2000">
                <a:solidFill>
                  <a:srgbClr val="FFFFFF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rgbClr val="FFFFFF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rgbClr val="FFFFFF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rgbClr val="FFFFFF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1241425" y="1765300"/>
            <a:ext cx="9702800" cy="4330700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20"/>
            <a:ext cx="9702033" cy="4361130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193452"/>
            <a:ext cx="9702033" cy="50041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3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3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3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3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41425" y="1216025"/>
            <a:ext cx="4782312" cy="4852988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241402" y="1684338"/>
            <a:ext cx="4781573" cy="4344987"/>
          </a:xfrm>
        </p:spPr>
        <p:txBody>
          <a:bodyPr/>
          <a:lstStyle>
            <a:lvl1pPr>
              <a:defRPr sz="1600"/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41403" y="1189038"/>
            <a:ext cx="4773636" cy="4875212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4"/>
                </a:solidFill>
              </a:defRPr>
            </a:lvl1pPr>
            <a:lvl2pPr marL="502920" indent="-274320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1241425" y="1703120"/>
            <a:ext cx="4781584" cy="436113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41425" y="373197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1241425" y="1694239"/>
            <a:ext cx="9702800" cy="1917324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1240634" y="4214300"/>
            <a:ext cx="9702800" cy="1881700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06706"/>
            <a:ext cx="2743200" cy="427948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654902"/>
            <a:ext cx="4786312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2468244"/>
            <a:ext cx="4786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654902"/>
            <a:ext cx="4791871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1563" y="2468244"/>
            <a:ext cx="4791871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4" y="3219980"/>
            <a:ext cx="2946397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4380275"/>
            <a:ext cx="2946397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649" y="3219980"/>
            <a:ext cx="2932113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4380275"/>
            <a:ext cx="2932113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81875" y="3219980"/>
            <a:ext cx="29368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4380275"/>
            <a:ext cx="29368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29463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892300"/>
            <a:ext cx="2932113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892300"/>
            <a:ext cx="29368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3108163"/>
            <a:ext cx="232409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951395"/>
            <a:ext cx="232409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09988" y="3108163"/>
            <a:ext cx="231298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9988" y="3951395"/>
            <a:ext cx="231298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01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59501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4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709988" y="1772495"/>
            <a:ext cx="231298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9501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5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5029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73393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7141757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9110122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29"/>
          </p:nvPr>
        </p:nvSpPr>
        <p:spPr>
          <a:xfrm>
            <a:off x="3205029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30"/>
          </p:nvPr>
        </p:nvSpPr>
        <p:spPr>
          <a:xfrm>
            <a:off x="5173393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31"/>
          </p:nvPr>
        </p:nvSpPr>
        <p:spPr>
          <a:xfrm>
            <a:off x="7141757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EDE8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6018985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513013"/>
            <a:ext cx="6013450" cy="355123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6100" y="2513013"/>
            <a:ext cx="17144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217751"/>
            <a:ext cx="7242197" cy="88941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2469052"/>
            <a:ext cx="1709293" cy="3595198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2503488"/>
            <a:ext cx="7242197" cy="356199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2503488"/>
            <a:ext cx="6002360" cy="35604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9850824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© Netcracker 2016</a:t>
            </a:r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pPr algn="r"/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rgbClr val="EEEDE8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6018985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in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TC_Presentation-baselinegrid-1.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887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7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8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03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06706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2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015590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06706"/>
            <a:ext cx="2743200" cy="427948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6018985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6018985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015590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4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015590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630183"/>
            <a:ext cx="9702033" cy="5434068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2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14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14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14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1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14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14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14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1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3" y="1222171"/>
            <a:ext cx="9702033" cy="4842079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8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203158"/>
            <a:ext cx="9702033" cy="4861092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2000">
                <a:solidFill>
                  <a:srgbClr val="FFFFFF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rgbClr val="FFFFFF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rgbClr val="FFFFFF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rgbClr val="FFFFFF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015590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1241425" y="1765300"/>
            <a:ext cx="9702800" cy="4330700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20"/>
            <a:ext cx="9702033" cy="4361130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9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193452"/>
            <a:ext cx="9702033" cy="50041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3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3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3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3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41425" y="1216025"/>
            <a:ext cx="4782312" cy="4852988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241402" y="1684338"/>
            <a:ext cx="4781573" cy="4344987"/>
          </a:xfrm>
        </p:spPr>
        <p:txBody>
          <a:bodyPr/>
          <a:lstStyle>
            <a:lvl1pPr>
              <a:defRPr sz="1600"/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2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41403" y="1189038"/>
            <a:ext cx="4773636" cy="4875212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4"/>
                </a:solidFill>
              </a:defRPr>
            </a:lvl1pPr>
            <a:lvl2pPr marL="502920" indent="-274320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0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1241425" y="1703120"/>
            <a:ext cx="4781584" cy="436113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41425" y="373197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1241425" y="1694239"/>
            <a:ext cx="9702800" cy="1917324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1240634" y="4214300"/>
            <a:ext cx="9702800" cy="1881700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630183"/>
            <a:ext cx="9702033" cy="5434068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654902"/>
            <a:ext cx="4786312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2468244"/>
            <a:ext cx="4786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654902"/>
            <a:ext cx="4791871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1563" y="2468244"/>
            <a:ext cx="4791871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4" y="3219980"/>
            <a:ext cx="2946397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4380275"/>
            <a:ext cx="2946397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649" y="3219980"/>
            <a:ext cx="2932113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4380275"/>
            <a:ext cx="2932113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81875" y="3219980"/>
            <a:ext cx="29368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4380275"/>
            <a:ext cx="29368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29463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892300"/>
            <a:ext cx="2932113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892300"/>
            <a:ext cx="29368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3108163"/>
            <a:ext cx="232409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951395"/>
            <a:ext cx="232409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09988" y="3108163"/>
            <a:ext cx="231298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9988" y="3951395"/>
            <a:ext cx="231298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01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59501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4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709988" y="1772495"/>
            <a:ext cx="231298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9501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5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5029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73393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7141757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9110122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29"/>
          </p:nvPr>
        </p:nvSpPr>
        <p:spPr>
          <a:xfrm>
            <a:off x="3205029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30"/>
          </p:nvPr>
        </p:nvSpPr>
        <p:spPr>
          <a:xfrm>
            <a:off x="5173393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31"/>
          </p:nvPr>
        </p:nvSpPr>
        <p:spPr>
          <a:xfrm>
            <a:off x="7141757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EDE8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02166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214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513013"/>
            <a:ext cx="6013450" cy="355123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6100" y="2513013"/>
            <a:ext cx="17144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36034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2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14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14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14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217751"/>
            <a:ext cx="7242197" cy="88941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2469052"/>
            <a:ext cx="1709293" cy="3595198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2503488"/>
            <a:ext cx="7242197" cy="356199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336334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8737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5152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2503488"/>
            <a:ext cx="6002360" cy="35604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3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242849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9850824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132437">
                    <a:tint val="75000"/>
                  </a:srgbClr>
                </a:solidFill>
              </a:rPr>
              <a:t>© Netcracker 2016</a:t>
            </a:r>
            <a:endParaRPr lang="en-US" dirty="0">
              <a:solidFill>
                <a:srgbClr val="132437">
                  <a:tint val="75000"/>
                </a:srgb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pPr algn="r"/>
              <a:t>‹#›</a:t>
            </a:fld>
            <a:endParaRPr lang="en-US" sz="1200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rgbClr val="EEEDE8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34395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rgbClr val="EEEDE8"/>
                </a:solidFill>
              </a:rPr>
              <a:t>Q&amp;A</a:t>
            </a:r>
            <a:endParaRPr lang="en-US" sz="5500" dirty="0">
              <a:solidFill>
                <a:srgbClr val="EEE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8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rgbClr val="EEEDE8"/>
                </a:solidFill>
              </a:rPr>
              <a:t>Thank You</a:t>
            </a:r>
            <a:endParaRPr lang="en-US" sz="5500" dirty="0">
              <a:solidFill>
                <a:srgbClr val="EEE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0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1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14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14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14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in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TC_Presentation-baselinegrid-1.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slideLayout" Target="../slideLayouts/slideLayout90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41" Type="http://schemas.openxmlformats.org/officeDocument/2006/relationships/slideLayout" Target="../slideLayouts/slideLayout89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Netcracker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pPr algn="r"/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655" r:id="rId38"/>
    <p:sldLayoutId id="2147483714" r:id="rId39"/>
    <p:sldLayoutId id="2147483710" r:id="rId40"/>
    <p:sldLayoutId id="2147483690" r:id="rId41"/>
    <p:sldLayoutId id="2147483668" r:id="rId4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4pPr>
      <a:lvl5pPr marL="123444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Lucida Grande"/>
        <a:buChar char="-"/>
        <a:defRPr sz="16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Netcracker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pPr algn="r"/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55" r:id="rId3"/>
    <p:sldLayoutId id="214748375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4pPr>
      <a:lvl5pPr marL="132588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Netcracker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pPr algn="r"/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4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4pPr>
      <a:lvl5pPr marL="132588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t>© Netcracker 2016</a:t>
            </a:r>
            <a:endParaRPr lang="en-US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pPr algn="r"/>
              <a:t>‹#›</a:t>
            </a:fld>
            <a:endParaRPr lang="en-US" sz="1200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4pPr>
      <a:lvl5pPr marL="123444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Lucida Grande"/>
        <a:buChar char="-"/>
        <a:defRPr sz="16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leg.shaliakin@NetCrack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hyperlink" Target="mailto:Vladislav.Efremenko@NetCracker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439" y="2895548"/>
            <a:ext cx="5407024" cy="721859"/>
          </a:xfrm>
        </p:spPr>
        <p:txBody>
          <a:bodyPr/>
          <a:lstStyle/>
          <a:p>
            <a:r>
              <a:rPr lang="en-US" dirty="0" smtClean="0"/>
              <a:t>Eaters Club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NCEDU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Java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en-US" dirty="0" smtClean="0"/>
              <a:t>Project structure</a:t>
            </a:r>
            <a:endParaRPr lang="ru-RU" dirty="0"/>
          </a:p>
        </p:txBody>
      </p:sp>
      <p:grpSp>
        <p:nvGrpSpPr>
          <p:cNvPr id="70" name="Группа 69"/>
          <p:cNvGrpSpPr/>
          <p:nvPr/>
        </p:nvGrpSpPr>
        <p:grpSpPr>
          <a:xfrm>
            <a:off x="685608" y="1124515"/>
            <a:ext cx="4403429" cy="4739077"/>
            <a:chOff x="728330" y="578337"/>
            <a:chExt cx="4403429" cy="4739077"/>
          </a:xfrm>
        </p:grpSpPr>
        <p:sp>
          <p:nvSpPr>
            <p:cNvPr id="5" name="TextBox 4"/>
            <p:cNvSpPr txBox="1"/>
            <p:nvPr/>
          </p:nvSpPr>
          <p:spPr>
            <a:xfrm>
              <a:off x="728330" y="578337"/>
              <a:ext cx="1477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eaters-club</a:t>
              </a:r>
              <a:endParaRPr lang="ru-RU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1403" y="947669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src</a:t>
              </a:r>
              <a:endParaRPr lang="ru-RU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6546" y="1317001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main</a:t>
              </a:r>
              <a:endParaRPr lang="ru-RU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59774" y="1686333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java</a:t>
              </a:r>
              <a:endParaRPr lang="ru-RU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2734" y="2448701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config</a:t>
              </a:r>
              <a:endParaRPr lang="ru-RU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2054" y="2055665"/>
              <a:ext cx="3059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com.netcracker.eaters</a:t>
              </a:r>
              <a:endParaRPr lang="ru-RU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82734" y="2818033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controller</a:t>
              </a:r>
              <a:endParaRPr lang="ru-RU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7323" y="4640306"/>
              <a:ext cx="22444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WebApplication</a:t>
              </a:r>
              <a:endParaRPr lang="ru-RU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82734" y="4270974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validator</a:t>
              </a:r>
              <a:endParaRPr lang="ru-RU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2734" y="3901642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service</a:t>
              </a:r>
              <a:endParaRPr lang="ru-RU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82734" y="3532310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repository</a:t>
              </a:r>
              <a:endParaRPr lang="ru-RU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82734" y="3162978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model</a:t>
              </a:r>
              <a:endParaRPr lang="ru-RU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96054" y="4978860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resources</a:t>
              </a:r>
              <a:endParaRPr lang="ru-RU" sz="1600" dirty="0" smtClean="0"/>
            </a:p>
          </p:txBody>
        </p:sp>
        <p:cxnSp>
          <p:nvCxnSpPr>
            <p:cNvPr id="35" name="Соединительная линия уступом 34"/>
            <p:cNvCxnSpPr/>
            <p:nvPr/>
          </p:nvCxnSpPr>
          <p:spPr>
            <a:xfrm>
              <a:off x="986971" y="916891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Соединительная линия уступом 44"/>
            <p:cNvCxnSpPr/>
            <p:nvPr/>
          </p:nvCxnSpPr>
          <p:spPr>
            <a:xfrm>
              <a:off x="1197427" y="1273459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Соединительная линия уступом 45"/>
            <p:cNvCxnSpPr/>
            <p:nvPr/>
          </p:nvCxnSpPr>
          <p:spPr>
            <a:xfrm>
              <a:off x="1455755" y="1655555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Соединительная линия уступом 46"/>
            <p:cNvCxnSpPr/>
            <p:nvPr/>
          </p:nvCxnSpPr>
          <p:spPr>
            <a:xfrm>
              <a:off x="1659774" y="2024887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Соединительная линия уступом 47"/>
            <p:cNvCxnSpPr/>
            <p:nvPr/>
          </p:nvCxnSpPr>
          <p:spPr>
            <a:xfrm>
              <a:off x="2224406" y="2448701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Соединительная линия уступом 48"/>
            <p:cNvCxnSpPr/>
            <p:nvPr/>
          </p:nvCxnSpPr>
          <p:spPr>
            <a:xfrm rot="16200000" flipH="1">
              <a:off x="-105761" y="3428573"/>
              <a:ext cx="3279763" cy="156730"/>
            </a:xfrm>
            <a:prstGeom prst="bentConnector3">
              <a:avLst>
                <a:gd name="adj1" fmla="val 10045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Соединительная линия уступом 54"/>
            <p:cNvCxnSpPr/>
            <p:nvPr/>
          </p:nvCxnSpPr>
          <p:spPr>
            <a:xfrm>
              <a:off x="2224406" y="2787255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Соединительная линия уступом 55"/>
            <p:cNvCxnSpPr/>
            <p:nvPr/>
          </p:nvCxnSpPr>
          <p:spPr>
            <a:xfrm>
              <a:off x="2220770" y="3115214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Соединительная линия уступом 56"/>
            <p:cNvCxnSpPr/>
            <p:nvPr/>
          </p:nvCxnSpPr>
          <p:spPr>
            <a:xfrm>
              <a:off x="2220770" y="3511824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Соединительная линия уступом 57"/>
            <p:cNvCxnSpPr/>
            <p:nvPr/>
          </p:nvCxnSpPr>
          <p:spPr>
            <a:xfrm>
              <a:off x="2224406" y="3872683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Соединительная линия уступом 58"/>
            <p:cNvCxnSpPr/>
            <p:nvPr/>
          </p:nvCxnSpPr>
          <p:spPr>
            <a:xfrm>
              <a:off x="2224406" y="4240265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Соединительная линия уступом 59"/>
            <p:cNvCxnSpPr/>
            <p:nvPr/>
          </p:nvCxnSpPr>
          <p:spPr>
            <a:xfrm>
              <a:off x="2628995" y="4604167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Группа 70"/>
          <p:cNvGrpSpPr/>
          <p:nvPr/>
        </p:nvGrpSpPr>
        <p:grpSpPr>
          <a:xfrm>
            <a:off x="5375790" y="2940397"/>
            <a:ext cx="2901908" cy="2974464"/>
            <a:chOff x="6347551" y="2004396"/>
            <a:chExt cx="2901908" cy="2974464"/>
          </a:xfrm>
        </p:grpSpPr>
        <p:sp>
          <p:nvSpPr>
            <p:cNvPr id="20" name="TextBox 19"/>
            <p:cNvSpPr txBox="1"/>
            <p:nvPr/>
          </p:nvSpPr>
          <p:spPr>
            <a:xfrm>
              <a:off x="6347551" y="2004396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webapp</a:t>
              </a:r>
              <a:endParaRPr lang="ru-RU" sz="16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01137" y="2732773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static</a:t>
              </a:r>
              <a:endParaRPr lang="ru-RU" sz="1600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68202" y="2394219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resources</a:t>
              </a:r>
              <a:endParaRPr lang="ru-RU" sz="16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84163" y="3071327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css</a:t>
              </a:r>
              <a:endParaRPr lang="ru-RU" sz="16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03539" y="3468282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img</a:t>
              </a:r>
              <a:endParaRPr lang="ru-RU" sz="16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03539" y="3858100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js</a:t>
              </a:r>
              <a:endParaRPr lang="ru-RU" sz="16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30165" y="4244418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templates</a:t>
              </a:r>
              <a:endParaRPr lang="ru-RU" sz="16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03539" y="4640306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fragments</a:t>
              </a:r>
              <a:endParaRPr lang="ru-RU" sz="1600" dirty="0" smtClean="0"/>
            </a:p>
          </p:txBody>
        </p:sp>
        <p:cxnSp>
          <p:nvCxnSpPr>
            <p:cNvPr id="61" name="Соединительная линия уступом 60"/>
            <p:cNvCxnSpPr/>
            <p:nvPr/>
          </p:nvCxnSpPr>
          <p:spPr>
            <a:xfrm>
              <a:off x="6709874" y="2342950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Соединительная линия уступом 61"/>
            <p:cNvCxnSpPr/>
            <p:nvPr/>
          </p:nvCxnSpPr>
          <p:spPr>
            <a:xfrm>
              <a:off x="7098828" y="2712282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Соединительная линия уступом 62"/>
            <p:cNvCxnSpPr/>
            <p:nvPr/>
          </p:nvCxnSpPr>
          <p:spPr>
            <a:xfrm>
              <a:off x="7394906" y="3053005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/>
            <p:cNvCxnSpPr/>
            <p:nvPr/>
          </p:nvCxnSpPr>
          <p:spPr>
            <a:xfrm>
              <a:off x="7402735" y="3439254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/>
            <p:nvPr/>
          </p:nvCxnSpPr>
          <p:spPr>
            <a:xfrm>
              <a:off x="7411457" y="3829072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endCxn id="30" idx="1"/>
            </p:cNvCxnSpPr>
            <p:nvPr/>
          </p:nvCxnSpPr>
          <p:spPr>
            <a:xfrm rot="16200000" flipH="1">
              <a:off x="6483387" y="3566916"/>
              <a:ext cx="1462219" cy="23133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/>
            <p:cNvCxnSpPr/>
            <p:nvPr/>
          </p:nvCxnSpPr>
          <p:spPr>
            <a:xfrm>
              <a:off x="7402735" y="4609528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39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Технологии в проекте</a:t>
            </a:r>
          </a:p>
        </p:txBody>
      </p:sp>
      <p:pic>
        <p:nvPicPr>
          <p:cNvPr id="12292" name="Picture 4" descr="https://dreamix.eu/blog/wp-content/uploads/2018/02/boot-data-1124x422_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3129" y="1231424"/>
            <a:ext cx="3274137" cy="1229258"/>
          </a:xfrm>
          <a:prstGeom prst="rect">
            <a:avLst/>
          </a:prstGeom>
          <a:noFill/>
        </p:spPr>
      </p:pic>
      <p:pic>
        <p:nvPicPr>
          <p:cNvPr id="8" name="Рисунок 7" descr="Буфер обмена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38" y="813319"/>
            <a:ext cx="1171015" cy="2917082"/>
          </a:xfrm>
          <a:prstGeom prst="rect">
            <a:avLst/>
          </a:prstGeom>
        </p:spPr>
      </p:pic>
      <p:pic>
        <p:nvPicPr>
          <p:cNvPr id="12297" name="Picture 9" descr="https://hsto.org/webt/me/2l/pa/me2lpa5o0f7i3ijip-hioytti0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9560" y="1867884"/>
            <a:ext cx="1514105" cy="1562052"/>
          </a:xfrm>
          <a:prstGeom prst="rect">
            <a:avLst/>
          </a:prstGeom>
          <a:noFill/>
        </p:spPr>
      </p:pic>
      <p:pic>
        <p:nvPicPr>
          <p:cNvPr id="12299" name="Picture 11" descr="https://programandoointentandolo.com/wordpress/wp-content/uploads/2019/02/thymeleaf-768x77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73129" y="2822430"/>
            <a:ext cx="1365131" cy="1368686"/>
          </a:xfrm>
          <a:prstGeom prst="rect">
            <a:avLst/>
          </a:prstGeom>
          <a:noFill/>
        </p:spPr>
      </p:pic>
      <p:pic>
        <p:nvPicPr>
          <p:cNvPr id="12301" name="Picture 13" descr="http://www.grotto-networking.com/WebSystems/files/lectures/BootStrap/bootstrap-stack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12060" y="2476899"/>
            <a:ext cx="1792017" cy="1505015"/>
          </a:xfrm>
          <a:prstGeom prst="rect">
            <a:avLst/>
          </a:prstGeom>
          <a:noFill/>
        </p:spPr>
      </p:pic>
      <p:pic>
        <p:nvPicPr>
          <p:cNvPr id="12303" name="Picture 15" descr="http://specthemes.com/webmaker/webmaker-preview/img/icons/fonta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30497" y="3987687"/>
            <a:ext cx="2025185" cy="1700840"/>
          </a:xfrm>
          <a:prstGeom prst="rect">
            <a:avLst/>
          </a:prstGeom>
          <a:noFill/>
        </p:spPr>
      </p:pic>
      <p:pic>
        <p:nvPicPr>
          <p:cNvPr id="12305" name="Picture 17" descr="https://3.bp.blogspot.com/-tBw_C1k8mA8/V-aPaID4EvI/AAAAAAAAD74/WpwQqregsqUDCjl7LO8xOLrZpR6kuiNZQCLcB/s110-p-k/favicon-194x19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79390" y="4553567"/>
            <a:ext cx="1047750" cy="1047751"/>
          </a:xfrm>
          <a:prstGeom prst="rect">
            <a:avLst/>
          </a:prstGeom>
          <a:noFill/>
        </p:spPr>
      </p:pic>
      <p:sp>
        <p:nvSpPr>
          <p:cNvPr id="12307" name="AutoShape 19" descr="https://www.e-legion.ru/i/tools/g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09" name="AutoShape 21" descr="https://www.e-legion.ru/i/tools/g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11" name="AutoShape 23" descr="https://www.e-legion.ru/i/tools/g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13" name="AutoShape 25" descr="https://www.e-legion.ru/i/tools/g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15" name="AutoShape 27" descr="https://www.e-legion.ru/i/tools/g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17" name="AutoShape 29" descr="https://www.e-legion.ru/i/tools/g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" name="Рисунок 20" descr="Буфер обмена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6984" y="4466356"/>
            <a:ext cx="1222171" cy="1222171"/>
          </a:xfrm>
          <a:prstGeom prst="rect">
            <a:avLst/>
          </a:prstGeom>
        </p:spPr>
      </p:pic>
      <p:pic>
        <p:nvPicPr>
          <p:cNvPr id="12319" name="Picture 31" descr="https://www.pytennessee.org/static/img/sponsors/heroku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641386" y="3896029"/>
            <a:ext cx="1773173" cy="1241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5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 </a:t>
            </a:r>
            <a:r>
              <a:rPr lang="en-US" dirty="0" smtClean="0"/>
              <a:t>Front-end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71870" y="1371600"/>
            <a:ext cx="93885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25000"/>
                  </a:schemeClr>
                </a:solidFill>
              </a:rPr>
              <a:t>Bootstrap</a:t>
            </a:r>
            <a:endParaRPr lang="ru-RU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just">
              <a:buNone/>
            </a:pPr>
            <a:r>
              <a:rPr lang="ru-RU" i="1" dirty="0" smtClean="0">
                <a:solidFill>
                  <a:schemeClr val="accent6">
                    <a:lumMod val="50000"/>
                  </a:schemeClr>
                </a:solidFill>
              </a:rPr>
              <a:t>«Создавайте адаптивные интерактивные и мобильные web-проекты с самой популярной в мире </a:t>
            </a:r>
            <a:r>
              <a:rPr lang="ru-RU" i="1" dirty="0" err="1" smtClean="0">
                <a:solidFill>
                  <a:schemeClr val="accent6">
                    <a:lumMod val="50000"/>
                  </a:schemeClr>
                </a:solidFill>
              </a:rPr>
              <a:t>front-end</a:t>
            </a:r>
            <a:r>
              <a:rPr lang="ru-RU" i="1" dirty="0" smtClean="0">
                <a:solidFill>
                  <a:schemeClr val="accent6">
                    <a:lumMod val="50000"/>
                  </a:schemeClr>
                </a:solidFill>
              </a:rPr>
              <a:t> библиотекой компонентов интерфейса.»</a:t>
            </a:r>
          </a:p>
          <a:p>
            <a:pPr algn="just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https://getbootstrap.com</a:t>
            </a:r>
            <a:endParaRPr lang="ru-RU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ru-RU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25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accent6">
                    <a:lumMod val="25000"/>
                  </a:schemeClr>
                </a:solidFill>
              </a:rPr>
              <a:t>FontAwesome</a:t>
            </a:r>
            <a:endParaRPr lang="en-US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just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The iconic font and CSS toolkit</a:t>
            </a:r>
          </a:p>
          <a:p>
            <a:pPr algn="just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https://fontawesome.com</a:t>
            </a:r>
            <a:endParaRPr lang="en-US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3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 </a:t>
            </a:r>
            <a:r>
              <a:rPr lang="en-US" dirty="0" smtClean="0"/>
              <a:t>Back-end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</a:t>
            </a:r>
            <a:r>
              <a:rPr lang="en-US" dirty="0" smtClean="0"/>
              <a:t>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06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</a:t>
            </a:r>
            <a:r>
              <a:rPr lang="en-US" dirty="0" smtClean="0"/>
              <a:t> 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9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 </a:t>
            </a:r>
            <a:r>
              <a:rPr lang="en-US" dirty="0" smtClean="0"/>
              <a:t>Other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0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41425" y="1251349"/>
            <a:ext cx="3139189" cy="343200"/>
          </a:xfrm>
        </p:spPr>
        <p:txBody>
          <a:bodyPr/>
          <a:lstStyle/>
          <a:p>
            <a:r>
              <a:rPr lang="en-US" dirty="0" smtClean="0"/>
              <a:t>Release engineer.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1403" y="591653"/>
            <a:ext cx="4925481" cy="443332"/>
          </a:xfrm>
        </p:spPr>
        <p:txBody>
          <a:bodyPr/>
          <a:lstStyle/>
          <a:p>
            <a:r>
              <a:rPr lang="ru-RU" dirty="0" smtClean="0"/>
              <a:t>Олег </a:t>
            </a:r>
            <a:r>
              <a:rPr lang="ru-RU" dirty="0" err="1" smtClean="0"/>
              <a:t>Шалякин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8195" y="2031939"/>
            <a:ext cx="5060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accent4"/>
                </a:solidFill>
                <a:cs typeface="Gibson"/>
              </a:rPr>
              <a:t>Опыт работы в компании – более 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4</a:t>
            </a:r>
            <a:r>
              <a:rPr lang="ru-RU" dirty="0" smtClean="0">
                <a:solidFill>
                  <a:schemeClr val="accent4"/>
                </a:solidFill>
                <a:cs typeface="Gibson"/>
              </a:rPr>
              <a:t> лет 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(Release Engineering: Builds, CI, CM, Cloud DevOps).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4"/>
              </a:solidFill>
              <a:cs typeface="Gibson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accent4"/>
                </a:solidFill>
                <a:cs typeface="Gibson"/>
              </a:rPr>
              <a:t>Контактные данные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:</a:t>
            </a:r>
          </a:p>
          <a:p>
            <a:r>
              <a:rPr lang="en-US" dirty="0" smtClean="0">
                <a:solidFill>
                  <a:schemeClr val="accent4"/>
                </a:solidFill>
                <a:cs typeface="Gibson"/>
              </a:rPr>
              <a:t>  </a:t>
            </a:r>
            <a:r>
              <a:rPr lang="ru-RU" dirty="0" smtClean="0">
                <a:solidFill>
                  <a:schemeClr val="accent4"/>
                </a:solidFill>
                <a:cs typeface="Gibson"/>
              </a:rPr>
              <a:t>Почта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:</a:t>
            </a:r>
            <a:r>
              <a:rPr lang="en-US" dirty="0">
                <a:solidFill>
                  <a:schemeClr val="accent4"/>
                </a:solidFill>
                <a:cs typeface="Gibson"/>
              </a:rPr>
              <a:t> </a:t>
            </a:r>
            <a:r>
              <a:rPr lang="en-US" dirty="0" smtClean="0">
                <a:solidFill>
                  <a:schemeClr val="accent4"/>
                </a:solidFill>
                <a:cs typeface="Gibson"/>
                <a:hlinkClick r:id="rId3"/>
              </a:rPr>
              <a:t>oleg.shaliakin@NetCracker.com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/>
            </a:r>
            <a:br>
              <a:rPr lang="en-US" dirty="0" smtClean="0">
                <a:solidFill>
                  <a:schemeClr val="accent4"/>
                </a:solidFill>
                <a:cs typeface="Gibson"/>
              </a:rPr>
            </a:br>
            <a:r>
              <a:rPr lang="en-US" dirty="0" smtClean="0">
                <a:solidFill>
                  <a:schemeClr val="accent4"/>
                </a:solidFill>
                <a:cs typeface="Gibson"/>
              </a:rPr>
              <a:t>  Ext</a:t>
            </a:r>
            <a:r>
              <a:rPr lang="en-US" dirty="0">
                <a:solidFill>
                  <a:schemeClr val="accent4"/>
                </a:solidFill>
                <a:cs typeface="Gibson"/>
              </a:rPr>
              <a:t>.:	27685 </a:t>
            </a:r>
          </a:p>
          <a:p>
            <a:endParaRPr lang="ru-RU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4633" y="591653"/>
            <a:ext cx="4303223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Gibson Light"/>
              </a:rPr>
              <a:t>Владислав </a:t>
            </a:r>
            <a:r>
              <a:rPr kumimoji="0" lang="ru-RU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Gibson Light"/>
              </a:rPr>
              <a:t>Ефременко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Gibson Light"/>
              </a:rPr>
              <a:t>	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Gibson Light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4633" y="1251349"/>
            <a:ext cx="4303223" cy="34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sz="2000" dirty="0" smtClean="0">
                <a:solidFill>
                  <a:schemeClr val="accent4"/>
                </a:solidFill>
                <a:cs typeface="Gibson"/>
              </a:rPr>
              <a:t>Инженер</a:t>
            </a:r>
            <a:r>
              <a:rPr lang="en-US" sz="2000" dirty="0" smtClean="0">
                <a:solidFill>
                  <a:schemeClr val="accent4"/>
                </a:solidFill>
                <a:cs typeface="Gibson"/>
              </a:rPr>
              <a:t> </a:t>
            </a:r>
            <a:r>
              <a:rPr lang="ru-RU" sz="2000" dirty="0" smtClean="0">
                <a:solidFill>
                  <a:schemeClr val="accent4"/>
                </a:solidFill>
                <a:cs typeface="Gibson"/>
              </a:rPr>
              <a:t>отдела разработки</a:t>
            </a:r>
            <a:r>
              <a:rPr lang="en-US" sz="2000" dirty="0" smtClean="0">
                <a:solidFill>
                  <a:schemeClr val="accent4"/>
                </a:solidFill>
                <a:cs typeface="Gibson"/>
              </a:rPr>
              <a:t>.</a:t>
            </a:r>
            <a:endParaRPr lang="en-US" sz="2000" dirty="0">
              <a:solidFill>
                <a:schemeClr val="accent4"/>
              </a:solidFill>
              <a:cs typeface="Gibso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3628" y="2031939"/>
            <a:ext cx="5135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accent4"/>
                </a:solidFill>
                <a:cs typeface="Gibson"/>
              </a:rPr>
              <a:t>Опыт работы в компании – более 5 лет 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(Performance Testing, JAVA development, </a:t>
            </a:r>
            <a:r>
              <a:rPr lang="en-US" dirty="0" err="1" smtClean="0">
                <a:solidFill>
                  <a:schemeClr val="accent4"/>
                </a:solidFill>
                <a:cs typeface="Gibson"/>
              </a:rPr>
              <a:t>Ansible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 development).</a:t>
            </a:r>
            <a:endParaRPr lang="ru-RU" dirty="0" smtClean="0">
              <a:solidFill>
                <a:schemeClr val="accent4"/>
              </a:solidFill>
              <a:cs typeface="Gibson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4"/>
              </a:solidFill>
              <a:cs typeface="Gibson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accent4"/>
                </a:solidFill>
                <a:cs typeface="Gibson"/>
              </a:rPr>
              <a:t>Контактные данные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:</a:t>
            </a:r>
          </a:p>
          <a:p>
            <a:r>
              <a:rPr lang="en-US" dirty="0" smtClean="0">
                <a:solidFill>
                  <a:schemeClr val="accent4"/>
                </a:solidFill>
                <a:cs typeface="Gibson"/>
              </a:rPr>
              <a:t> </a:t>
            </a:r>
            <a:r>
              <a:rPr lang="ru-RU" dirty="0" smtClean="0">
                <a:solidFill>
                  <a:schemeClr val="accent4"/>
                </a:solidFill>
                <a:cs typeface="Gibson"/>
              </a:rPr>
              <a:t>Почта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:	</a:t>
            </a:r>
            <a:r>
              <a:rPr lang="en-US" dirty="0" smtClean="0">
                <a:solidFill>
                  <a:schemeClr val="accent4"/>
                </a:solidFill>
                <a:cs typeface="Gibson"/>
                <a:hlinkClick r:id="rId4"/>
              </a:rPr>
              <a:t>Vladislav.Efremenko@NetCracker.com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/>
            </a:r>
            <a:br>
              <a:rPr lang="en-US" dirty="0" smtClean="0">
                <a:solidFill>
                  <a:schemeClr val="accent4"/>
                </a:solidFill>
                <a:cs typeface="Gibson"/>
              </a:rPr>
            </a:br>
            <a:r>
              <a:rPr lang="en-US" dirty="0" smtClean="0">
                <a:solidFill>
                  <a:schemeClr val="accent4"/>
                </a:solidFill>
                <a:cs typeface="Gibson"/>
              </a:rPr>
              <a:t> Ext.:	27055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822" y="3914402"/>
            <a:ext cx="2144155" cy="21441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86" y="3923444"/>
            <a:ext cx="2135114" cy="213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4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41402" y="1119139"/>
            <a:ext cx="9702033" cy="4933930"/>
          </a:xfrm>
        </p:spPr>
        <p:txBody>
          <a:bodyPr/>
          <a:lstStyle/>
          <a:p>
            <a:pPr lvl="0"/>
            <a:r>
              <a:rPr lang="ru-RU" dirty="0" smtClean="0"/>
              <a:t>Проект </a:t>
            </a:r>
            <a:r>
              <a:rPr lang="en-US" dirty="0" smtClean="0"/>
              <a:t>Eaters Club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Цели и задачи</a:t>
            </a:r>
            <a:br>
              <a:rPr lang="ru-RU" dirty="0" smtClean="0"/>
            </a:br>
            <a:r>
              <a:rPr lang="ru-RU" dirty="0" smtClean="0"/>
              <a:t>- Описание проекта</a:t>
            </a:r>
            <a:br>
              <a:rPr lang="ru-RU" dirty="0" smtClean="0"/>
            </a:br>
            <a:r>
              <a:rPr lang="ru-RU" dirty="0" smtClean="0"/>
              <a:t>- Дизайн и разработка</a:t>
            </a:r>
            <a:br>
              <a:rPr lang="ru-RU" dirty="0" smtClean="0"/>
            </a:br>
            <a:r>
              <a:rPr lang="ru-RU" dirty="0" smtClean="0"/>
              <a:t>- Бизнес сценарии пользователя</a:t>
            </a:r>
          </a:p>
          <a:p>
            <a:pPr lvl="0"/>
            <a:r>
              <a:rPr lang="ru-RU" dirty="0" smtClean="0"/>
              <a:t>Технологии в проекте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en-US" dirty="0" smtClean="0"/>
              <a:t>Front-end</a:t>
            </a:r>
            <a:br>
              <a:rPr lang="en-US" dirty="0" smtClean="0"/>
            </a:br>
            <a:r>
              <a:rPr lang="en-US" dirty="0" smtClean="0"/>
              <a:t>- Back-end</a:t>
            </a:r>
            <a:br>
              <a:rPr lang="en-US" dirty="0" smtClean="0"/>
            </a:br>
            <a:r>
              <a:rPr lang="en-US" dirty="0" smtClean="0"/>
              <a:t>- DB</a:t>
            </a:r>
            <a:br>
              <a:rPr lang="en-US" dirty="0" smtClean="0"/>
            </a:br>
            <a:r>
              <a:rPr lang="en-US" dirty="0" smtClean="0"/>
              <a:t>- Server</a:t>
            </a:r>
            <a:br>
              <a:rPr lang="en-US" dirty="0" smtClean="0"/>
            </a:br>
            <a:r>
              <a:rPr lang="en-US" dirty="0" smtClean="0"/>
              <a:t>- Other</a:t>
            </a:r>
          </a:p>
          <a:p>
            <a:pPr lvl="0"/>
            <a:r>
              <a:rPr lang="ru-RU" dirty="0"/>
              <a:t>Демонстрация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lvl="0"/>
            <a:endParaRPr lang="en-US" sz="28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1403" y="449984"/>
            <a:ext cx="9702032" cy="443332"/>
          </a:xfrm>
        </p:spPr>
        <p:txBody>
          <a:bodyPr/>
          <a:lstStyle/>
          <a:p>
            <a:r>
              <a:rPr lang="ru-RU" dirty="0" smtClean="0"/>
              <a:t>Содержание: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Club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14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</a:t>
            </a:r>
            <a:r>
              <a:rPr lang="en-US" dirty="0" smtClean="0"/>
              <a:t>Club</a:t>
            </a:r>
            <a:r>
              <a:rPr lang="ru-RU" dirty="0" smtClean="0"/>
              <a:t>: </a:t>
            </a:r>
            <a:r>
              <a:rPr lang="ru-RU" dirty="0"/>
              <a:t>Описание проекта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8699" y="1371598"/>
            <a:ext cx="4542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Eaters Club </a:t>
            </a:r>
            <a:r>
              <a:rPr lang="ru-RU" dirty="0" smtClean="0"/>
              <a:t>представляет из себя кулинарный портал для хранения рецептов, составления меню по имеющимся продуктам и </a:t>
            </a:r>
            <a:r>
              <a:rPr lang="ru-RU" dirty="0" smtClean="0"/>
              <a:t>контроля потребляемых калорий.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Оснащен интерфейсом для авторизации пользователей, личным кабинетом, каталогом рецептов, поиском и рейтинговой системой и системой тэгов.</a:t>
            </a:r>
          </a:p>
          <a:p>
            <a:pPr algn="just"/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371598"/>
            <a:ext cx="29908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4836" y="2938740"/>
            <a:ext cx="2948987" cy="280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1199" y="3295648"/>
            <a:ext cx="1983637" cy="251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201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numCol="1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Организация ввода, хранения и поиска кулинарных рецептов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Составление меню по имеющимся продуктам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Учет продуктов и ингредиентов меню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Контроль потребляемых калорий и массы тела пользователя</a:t>
            </a:r>
            <a:endParaRPr lang="en-US" sz="18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</a:t>
            </a:r>
            <a:r>
              <a:rPr lang="en-US" dirty="0" smtClean="0"/>
              <a:t>Club</a:t>
            </a:r>
            <a:r>
              <a:rPr lang="ru-RU" dirty="0" smtClean="0"/>
              <a:t>: </a:t>
            </a:r>
            <a:r>
              <a:rPr lang="ru-RU" dirty="0" smtClean="0"/>
              <a:t>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72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numCol="1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Многопользовательский </a:t>
            </a:r>
            <a:r>
              <a:rPr lang="en-US" sz="1800" dirty="0" smtClean="0"/>
              <a:t>WEB-</a:t>
            </a:r>
            <a:r>
              <a:rPr lang="ru-RU" sz="1800" dirty="0" smtClean="0"/>
              <a:t>доступ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Разработать личный кабинет для пользователей: управление рецептами, оценки, комментарии, продукты, масса тела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Поиск рецепта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Разделение рецептов на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Система тегов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</a:t>
            </a:r>
            <a:r>
              <a:rPr lang="en-US" dirty="0" smtClean="0"/>
              <a:t>Club</a:t>
            </a:r>
            <a:r>
              <a:rPr lang="ru-RU" dirty="0" smtClean="0"/>
              <a:t>: </a:t>
            </a:r>
            <a:r>
              <a:rPr lang="ru-RU" dirty="0" smtClean="0"/>
              <a:t>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89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Простота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Цветовая схема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Общий дизайн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Удобство пользования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Ощущение гармонии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</a:t>
            </a:r>
            <a:r>
              <a:rPr lang="en-US" dirty="0" smtClean="0"/>
              <a:t>Club</a:t>
            </a:r>
            <a:r>
              <a:rPr lang="ru-RU" dirty="0" smtClean="0"/>
              <a:t>: </a:t>
            </a:r>
            <a:r>
              <a:rPr lang="ru-RU" dirty="0" smtClean="0"/>
              <a:t>Дизайн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1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Навигация по рецептам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Поиск рецептов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Регистрация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Восстановление пароля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Вход в личный кабинет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Управление продуктами и рецептами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Оценки рецептов и комментарии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Контроль массы пользователя</a:t>
            </a:r>
            <a:endParaRPr lang="ru-RU" sz="2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</a:t>
            </a:r>
            <a:r>
              <a:rPr lang="en-US" dirty="0" smtClean="0"/>
              <a:t>Club</a:t>
            </a:r>
            <a:r>
              <a:rPr lang="ru-RU" dirty="0" smtClean="0"/>
              <a:t>: </a:t>
            </a:r>
            <a:r>
              <a:rPr lang="ru-RU" dirty="0"/>
              <a:t>Бизнес сценарии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58939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duction Training (Pune) - SVT Team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– Right column headers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 – Middle Column headers">
  <a:themeElements>
    <a:clrScheme name="Custom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DA2F48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Induction Training (Pune) - SVT Team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668F01-448C-4214-B9AE-79BC8EA702D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Induction Training (Pune) - SVT Team</Template>
  <TotalTime>6033</TotalTime>
  <Words>531</Words>
  <Application>Microsoft Office PowerPoint</Application>
  <PresentationFormat>Widescreen</PresentationFormat>
  <Paragraphs>126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Gibson</vt:lpstr>
      <vt:lpstr>Gibson Light</vt:lpstr>
      <vt:lpstr>Lucida Grande</vt:lpstr>
      <vt:lpstr>Wingdings</vt:lpstr>
      <vt:lpstr>Induction Training (Pune) - SVT Team</vt:lpstr>
      <vt:lpstr>2 – Right column headers</vt:lpstr>
      <vt:lpstr>3 – Middle Column headers</vt:lpstr>
      <vt:lpstr>1_Induction Training (Pune) - SVT Team</vt:lpstr>
      <vt:lpstr>Eaters Club</vt:lpstr>
      <vt:lpstr>Олег Шалякин </vt:lpstr>
      <vt:lpstr>Содержание:</vt:lpstr>
      <vt:lpstr>Проект Eaters Club</vt:lpstr>
      <vt:lpstr>Проект Eaters Club: Описание проекта</vt:lpstr>
      <vt:lpstr>Проект Eaters Club: Цели</vt:lpstr>
      <vt:lpstr>Проект Eaters Club: Задачи</vt:lpstr>
      <vt:lpstr>Проект Eaters Club: Дизайн</vt:lpstr>
      <vt:lpstr>Проект Eaters Club: Бизнес сценарии пользователя</vt:lpstr>
      <vt:lpstr>Project structure</vt:lpstr>
      <vt:lpstr>Технологии в проекте</vt:lpstr>
      <vt:lpstr>Технологии в проекте: Front-end</vt:lpstr>
      <vt:lpstr>Технологии в проекте: Back-end</vt:lpstr>
      <vt:lpstr>Технологии в проекте: DB</vt:lpstr>
      <vt:lpstr>Технологии в проекте: Server</vt:lpstr>
      <vt:lpstr>Технологии в проекте: Other</vt:lpstr>
      <vt:lpstr>Демонстрация</vt:lpstr>
      <vt:lpstr>Заключение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Eaters_Club</dc:title>
  <dc:creator>Vladislav.Efremenko@NetCracker.com</dc:creator>
  <cp:lastModifiedBy>Vladislav Efremenko</cp:lastModifiedBy>
  <cp:revision>215</cp:revision>
  <dcterms:created xsi:type="dcterms:W3CDTF">2016-04-15T10:58:57Z</dcterms:created>
  <dcterms:modified xsi:type="dcterms:W3CDTF">2019-04-18T13:15:53Z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