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国王王后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6566704" y="5132345"/>
            <a:ext cx="1890963" cy="726501"/>
          </a:xfrm>
        </p:spPr>
        <p:txBody>
          <a:bodyPr>
            <a:normAutofit/>
          </a:bodyPr>
          <a:p>
            <a:r>
              <a:rPr lang="en-US" altLang="zh-CN"/>
              <a:t>by</a:t>
            </a:r>
            <a:r>
              <a:rPr lang="en-US" altLang="zh-CN"/>
              <a:t>1</a:t>
            </a:r>
            <a:r>
              <a:rPr lang="en-US" altLang="zh-CN"/>
              <a:t>6</a:t>
            </a:r>
            <a:r>
              <a:rPr lang="zh-CN" altLang="zh-CN"/>
              <a:t>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文本框 1048590"/>
          <p:cNvSpPr txBox="1"/>
          <p:nvPr/>
        </p:nvSpPr>
        <p:spPr>
          <a:xfrm>
            <a:off x="447211" y="1382094"/>
            <a:ext cx="8245436" cy="526224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000000"/>
                </a:solidFill>
              </a:rPr>
              <a:t>         </a:t>
            </a:r>
            <a:r>
              <a:rPr lang="zh-CN" altLang="en-US" sz="2400">
                <a:solidFill>
                  <a:srgbClr val="000000"/>
                </a:solidFill>
              </a:rPr>
              <a:t>地球人都知道，在国际象棋中，后如同太阳，光芒四射，威风八面，它能控制横、竖、斜线位置。</a:t>
            </a:r>
            <a:endParaRPr lang="zh-CN" alt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         </a:t>
            </a:r>
            <a:r>
              <a:rPr lang="zh-CN" altLang="en-US" sz="2400">
                <a:solidFill>
                  <a:srgbClr val="000000"/>
                </a:solidFill>
              </a:rPr>
              <a:t>看</a:t>
            </a:r>
            <a:r>
              <a:rPr lang="en-US" sz="2400">
                <a:solidFill>
                  <a:srgbClr val="000000"/>
                </a:solidFill>
              </a:rPr>
              <a:t>过清宫戏的中国人都知道，</a:t>
            </a:r>
            <a:r>
              <a:rPr lang="zh-CN" altLang="en-US" sz="2400">
                <a:solidFill>
                  <a:srgbClr val="000000"/>
                </a:solidFill>
              </a:rPr>
              <a:t>后宫乃步步惊心的险恶之地。各皇后都有自己的势力范围，</a:t>
            </a:r>
            <a:r>
              <a:rPr lang="en-US" sz="2400">
                <a:solidFill>
                  <a:srgbClr val="000000"/>
                </a:solidFill>
              </a:rPr>
              <a:t>但也总能找</a:t>
            </a:r>
            <a:r>
              <a:rPr lang="zh-CN" altLang="en-US" sz="2400">
                <a:solidFill>
                  <a:srgbClr val="000000"/>
                </a:solidFill>
              </a:rPr>
              <a:t>到相</a:t>
            </a:r>
            <a:r>
              <a:rPr lang="en-US" sz="2400">
                <a:solidFill>
                  <a:srgbClr val="000000"/>
                </a:solidFill>
              </a:rPr>
              <a:t>安无事的办法。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zh-CN" altLang="en-US" sz="2400">
                <a:solidFill>
                  <a:srgbClr val="000000"/>
                </a:solidFill>
              </a:rPr>
              <a:t>         所有中国人都知道，皇权神圣，伴君如伴虎，出龙颜者死</a:t>
            </a:r>
            <a:r>
              <a:rPr lang="en-US" altLang="zh-CN" sz="2400">
                <a:solidFill>
                  <a:srgbClr val="000000"/>
                </a:solidFill>
              </a:rPr>
              <a:t>......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         现在有一 个n*n的皇</a:t>
            </a:r>
            <a:r>
              <a:rPr lang="zh-CN" altLang="en-US" sz="2400">
                <a:solidFill>
                  <a:srgbClr val="000000"/>
                </a:solidFill>
              </a:rPr>
              <a:t>宫</a:t>
            </a:r>
            <a:r>
              <a:rPr lang="en-US" sz="2400">
                <a:solidFill>
                  <a:srgbClr val="000000"/>
                </a:solidFill>
              </a:rPr>
              <a:t>，国王占</a:t>
            </a:r>
            <a:r>
              <a:rPr lang="zh-CN" altLang="en-US" sz="2400">
                <a:solidFill>
                  <a:srgbClr val="000000"/>
                </a:solidFill>
              </a:rPr>
              <a:t>据</a:t>
            </a:r>
            <a:r>
              <a:rPr lang="en-US" sz="2400">
                <a:solidFill>
                  <a:srgbClr val="000000"/>
                </a:solidFill>
              </a:rPr>
              <a:t>他所在</a:t>
            </a:r>
            <a:r>
              <a:rPr lang="zh-CN" altLang="en-US" sz="2400">
                <a:solidFill>
                  <a:srgbClr val="000000"/>
                </a:solidFill>
              </a:rPr>
              <a:t>位置及周围的共</a:t>
            </a:r>
            <a:r>
              <a:rPr lang="en-US" altLang="zh-CN" sz="2400">
                <a:solidFill>
                  <a:srgbClr val="000000"/>
                </a:solidFill>
              </a:rPr>
              <a:t>9</a:t>
            </a:r>
            <a:r>
              <a:rPr lang="zh-CN" altLang="en-US" sz="2400">
                <a:solidFill>
                  <a:srgbClr val="000000"/>
                </a:solidFill>
              </a:rPr>
              <a:t>个格子，这些格子皇后不能使用（如果国王在王宫的边上，占用的格子可能不到</a:t>
            </a:r>
            <a:r>
              <a:rPr lang="en-US" altLang="zh-CN" sz="2400">
                <a:solidFill>
                  <a:srgbClr val="000000"/>
                </a:solidFill>
              </a:rPr>
              <a:t>9</a:t>
            </a:r>
            <a:r>
              <a:rPr lang="zh-CN" altLang="en-US" sz="2400">
                <a:solidFill>
                  <a:srgbClr val="000000"/>
                </a:solidFill>
              </a:rPr>
              <a:t>个），当然，皇后也不会攻击国王。</a:t>
            </a:r>
            <a:endParaRPr lang="zh-CN" altLang="en-US" sz="2400">
              <a:solidFill>
                <a:srgbClr val="000000"/>
              </a:solidFill>
            </a:endParaRPr>
          </a:p>
          <a:p>
            <a:r>
              <a:rPr lang="zh-CN" altLang="en-US" sz="2400">
                <a:solidFill>
                  <a:srgbClr val="000000"/>
                </a:solidFill>
              </a:rPr>
              <a:t>        现在知道了国王的位置（</a:t>
            </a:r>
            <a:r>
              <a:rPr lang="en-US" altLang="zh-CN" sz="2400">
                <a:solidFill>
                  <a:srgbClr val="000000"/>
                </a:solidFill>
              </a:rPr>
              <a:t>x,y</a:t>
            </a:r>
            <a:r>
              <a:rPr lang="zh-CN" altLang="en-US" sz="2400">
                <a:solidFill>
                  <a:srgbClr val="000000"/>
                </a:solidFill>
              </a:rPr>
              <a:t>）（国王位于第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zh-CN" altLang="en-US" sz="2400">
                <a:solidFill>
                  <a:srgbClr val="000000"/>
                </a:solidFill>
              </a:rPr>
              <a:t>行第</a:t>
            </a:r>
            <a:r>
              <a:rPr lang="en-US" altLang="zh-CN" sz="2400">
                <a:solidFill>
                  <a:srgbClr val="000000"/>
                </a:solidFill>
              </a:rPr>
              <a:t>y</a:t>
            </a:r>
            <a:r>
              <a:rPr lang="zh-CN" altLang="en-US" sz="2400">
                <a:solidFill>
                  <a:srgbClr val="000000"/>
                </a:solidFill>
              </a:rPr>
              <a:t>列，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y</a:t>
            </a:r>
            <a:r>
              <a:rPr lang="zh-CN" altLang="en-US" sz="2400">
                <a:solidFill>
                  <a:srgbClr val="000000"/>
                </a:solidFill>
              </a:rPr>
              <a:t>的起始行和列为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），请问，有多少种方案放置</a:t>
            </a:r>
            <a:r>
              <a:rPr lang="en-US" altLang="zh-CN" sz="2400">
                <a:solidFill>
                  <a:srgbClr val="000000"/>
                </a:solidFill>
              </a:rPr>
              <a:t>n</a:t>
            </a:r>
            <a:r>
              <a:rPr lang="zh-CN" altLang="en-US" sz="2400">
                <a:solidFill>
                  <a:srgbClr val="000000"/>
                </a:solidFill>
              </a:rPr>
              <a:t>个皇后，使他们不能相互攻击。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48592" name="文本框 1048591"/>
          <p:cNvSpPr txBox="1"/>
          <p:nvPr/>
        </p:nvSpPr>
        <p:spPr>
          <a:xfrm>
            <a:off x="177477" y="871553"/>
            <a:ext cx="4000000" cy="6248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sz="3600">
                <a:solidFill>
                  <a:srgbClr val="000000"/>
                </a:solidFill>
              </a:rPr>
              <a:t>问题</a:t>
            </a:r>
            <a:r>
              <a:rPr lang="zh-CN" sz="3600">
                <a:solidFill>
                  <a:srgbClr val="000000"/>
                </a:solidFill>
              </a:rPr>
              <a:t>描述</a:t>
            </a:r>
            <a:r>
              <a:rPr lang="zh-CN" sz="3600">
                <a:solidFill>
                  <a:srgbClr val="000000"/>
                </a:solidFill>
              </a:rPr>
              <a:t>：</a:t>
            </a:r>
            <a:endParaRPr lang="en-US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04859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问题</a:t>
            </a:r>
            <a:r>
              <a:rPr lang="zh-CN"/>
              <a:t>分析</a:t>
            </a:r>
            <a:r>
              <a:rPr lang="zh-CN"/>
              <a:t>：</a:t>
            </a:r>
            <a:endParaRPr lang="en-US"/>
          </a:p>
        </p:txBody>
      </p:sp>
      <p:sp>
        <p:nvSpPr>
          <p:cNvPr id="1048599" name="内容占位符 104859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首先，先安排国王，然后我们从第一行开始放皇后，根据</a:t>
            </a:r>
            <a:r>
              <a:rPr lang="en-US" altLang="zh-CN"/>
              <a:t>n</a:t>
            </a:r>
            <a:r>
              <a:rPr lang="zh-CN" altLang="en-US"/>
              <a:t>后问题，逐行放皇后，两后不能在同一行，同一列，同一斜线上。并且不能放在国王周围的位置，如果该行有能满足上述条件的位置，将皇后置于此位置，到下行重复此步骤，若</a:t>
            </a:r>
            <a:r>
              <a:rPr lang="en-US" altLang="zh-CN"/>
              <a:t>n</a:t>
            </a:r>
            <a:r>
              <a:rPr lang="zh-CN" altLang="en-US"/>
              <a:t>个皇后全部放好，则找到一种方案，回到第</a:t>
            </a:r>
            <a:r>
              <a:rPr lang="en-US" altLang="zh-CN"/>
              <a:t>n</a:t>
            </a:r>
            <a:r>
              <a:rPr lang="zh-CN" altLang="en-US"/>
              <a:t>行，找到下一个满足条件的位置放置皇后，若没有满足条件的位置，则回到上一行重新找一个满足条件的位置，直到第一行所有位置都被查找过。此时已找到所有方案。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048655"/>
          <p:cNvSpPr>
            <a:spLocks noGrp="1"/>
          </p:cNvSpPr>
          <p:nvPr>
            <p:ph type="title"/>
          </p:nvPr>
        </p:nvSpPr>
        <p:spPr>
          <a:xfrm>
            <a:off x="628650" y="477717"/>
            <a:ext cx="2458160" cy="62926"/>
          </a:xfrm>
        </p:spPr>
        <p:txBody>
          <a:bodyPr>
            <a:normAutofit fontScale="90000"/>
          </a:bodyPr>
          <a:p>
            <a:r>
              <a:rPr lang="zh-CN" sz="1600"/>
              <a:t>执行代码</a:t>
            </a:r>
            <a:endParaRPr lang="en-US" sz="1600"/>
          </a:p>
        </p:txBody>
      </p:sp>
      <p:sp>
        <p:nvSpPr>
          <p:cNvPr id="1048657" name="内容占位符 1048656"/>
          <p:cNvSpPr>
            <a:spLocks noGrp="1"/>
          </p:cNvSpPr>
          <p:nvPr>
            <p:ph sz="half" idx="1"/>
          </p:nvPr>
        </p:nvSpPr>
        <p:spPr>
          <a:xfrm rot="24407">
            <a:off x="485593" y="761823"/>
            <a:ext cx="3423513" cy="5638064"/>
          </a:xfr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lang="en-US" sz="1200"/>
              <a:t>#include&lt;iostream&gt;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#include&lt;algorithm&gt;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using namespace std;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int a[13]={0},cnt=0,n,x,y;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int check(int i)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{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        int j,k;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        for (j=1;j&lt;i;j++)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       {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	if (a[i]==a[j])//同列中有值 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	 return 0;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	else if (a[i]-a[j]==i-j)//左对角线条件 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	return 0;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	else if (a[i]-a[j]==-(i-j))//右对角线条件 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	 return 0;</a:t>
            </a:r>
            <a:endParaRPr lang="en-US" sz="1200"/>
          </a:p>
          <a:p>
            <a:pPr>
              <a:lnSpc>
                <a:spcPct val="80000"/>
              </a:lnSpc>
            </a:pPr>
            <a:r>
              <a:rPr lang="en-US" sz="1200"/>
              <a:t>	}</a:t>
            </a:r>
            <a:endParaRPr lang="en-US" sz="1200"/>
          </a:p>
          <a:p>
            <a:pPr>
              <a:lnSpc>
                <a:spcPct val="120000"/>
              </a:lnSpc>
            </a:pPr>
            <a:r>
              <a:rPr lang="en-US" sz="1200"/>
              <a:t>if ((i==x-1&amp;&amp;a[i]==y-1) || (i==x-1&amp;&amp;a[i]==y) || (i==x-1&amp;&amp;a[i]==y+1) || (i==x&amp;&amp;a[i]==y-1) || (i==x&amp;&amp;a[i]==y) || (i==x&amp;&amp;a[i]==y+1)|| (i==x+1&amp;&amp;a[i]==y-1) || (i==x+1&amp;&amp;a[i]==y) || (i==x+1&amp;&amp;a[i]==y+1)) //不能在王的9个位置</a:t>
            </a:r>
            <a:endParaRPr lang="en-US" sz="1200"/>
          </a:p>
          <a:p>
            <a:pPr>
              <a:lnSpc>
                <a:spcPct val="80000"/>
              </a:lnSpc>
            </a:pPr>
            <a:endParaRPr lang="en-US" sz="1200"/>
          </a:p>
        </p:txBody>
      </p:sp>
      <p:sp>
        <p:nvSpPr>
          <p:cNvPr id="1048658" name="内容占位符 1048657"/>
          <p:cNvSpPr>
            <a:spLocks noGrp="1"/>
          </p:cNvSpPr>
          <p:nvPr>
            <p:ph sz="half" idx="2"/>
          </p:nvPr>
        </p:nvSpPr>
        <p:spPr>
          <a:xfrm>
            <a:off x="4572000" y="256087"/>
            <a:ext cx="3854032" cy="6627303"/>
          </a:xfrm>
        </p:spPr>
        <p:txBody>
          <a:bodyPr>
            <a:noAutofit/>
          </a:bodyPr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 return 0;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return 1;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}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void dfs(int s)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{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int i;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if (s&gt;n)//找到1种解 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{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cnt++;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return 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}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for (i=1;i&lt;=n;i++)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{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if (s==x&amp;&amp;i==y)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 continue;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a[s]=i;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if (check(s))//判断是否可以摆放皇后 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{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	dfs(s+1);//下一行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	}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}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}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int main()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{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cin&gt;&gt;n&gt;&gt;x&gt;&gt;y;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dfs(1); //皇后的位置是从1开始的 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cout&lt;&lt;cnt&lt;&lt;endl;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	return 0;</a:t>
            </a:r>
            <a:endParaRPr lang="en-US" sz="1200"/>
          </a:p>
          <a:p>
            <a:pPr>
              <a:lnSpc>
                <a:spcPct val="40000"/>
              </a:lnSpc>
            </a:pPr>
            <a:r>
              <a:rPr lang="en-US" sz="1200">
                <a:sym typeface="+mn-ea"/>
              </a:rPr>
              <a:t>}</a:t>
            </a:r>
            <a:endParaRPr lang="en-US" sz="1200"/>
          </a:p>
          <a:p>
            <a:pPr>
              <a:lnSpc>
                <a:spcPct val="100000"/>
              </a:lnSpc>
            </a:pP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048605"/>
          <p:cNvSpPr>
            <a:spLocks noGrp="1"/>
          </p:cNvSpPr>
          <p:nvPr>
            <p:ph type="title"/>
          </p:nvPr>
        </p:nvSpPr>
        <p:spPr>
          <a:xfrm>
            <a:off x="740625" y="459872"/>
            <a:ext cx="5965913" cy="808760"/>
          </a:xfrm>
        </p:spPr>
        <p:txBody>
          <a:bodyPr>
            <a:normAutofit/>
          </a:bodyPr>
          <a:p>
            <a:r>
              <a:rPr lang="zh-CN" sz="2000"/>
              <a:t>实</a:t>
            </a:r>
            <a:r>
              <a:rPr lang="zh-CN" sz="2000"/>
              <a:t>现</a:t>
            </a:r>
            <a:r>
              <a:rPr lang="zh-CN" sz="2000"/>
              <a:t>结果</a:t>
            </a:r>
            <a:endParaRPr lang="en-US"/>
          </a:p>
        </p:txBody>
      </p:sp>
      <p:pic>
        <p:nvPicPr>
          <p:cNvPr id="3" name="图片 2" descr="C9@[$%~PE)KUIVTNFSFH8[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085850"/>
            <a:ext cx="573405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文本框 1048606"/>
          <p:cNvSpPr txBox="1"/>
          <p:nvPr/>
        </p:nvSpPr>
        <p:spPr>
          <a:xfrm>
            <a:off x="2279144" y="2143759"/>
            <a:ext cx="4585710" cy="12852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rgbClr val="00B0F0"/>
                </a:solidFill>
              </a:rPr>
              <a:t>T</a:t>
            </a:r>
            <a:r>
              <a:rPr lang="en-US" altLang="zh-CN" sz="8000">
                <a:solidFill>
                  <a:srgbClr val="00B0F0"/>
                </a:solidFill>
              </a:rPr>
              <a:t>H</a:t>
            </a:r>
            <a:r>
              <a:rPr lang="en-US" altLang="zh-CN" sz="8000">
                <a:solidFill>
                  <a:srgbClr val="00B0F0"/>
                </a:solidFill>
              </a:rPr>
              <a:t>A</a:t>
            </a:r>
            <a:r>
              <a:rPr lang="en-US" altLang="zh-CN" sz="8000">
                <a:solidFill>
                  <a:srgbClr val="00B0F0"/>
                </a:solidFill>
              </a:rPr>
              <a:t>N</a:t>
            </a:r>
            <a:r>
              <a:rPr lang="en-US" altLang="zh-CN" sz="8000">
                <a:solidFill>
                  <a:srgbClr val="00B0F0"/>
                </a:solidFill>
              </a:rPr>
              <a:t>K</a:t>
            </a:r>
            <a:r>
              <a:rPr lang="en-US" altLang="zh-CN" sz="8000">
                <a:solidFill>
                  <a:srgbClr val="00B0F0"/>
                </a:solidFill>
              </a:rPr>
              <a:t>S</a:t>
            </a:r>
            <a:endParaRPr lang="en-US" sz="8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WPS 演示</Application>
  <PresentationFormat/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国王王后问题</vt:lpstr>
      <vt:lpstr>PowerPoint 演示文稿</vt:lpstr>
      <vt:lpstr>问题分析：</vt:lpstr>
      <vt:lpstr>执行代码</vt:lpstr>
      <vt:lpstr>实现结果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小船过河问题</dc:title>
  <dc:creator>BKL-AL20</dc:creator>
  <cp:lastModifiedBy>2号SB</cp:lastModifiedBy>
  <cp:revision>5</cp:revision>
  <dcterms:created xsi:type="dcterms:W3CDTF">2019-05-05T09:31:00Z</dcterms:created>
  <dcterms:modified xsi:type="dcterms:W3CDTF">2019-05-24T13:33:08Z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