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7" r:id="rId2"/>
    <p:sldId id="258" r:id="rId3"/>
    <p:sldId id="296" r:id="rId4"/>
    <p:sldId id="298" r:id="rId5"/>
    <p:sldId id="263" r:id="rId6"/>
    <p:sldId id="264" r:id="rId7"/>
    <p:sldId id="299" r:id="rId8"/>
    <p:sldId id="260" r:id="rId9"/>
    <p:sldId id="300" r:id="rId10"/>
    <p:sldId id="261" r:id="rId11"/>
    <p:sldId id="295" r:id="rId12"/>
    <p:sldId id="262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20" autoAdjust="0"/>
  </p:normalViewPr>
  <p:slideViewPr>
    <p:cSldViewPr>
      <p:cViewPr varScale="1">
        <p:scale>
          <a:sx n="68" d="100"/>
          <a:sy n="68" d="100"/>
        </p:scale>
        <p:origin x="1234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D5824-3E90-4198-980B-390581C58F8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3BE68-27DA-4112-8E64-EF63D962B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91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事件</a:t>
            </a:r>
            <a:r>
              <a:rPr lang="en-US" altLang="zh-CN" dirty="0"/>
              <a:t>X</a:t>
            </a:r>
            <a:r>
              <a:rPr lang="zh-CN" altLang="en-US" dirty="0"/>
              <a:t>：嫁不嫁，这是个随机变量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的分布：</a:t>
            </a:r>
            <a:r>
              <a:rPr lang="en-US" altLang="zh-CN" dirty="0"/>
              <a:t>P(</a:t>
            </a:r>
            <a:r>
              <a:rPr lang="zh-CN" altLang="en-US" dirty="0"/>
              <a:t>嫁</a:t>
            </a:r>
            <a:r>
              <a:rPr lang="en-US" altLang="zh-CN" dirty="0"/>
              <a:t>)=0.5</a:t>
            </a:r>
            <a:r>
              <a:rPr lang="zh-CN" altLang="en-US" dirty="0"/>
              <a:t>，</a:t>
            </a:r>
            <a:r>
              <a:rPr lang="en-US" altLang="zh-CN" dirty="0"/>
              <a:t>P(</a:t>
            </a:r>
            <a:r>
              <a:rPr lang="zh-CN" altLang="en-US" dirty="0"/>
              <a:t>不嫁</a:t>
            </a:r>
            <a:r>
              <a:rPr lang="en-US" altLang="zh-CN" dirty="0"/>
              <a:t>)=0.5</a:t>
            </a:r>
          </a:p>
          <a:p>
            <a:r>
              <a:rPr lang="zh-CN" altLang="en-US" dirty="0"/>
              <a:t>闭着眼挑一个人嫁不嫁呢？</a:t>
            </a:r>
            <a:r>
              <a:rPr lang="en-US" altLang="zh-CN" dirty="0"/>
              <a:t>——</a:t>
            </a:r>
            <a:r>
              <a:rPr lang="zh-CN" altLang="en-US" dirty="0"/>
              <a:t>不确定性太大。</a:t>
            </a:r>
            <a:endParaRPr lang="en-US" altLang="zh-CN" dirty="0"/>
          </a:p>
          <a:p>
            <a:r>
              <a:rPr lang="zh-CN" altLang="en-US" dirty="0"/>
              <a:t>如何降低这种不确定性呢？</a:t>
            </a:r>
            <a:r>
              <a:rPr lang="en-US" altLang="zh-CN" dirty="0"/>
              <a:t>——</a:t>
            </a:r>
            <a:r>
              <a:rPr lang="zh-CN" altLang="en-US" b="1" dirty="0">
                <a:solidFill>
                  <a:srgbClr val="FF0000"/>
                </a:solidFill>
              </a:rPr>
              <a:t>问红娘一个问题！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问了就会降低不确定性，</a:t>
            </a:r>
            <a:r>
              <a:rPr lang="en-US" altLang="zh-CN" dirty="0"/>
              <a:t>Why</a:t>
            </a:r>
            <a:r>
              <a:rPr lang="zh-CN" altLang="en-US" dirty="0"/>
              <a:t>？因为红娘的回答有</a:t>
            </a:r>
            <a:r>
              <a:rPr lang="zh-CN" altLang="en-US" b="1" dirty="0"/>
              <a:t>信息量</a:t>
            </a:r>
            <a:r>
              <a:rPr lang="zh-CN" altLang="en-US" dirty="0"/>
              <a:t>。不同的回答有不同的信息量，取决于问的问题。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3BE68-27DA-4112-8E64-EF63D962B99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27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欠拟合风险小，泛化性能更好，时间开销大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3BE68-27DA-4112-8E64-EF63D962B99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4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有人告诉你“明天太阳从东边升起”，你没什么感觉，因为这件事情的信息量比较少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我要说“人工智能之机器学习”课程大家都考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分，你会非常吃惊，因为这件事情的信息量比较大（概率）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从上面的事情就是对一件事情携带信息量的直观感受，那么从数学角度是否可以衡量信息量呢？又或者说有没有某个公式可以衡量信息量呢？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小概率事件带来的信息量应该比较大，比如世界杯国足会拿冠军。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)=0.5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)=0.5</a:t>
            </a: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3BE68-27DA-4112-8E64-EF63D962B99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658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随机变量所有事件的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信息量的期望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就是随机事件的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信息熵</a:t>
            </a:r>
            <a:endParaRPr lang="en-US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指的是随机变量，刚才信息量中指的是随机事件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（嫁不嫁）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=-(0.5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log0.5+0.5*log0.5)=1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3BE68-27DA-4112-8E64-EF63D962B99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921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当出现某个事件后，整个随机事件的不确定性比之前的不确定性降低了。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3BE68-27DA-4112-8E64-EF63D962B99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862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第一步询问长相或者身高，信息增益最高，也就是说第一步询问长相或者身高后，妹纸嫁不嫁的不确定性更低了。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信息增益高代表问题更加受妹纸的重视，那么首先询问妹纸最重视的条件，妹纸嫁与不嫁这件事情的就更确定更靠谱了。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同样的步骤可以计算后面几步询问不同条件的的条件熵和信息增益，直到男方这几个条件全部已知或者条件熵降为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为止。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每一步都从信息增益高的特征问起，有可能使我们不需要问完所有的特征（这里指长相、身高、性格、上进心），就已经能够确定结果了。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3BE68-27DA-4112-8E64-EF63D962B99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395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3BE68-27DA-4112-8E64-EF63D962B99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186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A1=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3BE68-27DA-4112-8E64-EF63D962B99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555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分支过多，训练的太好，过拟合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3BE68-27DA-4112-8E64-EF63D962B99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825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贪心算法，当前节点虽然不能提高泛化能力，但是在其基础上再进行划分却有可能。</a:t>
            </a:r>
            <a:endParaRPr lang="en-US" altLang="zh-CN" dirty="0"/>
          </a:p>
          <a:p>
            <a:r>
              <a:rPr lang="zh-CN" altLang="en-US" dirty="0"/>
              <a:t>预剪枝有可能欠拟合！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3BE68-27DA-4112-8E64-EF63D962B99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20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31140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0" y="6377939"/>
                </a:moveTo>
                <a:lnTo>
                  <a:pt x="11724640" y="6377939"/>
                </a:lnTo>
                <a:lnTo>
                  <a:pt x="11724640" y="0"/>
                </a:lnTo>
                <a:lnTo>
                  <a:pt x="0" y="0"/>
                </a:lnTo>
                <a:lnTo>
                  <a:pt x="0" y="63779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8644" y="636473"/>
            <a:ext cx="10821060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DB4FFBB6-2026-4AB8-AFC2-9DFCBD52CF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12700">
              <a:lnSpc>
                <a:spcPts val="1365"/>
              </a:lnSpc>
            </a:pPr>
            <a:endParaRPr lang="zh-CN" altLang="en-US" spc="-15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EE49591-EF3B-4301-8F1E-ED60B62A1B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25400">
              <a:lnSpc>
                <a:spcPts val="1400"/>
              </a:lnSpc>
            </a:pPr>
            <a:fld id="{81D60167-4931-47E6-BA6A-407CBD079E47}" type="slidenum">
              <a:rPr lang="en-US" altLang="zh-CN" spc="-5" smtClean="0"/>
              <a:t>‹#›</a:t>
            </a:fld>
            <a:endParaRPr lang="en-US" altLang="zh-CN"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31140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0" y="6377939"/>
                </a:moveTo>
                <a:lnTo>
                  <a:pt x="11724640" y="6377939"/>
                </a:lnTo>
                <a:lnTo>
                  <a:pt x="11724640" y="0"/>
                </a:lnTo>
                <a:lnTo>
                  <a:pt x="0" y="0"/>
                </a:lnTo>
                <a:lnTo>
                  <a:pt x="0" y="63779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31140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0" y="6377939"/>
                </a:moveTo>
                <a:lnTo>
                  <a:pt x="11724640" y="6377939"/>
                </a:lnTo>
                <a:lnTo>
                  <a:pt x="11724640" y="0"/>
                </a:lnTo>
                <a:lnTo>
                  <a:pt x="0" y="0"/>
                </a:lnTo>
                <a:lnTo>
                  <a:pt x="0" y="63779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FF1B84-CC9B-4F0F-A66B-A50DD76695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12700">
              <a:lnSpc>
                <a:spcPts val="1365"/>
              </a:lnSpc>
            </a:pPr>
            <a:endParaRPr lang="zh-CN" altLang="en-US" spc="-15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5A4CB8-4011-49D4-AC02-5A5D8583A8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25400">
              <a:lnSpc>
                <a:spcPts val="1400"/>
              </a:lnSpc>
            </a:pPr>
            <a:fld id="{81D60167-4931-47E6-BA6A-407CBD079E47}" type="slidenum">
              <a:rPr lang="en-US" altLang="zh-CN" spc="-5" smtClean="0"/>
              <a:t>‹#›</a:t>
            </a:fld>
            <a:endParaRPr lang="en-US" altLang="zh-CN"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31140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0" y="6377939"/>
                </a:moveTo>
                <a:lnTo>
                  <a:pt x="11724640" y="6377939"/>
                </a:lnTo>
                <a:lnTo>
                  <a:pt x="11724640" y="0"/>
                </a:lnTo>
                <a:lnTo>
                  <a:pt x="0" y="0"/>
                </a:lnTo>
                <a:lnTo>
                  <a:pt x="0" y="63779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31140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0" y="6377939"/>
                </a:moveTo>
                <a:lnTo>
                  <a:pt x="11724640" y="6377939"/>
                </a:lnTo>
                <a:lnTo>
                  <a:pt x="11724640" y="0"/>
                </a:lnTo>
                <a:lnTo>
                  <a:pt x="0" y="0"/>
                </a:lnTo>
                <a:lnTo>
                  <a:pt x="0" y="63779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39342" y="2665298"/>
            <a:ext cx="9519665" cy="6946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004" y="1751152"/>
            <a:ext cx="7395845" cy="297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62321" y="6323101"/>
            <a:ext cx="2896870" cy="177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365"/>
              </a:lnSpc>
            </a:pPr>
            <a:endParaRPr spc="-1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766679" y="6318303"/>
            <a:ext cx="206375" cy="19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4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7" Type="http://schemas.openxmlformats.org/officeDocument/2006/relationships/image" Target="../media/image58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jpg"/><Relationship Id="rId5" Type="http://schemas.openxmlformats.org/officeDocument/2006/relationships/image" Target="../media/image56.jpg"/><Relationship Id="rId4" Type="http://schemas.openxmlformats.org/officeDocument/2006/relationships/image" Target="../media/image55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3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tree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8500" y="2927756"/>
            <a:ext cx="8255000" cy="1123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93620" algn="l"/>
                <a:tab pos="8241665" algn="l"/>
              </a:tabLst>
            </a:pPr>
            <a:r>
              <a:rPr sz="7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7200" u="sng" spc="-5" dirty="0" err="1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决策</a:t>
            </a:r>
            <a:r>
              <a:rPr sz="7200" u="sng" dirty="0" err="1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树</a:t>
            </a:r>
            <a:r>
              <a:rPr sz="7200" u="sng" dirty="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	</a:t>
            </a:r>
            <a:endParaRPr sz="72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1476" y="1820672"/>
            <a:ext cx="867410" cy="337185"/>
          </a:xfrm>
          <a:custGeom>
            <a:avLst/>
            <a:gdLst/>
            <a:ahLst/>
            <a:cxnLst/>
            <a:rect l="l" t="t" r="r" b="b"/>
            <a:pathLst>
              <a:path w="867410" h="337185">
                <a:moveTo>
                  <a:pt x="778758" y="0"/>
                </a:moveTo>
                <a:lnTo>
                  <a:pt x="775329" y="11176"/>
                </a:lnTo>
                <a:lnTo>
                  <a:pt x="790807" y="19200"/>
                </a:lnTo>
                <a:lnTo>
                  <a:pt x="804285" y="30892"/>
                </a:lnTo>
                <a:lnTo>
                  <a:pt x="825240" y="65277"/>
                </a:lnTo>
                <a:lnTo>
                  <a:pt x="837924" y="111966"/>
                </a:lnTo>
                <a:lnTo>
                  <a:pt x="842131" y="168656"/>
                </a:lnTo>
                <a:lnTo>
                  <a:pt x="841081" y="198181"/>
                </a:lnTo>
                <a:lnTo>
                  <a:pt x="832647" y="249755"/>
                </a:lnTo>
                <a:lnTo>
                  <a:pt x="815762" y="290732"/>
                </a:lnTo>
                <a:lnTo>
                  <a:pt x="775329" y="325755"/>
                </a:lnTo>
                <a:lnTo>
                  <a:pt x="778758" y="336931"/>
                </a:lnTo>
                <a:lnTo>
                  <a:pt x="816318" y="316880"/>
                </a:lnTo>
                <a:lnTo>
                  <a:pt x="844163" y="279019"/>
                </a:lnTo>
                <a:lnTo>
                  <a:pt x="861419" y="228060"/>
                </a:lnTo>
                <a:lnTo>
                  <a:pt x="867150" y="168529"/>
                </a:lnTo>
                <a:lnTo>
                  <a:pt x="865719" y="137618"/>
                </a:lnTo>
                <a:lnTo>
                  <a:pt x="854237" y="82321"/>
                </a:lnTo>
                <a:lnTo>
                  <a:pt x="831443" y="36790"/>
                </a:lnTo>
                <a:lnTo>
                  <a:pt x="798764" y="7834"/>
                </a:lnTo>
                <a:lnTo>
                  <a:pt x="778758" y="0"/>
                </a:lnTo>
                <a:close/>
              </a:path>
              <a:path w="867410" h="337185">
                <a:moveTo>
                  <a:pt x="88513" y="0"/>
                </a:moveTo>
                <a:lnTo>
                  <a:pt x="50889" y="20097"/>
                </a:lnTo>
                <a:lnTo>
                  <a:pt x="22981" y="57912"/>
                </a:lnTo>
                <a:lnTo>
                  <a:pt x="5724" y="108886"/>
                </a:lnTo>
                <a:lnTo>
                  <a:pt x="0" y="168656"/>
                </a:lnTo>
                <a:lnTo>
                  <a:pt x="1424" y="199366"/>
                </a:lnTo>
                <a:lnTo>
                  <a:pt x="12906" y="254611"/>
                </a:lnTo>
                <a:lnTo>
                  <a:pt x="35720" y="300194"/>
                </a:lnTo>
                <a:lnTo>
                  <a:pt x="68486" y="329114"/>
                </a:lnTo>
                <a:lnTo>
                  <a:pt x="88513" y="336931"/>
                </a:lnTo>
                <a:lnTo>
                  <a:pt x="91942" y="325755"/>
                </a:lnTo>
                <a:lnTo>
                  <a:pt x="76463" y="317732"/>
                </a:lnTo>
                <a:lnTo>
                  <a:pt x="62986" y="306054"/>
                </a:lnTo>
                <a:lnTo>
                  <a:pt x="42031" y="271780"/>
                </a:lnTo>
                <a:lnTo>
                  <a:pt x="29283" y="225218"/>
                </a:lnTo>
                <a:lnTo>
                  <a:pt x="25017" y="168529"/>
                </a:lnTo>
                <a:lnTo>
                  <a:pt x="26082" y="139055"/>
                </a:lnTo>
                <a:lnTo>
                  <a:pt x="34603" y="87377"/>
                </a:lnTo>
                <a:lnTo>
                  <a:pt x="51508" y="46251"/>
                </a:lnTo>
                <a:lnTo>
                  <a:pt x="91942" y="11176"/>
                </a:lnTo>
                <a:lnTo>
                  <a:pt x="885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74897" y="1821560"/>
            <a:ext cx="873125" cy="335280"/>
          </a:xfrm>
          <a:custGeom>
            <a:avLst/>
            <a:gdLst/>
            <a:ahLst/>
            <a:cxnLst/>
            <a:rect l="l" t="t" r="r" b="b"/>
            <a:pathLst>
              <a:path w="873125" h="335280">
                <a:moveTo>
                  <a:pt x="789685" y="0"/>
                </a:moveTo>
                <a:lnTo>
                  <a:pt x="786129" y="0"/>
                </a:lnTo>
                <a:lnTo>
                  <a:pt x="786129" y="10287"/>
                </a:lnTo>
                <a:lnTo>
                  <a:pt x="788161" y="10287"/>
                </a:lnTo>
                <a:lnTo>
                  <a:pt x="797522" y="11120"/>
                </a:lnTo>
                <a:lnTo>
                  <a:pt x="827500" y="42084"/>
                </a:lnTo>
                <a:lnTo>
                  <a:pt x="830325" y="70739"/>
                </a:lnTo>
                <a:lnTo>
                  <a:pt x="830157" y="77307"/>
                </a:lnTo>
                <a:lnTo>
                  <a:pt x="829643" y="84613"/>
                </a:lnTo>
                <a:lnTo>
                  <a:pt x="828772" y="92634"/>
                </a:lnTo>
                <a:lnTo>
                  <a:pt x="827531" y="101346"/>
                </a:lnTo>
                <a:lnTo>
                  <a:pt x="826365" y="109771"/>
                </a:lnTo>
                <a:lnTo>
                  <a:pt x="825531" y="116935"/>
                </a:lnTo>
                <a:lnTo>
                  <a:pt x="825031" y="122812"/>
                </a:lnTo>
                <a:lnTo>
                  <a:pt x="824864" y="127380"/>
                </a:lnTo>
                <a:lnTo>
                  <a:pt x="825291" y="134570"/>
                </a:lnTo>
                <a:lnTo>
                  <a:pt x="847851" y="166243"/>
                </a:lnTo>
                <a:lnTo>
                  <a:pt x="847851" y="168656"/>
                </a:lnTo>
                <a:lnTo>
                  <a:pt x="824864" y="197231"/>
                </a:lnTo>
                <a:lnTo>
                  <a:pt x="824864" y="207136"/>
                </a:lnTo>
                <a:lnTo>
                  <a:pt x="828772" y="241585"/>
                </a:lnTo>
                <a:lnTo>
                  <a:pt x="829643" y="249491"/>
                </a:lnTo>
                <a:lnTo>
                  <a:pt x="830157" y="256635"/>
                </a:lnTo>
                <a:lnTo>
                  <a:pt x="830325" y="263017"/>
                </a:lnTo>
                <a:lnTo>
                  <a:pt x="829615" y="279350"/>
                </a:lnTo>
                <a:lnTo>
                  <a:pt x="813004" y="317418"/>
                </a:lnTo>
                <a:lnTo>
                  <a:pt x="788161" y="324866"/>
                </a:lnTo>
                <a:lnTo>
                  <a:pt x="786129" y="324866"/>
                </a:lnTo>
                <a:lnTo>
                  <a:pt x="786129" y="335280"/>
                </a:lnTo>
                <a:lnTo>
                  <a:pt x="789685" y="335280"/>
                </a:lnTo>
                <a:lnTo>
                  <a:pt x="804685" y="333827"/>
                </a:lnTo>
                <a:lnTo>
                  <a:pt x="844492" y="306228"/>
                </a:lnTo>
                <a:lnTo>
                  <a:pt x="853439" y="257936"/>
                </a:lnTo>
                <a:lnTo>
                  <a:pt x="853247" y="250459"/>
                </a:lnTo>
                <a:lnTo>
                  <a:pt x="852662" y="242506"/>
                </a:lnTo>
                <a:lnTo>
                  <a:pt x="851671" y="234076"/>
                </a:lnTo>
                <a:lnTo>
                  <a:pt x="850148" y="224514"/>
                </a:lnTo>
                <a:lnTo>
                  <a:pt x="848105" y="212979"/>
                </a:lnTo>
                <a:lnTo>
                  <a:pt x="847089" y="204724"/>
                </a:lnTo>
                <a:lnTo>
                  <a:pt x="847089" y="192532"/>
                </a:lnTo>
                <a:lnTo>
                  <a:pt x="849248" y="186055"/>
                </a:lnTo>
                <a:lnTo>
                  <a:pt x="857884" y="176149"/>
                </a:lnTo>
                <a:lnTo>
                  <a:pt x="864361" y="173355"/>
                </a:lnTo>
                <a:lnTo>
                  <a:pt x="872997" y="173101"/>
                </a:lnTo>
                <a:lnTo>
                  <a:pt x="872997" y="161925"/>
                </a:lnTo>
                <a:lnTo>
                  <a:pt x="864361" y="161544"/>
                </a:lnTo>
                <a:lnTo>
                  <a:pt x="857884" y="158877"/>
                </a:lnTo>
                <a:lnTo>
                  <a:pt x="849248" y="148717"/>
                </a:lnTo>
                <a:lnTo>
                  <a:pt x="847089" y="142240"/>
                </a:lnTo>
                <a:lnTo>
                  <a:pt x="847089" y="129921"/>
                </a:lnTo>
                <a:lnTo>
                  <a:pt x="848105" y="121666"/>
                </a:lnTo>
                <a:lnTo>
                  <a:pt x="850264" y="109347"/>
                </a:lnTo>
                <a:lnTo>
                  <a:pt x="851671" y="100345"/>
                </a:lnTo>
                <a:lnTo>
                  <a:pt x="852662" y="91821"/>
                </a:lnTo>
                <a:lnTo>
                  <a:pt x="853247" y="83772"/>
                </a:lnTo>
                <a:lnTo>
                  <a:pt x="853439" y="76200"/>
                </a:lnTo>
                <a:lnTo>
                  <a:pt x="852441" y="57890"/>
                </a:lnTo>
                <a:lnTo>
                  <a:pt x="837564" y="18796"/>
                </a:lnTo>
                <a:lnTo>
                  <a:pt x="804685" y="1400"/>
                </a:lnTo>
                <a:lnTo>
                  <a:pt x="789685" y="0"/>
                </a:lnTo>
                <a:close/>
              </a:path>
              <a:path w="873125" h="335280">
                <a:moveTo>
                  <a:pt x="86867" y="0"/>
                </a:moveTo>
                <a:lnTo>
                  <a:pt x="83311" y="0"/>
                </a:lnTo>
                <a:lnTo>
                  <a:pt x="68312" y="1400"/>
                </a:lnTo>
                <a:lnTo>
                  <a:pt x="28505" y="29176"/>
                </a:lnTo>
                <a:lnTo>
                  <a:pt x="19557" y="76200"/>
                </a:lnTo>
                <a:lnTo>
                  <a:pt x="19768" y="83772"/>
                </a:lnTo>
                <a:lnTo>
                  <a:pt x="20383" y="91821"/>
                </a:lnTo>
                <a:lnTo>
                  <a:pt x="21379" y="100345"/>
                </a:lnTo>
                <a:lnTo>
                  <a:pt x="22807" y="109771"/>
                </a:lnTo>
                <a:lnTo>
                  <a:pt x="24891" y="121666"/>
                </a:lnTo>
                <a:lnTo>
                  <a:pt x="26034" y="129921"/>
                </a:lnTo>
                <a:lnTo>
                  <a:pt x="26034" y="142240"/>
                </a:lnTo>
                <a:lnTo>
                  <a:pt x="23875" y="148717"/>
                </a:lnTo>
                <a:lnTo>
                  <a:pt x="15239" y="158877"/>
                </a:lnTo>
                <a:lnTo>
                  <a:pt x="8635" y="161544"/>
                </a:lnTo>
                <a:lnTo>
                  <a:pt x="0" y="161925"/>
                </a:lnTo>
                <a:lnTo>
                  <a:pt x="0" y="173101"/>
                </a:lnTo>
                <a:lnTo>
                  <a:pt x="8635" y="173355"/>
                </a:lnTo>
                <a:lnTo>
                  <a:pt x="15239" y="176149"/>
                </a:lnTo>
                <a:lnTo>
                  <a:pt x="23875" y="186055"/>
                </a:lnTo>
                <a:lnTo>
                  <a:pt x="26034" y="192532"/>
                </a:lnTo>
                <a:lnTo>
                  <a:pt x="26034" y="204724"/>
                </a:lnTo>
                <a:lnTo>
                  <a:pt x="24891" y="212979"/>
                </a:lnTo>
                <a:lnTo>
                  <a:pt x="22732" y="225171"/>
                </a:lnTo>
                <a:lnTo>
                  <a:pt x="21379" y="234076"/>
                </a:lnTo>
                <a:lnTo>
                  <a:pt x="20383" y="242506"/>
                </a:lnTo>
                <a:lnTo>
                  <a:pt x="19768" y="250459"/>
                </a:lnTo>
                <a:lnTo>
                  <a:pt x="19557" y="257936"/>
                </a:lnTo>
                <a:lnTo>
                  <a:pt x="20556" y="276891"/>
                </a:lnTo>
                <a:lnTo>
                  <a:pt x="35432" y="316611"/>
                </a:lnTo>
                <a:lnTo>
                  <a:pt x="83311" y="335280"/>
                </a:lnTo>
                <a:lnTo>
                  <a:pt x="86867" y="335280"/>
                </a:lnTo>
                <a:lnTo>
                  <a:pt x="86867" y="324866"/>
                </a:lnTo>
                <a:lnTo>
                  <a:pt x="84835" y="324866"/>
                </a:lnTo>
                <a:lnTo>
                  <a:pt x="75475" y="324034"/>
                </a:lnTo>
                <a:lnTo>
                  <a:pt x="45561" y="292909"/>
                </a:lnTo>
                <a:lnTo>
                  <a:pt x="42798" y="263017"/>
                </a:lnTo>
                <a:lnTo>
                  <a:pt x="42965" y="256635"/>
                </a:lnTo>
                <a:lnTo>
                  <a:pt x="43465" y="249491"/>
                </a:lnTo>
                <a:lnTo>
                  <a:pt x="44299" y="241585"/>
                </a:lnTo>
                <a:lnTo>
                  <a:pt x="45465" y="232918"/>
                </a:lnTo>
                <a:lnTo>
                  <a:pt x="46632" y="224514"/>
                </a:lnTo>
                <a:lnTo>
                  <a:pt x="47466" y="217408"/>
                </a:lnTo>
                <a:lnTo>
                  <a:pt x="47966" y="211611"/>
                </a:lnTo>
                <a:lnTo>
                  <a:pt x="48132" y="207136"/>
                </a:lnTo>
                <a:lnTo>
                  <a:pt x="48132" y="197231"/>
                </a:lnTo>
                <a:lnTo>
                  <a:pt x="45973" y="189103"/>
                </a:lnTo>
                <a:lnTo>
                  <a:pt x="36829" y="176403"/>
                </a:lnTo>
                <a:lnTo>
                  <a:pt x="31495" y="171704"/>
                </a:lnTo>
                <a:lnTo>
                  <a:pt x="25145" y="168656"/>
                </a:lnTo>
                <a:lnTo>
                  <a:pt x="25145" y="166243"/>
                </a:lnTo>
                <a:lnTo>
                  <a:pt x="47724" y="134570"/>
                </a:lnTo>
                <a:lnTo>
                  <a:pt x="48132" y="127380"/>
                </a:lnTo>
                <a:lnTo>
                  <a:pt x="47966" y="122812"/>
                </a:lnTo>
                <a:lnTo>
                  <a:pt x="47466" y="116935"/>
                </a:lnTo>
                <a:lnTo>
                  <a:pt x="46574" y="109347"/>
                </a:lnTo>
                <a:lnTo>
                  <a:pt x="45465" y="101346"/>
                </a:lnTo>
                <a:lnTo>
                  <a:pt x="44299" y="92634"/>
                </a:lnTo>
                <a:lnTo>
                  <a:pt x="43465" y="84613"/>
                </a:lnTo>
                <a:lnTo>
                  <a:pt x="42965" y="77307"/>
                </a:lnTo>
                <a:lnTo>
                  <a:pt x="42798" y="70739"/>
                </a:lnTo>
                <a:lnTo>
                  <a:pt x="43489" y="55143"/>
                </a:lnTo>
                <a:lnTo>
                  <a:pt x="59993" y="17787"/>
                </a:lnTo>
                <a:lnTo>
                  <a:pt x="84835" y="10287"/>
                </a:lnTo>
                <a:lnTo>
                  <a:pt x="86867" y="10287"/>
                </a:lnTo>
                <a:lnTo>
                  <a:pt x="868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78192" y="2057"/>
            <a:ext cx="3390900" cy="678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8644" y="1724492"/>
            <a:ext cx="6504305" cy="36874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2573655" algn="l"/>
                <a:tab pos="2783840" algn="l"/>
              </a:tabLst>
            </a:pPr>
            <a:r>
              <a:rPr sz="2200" spc="-10" dirty="0">
                <a:latin typeface="宋体"/>
                <a:cs typeface="宋体"/>
              </a:rPr>
              <a:t>训练</a:t>
            </a:r>
            <a:r>
              <a:rPr sz="2200" spc="-5" dirty="0">
                <a:latin typeface="宋体"/>
                <a:cs typeface="宋体"/>
              </a:rPr>
              <a:t>集</a:t>
            </a:r>
            <a:r>
              <a:rPr sz="2200" spc="20" dirty="0">
                <a:latin typeface="宋体"/>
                <a:cs typeface="宋体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𝐷</a:t>
            </a:r>
            <a:r>
              <a:rPr sz="2200" spc="1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=</a:t>
            </a:r>
            <a:r>
              <a:rPr sz="2200" spc="14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{ </a:t>
            </a:r>
            <a:r>
              <a:rPr sz="2200" spc="30" dirty="0">
                <a:latin typeface="Cambria Math"/>
                <a:cs typeface="Cambria Math"/>
              </a:rPr>
              <a:t> </a:t>
            </a:r>
            <a:r>
              <a:rPr sz="2200" spc="35" dirty="0">
                <a:latin typeface="Cambria Math"/>
                <a:cs typeface="Cambria Math"/>
              </a:rPr>
              <a:t>𝒙</a:t>
            </a:r>
            <a:r>
              <a:rPr sz="2400" spc="52" baseline="-15625" dirty="0">
                <a:latin typeface="Cambria Math"/>
                <a:cs typeface="Cambria Math"/>
              </a:rPr>
              <a:t>1</a:t>
            </a:r>
            <a:r>
              <a:rPr sz="2200" spc="35" dirty="0">
                <a:latin typeface="Cambria Math"/>
                <a:cs typeface="Cambria Math"/>
              </a:rPr>
              <a:t>,</a:t>
            </a:r>
            <a:r>
              <a:rPr sz="2200" spc="-18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𝑦</a:t>
            </a:r>
            <a:r>
              <a:rPr sz="2400" baseline="-29513" dirty="0">
                <a:latin typeface="Cambria Math"/>
                <a:cs typeface="Cambria Math"/>
              </a:rPr>
              <a:t>1	</a:t>
            </a:r>
            <a:r>
              <a:rPr sz="2200" spc="-5" dirty="0">
                <a:latin typeface="Cambria Math"/>
                <a:cs typeface="Cambria Math"/>
              </a:rPr>
              <a:t>,	</a:t>
            </a:r>
            <a:r>
              <a:rPr sz="2200" spc="45" dirty="0">
                <a:latin typeface="Cambria Math"/>
                <a:cs typeface="Cambria Math"/>
              </a:rPr>
              <a:t>𝒙</a:t>
            </a:r>
            <a:r>
              <a:rPr sz="2400" spc="67" baseline="-15625" dirty="0">
                <a:latin typeface="Cambria Math"/>
                <a:cs typeface="Cambria Math"/>
              </a:rPr>
              <a:t>2</a:t>
            </a:r>
            <a:r>
              <a:rPr sz="2200" spc="45" dirty="0">
                <a:latin typeface="Cambria Math"/>
                <a:cs typeface="Cambria Math"/>
              </a:rPr>
              <a:t>,</a:t>
            </a:r>
            <a:r>
              <a:rPr sz="2200" spc="-145" dirty="0">
                <a:latin typeface="Cambria Math"/>
                <a:cs typeface="Cambria Math"/>
              </a:rPr>
              <a:t> </a:t>
            </a:r>
            <a:r>
              <a:rPr sz="2200" spc="20" dirty="0">
                <a:latin typeface="Cambria Math"/>
                <a:cs typeface="Cambria Math"/>
              </a:rPr>
              <a:t>𝑦</a:t>
            </a:r>
            <a:r>
              <a:rPr sz="2400" spc="30" baseline="-29513" dirty="0">
                <a:latin typeface="Cambria Math"/>
                <a:cs typeface="Cambria Math"/>
              </a:rPr>
              <a:t>2</a:t>
            </a:r>
            <a:r>
              <a:rPr sz="2400" spc="359" baseline="-29513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,</a:t>
            </a:r>
            <a:r>
              <a:rPr sz="2200" spc="-15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…</a:t>
            </a:r>
            <a:r>
              <a:rPr sz="2200" spc="-1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,</a:t>
            </a:r>
            <a:r>
              <a:rPr sz="2200" spc="-145" dirty="0">
                <a:latin typeface="Cambria Math"/>
                <a:cs typeface="Cambria Math"/>
              </a:rPr>
              <a:t> </a:t>
            </a:r>
            <a:r>
              <a:rPr sz="2200" spc="30" dirty="0">
                <a:latin typeface="Cambria Math"/>
                <a:cs typeface="Cambria Math"/>
              </a:rPr>
              <a:t>{𝒙</a:t>
            </a:r>
            <a:r>
              <a:rPr sz="2400" spc="44" baseline="-15625" dirty="0">
                <a:latin typeface="Cambria Math"/>
                <a:cs typeface="Cambria Math"/>
              </a:rPr>
              <a:t>𝑚</a:t>
            </a:r>
            <a:r>
              <a:rPr sz="2200" spc="30" dirty="0">
                <a:latin typeface="Cambria Math"/>
                <a:cs typeface="Cambria Math"/>
              </a:rPr>
              <a:t>,</a:t>
            </a:r>
            <a:r>
              <a:rPr sz="2200" spc="-145" dirty="0">
                <a:latin typeface="Cambria Math"/>
                <a:cs typeface="Cambria Math"/>
              </a:rPr>
              <a:t> </a:t>
            </a:r>
            <a:r>
              <a:rPr sz="2200" spc="20" dirty="0">
                <a:latin typeface="Cambria Math"/>
                <a:cs typeface="Cambria Math"/>
              </a:rPr>
              <a:t>𝑦</a:t>
            </a:r>
            <a:r>
              <a:rPr sz="2400" spc="30" baseline="-29513" dirty="0">
                <a:latin typeface="Cambria Math"/>
                <a:cs typeface="Cambria Math"/>
              </a:rPr>
              <a:t>𝑚</a:t>
            </a:r>
            <a:r>
              <a:rPr sz="2200" spc="20" dirty="0">
                <a:latin typeface="Cambria Math"/>
                <a:cs typeface="Cambria Math"/>
              </a:rPr>
              <a:t>}}</a:t>
            </a:r>
            <a:endParaRPr sz="2200" dirty="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spc="-10" dirty="0">
                <a:latin typeface="宋体"/>
                <a:cs typeface="宋体"/>
              </a:rPr>
              <a:t>属</a:t>
            </a:r>
            <a:r>
              <a:rPr sz="2200" spc="-5" dirty="0">
                <a:latin typeface="宋体"/>
                <a:cs typeface="宋体"/>
              </a:rPr>
              <a:t>性集</a:t>
            </a:r>
            <a:r>
              <a:rPr sz="2200" spc="5" dirty="0">
                <a:latin typeface="宋体"/>
                <a:cs typeface="宋体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𝐴</a:t>
            </a:r>
            <a:r>
              <a:rPr sz="2200" spc="1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=</a:t>
            </a:r>
            <a:r>
              <a:rPr sz="2200" spc="140" dirty="0">
                <a:latin typeface="Cambria Math"/>
                <a:cs typeface="Cambria Math"/>
              </a:rPr>
              <a:t> </a:t>
            </a:r>
            <a:r>
              <a:rPr sz="2200" spc="20" dirty="0">
                <a:latin typeface="Cambria Math"/>
                <a:cs typeface="Cambria Math"/>
              </a:rPr>
              <a:t>{𝑎</a:t>
            </a:r>
            <a:r>
              <a:rPr sz="2400" spc="30" baseline="-15625" dirty="0">
                <a:latin typeface="Cambria Math"/>
                <a:cs typeface="Cambria Math"/>
              </a:rPr>
              <a:t>1</a:t>
            </a:r>
            <a:r>
              <a:rPr sz="2200" spc="20" dirty="0">
                <a:latin typeface="Cambria Math"/>
                <a:cs typeface="Cambria Math"/>
              </a:rPr>
              <a:t>,</a:t>
            </a:r>
            <a:r>
              <a:rPr sz="2200" spc="-145" dirty="0">
                <a:latin typeface="Cambria Math"/>
                <a:cs typeface="Cambria Math"/>
              </a:rPr>
              <a:t> </a:t>
            </a:r>
            <a:r>
              <a:rPr sz="2200" spc="50" dirty="0">
                <a:latin typeface="Cambria Math"/>
                <a:cs typeface="Cambria Math"/>
              </a:rPr>
              <a:t>𝑎</a:t>
            </a:r>
            <a:r>
              <a:rPr sz="2400" spc="75" baseline="-15625" dirty="0">
                <a:latin typeface="Cambria Math"/>
                <a:cs typeface="Cambria Math"/>
              </a:rPr>
              <a:t>2</a:t>
            </a:r>
            <a:r>
              <a:rPr sz="2200" spc="50" dirty="0">
                <a:latin typeface="Cambria Math"/>
                <a:cs typeface="Cambria Math"/>
              </a:rPr>
              <a:t>,</a:t>
            </a:r>
            <a:r>
              <a:rPr sz="2200" spc="-15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…</a:t>
            </a:r>
            <a:r>
              <a:rPr sz="2200" spc="-12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,</a:t>
            </a:r>
            <a:r>
              <a:rPr sz="2200" spc="-110" dirty="0">
                <a:latin typeface="Cambria Math"/>
                <a:cs typeface="Cambria Math"/>
              </a:rPr>
              <a:t> </a:t>
            </a:r>
            <a:r>
              <a:rPr sz="2200" spc="35" dirty="0">
                <a:latin typeface="Cambria Math"/>
                <a:cs typeface="Cambria Math"/>
              </a:rPr>
              <a:t>𝑎</a:t>
            </a:r>
            <a:r>
              <a:rPr sz="2400" spc="52" baseline="-15625" dirty="0">
                <a:latin typeface="Cambria Math"/>
                <a:cs typeface="Cambria Math"/>
              </a:rPr>
              <a:t>𝑑</a:t>
            </a:r>
            <a:r>
              <a:rPr sz="2200" spc="35" dirty="0">
                <a:latin typeface="Cambria Math"/>
                <a:cs typeface="Cambria Math"/>
              </a:rPr>
              <a:t>}</a:t>
            </a:r>
            <a:endParaRPr sz="220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15" dirty="0">
                <a:latin typeface="宋体"/>
                <a:cs typeface="宋体"/>
              </a:rPr>
              <a:t>递归过程中返</a:t>
            </a:r>
            <a:r>
              <a:rPr sz="2200" b="1" spc="-15" dirty="0">
                <a:latin typeface="宋体"/>
                <a:cs typeface="宋体"/>
              </a:rPr>
              <a:t>回</a:t>
            </a:r>
            <a:r>
              <a:rPr sz="2200" b="1" spc="15" dirty="0">
                <a:latin typeface="宋体"/>
                <a:cs typeface="宋体"/>
              </a:rPr>
              <a:t>情</a:t>
            </a:r>
            <a:r>
              <a:rPr sz="2200" b="1" spc="-15" dirty="0">
                <a:latin typeface="宋体"/>
                <a:cs typeface="宋体"/>
              </a:rPr>
              <a:t>形</a:t>
            </a:r>
            <a:endParaRPr sz="22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200" spc="-10" dirty="0">
                <a:latin typeface="宋体"/>
                <a:cs typeface="宋体"/>
              </a:rPr>
              <a:t>当前结点包含的样本全属于同一类别</a:t>
            </a:r>
            <a:endParaRPr sz="22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"/>
              <a:buAutoNum type="arabicPeriod"/>
            </a:pPr>
            <a:endParaRPr sz="22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200" spc="-5" dirty="0">
                <a:latin typeface="宋体"/>
                <a:cs typeface="宋体"/>
              </a:rPr>
              <a:t>当前属性集为空或所有样本在所有属性上取值相同</a:t>
            </a:r>
            <a:endParaRPr sz="22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"/>
              <a:buAutoNum type="arabicPeriod"/>
            </a:pPr>
            <a:endParaRPr sz="23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200" spc="-10" dirty="0">
                <a:latin typeface="宋体"/>
                <a:cs typeface="宋体"/>
              </a:rPr>
              <a:t>当前结点包含的样本集合为空</a:t>
            </a:r>
            <a:endParaRPr sz="2200" dirty="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02168" y="3072383"/>
            <a:ext cx="1252727" cy="772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79003" y="3151009"/>
            <a:ext cx="1099820" cy="617855"/>
          </a:xfrm>
          <a:custGeom>
            <a:avLst/>
            <a:gdLst/>
            <a:ahLst/>
            <a:cxnLst/>
            <a:rect l="l" t="t" r="r" b="b"/>
            <a:pathLst>
              <a:path w="1099820" h="617854">
                <a:moveTo>
                  <a:pt x="0" y="617842"/>
                </a:moveTo>
                <a:lnTo>
                  <a:pt x="1099756" y="617842"/>
                </a:lnTo>
                <a:lnTo>
                  <a:pt x="1099756" y="0"/>
                </a:lnTo>
                <a:lnTo>
                  <a:pt x="0" y="0"/>
                </a:lnTo>
                <a:lnTo>
                  <a:pt x="0" y="617842"/>
                </a:lnTo>
                <a:close/>
              </a:path>
            </a:pathLst>
          </a:custGeom>
          <a:ln w="19049">
            <a:solidFill>
              <a:srgbClr val="DF52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88644" y="636473"/>
            <a:ext cx="50482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决策树基本学习算法</a:t>
            </a:r>
            <a:endParaRPr sz="440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10766679" y="6318303"/>
            <a:ext cx="2063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0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BDEECB2-9AFF-48A7-BCF4-15D2D6F36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347964"/>
            <a:ext cx="7924800" cy="5495925"/>
          </a:xfrm>
          <a:prstGeom prst="rect">
            <a:avLst/>
          </a:prstGeom>
        </p:spPr>
      </p:pic>
      <p:sp>
        <p:nvSpPr>
          <p:cNvPr id="6" name="object 8">
            <a:extLst>
              <a:ext uri="{FF2B5EF4-FFF2-40B4-BE49-F238E27FC236}">
                <a16:creationId xmlns:a16="http://schemas.microsoft.com/office/drawing/2014/main" id="{B8F9AB0F-0E4D-4971-9ECD-F922A632E06C}"/>
              </a:ext>
            </a:extLst>
          </p:cNvPr>
          <p:cNvSpPr txBox="1">
            <a:spLocks/>
          </p:cNvSpPr>
          <p:nvPr/>
        </p:nvSpPr>
        <p:spPr>
          <a:xfrm>
            <a:off x="533400" y="488416"/>
            <a:ext cx="50482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宋体"/>
                <a:ea typeface="+mj-ea"/>
                <a:cs typeface="宋体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4400" kern="0" spc="-10" dirty="0"/>
              <a:t>决策树基本学习算法</a:t>
            </a:r>
            <a:endParaRPr lang="zh-CN" altLang="en-US" sz="4400" kern="0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F9EF80A9-CD90-457F-A975-2183CEE653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25400">
              <a:lnSpc>
                <a:spcPts val="1400"/>
              </a:lnSpc>
            </a:pPr>
            <a:fld id="{81D60167-4931-47E6-BA6A-407CBD079E47}" type="slidenum">
              <a:rPr lang="en-US" altLang="zh-CN" spc="-5" smtClean="0"/>
              <a:t>11</a:t>
            </a:fld>
            <a:endParaRPr lang="en-US" altLang="zh-CN" spc="-5" dirty="0"/>
          </a:p>
        </p:txBody>
      </p:sp>
    </p:spTree>
    <p:extLst>
      <p:ext uri="{BB962C8B-B14F-4D97-AF65-F5344CB8AC3E}">
        <p14:creationId xmlns:p14="http://schemas.microsoft.com/office/powerpoint/2010/main" val="1185576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1926563"/>
            <a:ext cx="7000240" cy="10547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latin typeface="宋体"/>
                <a:cs typeface="宋体"/>
              </a:rPr>
              <a:t>特征选择在于选取对训练数</a:t>
            </a:r>
            <a:r>
              <a:rPr sz="2200" dirty="0">
                <a:latin typeface="宋体"/>
                <a:cs typeface="宋体"/>
              </a:rPr>
              <a:t>据</a:t>
            </a:r>
            <a:r>
              <a:rPr sz="2200" spc="-5" dirty="0">
                <a:solidFill>
                  <a:srgbClr val="FF0000"/>
                </a:solidFill>
                <a:latin typeface="宋体"/>
                <a:cs typeface="宋体"/>
              </a:rPr>
              <a:t>具有分类能力</a:t>
            </a:r>
            <a:r>
              <a:rPr sz="2200" dirty="0">
                <a:solidFill>
                  <a:srgbClr val="FF0000"/>
                </a:solidFill>
                <a:latin typeface="宋体"/>
                <a:cs typeface="宋体"/>
              </a:rPr>
              <a:t>的</a:t>
            </a:r>
            <a:r>
              <a:rPr sz="2200" spc="-5" dirty="0">
                <a:latin typeface="宋体"/>
                <a:cs typeface="宋体"/>
              </a:rPr>
              <a:t>特征</a:t>
            </a:r>
            <a:endParaRPr sz="2200" dirty="0">
              <a:latin typeface="宋体"/>
              <a:cs typeface="宋体"/>
            </a:endParaRPr>
          </a:p>
          <a:p>
            <a:pPr marL="12700" marR="5080">
              <a:lnSpc>
                <a:spcPts val="2490"/>
              </a:lnSpc>
              <a:spcBef>
                <a:spcPts val="380"/>
              </a:spcBef>
            </a:pPr>
            <a:r>
              <a:rPr sz="2200" spc="-10" dirty="0">
                <a:latin typeface="宋体"/>
                <a:cs typeface="宋体"/>
              </a:rPr>
              <a:t>如果利用一个特征进行分类的结果</a:t>
            </a:r>
            <a:r>
              <a:rPr sz="2200" spc="5" dirty="0">
                <a:latin typeface="宋体"/>
                <a:cs typeface="宋体"/>
              </a:rPr>
              <a:t>与</a:t>
            </a:r>
            <a:r>
              <a:rPr sz="2200" spc="-10" dirty="0">
                <a:solidFill>
                  <a:srgbClr val="FF0000"/>
                </a:solidFill>
                <a:latin typeface="宋体"/>
                <a:cs typeface="宋体"/>
              </a:rPr>
              <a:t>随机分类</a:t>
            </a:r>
            <a:r>
              <a:rPr sz="2200" spc="-10" dirty="0">
                <a:latin typeface="宋体"/>
                <a:cs typeface="宋体"/>
              </a:rPr>
              <a:t>的结果没有 很大差别则称这个特征是没有分类能力的</a:t>
            </a:r>
            <a:endParaRPr sz="2200" dirty="0">
              <a:latin typeface="宋体"/>
              <a:cs typeface="宋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10766679" y="6318303"/>
            <a:ext cx="2063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644" y="636473"/>
            <a:ext cx="33743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特征选择问题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88644" y="3636721"/>
            <a:ext cx="6440170" cy="676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60"/>
              </a:lnSpc>
              <a:spcBef>
                <a:spcPts val="95"/>
              </a:spcBef>
            </a:pPr>
            <a:r>
              <a:rPr sz="2200" spc="-10" dirty="0">
                <a:latin typeface="宋体"/>
                <a:cs typeface="宋体"/>
              </a:rPr>
              <a:t>随着划分过程的进行，希望分支结点所包含的样本尽</a:t>
            </a:r>
            <a:endParaRPr sz="2200" dirty="0">
              <a:latin typeface="宋体"/>
              <a:cs typeface="宋体"/>
            </a:endParaRPr>
          </a:p>
          <a:p>
            <a:pPr marL="12700">
              <a:lnSpc>
                <a:spcPts val="2560"/>
              </a:lnSpc>
            </a:pPr>
            <a:r>
              <a:rPr sz="2200" spc="-5" dirty="0">
                <a:latin typeface="宋体"/>
                <a:cs typeface="宋体"/>
              </a:rPr>
              <a:t>可能属于同一类别，即结</a:t>
            </a:r>
            <a:r>
              <a:rPr sz="2200" dirty="0">
                <a:latin typeface="宋体"/>
                <a:cs typeface="宋体"/>
              </a:rPr>
              <a:t>点</a:t>
            </a:r>
            <a:r>
              <a:rPr sz="2200" spc="-5" dirty="0">
                <a:solidFill>
                  <a:srgbClr val="FF0000"/>
                </a:solidFill>
                <a:latin typeface="宋体"/>
                <a:cs typeface="宋体"/>
              </a:rPr>
              <a:t>纯度</a:t>
            </a:r>
            <a:r>
              <a:rPr sz="2200" spc="-10" dirty="0">
                <a:latin typeface="宋体"/>
                <a:cs typeface="宋体"/>
              </a:rPr>
              <a:t>（</a:t>
            </a:r>
            <a:r>
              <a:rPr sz="2200" spc="-10" dirty="0">
                <a:latin typeface="Corbel"/>
                <a:cs typeface="Corbel"/>
              </a:rPr>
              <a:t>purity</a:t>
            </a:r>
            <a:r>
              <a:rPr sz="2200" spc="-10" dirty="0">
                <a:latin typeface="宋体"/>
                <a:cs typeface="宋体"/>
              </a:rPr>
              <a:t>）</a:t>
            </a:r>
            <a:r>
              <a:rPr sz="2200" spc="-5" dirty="0">
                <a:latin typeface="宋体"/>
                <a:cs typeface="宋体"/>
              </a:rPr>
              <a:t>越来越高</a:t>
            </a:r>
            <a:endParaRPr sz="2200" dirty="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0" y="2055884"/>
            <a:ext cx="2359356" cy="18636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6415" marR="5080" indent="-514350">
              <a:lnSpc>
                <a:spcPct val="150000"/>
              </a:lnSpc>
              <a:spcBef>
                <a:spcPts val="100"/>
              </a:spcBef>
              <a:buFont typeface="+mj-ea"/>
              <a:buAutoNum type="circleNumDbPlain"/>
            </a:pPr>
            <a:r>
              <a:rPr sz="2800" b="1" spc="25" dirty="0" err="1">
                <a:latin typeface="宋体"/>
                <a:cs typeface="宋体"/>
              </a:rPr>
              <a:t>信息增益</a:t>
            </a:r>
            <a:endParaRPr lang="en-US" altLang="zh-CN" sz="2800" b="1" spc="25" dirty="0">
              <a:latin typeface="宋体"/>
              <a:cs typeface="宋体"/>
            </a:endParaRPr>
          </a:p>
          <a:p>
            <a:pPr marL="526415" marR="5080" indent="-514350">
              <a:lnSpc>
                <a:spcPct val="150000"/>
              </a:lnSpc>
              <a:spcBef>
                <a:spcPts val="100"/>
              </a:spcBef>
              <a:buFont typeface="+mj-ea"/>
              <a:buAutoNum type="circleNumDbPlain"/>
            </a:pPr>
            <a:r>
              <a:rPr sz="2800" b="1" spc="25" dirty="0" err="1">
                <a:latin typeface="宋体"/>
                <a:cs typeface="宋体"/>
              </a:rPr>
              <a:t>增益率</a:t>
            </a:r>
            <a:r>
              <a:rPr sz="2800" b="1" spc="25" dirty="0">
                <a:latin typeface="宋体"/>
                <a:cs typeface="宋体"/>
              </a:rPr>
              <a:t> </a:t>
            </a:r>
            <a:endParaRPr lang="en-US" altLang="zh-CN" sz="2800" b="1" spc="25" dirty="0">
              <a:latin typeface="宋体"/>
              <a:cs typeface="宋体"/>
            </a:endParaRPr>
          </a:p>
          <a:p>
            <a:pPr marL="526415" marR="5080" indent="-514350">
              <a:lnSpc>
                <a:spcPct val="150000"/>
              </a:lnSpc>
              <a:spcBef>
                <a:spcPts val="100"/>
              </a:spcBef>
              <a:buFont typeface="+mj-ea"/>
              <a:buAutoNum type="circleNumDbPlain"/>
            </a:pPr>
            <a:r>
              <a:rPr sz="2800" b="1" spc="25" dirty="0" err="1">
                <a:latin typeface="宋体"/>
                <a:cs typeface="宋体"/>
              </a:rPr>
              <a:t>基尼系数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EAFC82DA-84AD-4295-8228-E9015B2A1DA1}"/>
              </a:ext>
            </a:extLst>
          </p:cNvPr>
          <p:cNvSpPr txBox="1"/>
          <p:nvPr/>
        </p:nvSpPr>
        <p:spPr>
          <a:xfrm>
            <a:off x="7755224" y="5057502"/>
            <a:ext cx="1927860" cy="646430"/>
          </a:xfrm>
          <a:prstGeom prst="rect">
            <a:avLst/>
          </a:prstGeom>
          <a:ln w="19050">
            <a:solidFill>
              <a:srgbClr val="DF5227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315"/>
              </a:spcBef>
            </a:pPr>
            <a:r>
              <a:rPr sz="1800" spc="5" dirty="0">
                <a:latin typeface="Cambria Math"/>
                <a:cs typeface="Cambria Math"/>
              </a:rPr>
              <a:t>Ent(𝐷)</a:t>
            </a:r>
            <a:r>
              <a:rPr sz="1800" dirty="0">
                <a:latin typeface="宋体"/>
                <a:cs typeface="宋体"/>
              </a:rPr>
              <a:t>值越小</a:t>
            </a:r>
            <a:endParaRPr sz="1800">
              <a:latin typeface="宋体"/>
              <a:cs typeface="宋体"/>
            </a:endParaRPr>
          </a:p>
          <a:p>
            <a:pPr marL="93980">
              <a:lnSpc>
                <a:spcPct val="100000"/>
              </a:lnSpc>
            </a:pPr>
            <a:r>
              <a:rPr sz="1800" dirty="0">
                <a:latin typeface="宋体"/>
                <a:cs typeface="宋体"/>
              </a:rPr>
              <a:t>则</a:t>
            </a:r>
            <a:r>
              <a:rPr sz="1800" spc="45" dirty="0">
                <a:latin typeface="Cambria Math"/>
                <a:cs typeface="Cambria Math"/>
              </a:rPr>
              <a:t>𝐷</a:t>
            </a:r>
            <a:r>
              <a:rPr sz="1800" dirty="0">
                <a:latin typeface="宋体"/>
                <a:cs typeface="宋体"/>
              </a:rPr>
              <a:t>的纯度越高</a:t>
            </a:r>
            <a:endParaRPr sz="1800">
              <a:latin typeface="宋体"/>
              <a:cs typeface="宋体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9F6E83E-AA5B-40AE-BE30-920C813D1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968419"/>
            <a:ext cx="2962401" cy="96329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7F5EDC3-4434-49AD-A6ED-1974B0FB65B4}"/>
              </a:ext>
            </a:extLst>
          </p:cNvPr>
          <p:cNvSpPr/>
          <p:nvPr/>
        </p:nvSpPr>
        <p:spPr>
          <a:xfrm>
            <a:off x="1024317" y="5250013"/>
            <a:ext cx="9521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-5" dirty="0">
                <a:latin typeface="宋体"/>
              </a:rPr>
              <a:t>信息熵</a:t>
            </a:r>
            <a:endParaRPr lang="zh-CN" altLang="en-US" sz="2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169086E-85F7-4C98-827A-6A819936F534}"/>
              </a:ext>
            </a:extLst>
          </p:cNvPr>
          <p:cNvSpPr/>
          <p:nvPr/>
        </p:nvSpPr>
        <p:spPr>
          <a:xfrm>
            <a:off x="1015850" y="4599087"/>
            <a:ext cx="449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2573655" algn="l"/>
                <a:tab pos="2783840" algn="l"/>
              </a:tabLst>
            </a:pPr>
            <a:r>
              <a:rPr lang="zh-CN" altLang="en-US" spc="-10" dirty="0">
                <a:latin typeface="宋体"/>
                <a:cs typeface="宋体"/>
              </a:rPr>
              <a:t>训练</a:t>
            </a:r>
            <a:r>
              <a:rPr lang="zh-CN" altLang="en-US" spc="-5" dirty="0">
                <a:latin typeface="宋体"/>
                <a:cs typeface="宋体"/>
              </a:rPr>
              <a:t>集</a:t>
            </a:r>
            <a:r>
              <a:rPr lang="zh-CN" altLang="en-US" spc="20" dirty="0">
                <a:latin typeface="宋体"/>
                <a:cs typeface="宋体"/>
              </a:rPr>
              <a:t> </a:t>
            </a:r>
            <a:r>
              <a:rPr lang="zh-CN" altLang="en-US" spc="-5" dirty="0">
                <a:latin typeface="Cambria Math"/>
                <a:cs typeface="Cambria Math"/>
              </a:rPr>
              <a:t>𝐷</a:t>
            </a:r>
            <a:r>
              <a:rPr lang="zh-CN" altLang="en-US" spc="120" dirty="0">
                <a:latin typeface="Cambria Math"/>
                <a:cs typeface="Cambria Math"/>
              </a:rPr>
              <a:t> </a:t>
            </a:r>
            <a:r>
              <a:rPr lang="en-US" altLang="zh-CN" spc="-5" dirty="0">
                <a:latin typeface="Cambria Math"/>
                <a:cs typeface="Cambria Math"/>
              </a:rPr>
              <a:t>=</a:t>
            </a:r>
            <a:r>
              <a:rPr lang="zh-CN" altLang="en-US" spc="145" dirty="0">
                <a:latin typeface="Cambria Math"/>
                <a:cs typeface="Cambria Math"/>
              </a:rPr>
              <a:t> </a:t>
            </a:r>
            <a:r>
              <a:rPr lang="en-US" altLang="zh-CN" spc="-5" dirty="0">
                <a:latin typeface="Cambria Math"/>
                <a:cs typeface="Cambria Math"/>
              </a:rPr>
              <a:t>{ </a:t>
            </a:r>
            <a:r>
              <a:rPr lang="en-US" altLang="zh-CN" spc="30" dirty="0">
                <a:latin typeface="Cambria Math"/>
                <a:cs typeface="Cambria Math"/>
              </a:rPr>
              <a:t>(</a:t>
            </a:r>
            <a:r>
              <a:rPr lang="zh-CN" altLang="en-US" spc="35" dirty="0">
                <a:latin typeface="Cambria Math"/>
                <a:cs typeface="Cambria Math"/>
              </a:rPr>
              <a:t>𝒙</a:t>
            </a:r>
            <a:r>
              <a:rPr lang="en-US" altLang="zh-CN" spc="52" baseline="-15625" dirty="0">
                <a:latin typeface="Cambria Math"/>
                <a:cs typeface="Cambria Math"/>
              </a:rPr>
              <a:t>1</a:t>
            </a:r>
            <a:r>
              <a:rPr lang="en-US" altLang="zh-CN" spc="35" dirty="0">
                <a:latin typeface="Cambria Math"/>
                <a:cs typeface="Cambria Math"/>
              </a:rPr>
              <a:t>,</a:t>
            </a:r>
            <a:r>
              <a:rPr lang="zh-CN" altLang="en-US" spc="-180" dirty="0">
                <a:latin typeface="Cambria Math"/>
                <a:cs typeface="Cambria Math"/>
              </a:rPr>
              <a:t> </a:t>
            </a:r>
            <a:r>
              <a:rPr lang="zh-CN" altLang="en-US" dirty="0">
                <a:latin typeface="Cambria Math"/>
                <a:cs typeface="Cambria Math"/>
              </a:rPr>
              <a:t>𝑦</a:t>
            </a:r>
            <a:r>
              <a:rPr lang="en-US" altLang="zh-CN" baseline="-29513" dirty="0">
                <a:latin typeface="Cambria Math"/>
                <a:cs typeface="Cambria Math"/>
              </a:rPr>
              <a:t>1</a:t>
            </a:r>
            <a:r>
              <a:rPr lang="en-US" altLang="zh-CN" spc="-5" dirty="0">
                <a:latin typeface="Cambria Math"/>
                <a:cs typeface="Cambria Math"/>
              </a:rPr>
              <a:t>), </a:t>
            </a:r>
            <a:r>
              <a:rPr lang="en-US" altLang="zh-CN" spc="30" dirty="0">
                <a:latin typeface="Cambria Math"/>
                <a:cs typeface="Cambria Math"/>
              </a:rPr>
              <a:t>(</a:t>
            </a:r>
            <a:r>
              <a:rPr lang="zh-CN" altLang="en-US" spc="45" dirty="0">
                <a:latin typeface="Cambria Math"/>
                <a:cs typeface="Cambria Math"/>
              </a:rPr>
              <a:t>𝒙</a:t>
            </a:r>
            <a:r>
              <a:rPr lang="en-US" altLang="zh-CN" spc="67" baseline="-15625" dirty="0">
                <a:latin typeface="Cambria Math"/>
                <a:cs typeface="Cambria Math"/>
              </a:rPr>
              <a:t>2</a:t>
            </a:r>
            <a:r>
              <a:rPr lang="en-US" altLang="zh-CN" spc="45" dirty="0">
                <a:latin typeface="Cambria Math"/>
                <a:cs typeface="Cambria Math"/>
              </a:rPr>
              <a:t>,</a:t>
            </a:r>
            <a:r>
              <a:rPr lang="zh-CN" altLang="en-US" spc="-145" dirty="0">
                <a:latin typeface="Cambria Math"/>
                <a:cs typeface="Cambria Math"/>
              </a:rPr>
              <a:t> </a:t>
            </a:r>
            <a:r>
              <a:rPr lang="zh-CN" altLang="en-US" spc="20" dirty="0">
                <a:latin typeface="Cambria Math"/>
                <a:cs typeface="Cambria Math"/>
              </a:rPr>
              <a:t>𝑦</a:t>
            </a:r>
            <a:r>
              <a:rPr lang="en-US" altLang="zh-CN" spc="30" baseline="-29513" dirty="0">
                <a:latin typeface="Cambria Math"/>
                <a:cs typeface="Cambria Math"/>
              </a:rPr>
              <a:t>2</a:t>
            </a:r>
            <a:r>
              <a:rPr lang="zh-CN" altLang="en-US" spc="359" baseline="-29513" dirty="0">
                <a:latin typeface="Cambria Math"/>
                <a:cs typeface="Cambria Math"/>
              </a:rPr>
              <a:t> </a:t>
            </a:r>
            <a:r>
              <a:rPr lang="en-US" altLang="zh-CN" spc="-5" dirty="0">
                <a:latin typeface="Cambria Math"/>
                <a:cs typeface="Cambria Math"/>
              </a:rPr>
              <a:t>),</a:t>
            </a:r>
            <a:r>
              <a:rPr lang="zh-CN" altLang="en-US" spc="-150" dirty="0">
                <a:latin typeface="Cambria Math"/>
                <a:cs typeface="Cambria Math"/>
              </a:rPr>
              <a:t> </a:t>
            </a:r>
            <a:r>
              <a:rPr lang="en-US" altLang="zh-CN" spc="-5" dirty="0">
                <a:latin typeface="Cambria Math"/>
                <a:cs typeface="Cambria Math"/>
              </a:rPr>
              <a:t>…</a:t>
            </a:r>
            <a:r>
              <a:rPr lang="zh-CN" altLang="en-US" spc="-120" dirty="0">
                <a:latin typeface="Cambria Math"/>
                <a:cs typeface="Cambria Math"/>
              </a:rPr>
              <a:t> </a:t>
            </a:r>
            <a:r>
              <a:rPr lang="en-US" altLang="zh-CN" spc="-5" dirty="0">
                <a:latin typeface="Cambria Math"/>
                <a:cs typeface="Cambria Math"/>
              </a:rPr>
              <a:t>,</a:t>
            </a:r>
            <a:r>
              <a:rPr lang="zh-CN" altLang="en-US" spc="-145" dirty="0">
                <a:latin typeface="Cambria Math"/>
                <a:cs typeface="Cambria Math"/>
              </a:rPr>
              <a:t> </a:t>
            </a:r>
            <a:r>
              <a:rPr lang="en-US" altLang="zh-CN" spc="30" dirty="0">
                <a:latin typeface="Cambria Math"/>
                <a:cs typeface="Cambria Math"/>
              </a:rPr>
              <a:t>(</a:t>
            </a:r>
            <a:r>
              <a:rPr lang="zh-CN" altLang="en-US" spc="30" dirty="0">
                <a:latin typeface="Cambria Math"/>
                <a:cs typeface="Cambria Math"/>
              </a:rPr>
              <a:t>𝒙</a:t>
            </a:r>
            <a:r>
              <a:rPr lang="zh-CN" altLang="en-US" spc="44" baseline="-15625" dirty="0">
                <a:latin typeface="Cambria Math"/>
                <a:cs typeface="Cambria Math"/>
              </a:rPr>
              <a:t>𝑚</a:t>
            </a:r>
            <a:r>
              <a:rPr lang="en-US" altLang="zh-CN" spc="30" dirty="0">
                <a:latin typeface="Cambria Math"/>
                <a:cs typeface="Cambria Math"/>
              </a:rPr>
              <a:t>,</a:t>
            </a:r>
            <a:r>
              <a:rPr lang="zh-CN" altLang="en-US" spc="-145" dirty="0">
                <a:latin typeface="Cambria Math"/>
                <a:cs typeface="Cambria Math"/>
              </a:rPr>
              <a:t> </a:t>
            </a:r>
            <a:r>
              <a:rPr lang="zh-CN" altLang="en-US" spc="20" dirty="0">
                <a:latin typeface="Cambria Math"/>
                <a:cs typeface="Cambria Math"/>
              </a:rPr>
              <a:t>𝑦</a:t>
            </a:r>
            <a:r>
              <a:rPr lang="zh-CN" altLang="en-US" spc="30" baseline="-29513" dirty="0">
                <a:latin typeface="Cambria Math"/>
                <a:cs typeface="Cambria Math"/>
              </a:rPr>
              <a:t>𝑚</a:t>
            </a:r>
            <a:r>
              <a:rPr lang="en-US" altLang="zh-CN" spc="-5" dirty="0">
                <a:latin typeface="Cambria Math"/>
                <a:cs typeface="Cambria Math"/>
              </a:rPr>
              <a:t>)</a:t>
            </a:r>
            <a:r>
              <a:rPr lang="en-US" altLang="zh-CN" spc="20" dirty="0">
                <a:latin typeface="Cambria Math"/>
                <a:cs typeface="Cambria Math"/>
              </a:rPr>
              <a:t>}</a:t>
            </a:r>
            <a:endParaRPr lang="zh-CN" altLang="en-US" dirty="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636473"/>
            <a:ext cx="480123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latin typeface="Times New Roman"/>
                <a:cs typeface="Times New Roman"/>
              </a:rPr>
              <a:t>ID3</a:t>
            </a:r>
            <a:r>
              <a:rPr sz="4400" spc="-10" dirty="0">
                <a:latin typeface="宋体"/>
                <a:cs typeface="宋体"/>
              </a:rPr>
              <a:t>决策树学习算法</a:t>
            </a:r>
            <a:endParaRPr sz="4400" dirty="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86468" y="5737312"/>
            <a:ext cx="3123900" cy="498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72357" y="4619101"/>
            <a:ext cx="4982867" cy="895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5629" y="1726514"/>
            <a:ext cx="50501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宋体"/>
                <a:cs typeface="宋体"/>
              </a:rPr>
              <a:t>用</a:t>
            </a:r>
            <a:r>
              <a:rPr lang="zh-CN" altLang="en-US" sz="2200" spc="-5" dirty="0">
                <a:solidFill>
                  <a:srgbClr val="FF0000"/>
                </a:solidFill>
                <a:latin typeface="宋体"/>
                <a:cs typeface="宋体"/>
              </a:rPr>
              <a:t>信息增</a:t>
            </a:r>
            <a:r>
              <a:rPr lang="zh-CN" altLang="en-US" sz="2200" spc="-15" dirty="0">
                <a:solidFill>
                  <a:srgbClr val="FF0000"/>
                </a:solidFill>
                <a:latin typeface="宋体"/>
                <a:cs typeface="宋体"/>
              </a:rPr>
              <a:t>益</a:t>
            </a:r>
            <a:r>
              <a:rPr sz="2200" spc="-5" dirty="0" err="1">
                <a:latin typeface="宋体"/>
                <a:cs typeface="宋体"/>
              </a:rPr>
              <a:t>来进行决策树的划分属性选择</a:t>
            </a:r>
            <a:endParaRPr sz="2200" dirty="0">
              <a:latin typeface="宋体"/>
              <a:cs typeface="宋体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B2630F-5852-4227-93FF-A4E16B2B85AE}"/>
              </a:ext>
            </a:extLst>
          </p:cNvPr>
          <p:cNvSpPr/>
          <p:nvPr/>
        </p:nvSpPr>
        <p:spPr>
          <a:xfrm>
            <a:off x="688644" y="2362200"/>
            <a:ext cx="6917549" cy="88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2573655" algn="l"/>
                <a:tab pos="2783840" algn="l"/>
              </a:tabLst>
            </a:pPr>
            <a:r>
              <a:rPr lang="zh-CN" altLang="en-US" sz="2400" spc="-10" dirty="0">
                <a:latin typeface="宋体"/>
                <a:cs typeface="宋体"/>
              </a:rPr>
              <a:t>训练</a:t>
            </a:r>
            <a:r>
              <a:rPr lang="zh-CN" altLang="en-US" sz="2400" spc="-5" dirty="0">
                <a:latin typeface="宋体"/>
                <a:cs typeface="宋体"/>
              </a:rPr>
              <a:t>集</a:t>
            </a:r>
            <a:r>
              <a:rPr lang="zh-CN" altLang="en-US" sz="2400" spc="20" dirty="0">
                <a:latin typeface="宋体"/>
                <a:cs typeface="宋体"/>
              </a:rPr>
              <a:t> </a:t>
            </a:r>
            <a:r>
              <a:rPr lang="zh-CN" altLang="en-US" sz="2400" spc="-5" dirty="0">
                <a:latin typeface="Cambria Math"/>
                <a:cs typeface="Cambria Math"/>
              </a:rPr>
              <a:t>𝐷</a:t>
            </a:r>
            <a:r>
              <a:rPr lang="zh-CN" altLang="en-US" sz="2400" spc="120" dirty="0">
                <a:latin typeface="Cambria Math"/>
                <a:cs typeface="Cambria Math"/>
              </a:rPr>
              <a:t> </a:t>
            </a:r>
            <a:r>
              <a:rPr lang="en-US" altLang="zh-CN" sz="2400" spc="-5" dirty="0">
                <a:latin typeface="Cambria Math"/>
                <a:cs typeface="Cambria Math"/>
              </a:rPr>
              <a:t>=</a:t>
            </a:r>
            <a:r>
              <a:rPr lang="zh-CN" altLang="en-US" sz="2400" spc="145" dirty="0">
                <a:latin typeface="Cambria Math"/>
                <a:cs typeface="Cambria Math"/>
              </a:rPr>
              <a:t> </a:t>
            </a:r>
            <a:r>
              <a:rPr lang="en-US" altLang="zh-CN" sz="2400" spc="-5" dirty="0">
                <a:latin typeface="Cambria Math"/>
                <a:cs typeface="Cambria Math"/>
              </a:rPr>
              <a:t>{ </a:t>
            </a:r>
            <a:r>
              <a:rPr lang="en-US" altLang="zh-CN" sz="2400" spc="30" dirty="0">
                <a:latin typeface="Cambria Math"/>
                <a:cs typeface="Cambria Math"/>
              </a:rPr>
              <a:t>(</a:t>
            </a:r>
            <a:r>
              <a:rPr lang="zh-CN" altLang="en-US" sz="2400" spc="35" dirty="0">
                <a:latin typeface="Cambria Math"/>
                <a:cs typeface="Cambria Math"/>
              </a:rPr>
              <a:t>𝒙</a:t>
            </a:r>
            <a:r>
              <a:rPr lang="en-US" altLang="zh-CN" sz="2400" spc="52" baseline="-15625" dirty="0">
                <a:latin typeface="Cambria Math"/>
                <a:cs typeface="Cambria Math"/>
              </a:rPr>
              <a:t>1</a:t>
            </a:r>
            <a:r>
              <a:rPr lang="en-US" altLang="zh-CN" sz="2400" spc="35" dirty="0">
                <a:latin typeface="Cambria Math"/>
                <a:cs typeface="Cambria Math"/>
              </a:rPr>
              <a:t>,</a:t>
            </a:r>
            <a:r>
              <a:rPr lang="zh-CN" altLang="en-US" sz="2400" spc="-180" dirty="0">
                <a:latin typeface="Cambria Math"/>
                <a:cs typeface="Cambria Math"/>
              </a:rPr>
              <a:t> </a:t>
            </a:r>
            <a:r>
              <a:rPr lang="zh-CN" altLang="en-US" sz="2400" dirty="0">
                <a:latin typeface="Cambria Math"/>
                <a:cs typeface="Cambria Math"/>
              </a:rPr>
              <a:t>𝑦</a:t>
            </a:r>
            <a:r>
              <a:rPr lang="en-US" altLang="zh-CN" sz="2400" baseline="-29513" dirty="0">
                <a:latin typeface="Cambria Math"/>
                <a:cs typeface="Cambria Math"/>
              </a:rPr>
              <a:t>1</a:t>
            </a:r>
            <a:r>
              <a:rPr lang="en-US" altLang="zh-CN" sz="2400" spc="-5" dirty="0">
                <a:latin typeface="Cambria Math"/>
                <a:cs typeface="Cambria Math"/>
              </a:rPr>
              <a:t>), </a:t>
            </a:r>
            <a:r>
              <a:rPr lang="en-US" altLang="zh-CN" sz="2400" spc="30" dirty="0">
                <a:latin typeface="Cambria Math"/>
                <a:cs typeface="Cambria Math"/>
              </a:rPr>
              <a:t>(</a:t>
            </a:r>
            <a:r>
              <a:rPr lang="zh-CN" altLang="en-US" sz="2400" spc="45" dirty="0">
                <a:latin typeface="Cambria Math"/>
                <a:cs typeface="Cambria Math"/>
              </a:rPr>
              <a:t>𝒙</a:t>
            </a:r>
            <a:r>
              <a:rPr lang="en-US" altLang="zh-CN" sz="2400" spc="67" baseline="-15625" dirty="0">
                <a:latin typeface="Cambria Math"/>
                <a:cs typeface="Cambria Math"/>
              </a:rPr>
              <a:t>2</a:t>
            </a:r>
            <a:r>
              <a:rPr lang="en-US" altLang="zh-CN" sz="2400" spc="45" dirty="0">
                <a:latin typeface="Cambria Math"/>
                <a:cs typeface="Cambria Math"/>
              </a:rPr>
              <a:t>,</a:t>
            </a:r>
            <a:r>
              <a:rPr lang="zh-CN" altLang="en-US" sz="2400" spc="-145" dirty="0">
                <a:latin typeface="Cambria Math"/>
                <a:cs typeface="Cambria Math"/>
              </a:rPr>
              <a:t> </a:t>
            </a:r>
            <a:r>
              <a:rPr lang="zh-CN" altLang="en-US" sz="2400" spc="20" dirty="0">
                <a:latin typeface="Cambria Math"/>
                <a:cs typeface="Cambria Math"/>
              </a:rPr>
              <a:t>𝑦</a:t>
            </a:r>
            <a:r>
              <a:rPr lang="en-US" altLang="zh-CN" sz="2400" spc="30" baseline="-29513" dirty="0">
                <a:latin typeface="Cambria Math"/>
                <a:cs typeface="Cambria Math"/>
              </a:rPr>
              <a:t>2</a:t>
            </a:r>
            <a:r>
              <a:rPr lang="zh-CN" altLang="en-US" sz="2400" spc="359" baseline="-29513" dirty="0">
                <a:latin typeface="Cambria Math"/>
                <a:cs typeface="Cambria Math"/>
              </a:rPr>
              <a:t> </a:t>
            </a:r>
            <a:r>
              <a:rPr lang="en-US" altLang="zh-CN" sz="2400" spc="-5" dirty="0">
                <a:latin typeface="Cambria Math"/>
                <a:cs typeface="Cambria Math"/>
              </a:rPr>
              <a:t>),</a:t>
            </a:r>
            <a:r>
              <a:rPr lang="zh-CN" altLang="en-US" sz="2400" spc="-150" dirty="0">
                <a:latin typeface="Cambria Math"/>
                <a:cs typeface="Cambria Math"/>
              </a:rPr>
              <a:t> </a:t>
            </a:r>
            <a:r>
              <a:rPr lang="en-US" altLang="zh-CN" sz="2400" spc="-5" dirty="0">
                <a:latin typeface="Cambria Math"/>
                <a:cs typeface="Cambria Math"/>
              </a:rPr>
              <a:t>…</a:t>
            </a:r>
            <a:r>
              <a:rPr lang="zh-CN" altLang="en-US" sz="2400" spc="-120" dirty="0">
                <a:latin typeface="Cambria Math"/>
                <a:cs typeface="Cambria Math"/>
              </a:rPr>
              <a:t> </a:t>
            </a:r>
            <a:r>
              <a:rPr lang="en-US" altLang="zh-CN" sz="2400" spc="-5" dirty="0">
                <a:latin typeface="Cambria Math"/>
                <a:cs typeface="Cambria Math"/>
              </a:rPr>
              <a:t>,</a:t>
            </a:r>
            <a:r>
              <a:rPr lang="zh-CN" altLang="en-US" sz="2400" spc="-145" dirty="0">
                <a:latin typeface="Cambria Math"/>
                <a:cs typeface="Cambria Math"/>
              </a:rPr>
              <a:t> </a:t>
            </a:r>
            <a:r>
              <a:rPr lang="en-US" altLang="zh-CN" sz="2400" spc="30" dirty="0">
                <a:latin typeface="Cambria Math"/>
                <a:cs typeface="Cambria Math"/>
              </a:rPr>
              <a:t>(</a:t>
            </a:r>
            <a:r>
              <a:rPr lang="zh-CN" altLang="en-US" sz="2400" spc="30" dirty="0">
                <a:latin typeface="Cambria Math"/>
                <a:cs typeface="Cambria Math"/>
              </a:rPr>
              <a:t>𝒙</a:t>
            </a:r>
            <a:r>
              <a:rPr lang="zh-CN" altLang="en-US" sz="2400" spc="44" baseline="-15625" dirty="0">
                <a:latin typeface="Cambria Math"/>
                <a:cs typeface="Cambria Math"/>
              </a:rPr>
              <a:t>𝑚</a:t>
            </a:r>
            <a:r>
              <a:rPr lang="en-US" altLang="zh-CN" sz="2400" spc="30" dirty="0">
                <a:latin typeface="Cambria Math"/>
                <a:cs typeface="Cambria Math"/>
              </a:rPr>
              <a:t>,</a:t>
            </a:r>
            <a:r>
              <a:rPr lang="zh-CN" altLang="en-US" sz="2400" spc="-145" dirty="0">
                <a:latin typeface="Cambria Math"/>
                <a:cs typeface="Cambria Math"/>
              </a:rPr>
              <a:t> </a:t>
            </a:r>
            <a:r>
              <a:rPr lang="zh-CN" altLang="en-US" sz="2400" spc="20" dirty="0">
                <a:latin typeface="Cambria Math"/>
                <a:cs typeface="Cambria Math"/>
              </a:rPr>
              <a:t>𝑦</a:t>
            </a:r>
            <a:r>
              <a:rPr lang="zh-CN" altLang="en-US" sz="2400" spc="30" baseline="-29513" dirty="0">
                <a:latin typeface="Cambria Math"/>
                <a:cs typeface="Cambria Math"/>
              </a:rPr>
              <a:t>𝑚</a:t>
            </a:r>
            <a:r>
              <a:rPr lang="en-US" altLang="zh-CN" sz="2400" spc="-5" dirty="0">
                <a:latin typeface="Cambria Math"/>
                <a:cs typeface="Cambria Math"/>
              </a:rPr>
              <a:t>)</a:t>
            </a:r>
            <a:r>
              <a:rPr lang="en-US" altLang="zh-CN" sz="2400" spc="20" dirty="0">
                <a:latin typeface="Cambria Math"/>
                <a:cs typeface="Cambria Math"/>
              </a:rPr>
              <a:t>}</a:t>
            </a:r>
            <a:endParaRPr lang="zh-CN" altLang="en-US" sz="2400" dirty="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lang="zh-CN" altLang="en-US" sz="2400" spc="-10" dirty="0">
                <a:latin typeface="宋体"/>
                <a:cs typeface="宋体"/>
              </a:rPr>
              <a:t>属</a:t>
            </a:r>
            <a:r>
              <a:rPr lang="zh-CN" altLang="en-US" sz="2400" spc="-5" dirty="0">
                <a:latin typeface="宋体"/>
                <a:cs typeface="宋体"/>
              </a:rPr>
              <a:t>性集</a:t>
            </a:r>
            <a:r>
              <a:rPr lang="zh-CN" altLang="en-US" sz="2400" spc="5" dirty="0">
                <a:latin typeface="宋体"/>
                <a:cs typeface="宋体"/>
              </a:rPr>
              <a:t> </a:t>
            </a:r>
            <a:r>
              <a:rPr lang="zh-CN" altLang="en-US" sz="2400" spc="-5" dirty="0">
                <a:latin typeface="Cambria Math"/>
                <a:cs typeface="Cambria Math"/>
              </a:rPr>
              <a:t>𝐴</a:t>
            </a:r>
            <a:r>
              <a:rPr lang="zh-CN" altLang="en-US" sz="2400" spc="100" dirty="0">
                <a:latin typeface="Cambria Math"/>
                <a:cs typeface="Cambria Math"/>
              </a:rPr>
              <a:t> </a:t>
            </a:r>
            <a:r>
              <a:rPr lang="en-US" altLang="zh-CN" sz="2400" spc="-5" dirty="0">
                <a:latin typeface="Cambria Math"/>
                <a:cs typeface="Cambria Math"/>
              </a:rPr>
              <a:t>=</a:t>
            </a:r>
            <a:r>
              <a:rPr lang="zh-CN" altLang="en-US" sz="2400" spc="140" dirty="0">
                <a:latin typeface="Cambria Math"/>
                <a:cs typeface="Cambria Math"/>
              </a:rPr>
              <a:t> </a:t>
            </a:r>
            <a:r>
              <a:rPr lang="en-US" altLang="zh-CN" sz="2400" spc="20" dirty="0">
                <a:latin typeface="Cambria Math"/>
                <a:cs typeface="Cambria Math"/>
              </a:rPr>
              <a:t>{</a:t>
            </a:r>
            <a:r>
              <a:rPr lang="zh-CN" altLang="en-US" sz="2400" spc="20" dirty="0">
                <a:latin typeface="Cambria Math"/>
                <a:cs typeface="Cambria Math"/>
              </a:rPr>
              <a:t>𝑎</a:t>
            </a:r>
            <a:r>
              <a:rPr lang="en-US" altLang="zh-CN" sz="2400" spc="30" baseline="-15625" dirty="0">
                <a:latin typeface="Cambria Math"/>
                <a:cs typeface="Cambria Math"/>
              </a:rPr>
              <a:t>1</a:t>
            </a:r>
            <a:r>
              <a:rPr lang="en-US" altLang="zh-CN" sz="2400" spc="20" dirty="0">
                <a:latin typeface="Cambria Math"/>
                <a:cs typeface="Cambria Math"/>
              </a:rPr>
              <a:t>,</a:t>
            </a:r>
            <a:r>
              <a:rPr lang="zh-CN" altLang="en-US" sz="2400" spc="-145" dirty="0">
                <a:latin typeface="Cambria Math"/>
                <a:cs typeface="Cambria Math"/>
              </a:rPr>
              <a:t> </a:t>
            </a:r>
            <a:r>
              <a:rPr lang="zh-CN" altLang="en-US" sz="2400" spc="50" dirty="0">
                <a:latin typeface="Cambria Math"/>
                <a:cs typeface="Cambria Math"/>
              </a:rPr>
              <a:t>𝑎</a:t>
            </a:r>
            <a:r>
              <a:rPr lang="en-US" altLang="zh-CN" sz="2400" spc="75" baseline="-15625" dirty="0">
                <a:latin typeface="Cambria Math"/>
                <a:cs typeface="Cambria Math"/>
              </a:rPr>
              <a:t>2</a:t>
            </a:r>
            <a:r>
              <a:rPr lang="en-US" altLang="zh-CN" sz="2400" spc="50" dirty="0">
                <a:latin typeface="Cambria Math"/>
                <a:cs typeface="Cambria Math"/>
              </a:rPr>
              <a:t>,</a:t>
            </a:r>
            <a:r>
              <a:rPr lang="zh-CN" altLang="en-US" sz="2400" spc="-150" dirty="0">
                <a:latin typeface="Cambria Math"/>
                <a:cs typeface="Cambria Math"/>
              </a:rPr>
              <a:t> </a:t>
            </a:r>
            <a:r>
              <a:rPr lang="en-US" altLang="zh-CN" sz="2400" spc="-5" dirty="0">
                <a:latin typeface="Cambria Math"/>
                <a:cs typeface="Cambria Math"/>
              </a:rPr>
              <a:t>…</a:t>
            </a:r>
            <a:r>
              <a:rPr lang="zh-CN" altLang="en-US" sz="2400" spc="-125" dirty="0">
                <a:latin typeface="Cambria Math"/>
                <a:cs typeface="Cambria Math"/>
              </a:rPr>
              <a:t> </a:t>
            </a:r>
            <a:r>
              <a:rPr lang="en-US" altLang="zh-CN" sz="2400" spc="-5" dirty="0">
                <a:latin typeface="Cambria Math"/>
                <a:cs typeface="Cambria Math"/>
              </a:rPr>
              <a:t>,</a:t>
            </a:r>
            <a:r>
              <a:rPr lang="zh-CN" altLang="en-US" sz="2400" spc="-110" dirty="0">
                <a:latin typeface="Cambria Math"/>
                <a:cs typeface="Cambria Math"/>
              </a:rPr>
              <a:t> </a:t>
            </a:r>
            <a:r>
              <a:rPr lang="zh-CN" altLang="en-US" sz="2400" spc="35" dirty="0">
                <a:latin typeface="Cambria Math"/>
                <a:cs typeface="Cambria Math"/>
              </a:rPr>
              <a:t>𝑎</a:t>
            </a:r>
            <a:r>
              <a:rPr lang="zh-CN" altLang="en-US" sz="2400" spc="52" baseline="-15625" dirty="0">
                <a:latin typeface="Cambria Math"/>
                <a:cs typeface="Cambria Math"/>
              </a:rPr>
              <a:t>𝑑</a:t>
            </a:r>
            <a:r>
              <a:rPr lang="en-US" altLang="zh-CN" sz="2400" spc="35" dirty="0">
                <a:latin typeface="Cambria Math"/>
                <a:cs typeface="Cambria Math"/>
              </a:rPr>
              <a:t>}</a:t>
            </a:r>
            <a:endParaRPr lang="zh-CN" altLang="en-US" sz="2400" dirty="0">
              <a:latin typeface="Cambria Math"/>
              <a:cs typeface="Cambria Math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9B7D5DD-ECF5-433B-BE5E-0DF796599061}"/>
              </a:ext>
            </a:extLst>
          </p:cNvPr>
          <p:cNvSpPr/>
          <p:nvPr/>
        </p:nvSpPr>
        <p:spPr>
          <a:xfrm>
            <a:off x="914400" y="4882001"/>
            <a:ext cx="12067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-5" dirty="0">
                <a:solidFill>
                  <a:srgbClr val="FF0000"/>
                </a:solidFill>
                <a:latin typeface="宋体"/>
                <a:cs typeface="宋体"/>
              </a:rPr>
              <a:t>信息增</a:t>
            </a:r>
            <a:r>
              <a:rPr lang="zh-CN" altLang="en-US" sz="2000" spc="-15" dirty="0">
                <a:solidFill>
                  <a:srgbClr val="FF0000"/>
                </a:solidFill>
                <a:latin typeface="宋体"/>
                <a:cs typeface="宋体"/>
              </a:rPr>
              <a:t>益</a:t>
            </a:r>
            <a:endParaRPr lang="zh-CN" altLang="en-US" sz="2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B65C09-A1BD-4FA9-A8BE-48B0237255B5}"/>
              </a:ext>
            </a:extLst>
          </p:cNvPr>
          <p:cNvSpPr/>
          <p:nvPr/>
        </p:nvSpPr>
        <p:spPr>
          <a:xfrm>
            <a:off x="922867" y="5661654"/>
            <a:ext cx="12080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-5" dirty="0">
                <a:latin typeface="宋体"/>
              </a:rPr>
              <a:t>最优特征</a:t>
            </a:r>
            <a:endParaRPr lang="zh-CN" altLang="en-US" sz="2000" dirty="0"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6B1F5B99-561A-40AD-B9E8-FA80EA829591}"/>
              </a:ext>
            </a:extLst>
          </p:cNvPr>
          <p:cNvSpPr txBox="1"/>
          <p:nvPr/>
        </p:nvSpPr>
        <p:spPr>
          <a:xfrm>
            <a:off x="795629" y="3497638"/>
            <a:ext cx="8032115" cy="75755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200" spc="-5" dirty="0">
                <a:latin typeface="宋体"/>
                <a:cs typeface="宋体"/>
              </a:rPr>
              <a:t>假定离散属</a:t>
            </a:r>
            <a:r>
              <a:rPr sz="2200" spc="-15" dirty="0">
                <a:latin typeface="宋体"/>
                <a:cs typeface="宋体"/>
              </a:rPr>
              <a:t>性</a:t>
            </a:r>
            <a:r>
              <a:rPr sz="2200" spc="-5" dirty="0">
                <a:latin typeface="Cambria Math"/>
                <a:cs typeface="Cambria Math"/>
              </a:rPr>
              <a:t>𝑎</a:t>
            </a:r>
            <a:r>
              <a:rPr sz="2200" spc="-5" dirty="0">
                <a:latin typeface="宋体"/>
                <a:cs typeface="宋体"/>
              </a:rPr>
              <a:t>有</a:t>
            </a:r>
            <a:r>
              <a:rPr sz="2200" spc="-15" dirty="0">
                <a:latin typeface="Cambria Math"/>
                <a:cs typeface="Cambria Math"/>
              </a:rPr>
              <a:t>𝑉</a:t>
            </a:r>
            <a:r>
              <a:rPr sz="2200" spc="-5" dirty="0">
                <a:latin typeface="宋体"/>
                <a:cs typeface="宋体"/>
              </a:rPr>
              <a:t>个可能取值</a:t>
            </a:r>
            <a:r>
              <a:rPr sz="2200" spc="-250" dirty="0">
                <a:latin typeface="宋体"/>
                <a:cs typeface="宋体"/>
              </a:rPr>
              <a:t> </a:t>
            </a:r>
            <a:r>
              <a:rPr sz="2200" spc="25" dirty="0">
                <a:latin typeface="Cambria Math"/>
                <a:cs typeface="Cambria Math"/>
              </a:rPr>
              <a:t>𝑎</a:t>
            </a:r>
            <a:r>
              <a:rPr sz="2400" spc="37" baseline="27777" dirty="0">
                <a:latin typeface="Cambria Math"/>
                <a:cs typeface="Cambria Math"/>
              </a:rPr>
              <a:t>1</a:t>
            </a:r>
            <a:r>
              <a:rPr sz="2200" spc="25" dirty="0">
                <a:latin typeface="Cambria Math"/>
                <a:cs typeface="Cambria Math"/>
              </a:rPr>
              <a:t>,</a:t>
            </a:r>
            <a:r>
              <a:rPr sz="2200" spc="-140" dirty="0">
                <a:latin typeface="Cambria Math"/>
                <a:cs typeface="Cambria Math"/>
              </a:rPr>
              <a:t> </a:t>
            </a:r>
            <a:r>
              <a:rPr sz="2200" spc="35" dirty="0">
                <a:latin typeface="Cambria Math"/>
                <a:cs typeface="Cambria Math"/>
              </a:rPr>
              <a:t>𝑎</a:t>
            </a:r>
            <a:r>
              <a:rPr sz="2400" spc="52" baseline="27777" dirty="0">
                <a:latin typeface="Cambria Math"/>
                <a:cs typeface="Cambria Math"/>
              </a:rPr>
              <a:t>2</a:t>
            </a:r>
            <a:r>
              <a:rPr sz="2200" spc="35" dirty="0">
                <a:latin typeface="Cambria Math"/>
                <a:cs typeface="Cambria Math"/>
              </a:rPr>
              <a:t>,</a:t>
            </a:r>
            <a:r>
              <a:rPr sz="2200" spc="-14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…</a:t>
            </a:r>
            <a:r>
              <a:rPr sz="2200" spc="-1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,</a:t>
            </a:r>
            <a:r>
              <a:rPr sz="2200" spc="-110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𝑎</a:t>
            </a:r>
            <a:r>
              <a:rPr sz="2400" spc="7" baseline="27777" dirty="0">
                <a:latin typeface="Cambria Math"/>
                <a:cs typeface="Cambria Math"/>
              </a:rPr>
              <a:t>𝑉</a:t>
            </a:r>
            <a:endParaRPr sz="2400" baseline="27777" dirty="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200" spc="-5" dirty="0">
                <a:latin typeface="宋体"/>
                <a:cs typeface="宋体"/>
              </a:rPr>
              <a:t>第</a:t>
            </a:r>
            <a:r>
              <a:rPr sz="2200" spc="-15" dirty="0">
                <a:latin typeface="Cambria Math"/>
                <a:cs typeface="Cambria Math"/>
              </a:rPr>
              <a:t>𝑣</a:t>
            </a:r>
            <a:r>
              <a:rPr sz="2200" spc="-5" dirty="0">
                <a:latin typeface="宋体"/>
                <a:cs typeface="宋体"/>
              </a:rPr>
              <a:t>个分支结点包含</a:t>
            </a:r>
            <a:r>
              <a:rPr sz="2200" spc="-20" dirty="0">
                <a:latin typeface="宋体"/>
                <a:cs typeface="宋体"/>
              </a:rPr>
              <a:t>了</a:t>
            </a:r>
            <a:r>
              <a:rPr sz="2200" spc="10" dirty="0">
                <a:latin typeface="宋体"/>
                <a:cs typeface="宋体"/>
              </a:rPr>
              <a:t>D</a:t>
            </a:r>
            <a:r>
              <a:rPr sz="2200" spc="-5" dirty="0">
                <a:latin typeface="宋体"/>
                <a:cs typeface="宋体"/>
              </a:rPr>
              <a:t>中所有在属</a:t>
            </a:r>
            <a:r>
              <a:rPr sz="2200" spc="-15" dirty="0">
                <a:latin typeface="宋体"/>
                <a:cs typeface="宋体"/>
              </a:rPr>
              <a:t>性</a:t>
            </a:r>
            <a:r>
              <a:rPr sz="2200" spc="-10" dirty="0">
                <a:latin typeface="Cambria Math"/>
                <a:cs typeface="Cambria Math"/>
              </a:rPr>
              <a:t>𝑎</a:t>
            </a:r>
            <a:r>
              <a:rPr sz="2200" spc="-5" dirty="0">
                <a:latin typeface="宋体"/>
                <a:cs typeface="宋体"/>
              </a:rPr>
              <a:t>上取值</a:t>
            </a:r>
            <a:r>
              <a:rPr sz="2200" spc="-10" dirty="0">
                <a:latin typeface="宋体"/>
                <a:cs typeface="宋体"/>
              </a:rPr>
              <a:t>为</a:t>
            </a:r>
            <a:r>
              <a:rPr sz="2200" spc="45" dirty="0">
                <a:latin typeface="Cambria Math"/>
                <a:cs typeface="Cambria Math"/>
              </a:rPr>
              <a:t>𝑎</a:t>
            </a:r>
            <a:r>
              <a:rPr sz="2400" spc="67" baseline="27777" dirty="0">
                <a:latin typeface="Cambria Math"/>
                <a:cs typeface="Cambria Math"/>
              </a:rPr>
              <a:t>𝑣</a:t>
            </a:r>
            <a:r>
              <a:rPr sz="2200" spc="-5" dirty="0">
                <a:latin typeface="宋体"/>
                <a:cs typeface="宋体"/>
              </a:rPr>
              <a:t>的样本，记</a:t>
            </a:r>
            <a:r>
              <a:rPr sz="2200" spc="-20" dirty="0">
                <a:latin typeface="宋体"/>
                <a:cs typeface="宋体"/>
              </a:rPr>
              <a:t>为</a:t>
            </a:r>
            <a:r>
              <a:rPr sz="2200" spc="-5" dirty="0">
                <a:latin typeface="Cambria Math"/>
                <a:cs typeface="Cambria Math"/>
              </a:rPr>
              <a:t>𝐷</a:t>
            </a:r>
            <a:r>
              <a:rPr sz="2400" spc="-7" baseline="32986" dirty="0">
                <a:latin typeface="Cambria Math"/>
                <a:cs typeface="Cambria Math"/>
              </a:rPr>
              <a:t>𝑣</a:t>
            </a:r>
            <a:endParaRPr sz="2400" baseline="32986" dirty="0">
              <a:latin typeface="Cambria Math"/>
              <a:cs typeface="Cambria Math"/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6E843D86-BC48-4CBB-A1E1-E3AF420DA5AE}"/>
              </a:ext>
            </a:extLst>
          </p:cNvPr>
          <p:cNvSpPr/>
          <p:nvPr/>
        </p:nvSpPr>
        <p:spPr>
          <a:xfrm>
            <a:off x="5932806" y="4650334"/>
            <a:ext cx="556260" cy="773430"/>
          </a:xfrm>
          <a:custGeom>
            <a:avLst/>
            <a:gdLst/>
            <a:ahLst/>
            <a:cxnLst/>
            <a:rect l="l" t="t" r="r" b="b"/>
            <a:pathLst>
              <a:path w="556260" h="773429">
                <a:moveTo>
                  <a:pt x="0" y="773201"/>
                </a:moveTo>
                <a:lnTo>
                  <a:pt x="556056" y="773201"/>
                </a:lnTo>
                <a:lnTo>
                  <a:pt x="556056" y="0"/>
                </a:lnTo>
                <a:lnTo>
                  <a:pt x="0" y="0"/>
                </a:lnTo>
                <a:lnTo>
                  <a:pt x="0" y="773201"/>
                </a:lnTo>
                <a:close/>
              </a:path>
            </a:pathLst>
          </a:custGeom>
          <a:ln w="19050">
            <a:solidFill>
              <a:srgbClr val="DF52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D2DCD53B-A800-4B8E-86C7-A8B851481590}"/>
              </a:ext>
            </a:extLst>
          </p:cNvPr>
          <p:cNvSpPr/>
          <p:nvPr/>
        </p:nvSpPr>
        <p:spPr>
          <a:xfrm>
            <a:off x="6647815" y="5399406"/>
            <a:ext cx="3486785" cy="848994"/>
          </a:xfrm>
          <a:custGeom>
            <a:avLst/>
            <a:gdLst/>
            <a:ahLst/>
            <a:cxnLst/>
            <a:rect l="l" t="t" r="r" b="b"/>
            <a:pathLst>
              <a:path w="3486784" h="848995">
                <a:moveTo>
                  <a:pt x="1189482" y="143383"/>
                </a:moveTo>
                <a:lnTo>
                  <a:pt x="1196682" y="98765"/>
                </a:lnTo>
                <a:lnTo>
                  <a:pt x="1216727" y="60030"/>
                </a:lnTo>
                <a:lnTo>
                  <a:pt x="1247281" y="29494"/>
                </a:lnTo>
                <a:lnTo>
                  <a:pt x="1286010" y="9474"/>
                </a:lnTo>
                <a:lnTo>
                  <a:pt x="1330579" y="2286"/>
                </a:lnTo>
                <a:lnTo>
                  <a:pt x="1572260" y="2286"/>
                </a:lnTo>
                <a:lnTo>
                  <a:pt x="2146554" y="2286"/>
                </a:lnTo>
                <a:lnTo>
                  <a:pt x="3345180" y="2286"/>
                </a:lnTo>
                <a:lnTo>
                  <a:pt x="3389797" y="9474"/>
                </a:lnTo>
                <a:lnTo>
                  <a:pt x="3428532" y="29494"/>
                </a:lnTo>
                <a:lnTo>
                  <a:pt x="3459068" y="60030"/>
                </a:lnTo>
                <a:lnTo>
                  <a:pt x="3479088" y="98765"/>
                </a:lnTo>
                <a:lnTo>
                  <a:pt x="3486277" y="143383"/>
                </a:lnTo>
                <a:lnTo>
                  <a:pt x="3486277" y="354965"/>
                </a:lnTo>
                <a:lnTo>
                  <a:pt x="3486277" y="707644"/>
                </a:lnTo>
                <a:lnTo>
                  <a:pt x="3479088" y="752261"/>
                </a:lnTo>
                <a:lnTo>
                  <a:pt x="3459068" y="790996"/>
                </a:lnTo>
                <a:lnTo>
                  <a:pt x="3428532" y="821532"/>
                </a:lnTo>
                <a:lnTo>
                  <a:pt x="3389797" y="841552"/>
                </a:lnTo>
                <a:lnTo>
                  <a:pt x="3345180" y="848741"/>
                </a:lnTo>
                <a:lnTo>
                  <a:pt x="2146554" y="848741"/>
                </a:lnTo>
                <a:lnTo>
                  <a:pt x="1572260" y="848741"/>
                </a:lnTo>
                <a:lnTo>
                  <a:pt x="1330579" y="848741"/>
                </a:lnTo>
                <a:lnTo>
                  <a:pt x="1286010" y="841552"/>
                </a:lnTo>
                <a:lnTo>
                  <a:pt x="1247281" y="821532"/>
                </a:lnTo>
                <a:lnTo>
                  <a:pt x="1216727" y="790996"/>
                </a:lnTo>
                <a:lnTo>
                  <a:pt x="1196682" y="752261"/>
                </a:lnTo>
                <a:lnTo>
                  <a:pt x="1189482" y="707644"/>
                </a:lnTo>
                <a:lnTo>
                  <a:pt x="1189482" y="354965"/>
                </a:lnTo>
                <a:lnTo>
                  <a:pt x="0" y="0"/>
                </a:lnTo>
                <a:lnTo>
                  <a:pt x="1189482" y="143383"/>
                </a:lnTo>
                <a:close/>
              </a:path>
            </a:pathLst>
          </a:custGeom>
          <a:ln w="19050">
            <a:solidFill>
              <a:srgbClr val="4189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8C4B9010-2498-4EB9-BBD3-D89794CE34B1}"/>
              </a:ext>
            </a:extLst>
          </p:cNvPr>
          <p:cNvSpPr txBox="1"/>
          <p:nvPr/>
        </p:nvSpPr>
        <p:spPr>
          <a:xfrm>
            <a:off x="8061198" y="5412487"/>
            <a:ext cx="1856739" cy="83058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 algn="just">
              <a:lnSpc>
                <a:spcPct val="96700"/>
              </a:lnSpc>
              <a:spcBef>
                <a:spcPts val="170"/>
              </a:spcBef>
            </a:pPr>
            <a:r>
              <a:rPr sz="1800" dirty="0">
                <a:latin typeface="宋体"/>
                <a:cs typeface="宋体"/>
              </a:rPr>
              <a:t>不同分支结点包含 样本数不同，给分 支结点赋</a:t>
            </a:r>
            <a:r>
              <a:rPr sz="1800" spc="-10" dirty="0">
                <a:latin typeface="宋体"/>
                <a:cs typeface="宋体"/>
              </a:rPr>
              <a:t>予</a:t>
            </a:r>
            <a:r>
              <a:rPr sz="1800" dirty="0">
                <a:solidFill>
                  <a:srgbClr val="FF0000"/>
                </a:solidFill>
                <a:latin typeface="宋体"/>
                <a:cs typeface="宋体"/>
              </a:rPr>
              <a:t>权重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745FB22E-3622-4DF3-A820-4A11124E2B9D}"/>
              </a:ext>
            </a:extLst>
          </p:cNvPr>
          <p:cNvSpPr txBox="1"/>
          <p:nvPr/>
        </p:nvSpPr>
        <p:spPr>
          <a:xfrm>
            <a:off x="8686800" y="2232036"/>
            <a:ext cx="3334173" cy="10124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615"/>
              </a:lnSpc>
              <a:spcBef>
                <a:spcPts val="95"/>
              </a:spcBef>
            </a:pPr>
            <a:r>
              <a:rPr sz="2200" spc="-10" dirty="0" err="1">
                <a:latin typeface="宋体"/>
                <a:cs typeface="宋体"/>
              </a:rPr>
              <a:t>信息增益越大，使用属</a:t>
            </a:r>
            <a:r>
              <a:rPr sz="2200" dirty="0" err="1">
                <a:latin typeface="宋体"/>
                <a:cs typeface="宋体"/>
              </a:rPr>
              <a:t>性</a:t>
            </a:r>
            <a:r>
              <a:rPr sz="2200" spc="65" dirty="0">
                <a:latin typeface="Cambria Math"/>
                <a:cs typeface="Cambria Math"/>
              </a:rPr>
              <a:t>𝑎</a:t>
            </a:r>
            <a:r>
              <a:rPr sz="2200" spc="-10" dirty="0" err="1">
                <a:latin typeface="宋体"/>
                <a:cs typeface="宋体"/>
              </a:rPr>
              <a:t>来进行划分所获</a:t>
            </a:r>
            <a:r>
              <a:rPr sz="2200" spc="-5" dirty="0" err="1">
                <a:latin typeface="宋体"/>
                <a:cs typeface="宋体"/>
              </a:rPr>
              <a:t>得的“</a:t>
            </a:r>
            <a:r>
              <a:rPr sz="2200" spc="-5" dirty="0" err="1">
                <a:solidFill>
                  <a:srgbClr val="FF0000"/>
                </a:solidFill>
                <a:latin typeface="宋体"/>
                <a:cs typeface="宋体"/>
              </a:rPr>
              <a:t>纯度提升</a:t>
            </a:r>
            <a:r>
              <a:rPr sz="2200" spc="-5" dirty="0" err="1">
                <a:latin typeface="宋体"/>
                <a:cs typeface="宋体"/>
              </a:rPr>
              <a:t>”越大</a:t>
            </a:r>
            <a:endParaRPr sz="22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70357" y="931036"/>
            <a:ext cx="5810250" cy="4600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04176" y="1087450"/>
            <a:ext cx="5644491" cy="6425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20103" y="2082545"/>
            <a:ext cx="5326380" cy="134429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just">
              <a:lnSpc>
                <a:spcPct val="97800"/>
              </a:lnSpc>
              <a:spcBef>
                <a:spcPts val="155"/>
              </a:spcBef>
            </a:pPr>
            <a:r>
              <a:rPr spc="-5" dirty="0"/>
              <a:t>对于每个属性，计算出信息增益</a:t>
            </a:r>
            <a:r>
              <a:rPr spc="5" dirty="0"/>
              <a:t>，</a:t>
            </a:r>
            <a:r>
              <a:rPr spc="-5" dirty="0">
                <a:solidFill>
                  <a:srgbClr val="FF0000"/>
                </a:solidFill>
              </a:rPr>
              <a:t>选择信息 增益最大</a:t>
            </a:r>
            <a:r>
              <a:rPr spc="-5" dirty="0"/>
              <a:t>的属性作为当前划分的属性，以色 </a:t>
            </a:r>
            <a:r>
              <a:rPr spc="-10" dirty="0"/>
              <a:t>泽举例，分别计算色泽为青绿、乌黑、浅白 的分支结点的信息熵</a:t>
            </a:r>
          </a:p>
        </p:txBody>
      </p:sp>
      <p:sp>
        <p:nvSpPr>
          <p:cNvPr id="6" name="object 6"/>
          <p:cNvSpPr/>
          <p:nvPr/>
        </p:nvSpPr>
        <p:spPr>
          <a:xfrm>
            <a:off x="6349119" y="3543808"/>
            <a:ext cx="4325484" cy="17406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90369" y="614629"/>
            <a:ext cx="153416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30" dirty="0">
                <a:latin typeface="宋体"/>
                <a:cs typeface="宋体"/>
              </a:rPr>
              <a:t>表</a:t>
            </a:r>
            <a:r>
              <a:rPr sz="1550" spc="10" dirty="0">
                <a:latin typeface="Times New Roman"/>
                <a:cs typeface="Times New Roman"/>
              </a:rPr>
              <a:t>1</a:t>
            </a:r>
            <a:r>
              <a:rPr sz="1550" spc="30" dirty="0">
                <a:latin typeface="宋体"/>
                <a:cs typeface="宋体"/>
              </a:rPr>
              <a:t>：西瓜数据集</a:t>
            </a:r>
            <a:endParaRPr sz="1550">
              <a:latin typeface="宋体"/>
              <a:cs typeface="宋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1"/>
          </p:nvPr>
        </p:nvSpPr>
        <p:spPr>
          <a:xfrm>
            <a:off x="10766679" y="6318303"/>
            <a:ext cx="2063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60614" y="1233677"/>
            <a:ext cx="6883884" cy="3857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88025" y="3782695"/>
            <a:ext cx="5616321" cy="1493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48829" y="1233805"/>
            <a:ext cx="3583940" cy="1446530"/>
          </a:xfrm>
          <a:prstGeom prst="rect">
            <a:avLst/>
          </a:prstGeom>
          <a:ln w="19050">
            <a:solidFill>
              <a:srgbClr val="DF5227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93980" marR="130810">
              <a:lnSpc>
                <a:spcPct val="97800"/>
              </a:lnSpc>
              <a:spcBef>
                <a:spcPts val="490"/>
              </a:spcBef>
            </a:pPr>
            <a:r>
              <a:rPr spc="-5" dirty="0"/>
              <a:t>若以编号也作为属性，信息 增益达</a:t>
            </a:r>
            <a:r>
              <a:rPr spc="-15" dirty="0"/>
              <a:t>到</a:t>
            </a:r>
            <a:r>
              <a:rPr spc="5" dirty="0">
                <a:latin typeface="Times New Roman"/>
                <a:cs typeface="Times New Roman"/>
              </a:rPr>
              <a:t>0.998</a:t>
            </a:r>
            <a:r>
              <a:rPr spc="5" dirty="0"/>
              <a:t>，</a:t>
            </a:r>
            <a:r>
              <a:rPr spc="-5" dirty="0"/>
              <a:t>产</a:t>
            </a:r>
            <a:r>
              <a:rPr spc="-10" dirty="0"/>
              <a:t>生</a:t>
            </a:r>
            <a:r>
              <a:rPr spc="10" dirty="0">
                <a:latin typeface="Times New Roman"/>
                <a:cs typeface="Times New Roman"/>
              </a:rPr>
              <a:t>17</a:t>
            </a:r>
            <a:r>
              <a:rPr spc="-5" dirty="0"/>
              <a:t>个 分支，每个分支的纯度达到 最大，但是不具有泛化能力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1"/>
          </p:nvPr>
        </p:nvSpPr>
        <p:spPr>
          <a:xfrm>
            <a:off x="10766679" y="6318303"/>
            <a:ext cx="2063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636473"/>
            <a:ext cx="500253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latin typeface="Times New Roman"/>
                <a:cs typeface="Times New Roman"/>
              </a:rPr>
              <a:t>C4.5</a:t>
            </a:r>
            <a:r>
              <a:rPr sz="4400" spc="-10" dirty="0"/>
              <a:t>决策树学习算法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3406" y="3152738"/>
            <a:ext cx="4982867" cy="895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5629" y="1726514"/>
            <a:ext cx="47713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宋体"/>
                <a:cs typeface="宋体"/>
              </a:rPr>
              <a:t>用</a:t>
            </a:r>
            <a:r>
              <a:rPr sz="2200" spc="-5" dirty="0">
                <a:solidFill>
                  <a:srgbClr val="FF0000"/>
                </a:solidFill>
                <a:latin typeface="宋体"/>
                <a:cs typeface="宋体"/>
              </a:rPr>
              <a:t>增</a:t>
            </a:r>
            <a:r>
              <a:rPr sz="2200" spc="-10" dirty="0">
                <a:solidFill>
                  <a:srgbClr val="FF0000"/>
                </a:solidFill>
                <a:latin typeface="宋体"/>
                <a:cs typeface="宋体"/>
              </a:rPr>
              <a:t>益</a:t>
            </a:r>
            <a:r>
              <a:rPr sz="2200" spc="-5" dirty="0">
                <a:solidFill>
                  <a:srgbClr val="FF0000"/>
                </a:solidFill>
                <a:latin typeface="宋体"/>
                <a:cs typeface="宋体"/>
              </a:rPr>
              <a:t>率</a:t>
            </a:r>
            <a:r>
              <a:rPr sz="2200" spc="-5" dirty="0">
                <a:latin typeface="宋体"/>
                <a:cs typeface="宋体"/>
              </a:rPr>
              <a:t>来进行决策树的划分属性选择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90569" y="2466467"/>
            <a:ext cx="3429000" cy="676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04869" y="4047871"/>
            <a:ext cx="3209925" cy="80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5848" y="4642865"/>
            <a:ext cx="3937000" cy="1276350"/>
          </a:xfrm>
          <a:custGeom>
            <a:avLst/>
            <a:gdLst/>
            <a:ahLst/>
            <a:cxnLst/>
            <a:rect l="l" t="t" r="r" b="b"/>
            <a:pathLst>
              <a:path w="3937000" h="1276350">
                <a:moveTo>
                  <a:pt x="3029445" y="89789"/>
                </a:moveTo>
                <a:lnTo>
                  <a:pt x="197713" y="89789"/>
                </a:lnTo>
                <a:lnTo>
                  <a:pt x="152379" y="95010"/>
                </a:lnTo>
                <a:lnTo>
                  <a:pt x="110763" y="109885"/>
                </a:lnTo>
                <a:lnTo>
                  <a:pt x="74053" y="133226"/>
                </a:lnTo>
                <a:lnTo>
                  <a:pt x="43435" y="163847"/>
                </a:lnTo>
                <a:lnTo>
                  <a:pt x="20095" y="200562"/>
                </a:lnTo>
                <a:lnTo>
                  <a:pt x="5221" y="242184"/>
                </a:lnTo>
                <a:lnTo>
                  <a:pt x="0" y="287528"/>
                </a:lnTo>
                <a:lnTo>
                  <a:pt x="0" y="1078306"/>
                </a:lnTo>
                <a:lnTo>
                  <a:pt x="5221" y="1123640"/>
                </a:lnTo>
                <a:lnTo>
                  <a:pt x="20095" y="1165255"/>
                </a:lnTo>
                <a:lnTo>
                  <a:pt x="43435" y="1201966"/>
                </a:lnTo>
                <a:lnTo>
                  <a:pt x="74053" y="1232584"/>
                </a:lnTo>
                <a:lnTo>
                  <a:pt x="110763" y="1255924"/>
                </a:lnTo>
                <a:lnTo>
                  <a:pt x="152379" y="1270798"/>
                </a:lnTo>
                <a:lnTo>
                  <a:pt x="197713" y="1276019"/>
                </a:lnTo>
                <a:lnTo>
                  <a:pt x="3029445" y="1276019"/>
                </a:lnTo>
                <a:lnTo>
                  <a:pt x="3074788" y="1270798"/>
                </a:lnTo>
                <a:lnTo>
                  <a:pt x="3116411" y="1255924"/>
                </a:lnTo>
                <a:lnTo>
                  <a:pt x="3153125" y="1232584"/>
                </a:lnTo>
                <a:lnTo>
                  <a:pt x="3183746" y="1201966"/>
                </a:lnTo>
                <a:lnTo>
                  <a:pt x="3207087" y="1165255"/>
                </a:lnTo>
                <a:lnTo>
                  <a:pt x="3221962" y="1123640"/>
                </a:lnTo>
                <a:lnTo>
                  <a:pt x="3227184" y="1078306"/>
                </a:lnTo>
                <a:lnTo>
                  <a:pt x="3227184" y="584073"/>
                </a:lnTo>
                <a:lnTo>
                  <a:pt x="3587306" y="287528"/>
                </a:lnTo>
                <a:lnTo>
                  <a:pt x="3227184" y="287528"/>
                </a:lnTo>
                <a:lnTo>
                  <a:pt x="3221962" y="242184"/>
                </a:lnTo>
                <a:lnTo>
                  <a:pt x="3207087" y="200562"/>
                </a:lnTo>
                <a:lnTo>
                  <a:pt x="3183746" y="163847"/>
                </a:lnTo>
                <a:lnTo>
                  <a:pt x="3153125" y="133226"/>
                </a:lnTo>
                <a:lnTo>
                  <a:pt x="3116411" y="109885"/>
                </a:lnTo>
                <a:lnTo>
                  <a:pt x="3074788" y="95010"/>
                </a:lnTo>
                <a:lnTo>
                  <a:pt x="3029445" y="89789"/>
                </a:lnTo>
                <a:close/>
              </a:path>
              <a:path w="3937000" h="1276350">
                <a:moveTo>
                  <a:pt x="3936479" y="0"/>
                </a:moveTo>
                <a:lnTo>
                  <a:pt x="3227184" y="287528"/>
                </a:lnTo>
                <a:lnTo>
                  <a:pt x="3587306" y="287528"/>
                </a:lnTo>
                <a:lnTo>
                  <a:pt x="3936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5848" y="4642865"/>
            <a:ext cx="3937000" cy="1276350"/>
          </a:xfrm>
          <a:custGeom>
            <a:avLst/>
            <a:gdLst/>
            <a:ahLst/>
            <a:cxnLst/>
            <a:rect l="l" t="t" r="r" b="b"/>
            <a:pathLst>
              <a:path w="3937000" h="1276350">
                <a:moveTo>
                  <a:pt x="0" y="287528"/>
                </a:moveTo>
                <a:lnTo>
                  <a:pt x="5221" y="242184"/>
                </a:lnTo>
                <a:lnTo>
                  <a:pt x="20095" y="200562"/>
                </a:lnTo>
                <a:lnTo>
                  <a:pt x="43435" y="163847"/>
                </a:lnTo>
                <a:lnTo>
                  <a:pt x="74053" y="133226"/>
                </a:lnTo>
                <a:lnTo>
                  <a:pt x="110763" y="109885"/>
                </a:lnTo>
                <a:lnTo>
                  <a:pt x="152379" y="95010"/>
                </a:lnTo>
                <a:lnTo>
                  <a:pt x="197713" y="89789"/>
                </a:lnTo>
                <a:lnTo>
                  <a:pt x="1882508" y="89789"/>
                </a:lnTo>
                <a:lnTo>
                  <a:pt x="2689339" y="89789"/>
                </a:lnTo>
                <a:lnTo>
                  <a:pt x="3029445" y="89789"/>
                </a:lnTo>
                <a:lnTo>
                  <a:pt x="3074788" y="95010"/>
                </a:lnTo>
                <a:lnTo>
                  <a:pt x="3116411" y="109885"/>
                </a:lnTo>
                <a:lnTo>
                  <a:pt x="3153125" y="133226"/>
                </a:lnTo>
                <a:lnTo>
                  <a:pt x="3183746" y="163847"/>
                </a:lnTo>
                <a:lnTo>
                  <a:pt x="3207087" y="200562"/>
                </a:lnTo>
                <a:lnTo>
                  <a:pt x="3221962" y="242184"/>
                </a:lnTo>
                <a:lnTo>
                  <a:pt x="3227184" y="287528"/>
                </a:lnTo>
                <a:lnTo>
                  <a:pt x="3936479" y="0"/>
                </a:lnTo>
                <a:lnTo>
                  <a:pt x="3227184" y="584073"/>
                </a:lnTo>
                <a:lnTo>
                  <a:pt x="3227184" y="1078306"/>
                </a:lnTo>
                <a:lnTo>
                  <a:pt x="3221962" y="1123640"/>
                </a:lnTo>
                <a:lnTo>
                  <a:pt x="3207087" y="1165255"/>
                </a:lnTo>
                <a:lnTo>
                  <a:pt x="3183746" y="1201966"/>
                </a:lnTo>
                <a:lnTo>
                  <a:pt x="3153125" y="1232584"/>
                </a:lnTo>
                <a:lnTo>
                  <a:pt x="3116411" y="1255924"/>
                </a:lnTo>
                <a:lnTo>
                  <a:pt x="3074788" y="1270798"/>
                </a:lnTo>
                <a:lnTo>
                  <a:pt x="3029445" y="1276019"/>
                </a:lnTo>
                <a:lnTo>
                  <a:pt x="2689339" y="1276019"/>
                </a:lnTo>
                <a:lnTo>
                  <a:pt x="1882508" y="1276019"/>
                </a:lnTo>
                <a:lnTo>
                  <a:pt x="197713" y="1276019"/>
                </a:lnTo>
                <a:lnTo>
                  <a:pt x="152379" y="1270798"/>
                </a:lnTo>
                <a:lnTo>
                  <a:pt x="110763" y="1255924"/>
                </a:lnTo>
                <a:lnTo>
                  <a:pt x="74053" y="1232584"/>
                </a:lnTo>
                <a:lnTo>
                  <a:pt x="43435" y="1201966"/>
                </a:lnTo>
                <a:lnTo>
                  <a:pt x="20095" y="1165255"/>
                </a:lnTo>
                <a:lnTo>
                  <a:pt x="5221" y="1123640"/>
                </a:lnTo>
                <a:lnTo>
                  <a:pt x="0" y="1078306"/>
                </a:lnTo>
                <a:lnTo>
                  <a:pt x="0" y="584073"/>
                </a:lnTo>
                <a:lnTo>
                  <a:pt x="0" y="287528"/>
                </a:lnTo>
                <a:close/>
              </a:path>
            </a:pathLst>
          </a:custGeom>
          <a:ln w="19050">
            <a:solidFill>
              <a:srgbClr val="4189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2691" y="4762957"/>
            <a:ext cx="2948305" cy="84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spc="-5" dirty="0">
                <a:latin typeface="宋体"/>
                <a:cs typeface="宋体"/>
              </a:rPr>
              <a:t>属</a:t>
            </a:r>
            <a:r>
              <a:rPr sz="1800" dirty="0">
                <a:latin typeface="宋体"/>
                <a:cs typeface="宋体"/>
              </a:rPr>
              <a:t>性</a:t>
            </a:r>
            <a:r>
              <a:rPr sz="1800" spc="35" dirty="0">
                <a:latin typeface="Cambria Math"/>
                <a:cs typeface="Cambria Math"/>
              </a:rPr>
              <a:t>𝑎</a:t>
            </a:r>
            <a:r>
              <a:rPr sz="1800" spc="-5" dirty="0">
                <a:latin typeface="宋体"/>
                <a:cs typeface="宋体"/>
              </a:rPr>
              <a:t>的固有值，即为数据集</a:t>
            </a:r>
            <a:endParaRPr sz="1800" dirty="0">
              <a:latin typeface="宋体"/>
              <a:cs typeface="宋体"/>
            </a:endParaRPr>
          </a:p>
          <a:p>
            <a:pPr marL="12700">
              <a:lnSpc>
                <a:spcPts val="2145"/>
              </a:lnSpc>
            </a:pPr>
            <a:r>
              <a:rPr sz="1800" spc="45" dirty="0">
                <a:latin typeface="Cambria Math"/>
                <a:cs typeface="Cambria Math"/>
              </a:rPr>
              <a:t>𝐷</a:t>
            </a:r>
            <a:r>
              <a:rPr sz="1800" spc="-5" dirty="0">
                <a:latin typeface="宋体"/>
                <a:cs typeface="宋体"/>
              </a:rPr>
              <a:t>关于特</a:t>
            </a:r>
            <a:r>
              <a:rPr sz="1800" dirty="0">
                <a:latin typeface="宋体"/>
                <a:cs typeface="宋体"/>
              </a:rPr>
              <a:t>征</a:t>
            </a:r>
            <a:r>
              <a:rPr sz="1800" spc="40" dirty="0">
                <a:latin typeface="Cambria Math"/>
                <a:cs typeface="Cambria Math"/>
              </a:rPr>
              <a:t>𝑎</a:t>
            </a:r>
            <a:r>
              <a:rPr sz="1800" spc="-5" dirty="0">
                <a:latin typeface="宋体"/>
                <a:cs typeface="宋体"/>
              </a:rPr>
              <a:t>的</a:t>
            </a:r>
            <a:r>
              <a:rPr sz="1800" spc="-5" dirty="0">
                <a:solidFill>
                  <a:srgbClr val="FF0000"/>
                </a:solidFill>
                <a:latin typeface="宋体"/>
                <a:cs typeface="宋体"/>
              </a:rPr>
              <a:t>熵</a:t>
            </a:r>
            <a:r>
              <a:rPr sz="1800" dirty="0">
                <a:latin typeface="宋体"/>
                <a:cs typeface="宋体"/>
              </a:rPr>
              <a:t>。</a:t>
            </a:r>
            <a:r>
              <a:rPr sz="1800" spc="-5" dirty="0">
                <a:latin typeface="宋体"/>
                <a:cs typeface="宋体"/>
              </a:rPr>
              <a:t>属性</a:t>
            </a:r>
            <a:r>
              <a:rPr sz="1800" spc="-20" dirty="0">
                <a:latin typeface="Corbel"/>
                <a:cs typeface="Corbel"/>
              </a:rPr>
              <a:t>a</a:t>
            </a:r>
            <a:r>
              <a:rPr sz="1800" spc="-5" dirty="0">
                <a:latin typeface="宋体"/>
                <a:cs typeface="宋体"/>
              </a:rPr>
              <a:t>取值</a:t>
            </a:r>
            <a:endParaRPr sz="18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宋体"/>
                <a:cs typeface="宋体"/>
              </a:rPr>
              <a:t>越多，熵值就会越大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10766679" y="6318303"/>
            <a:ext cx="2063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7821803" y="1374647"/>
            <a:ext cx="3707129" cy="1446530"/>
          </a:xfrm>
          <a:prstGeom prst="rect">
            <a:avLst/>
          </a:prstGeom>
          <a:ln w="19050">
            <a:solidFill>
              <a:srgbClr val="DF5227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93980" marR="234315" algn="just">
              <a:lnSpc>
                <a:spcPct val="97800"/>
              </a:lnSpc>
              <a:spcBef>
                <a:spcPts val="495"/>
              </a:spcBef>
            </a:pPr>
            <a:r>
              <a:rPr sz="2200" b="1" spc="15" dirty="0">
                <a:latin typeface="宋体"/>
                <a:cs typeface="宋体"/>
              </a:rPr>
              <a:t>启发式规</a:t>
            </a:r>
            <a:r>
              <a:rPr sz="2200" b="1" spc="20" dirty="0">
                <a:latin typeface="宋体"/>
                <a:cs typeface="宋体"/>
              </a:rPr>
              <a:t>则</a:t>
            </a:r>
            <a:r>
              <a:rPr sz="2200" spc="-10" dirty="0">
                <a:latin typeface="宋体"/>
                <a:cs typeface="宋体"/>
              </a:rPr>
              <a:t>：先从候选划分 </a:t>
            </a:r>
            <a:r>
              <a:rPr sz="2200" spc="-5" dirty="0">
                <a:latin typeface="宋体"/>
                <a:cs typeface="宋体"/>
              </a:rPr>
              <a:t>属性中找</a:t>
            </a:r>
            <a:r>
              <a:rPr sz="2200" dirty="0">
                <a:latin typeface="宋体"/>
                <a:cs typeface="宋体"/>
              </a:rPr>
              <a:t>出</a:t>
            </a:r>
            <a:r>
              <a:rPr sz="2200" spc="-5" dirty="0">
                <a:solidFill>
                  <a:srgbClr val="FF0000"/>
                </a:solidFill>
                <a:latin typeface="宋体"/>
                <a:cs typeface="宋体"/>
              </a:rPr>
              <a:t>信息增益</a:t>
            </a:r>
            <a:r>
              <a:rPr sz="2200" spc="-5" dirty="0">
                <a:latin typeface="宋体"/>
                <a:cs typeface="宋体"/>
              </a:rPr>
              <a:t>高于平 均水平的属性，再从其中选 </a:t>
            </a:r>
            <a:r>
              <a:rPr sz="2200" spc="-10" dirty="0">
                <a:latin typeface="宋体"/>
                <a:cs typeface="宋体"/>
              </a:rPr>
              <a:t>择</a:t>
            </a:r>
            <a:r>
              <a:rPr sz="2200" spc="-10" dirty="0">
                <a:solidFill>
                  <a:srgbClr val="FF0000"/>
                </a:solidFill>
                <a:latin typeface="宋体"/>
                <a:cs typeface="宋体"/>
              </a:rPr>
              <a:t>增益</a:t>
            </a:r>
            <a:r>
              <a:rPr sz="2200" spc="-5" dirty="0">
                <a:solidFill>
                  <a:srgbClr val="FF0000"/>
                </a:solidFill>
                <a:latin typeface="宋体"/>
                <a:cs typeface="宋体"/>
              </a:rPr>
              <a:t>率</a:t>
            </a:r>
            <a:r>
              <a:rPr sz="2200" spc="-10" dirty="0">
                <a:latin typeface="宋体"/>
                <a:cs typeface="宋体"/>
              </a:rPr>
              <a:t>最高的</a:t>
            </a:r>
            <a:endParaRPr sz="2200" dirty="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636473"/>
            <a:ext cx="50050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基尼指数</a:t>
            </a:r>
            <a:r>
              <a:rPr sz="4400" spc="-5" dirty="0">
                <a:latin typeface="Times New Roman"/>
                <a:cs typeface="Times New Roman"/>
              </a:rPr>
              <a:t>(Gini</a:t>
            </a:r>
            <a:r>
              <a:rPr sz="4400" spc="-2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index)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5123" y="2969005"/>
            <a:ext cx="2562225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0778" y="1700529"/>
            <a:ext cx="8514080" cy="1024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Times New Roman"/>
                <a:cs typeface="Times New Roman"/>
              </a:rPr>
              <a:t>Gini(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𝐷</a:t>
            </a:r>
            <a:r>
              <a:rPr sz="2200" spc="-190" dirty="0">
                <a:latin typeface="Cambria Math"/>
                <a:cs typeface="Cambria Math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)</a:t>
            </a:r>
            <a:r>
              <a:rPr sz="2200" spc="-5" dirty="0">
                <a:latin typeface="宋体"/>
                <a:cs typeface="宋体"/>
              </a:rPr>
              <a:t>反映了从数据集中随机</a:t>
            </a:r>
            <a:r>
              <a:rPr sz="2200" spc="25" dirty="0">
                <a:latin typeface="宋体"/>
                <a:cs typeface="宋体"/>
              </a:rPr>
              <a:t>抽</a:t>
            </a:r>
            <a:r>
              <a:rPr sz="2200" spc="-5" dirty="0">
                <a:latin typeface="宋体"/>
                <a:cs typeface="宋体"/>
              </a:rPr>
              <a:t>取两</a:t>
            </a:r>
            <a:r>
              <a:rPr sz="2200" spc="25" dirty="0">
                <a:latin typeface="宋体"/>
                <a:cs typeface="宋体"/>
              </a:rPr>
              <a:t>个</a:t>
            </a:r>
            <a:r>
              <a:rPr sz="2200" spc="-5" dirty="0">
                <a:latin typeface="宋体"/>
                <a:cs typeface="宋体"/>
              </a:rPr>
              <a:t>两本，其类别不一致的概</a:t>
            </a:r>
            <a:r>
              <a:rPr sz="2200" spc="20" dirty="0">
                <a:latin typeface="宋体"/>
                <a:cs typeface="宋体"/>
              </a:rPr>
              <a:t>率</a:t>
            </a:r>
            <a:r>
              <a:rPr sz="2200" spc="-5" dirty="0">
                <a:latin typeface="宋体"/>
                <a:cs typeface="宋体"/>
              </a:rPr>
              <a:t>。</a:t>
            </a:r>
            <a:endParaRPr sz="22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Gini(</a:t>
            </a:r>
            <a:r>
              <a:rPr sz="2200" dirty="0">
                <a:latin typeface="Cambria Math"/>
                <a:cs typeface="Cambria Math"/>
              </a:rPr>
              <a:t>𝐷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-10" dirty="0">
                <a:latin typeface="宋体"/>
                <a:cs typeface="宋体"/>
              </a:rPr>
              <a:t>越小，纯度越高</a:t>
            </a:r>
            <a:endParaRPr sz="2200" dirty="0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0766679" y="6318303"/>
            <a:ext cx="2063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636473"/>
            <a:ext cx="315468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0" dirty="0">
                <a:latin typeface="Times New Roman"/>
                <a:cs typeface="Times New Roman"/>
              </a:rPr>
              <a:t>C</a:t>
            </a:r>
            <a:r>
              <a:rPr sz="4400" spc="-5" dirty="0">
                <a:latin typeface="Times New Roman"/>
                <a:cs typeface="Times New Roman"/>
              </a:rPr>
              <a:t>A</a:t>
            </a:r>
            <a:r>
              <a:rPr sz="4400" spc="-280" dirty="0">
                <a:latin typeface="Times New Roman"/>
                <a:cs typeface="Times New Roman"/>
              </a:rPr>
              <a:t>R</a:t>
            </a:r>
            <a:r>
              <a:rPr sz="4400" spc="10" dirty="0">
                <a:latin typeface="Times New Roman"/>
                <a:cs typeface="Times New Roman"/>
              </a:rPr>
              <a:t>T</a:t>
            </a:r>
            <a:r>
              <a:rPr sz="4400" spc="-10" dirty="0"/>
              <a:t>决策树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80815" y="3462020"/>
            <a:ext cx="4019550" cy="790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493509" y="3441293"/>
            <a:ext cx="556260" cy="773430"/>
          </a:xfrm>
          <a:custGeom>
            <a:avLst/>
            <a:gdLst/>
            <a:ahLst/>
            <a:cxnLst/>
            <a:rect l="l" t="t" r="r" b="b"/>
            <a:pathLst>
              <a:path w="556259" h="773429">
                <a:moveTo>
                  <a:pt x="0" y="773201"/>
                </a:moveTo>
                <a:lnTo>
                  <a:pt x="556056" y="773201"/>
                </a:lnTo>
                <a:lnTo>
                  <a:pt x="556056" y="0"/>
                </a:lnTo>
                <a:lnTo>
                  <a:pt x="0" y="0"/>
                </a:lnTo>
                <a:lnTo>
                  <a:pt x="0" y="773201"/>
                </a:lnTo>
                <a:close/>
              </a:path>
            </a:pathLst>
          </a:custGeom>
          <a:ln w="19050">
            <a:solidFill>
              <a:srgbClr val="DF52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54342" y="2449576"/>
            <a:ext cx="3239770" cy="1011555"/>
          </a:xfrm>
          <a:custGeom>
            <a:avLst/>
            <a:gdLst/>
            <a:ahLst/>
            <a:cxnLst/>
            <a:rect l="l" t="t" r="r" b="b"/>
            <a:pathLst>
              <a:path w="3239770" h="1011554">
                <a:moveTo>
                  <a:pt x="942467" y="141097"/>
                </a:moveTo>
                <a:lnTo>
                  <a:pt x="949655" y="96479"/>
                </a:lnTo>
                <a:lnTo>
                  <a:pt x="969675" y="57744"/>
                </a:lnTo>
                <a:lnTo>
                  <a:pt x="1000211" y="27208"/>
                </a:lnTo>
                <a:lnTo>
                  <a:pt x="1038946" y="7188"/>
                </a:lnTo>
                <a:lnTo>
                  <a:pt x="1083564" y="0"/>
                </a:lnTo>
                <a:lnTo>
                  <a:pt x="1325245" y="0"/>
                </a:lnTo>
                <a:lnTo>
                  <a:pt x="1899412" y="0"/>
                </a:lnTo>
                <a:lnTo>
                  <a:pt x="3098165" y="0"/>
                </a:lnTo>
                <a:lnTo>
                  <a:pt x="3142733" y="7188"/>
                </a:lnTo>
                <a:lnTo>
                  <a:pt x="3181462" y="27208"/>
                </a:lnTo>
                <a:lnTo>
                  <a:pt x="3212016" y="57744"/>
                </a:lnTo>
                <a:lnTo>
                  <a:pt x="3232061" y="96479"/>
                </a:lnTo>
                <a:lnTo>
                  <a:pt x="3239262" y="141097"/>
                </a:lnTo>
                <a:lnTo>
                  <a:pt x="3239262" y="493776"/>
                </a:lnTo>
                <a:lnTo>
                  <a:pt x="3239262" y="705485"/>
                </a:lnTo>
                <a:lnTo>
                  <a:pt x="3232061" y="750053"/>
                </a:lnTo>
                <a:lnTo>
                  <a:pt x="3212016" y="788782"/>
                </a:lnTo>
                <a:lnTo>
                  <a:pt x="3181462" y="819336"/>
                </a:lnTo>
                <a:lnTo>
                  <a:pt x="3142733" y="839381"/>
                </a:lnTo>
                <a:lnTo>
                  <a:pt x="3098165" y="846582"/>
                </a:lnTo>
                <a:lnTo>
                  <a:pt x="1899412" y="846582"/>
                </a:lnTo>
                <a:lnTo>
                  <a:pt x="1325245" y="846582"/>
                </a:lnTo>
                <a:lnTo>
                  <a:pt x="1083564" y="846582"/>
                </a:lnTo>
                <a:lnTo>
                  <a:pt x="1038946" y="839381"/>
                </a:lnTo>
                <a:lnTo>
                  <a:pt x="1000211" y="819336"/>
                </a:lnTo>
                <a:lnTo>
                  <a:pt x="969675" y="788782"/>
                </a:lnTo>
                <a:lnTo>
                  <a:pt x="949655" y="750053"/>
                </a:lnTo>
                <a:lnTo>
                  <a:pt x="942467" y="705485"/>
                </a:lnTo>
                <a:lnTo>
                  <a:pt x="0" y="1011047"/>
                </a:lnTo>
                <a:lnTo>
                  <a:pt x="942467" y="493776"/>
                </a:lnTo>
                <a:lnTo>
                  <a:pt x="942467" y="141097"/>
                </a:lnTo>
                <a:close/>
              </a:path>
            </a:pathLst>
          </a:custGeom>
          <a:ln w="19050">
            <a:solidFill>
              <a:srgbClr val="4189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20836" y="2459482"/>
            <a:ext cx="1854200" cy="83058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 algn="just">
              <a:lnSpc>
                <a:spcPct val="96700"/>
              </a:lnSpc>
              <a:spcBef>
                <a:spcPts val="170"/>
              </a:spcBef>
            </a:pPr>
            <a:r>
              <a:rPr sz="1800" dirty="0">
                <a:latin typeface="宋体"/>
                <a:cs typeface="宋体"/>
              </a:rPr>
              <a:t>不同分支结点包含 </a:t>
            </a:r>
            <a:r>
              <a:rPr sz="1800" spc="-5" dirty="0">
                <a:latin typeface="宋体"/>
                <a:cs typeface="宋体"/>
              </a:rPr>
              <a:t>样本数不同，给分 支结点赋</a:t>
            </a:r>
            <a:r>
              <a:rPr sz="1800" dirty="0">
                <a:latin typeface="宋体"/>
                <a:cs typeface="宋体"/>
              </a:rPr>
              <a:t>予</a:t>
            </a:r>
            <a:r>
              <a:rPr sz="1800" spc="-5" dirty="0">
                <a:solidFill>
                  <a:srgbClr val="FF0000"/>
                </a:solidFill>
                <a:latin typeface="宋体"/>
                <a:cs typeface="宋体"/>
              </a:rPr>
              <a:t>权重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26661" y="4423790"/>
            <a:ext cx="3314699" cy="514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5629" y="1749374"/>
            <a:ext cx="5681345" cy="67627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55600" marR="5080" indent="-342900">
              <a:lnSpc>
                <a:spcPts val="2490"/>
              </a:lnSpc>
              <a:spcBef>
                <a:spcPts val="305"/>
              </a:spcBef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200" spc="-10" dirty="0">
                <a:latin typeface="宋体"/>
                <a:cs typeface="宋体"/>
              </a:rPr>
              <a:t>用</a:t>
            </a:r>
            <a:r>
              <a:rPr sz="2200" spc="-5" dirty="0">
                <a:solidFill>
                  <a:srgbClr val="FF0000"/>
                </a:solidFill>
                <a:latin typeface="宋体"/>
                <a:cs typeface="宋体"/>
              </a:rPr>
              <a:t>基</a:t>
            </a:r>
            <a:r>
              <a:rPr sz="2200" spc="-10" dirty="0">
                <a:solidFill>
                  <a:srgbClr val="FF0000"/>
                </a:solidFill>
                <a:latin typeface="宋体"/>
                <a:cs typeface="宋体"/>
              </a:rPr>
              <a:t>尼</a:t>
            </a:r>
            <a:r>
              <a:rPr sz="2200" spc="-5" dirty="0">
                <a:solidFill>
                  <a:srgbClr val="FF0000"/>
                </a:solidFill>
                <a:latin typeface="宋体"/>
                <a:cs typeface="宋体"/>
              </a:rPr>
              <a:t>指</a:t>
            </a:r>
            <a:r>
              <a:rPr sz="2200" spc="-10" dirty="0">
                <a:solidFill>
                  <a:srgbClr val="FF0000"/>
                </a:solidFill>
                <a:latin typeface="宋体"/>
                <a:cs typeface="宋体"/>
              </a:rPr>
              <a:t>数</a:t>
            </a:r>
            <a:r>
              <a:rPr sz="2200" spc="-5" dirty="0">
                <a:latin typeface="宋体"/>
                <a:cs typeface="宋体"/>
              </a:rPr>
              <a:t>来进行决策树的</a:t>
            </a:r>
            <a:r>
              <a:rPr sz="2200" spc="25" dirty="0">
                <a:latin typeface="宋体"/>
                <a:cs typeface="宋体"/>
              </a:rPr>
              <a:t>划</a:t>
            </a:r>
            <a:r>
              <a:rPr sz="2200" spc="-5" dirty="0">
                <a:latin typeface="宋体"/>
                <a:cs typeface="宋体"/>
              </a:rPr>
              <a:t>分属</a:t>
            </a:r>
            <a:r>
              <a:rPr sz="2200" spc="25" dirty="0">
                <a:latin typeface="宋体"/>
                <a:cs typeface="宋体"/>
              </a:rPr>
              <a:t>性</a:t>
            </a:r>
            <a:r>
              <a:rPr sz="2200" spc="-5" dirty="0">
                <a:latin typeface="宋体"/>
                <a:cs typeface="宋体"/>
              </a:rPr>
              <a:t>选择， 同时决定改特征</a:t>
            </a:r>
            <a:r>
              <a:rPr sz="2200" spc="-20" dirty="0">
                <a:latin typeface="宋体"/>
                <a:cs typeface="宋体"/>
              </a:rPr>
              <a:t>的</a:t>
            </a:r>
            <a:r>
              <a:rPr sz="2200" spc="-5" dirty="0">
                <a:solidFill>
                  <a:srgbClr val="FF0000"/>
                </a:solidFill>
                <a:latin typeface="宋体"/>
                <a:cs typeface="宋体"/>
              </a:rPr>
              <a:t>最优二值切分点</a:t>
            </a:r>
            <a:endParaRPr sz="2200" dirty="0">
              <a:latin typeface="宋体"/>
              <a:cs typeface="宋体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10766679" y="6318303"/>
            <a:ext cx="2063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795629" y="2742437"/>
            <a:ext cx="5279390" cy="689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2615"/>
              </a:lnSpc>
              <a:spcBef>
                <a:spcPts val="95"/>
              </a:spcBef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200" spc="-50" dirty="0">
                <a:latin typeface="Times New Roman"/>
                <a:cs typeface="Times New Roman"/>
              </a:rPr>
              <a:t>CART</a:t>
            </a:r>
            <a:r>
              <a:rPr sz="2200" spc="-5" dirty="0">
                <a:latin typeface="宋体"/>
                <a:cs typeface="宋体"/>
              </a:rPr>
              <a:t>假设决策树是二叉树，内部节点取</a:t>
            </a:r>
            <a:endParaRPr sz="2200" dirty="0">
              <a:latin typeface="宋体"/>
              <a:cs typeface="宋体"/>
            </a:endParaRPr>
          </a:p>
          <a:p>
            <a:pPr marL="355600">
              <a:lnSpc>
                <a:spcPts val="2615"/>
              </a:lnSpc>
            </a:pPr>
            <a:r>
              <a:rPr sz="2200" spc="-5" dirty="0">
                <a:latin typeface="宋体"/>
                <a:cs typeface="宋体"/>
              </a:rPr>
              <a:t>值为“是”和“否”</a:t>
            </a:r>
            <a:endParaRPr sz="22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0369" y="614629"/>
            <a:ext cx="193675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30" dirty="0">
                <a:latin typeface="宋体"/>
                <a:cs typeface="宋体"/>
              </a:rPr>
              <a:t>表</a:t>
            </a:r>
            <a:r>
              <a:rPr sz="1550" spc="20" dirty="0">
                <a:latin typeface="Times New Roman"/>
                <a:cs typeface="Times New Roman"/>
              </a:rPr>
              <a:t>2</a:t>
            </a:r>
            <a:r>
              <a:rPr sz="1550" spc="20" dirty="0">
                <a:latin typeface="宋体"/>
                <a:cs typeface="宋体"/>
              </a:rPr>
              <a:t>：</a:t>
            </a:r>
            <a:r>
              <a:rPr sz="1550" spc="30" dirty="0">
                <a:latin typeface="宋体"/>
                <a:cs typeface="宋体"/>
              </a:rPr>
              <a:t>贷款情况数据集</a:t>
            </a:r>
            <a:endParaRPr sz="1550" dirty="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1867" y="959424"/>
            <a:ext cx="6054610" cy="37113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276847" y="1226947"/>
            <a:ext cx="5635117" cy="1188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38036" y="2400300"/>
            <a:ext cx="2266949" cy="685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62878" y="3086100"/>
            <a:ext cx="2105025" cy="9715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87131" y="2118486"/>
            <a:ext cx="442595" cy="297180"/>
          </a:xfrm>
          <a:custGeom>
            <a:avLst/>
            <a:gdLst/>
            <a:ahLst/>
            <a:cxnLst/>
            <a:rect l="l" t="t" r="r" b="b"/>
            <a:pathLst>
              <a:path w="442595" h="297180">
                <a:moveTo>
                  <a:pt x="0" y="297179"/>
                </a:moveTo>
                <a:lnTo>
                  <a:pt x="442442" y="297179"/>
                </a:lnTo>
                <a:lnTo>
                  <a:pt x="442442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ln w="19050">
            <a:solidFill>
              <a:srgbClr val="DF52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04168" y="1371600"/>
            <a:ext cx="408305" cy="334010"/>
          </a:xfrm>
          <a:custGeom>
            <a:avLst/>
            <a:gdLst/>
            <a:ahLst/>
            <a:cxnLst/>
            <a:rect l="l" t="t" r="r" b="b"/>
            <a:pathLst>
              <a:path w="408304" h="334010">
                <a:moveTo>
                  <a:pt x="0" y="333628"/>
                </a:moveTo>
                <a:lnTo>
                  <a:pt x="407771" y="333628"/>
                </a:lnTo>
                <a:lnTo>
                  <a:pt x="407771" y="0"/>
                </a:lnTo>
                <a:lnTo>
                  <a:pt x="0" y="0"/>
                </a:lnTo>
                <a:lnTo>
                  <a:pt x="0" y="333628"/>
                </a:lnTo>
                <a:close/>
              </a:path>
            </a:pathLst>
          </a:custGeom>
          <a:ln w="19050">
            <a:solidFill>
              <a:srgbClr val="DF52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51061" y="3063836"/>
            <a:ext cx="2514600" cy="29527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10766679" y="6318303"/>
            <a:ext cx="2063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BD1D00-98F8-40EE-9CED-8E27DF5561A7}"/>
              </a:ext>
            </a:extLst>
          </p:cNvPr>
          <p:cNvSpPr/>
          <p:nvPr/>
        </p:nvSpPr>
        <p:spPr>
          <a:xfrm>
            <a:off x="533400" y="50334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inherit"/>
              </a:rPr>
              <a:t>基尼指数在选取最优切分点的过程中，会分为</a:t>
            </a:r>
            <a:r>
              <a:rPr lang="zh-CN" altLang="en-US" b="0" i="0" u="none" strike="noStrike" dirty="0">
                <a:solidFill>
                  <a:srgbClr val="C00000"/>
                </a:solidFill>
                <a:effectLst/>
                <a:latin typeface="inherit"/>
              </a:rPr>
              <a:t>当前特征标签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inherit"/>
              </a:rPr>
              <a:t>和</a:t>
            </a:r>
            <a:r>
              <a:rPr lang="zh-CN" altLang="en-US" b="0" i="0" u="none" strike="noStrike" dirty="0">
                <a:solidFill>
                  <a:srgbClr val="C00000"/>
                </a:solidFill>
                <a:effectLst/>
                <a:latin typeface="inherit"/>
              </a:rPr>
              <a:t>其他特征标签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inherit"/>
              </a:rPr>
              <a:t>两类。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106DD4E-668D-4048-B3F0-9A133C10C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65592"/>
              </p:ext>
            </p:extLst>
          </p:nvPr>
        </p:nvGraphicFramePr>
        <p:xfrm>
          <a:off x="533400" y="5692518"/>
          <a:ext cx="7755639" cy="883666"/>
        </p:xfrm>
        <a:graphic>
          <a:graphicData uri="http://schemas.openxmlformats.org/drawingml/2006/table">
            <a:tbl>
              <a:tblPr/>
              <a:tblGrid>
                <a:gridCol w="1275663">
                  <a:extLst>
                    <a:ext uri="{9D8B030D-6E8A-4147-A177-3AD203B41FA5}">
                      <a16:colId xmlns:a16="http://schemas.microsoft.com/office/drawing/2014/main" val="1727247996"/>
                    </a:ext>
                  </a:extLst>
                </a:gridCol>
                <a:gridCol w="2636817">
                  <a:extLst>
                    <a:ext uri="{9D8B030D-6E8A-4147-A177-3AD203B41FA5}">
                      <a16:colId xmlns:a16="http://schemas.microsoft.com/office/drawing/2014/main" val="592769126"/>
                    </a:ext>
                  </a:extLst>
                </a:gridCol>
                <a:gridCol w="3843159">
                  <a:extLst>
                    <a:ext uri="{9D8B030D-6E8A-4147-A177-3AD203B41FA5}">
                      <a16:colId xmlns:a16="http://schemas.microsoft.com/office/drawing/2014/main" val="339621368"/>
                    </a:ext>
                  </a:extLst>
                </a:gridCol>
              </a:tblGrid>
              <a:tr h="441833">
                <a:tc>
                  <a:txBody>
                    <a:bodyPr/>
                    <a:lstStyle/>
                    <a:p>
                      <a:pPr algn="l"/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 marL="99060" marR="99060" marT="60960" marB="60960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青年（总量 </a:t>
                      </a:r>
                      <a:r>
                        <a:rPr lang="en-US" altLang="zh-CN" sz="1400" b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= 5</a:t>
                      </a:r>
                      <a:r>
                        <a:rPr lang="zh-CN" altLang="en-US" sz="1400" b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）</a:t>
                      </a:r>
                    </a:p>
                  </a:txBody>
                  <a:tcPr marL="99060" marR="99060" marT="60960" marB="60960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中年、老年（总量 </a:t>
                      </a:r>
                      <a:r>
                        <a:rPr lang="en-US" altLang="zh-CN" sz="1400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= 10</a:t>
                      </a:r>
                      <a:r>
                        <a:rPr lang="zh-CN" altLang="en-US" sz="1400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）</a:t>
                      </a:r>
                    </a:p>
                  </a:txBody>
                  <a:tcPr marL="99060" marR="99060" marT="60960" marB="60960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58131"/>
                  </a:ext>
                </a:extLst>
              </a:tr>
              <a:tr h="44183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effectLst/>
                          <a:latin typeface="inherit"/>
                        </a:rPr>
                        <a:t>能否贷款</a:t>
                      </a:r>
                    </a:p>
                  </a:txBody>
                  <a:tcPr marL="99060" marR="99060" marT="60960" marB="60960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effectLst/>
                          <a:latin typeface="inherit"/>
                        </a:rPr>
                        <a:t>否，否，是，是，否</a:t>
                      </a:r>
                    </a:p>
                  </a:txBody>
                  <a:tcPr marL="99060" marR="99060" marT="60960" marB="60960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effectLst/>
                          <a:latin typeface="inherit"/>
                        </a:rPr>
                        <a:t>否，否，是，是，是，是，是，是，是，否</a:t>
                      </a:r>
                    </a:p>
                  </a:txBody>
                  <a:tcPr marL="99060" marR="99060" marT="60960" marB="60960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54386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349" y="896188"/>
            <a:ext cx="22567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/>
              <a:t>介绍内容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0766679" y="6318303"/>
            <a:ext cx="2063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0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22349" y="1905615"/>
            <a:ext cx="3414395" cy="290766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240"/>
              </a:spcBef>
              <a:buSzPct val="79545"/>
              <a:buFont typeface="Wingdings"/>
              <a:buChar char=""/>
              <a:tabLst>
                <a:tab pos="332105" algn="l"/>
                <a:tab pos="333375" algn="l"/>
              </a:tabLst>
            </a:pPr>
            <a:r>
              <a:rPr sz="2200" spc="-5" dirty="0">
                <a:latin typeface="宋体"/>
                <a:cs typeface="宋体"/>
              </a:rPr>
              <a:t>模型介绍</a:t>
            </a:r>
            <a:endParaRPr sz="2200" dirty="0">
              <a:latin typeface="宋体"/>
              <a:cs typeface="宋体"/>
            </a:endParaRPr>
          </a:p>
          <a:p>
            <a:pPr marL="332740" indent="-320040">
              <a:lnSpc>
                <a:spcPct val="100000"/>
              </a:lnSpc>
              <a:spcBef>
                <a:spcPts val="1140"/>
              </a:spcBef>
              <a:buSzPct val="79545"/>
              <a:buFont typeface="Wingdings"/>
              <a:buChar char=""/>
              <a:tabLst>
                <a:tab pos="332105" algn="l"/>
                <a:tab pos="333375" algn="l"/>
              </a:tabLst>
            </a:pPr>
            <a:r>
              <a:rPr sz="2200" spc="-10" dirty="0">
                <a:latin typeface="宋体"/>
                <a:cs typeface="宋体"/>
              </a:rPr>
              <a:t>划分选择</a:t>
            </a:r>
            <a:r>
              <a:rPr sz="2200" spc="-5" dirty="0">
                <a:latin typeface="宋体"/>
                <a:cs typeface="宋体"/>
              </a:rPr>
              <a:t>和</a:t>
            </a:r>
            <a:r>
              <a:rPr sz="2200" spc="-10" dirty="0">
                <a:latin typeface="宋体"/>
                <a:cs typeface="宋体"/>
              </a:rPr>
              <a:t>决策</a:t>
            </a:r>
            <a:r>
              <a:rPr sz="2200" spc="-5" dirty="0">
                <a:latin typeface="宋体"/>
                <a:cs typeface="宋体"/>
              </a:rPr>
              <a:t>树</a:t>
            </a:r>
            <a:r>
              <a:rPr sz="2200" spc="-10" dirty="0">
                <a:latin typeface="宋体"/>
                <a:cs typeface="宋体"/>
              </a:rPr>
              <a:t>的生成</a:t>
            </a:r>
            <a:endParaRPr sz="2200" dirty="0">
              <a:latin typeface="宋体"/>
              <a:cs typeface="宋体"/>
            </a:endParaRPr>
          </a:p>
          <a:p>
            <a:pPr marL="332740" indent="-320040">
              <a:lnSpc>
                <a:spcPct val="100000"/>
              </a:lnSpc>
              <a:spcBef>
                <a:spcPts val="1145"/>
              </a:spcBef>
              <a:buSzPct val="79545"/>
              <a:buFont typeface="Wingdings"/>
              <a:buChar char=""/>
              <a:tabLst>
                <a:tab pos="332105" algn="l"/>
                <a:tab pos="333375" algn="l"/>
              </a:tabLst>
            </a:pPr>
            <a:r>
              <a:rPr sz="2200" spc="-10" dirty="0">
                <a:latin typeface="宋体"/>
                <a:cs typeface="宋体"/>
              </a:rPr>
              <a:t>剪枝处理</a:t>
            </a:r>
            <a:endParaRPr sz="2200" dirty="0">
              <a:latin typeface="宋体"/>
              <a:cs typeface="宋体"/>
            </a:endParaRPr>
          </a:p>
          <a:p>
            <a:pPr marL="332740" indent="-320040">
              <a:lnSpc>
                <a:spcPct val="100000"/>
              </a:lnSpc>
              <a:spcBef>
                <a:spcPts val="1140"/>
              </a:spcBef>
              <a:buSzPct val="79545"/>
              <a:buFont typeface="Wingdings"/>
              <a:buChar char=""/>
              <a:tabLst>
                <a:tab pos="332105" algn="l"/>
                <a:tab pos="333375" algn="l"/>
              </a:tabLst>
            </a:pPr>
            <a:r>
              <a:rPr sz="2200" spc="-10" dirty="0">
                <a:latin typeface="宋体"/>
                <a:cs typeface="宋体"/>
              </a:rPr>
              <a:t>连续与缺失值</a:t>
            </a:r>
            <a:endParaRPr sz="2200" dirty="0">
              <a:latin typeface="宋体"/>
              <a:cs typeface="宋体"/>
            </a:endParaRPr>
          </a:p>
          <a:p>
            <a:pPr marL="332740" indent="-320040">
              <a:lnSpc>
                <a:spcPct val="100000"/>
              </a:lnSpc>
              <a:spcBef>
                <a:spcPts val="1145"/>
              </a:spcBef>
              <a:buSzPct val="79545"/>
              <a:buFont typeface="Wingdings"/>
              <a:buChar char=""/>
              <a:tabLst>
                <a:tab pos="332105" algn="l"/>
                <a:tab pos="333375" algn="l"/>
              </a:tabLst>
            </a:pPr>
            <a:r>
              <a:rPr sz="2200" spc="-10" dirty="0">
                <a:latin typeface="宋体"/>
                <a:cs typeface="宋体"/>
              </a:rPr>
              <a:t>多变量决策树</a:t>
            </a:r>
            <a:endParaRPr sz="2200" dirty="0">
              <a:latin typeface="宋体"/>
              <a:cs typeface="宋体"/>
            </a:endParaRPr>
          </a:p>
          <a:p>
            <a:pPr marL="332740" indent="-320040">
              <a:lnSpc>
                <a:spcPct val="100000"/>
              </a:lnSpc>
              <a:spcBef>
                <a:spcPts val="1140"/>
              </a:spcBef>
              <a:buSzPct val="79545"/>
              <a:buFont typeface="Wingdings"/>
              <a:buChar char=""/>
              <a:tabLst>
                <a:tab pos="332105" algn="l"/>
                <a:tab pos="333375" algn="l"/>
              </a:tabLst>
            </a:pPr>
            <a:r>
              <a:rPr sz="2200" spc="-5" dirty="0">
                <a:latin typeface="宋体"/>
                <a:cs typeface="宋体"/>
              </a:rPr>
              <a:t>实验</a:t>
            </a:r>
            <a:endParaRPr sz="22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636473"/>
            <a:ext cx="315468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0" dirty="0">
                <a:latin typeface="Times New Roman"/>
                <a:cs typeface="Times New Roman"/>
              </a:rPr>
              <a:t>C</a:t>
            </a:r>
            <a:r>
              <a:rPr sz="4400" spc="-5" dirty="0">
                <a:latin typeface="Times New Roman"/>
                <a:cs typeface="Times New Roman"/>
              </a:rPr>
              <a:t>A</a:t>
            </a:r>
            <a:r>
              <a:rPr sz="4400" spc="-280" dirty="0">
                <a:latin typeface="Times New Roman"/>
                <a:cs typeface="Times New Roman"/>
              </a:rPr>
              <a:t>R</a:t>
            </a:r>
            <a:r>
              <a:rPr sz="4400" spc="10" dirty="0">
                <a:latin typeface="Times New Roman"/>
                <a:cs typeface="Times New Roman"/>
              </a:rPr>
              <a:t>T</a:t>
            </a:r>
            <a:r>
              <a:rPr sz="4400" spc="-10" dirty="0"/>
              <a:t>回归树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54757" y="1762379"/>
            <a:ext cx="3506470" cy="335280"/>
          </a:xfrm>
          <a:custGeom>
            <a:avLst/>
            <a:gdLst/>
            <a:ahLst/>
            <a:cxnLst/>
            <a:rect l="l" t="t" r="r" b="b"/>
            <a:pathLst>
              <a:path w="3506470" h="335280">
                <a:moveTo>
                  <a:pt x="3423157" y="0"/>
                </a:moveTo>
                <a:lnTo>
                  <a:pt x="3419602" y="0"/>
                </a:lnTo>
                <a:lnTo>
                  <a:pt x="3419602" y="10414"/>
                </a:lnTo>
                <a:lnTo>
                  <a:pt x="3421634" y="10414"/>
                </a:lnTo>
                <a:lnTo>
                  <a:pt x="3430994" y="11247"/>
                </a:lnTo>
                <a:lnTo>
                  <a:pt x="3460974" y="42227"/>
                </a:lnTo>
                <a:lnTo>
                  <a:pt x="3463798" y="70866"/>
                </a:lnTo>
                <a:lnTo>
                  <a:pt x="3463629" y="77416"/>
                </a:lnTo>
                <a:lnTo>
                  <a:pt x="3463115" y="84693"/>
                </a:lnTo>
                <a:lnTo>
                  <a:pt x="3462244" y="92708"/>
                </a:lnTo>
                <a:lnTo>
                  <a:pt x="3459837" y="109880"/>
                </a:lnTo>
                <a:lnTo>
                  <a:pt x="3459003" y="117014"/>
                </a:lnTo>
                <a:lnTo>
                  <a:pt x="3458503" y="122886"/>
                </a:lnTo>
                <a:lnTo>
                  <a:pt x="3458337" y="127507"/>
                </a:lnTo>
                <a:lnTo>
                  <a:pt x="3458763" y="134677"/>
                </a:lnTo>
                <a:lnTo>
                  <a:pt x="3481324" y="166370"/>
                </a:lnTo>
                <a:lnTo>
                  <a:pt x="3481324" y="168783"/>
                </a:lnTo>
                <a:lnTo>
                  <a:pt x="3458337" y="197231"/>
                </a:lnTo>
                <a:lnTo>
                  <a:pt x="3458337" y="207136"/>
                </a:lnTo>
                <a:lnTo>
                  <a:pt x="3458503" y="211683"/>
                </a:lnTo>
                <a:lnTo>
                  <a:pt x="3459003" y="217503"/>
                </a:lnTo>
                <a:lnTo>
                  <a:pt x="3459919" y="225171"/>
                </a:lnTo>
                <a:lnTo>
                  <a:pt x="3462244" y="241587"/>
                </a:lnTo>
                <a:lnTo>
                  <a:pt x="3463115" y="249507"/>
                </a:lnTo>
                <a:lnTo>
                  <a:pt x="3463629" y="256688"/>
                </a:lnTo>
                <a:lnTo>
                  <a:pt x="3463798" y="263144"/>
                </a:lnTo>
                <a:lnTo>
                  <a:pt x="3463087" y="279459"/>
                </a:lnTo>
                <a:lnTo>
                  <a:pt x="3446476" y="317545"/>
                </a:lnTo>
                <a:lnTo>
                  <a:pt x="3421634" y="324993"/>
                </a:lnTo>
                <a:lnTo>
                  <a:pt x="3419602" y="324993"/>
                </a:lnTo>
                <a:lnTo>
                  <a:pt x="3419602" y="335280"/>
                </a:lnTo>
                <a:lnTo>
                  <a:pt x="3423157" y="335280"/>
                </a:lnTo>
                <a:lnTo>
                  <a:pt x="3438157" y="333900"/>
                </a:lnTo>
                <a:lnTo>
                  <a:pt x="3477964" y="306353"/>
                </a:lnTo>
                <a:lnTo>
                  <a:pt x="3486912" y="257936"/>
                </a:lnTo>
                <a:lnTo>
                  <a:pt x="3486719" y="250459"/>
                </a:lnTo>
                <a:lnTo>
                  <a:pt x="3486134" y="242506"/>
                </a:lnTo>
                <a:lnTo>
                  <a:pt x="3485143" y="234076"/>
                </a:lnTo>
                <a:lnTo>
                  <a:pt x="3483633" y="224585"/>
                </a:lnTo>
                <a:lnTo>
                  <a:pt x="3481578" y="212979"/>
                </a:lnTo>
                <a:lnTo>
                  <a:pt x="3480562" y="204851"/>
                </a:lnTo>
                <a:lnTo>
                  <a:pt x="3480562" y="192659"/>
                </a:lnTo>
                <a:lnTo>
                  <a:pt x="3482721" y="186182"/>
                </a:lnTo>
                <a:lnTo>
                  <a:pt x="3487039" y="181102"/>
                </a:lnTo>
                <a:lnTo>
                  <a:pt x="3491356" y="176149"/>
                </a:lnTo>
                <a:lnTo>
                  <a:pt x="3497834" y="173482"/>
                </a:lnTo>
                <a:lnTo>
                  <a:pt x="3506469" y="173101"/>
                </a:lnTo>
                <a:lnTo>
                  <a:pt x="3506469" y="161925"/>
                </a:lnTo>
                <a:lnTo>
                  <a:pt x="3497834" y="161544"/>
                </a:lnTo>
                <a:lnTo>
                  <a:pt x="3491356" y="158877"/>
                </a:lnTo>
                <a:lnTo>
                  <a:pt x="3487039" y="153797"/>
                </a:lnTo>
                <a:lnTo>
                  <a:pt x="3482721" y="148844"/>
                </a:lnTo>
                <a:lnTo>
                  <a:pt x="3480562" y="142240"/>
                </a:lnTo>
                <a:lnTo>
                  <a:pt x="3480562" y="130048"/>
                </a:lnTo>
                <a:lnTo>
                  <a:pt x="3481578" y="121793"/>
                </a:lnTo>
                <a:lnTo>
                  <a:pt x="3483737" y="109347"/>
                </a:lnTo>
                <a:lnTo>
                  <a:pt x="3485143" y="100347"/>
                </a:lnTo>
                <a:lnTo>
                  <a:pt x="3486134" y="91836"/>
                </a:lnTo>
                <a:lnTo>
                  <a:pt x="3486719" y="83825"/>
                </a:lnTo>
                <a:lnTo>
                  <a:pt x="3486912" y="76327"/>
                </a:lnTo>
                <a:lnTo>
                  <a:pt x="3485913" y="57943"/>
                </a:lnTo>
                <a:lnTo>
                  <a:pt x="3471037" y="18796"/>
                </a:lnTo>
                <a:lnTo>
                  <a:pt x="3438157" y="1454"/>
                </a:lnTo>
                <a:lnTo>
                  <a:pt x="3423157" y="0"/>
                </a:lnTo>
                <a:close/>
              </a:path>
              <a:path w="3506470" h="335280">
                <a:moveTo>
                  <a:pt x="86867" y="0"/>
                </a:moveTo>
                <a:lnTo>
                  <a:pt x="83312" y="0"/>
                </a:lnTo>
                <a:lnTo>
                  <a:pt x="68312" y="1454"/>
                </a:lnTo>
                <a:lnTo>
                  <a:pt x="28505" y="29178"/>
                </a:lnTo>
                <a:lnTo>
                  <a:pt x="19557" y="76327"/>
                </a:lnTo>
                <a:lnTo>
                  <a:pt x="19768" y="83825"/>
                </a:lnTo>
                <a:lnTo>
                  <a:pt x="20383" y="91836"/>
                </a:lnTo>
                <a:lnTo>
                  <a:pt x="21379" y="100347"/>
                </a:lnTo>
                <a:lnTo>
                  <a:pt x="22825" y="109880"/>
                </a:lnTo>
                <a:lnTo>
                  <a:pt x="24891" y="121793"/>
                </a:lnTo>
                <a:lnTo>
                  <a:pt x="26035" y="130048"/>
                </a:lnTo>
                <a:lnTo>
                  <a:pt x="26035" y="142240"/>
                </a:lnTo>
                <a:lnTo>
                  <a:pt x="23875" y="148844"/>
                </a:lnTo>
                <a:lnTo>
                  <a:pt x="19557" y="153797"/>
                </a:lnTo>
                <a:lnTo>
                  <a:pt x="15239" y="158877"/>
                </a:lnTo>
                <a:lnTo>
                  <a:pt x="8636" y="161544"/>
                </a:lnTo>
                <a:lnTo>
                  <a:pt x="0" y="161925"/>
                </a:lnTo>
                <a:lnTo>
                  <a:pt x="0" y="173101"/>
                </a:lnTo>
                <a:lnTo>
                  <a:pt x="26035" y="192659"/>
                </a:lnTo>
                <a:lnTo>
                  <a:pt x="26035" y="204851"/>
                </a:lnTo>
                <a:lnTo>
                  <a:pt x="24891" y="212979"/>
                </a:lnTo>
                <a:lnTo>
                  <a:pt x="22732" y="225171"/>
                </a:lnTo>
                <a:lnTo>
                  <a:pt x="21379" y="234076"/>
                </a:lnTo>
                <a:lnTo>
                  <a:pt x="20383" y="242506"/>
                </a:lnTo>
                <a:lnTo>
                  <a:pt x="19768" y="250459"/>
                </a:lnTo>
                <a:lnTo>
                  <a:pt x="19557" y="257936"/>
                </a:lnTo>
                <a:lnTo>
                  <a:pt x="20556" y="276965"/>
                </a:lnTo>
                <a:lnTo>
                  <a:pt x="35432" y="316738"/>
                </a:lnTo>
                <a:lnTo>
                  <a:pt x="83312" y="335280"/>
                </a:lnTo>
                <a:lnTo>
                  <a:pt x="86867" y="335280"/>
                </a:lnTo>
                <a:lnTo>
                  <a:pt x="86867" y="324993"/>
                </a:lnTo>
                <a:lnTo>
                  <a:pt x="84836" y="324993"/>
                </a:lnTo>
                <a:lnTo>
                  <a:pt x="75475" y="324161"/>
                </a:lnTo>
                <a:lnTo>
                  <a:pt x="45561" y="292989"/>
                </a:lnTo>
                <a:lnTo>
                  <a:pt x="42799" y="263144"/>
                </a:lnTo>
                <a:lnTo>
                  <a:pt x="42965" y="256688"/>
                </a:lnTo>
                <a:lnTo>
                  <a:pt x="43465" y="249507"/>
                </a:lnTo>
                <a:lnTo>
                  <a:pt x="44299" y="241587"/>
                </a:lnTo>
                <a:lnTo>
                  <a:pt x="45465" y="232918"/>
                </a:lnTo>
                <a:lnTo>
                  <a:pt x="46632" y="224585"/>
                </a:lnTo>
                <a:lnTo>
                  <a:pt x="47466" y="217503"/>
                </a:lnTo>
                <a:lnTo>
                  <a:pt x="47966" y="211683"/>
                </a:lnTo>
                <a:lnTo>
                  <a:pt x="48132" y="207136"/>
                </a:lnTo>
                <a:lnTo>
                  <a:pt x="48132" y="197231"/>
                </a:lnTo>
                <a:lnTo>
                  <a:pt x="45974" y="189103"/>
                </a:lnTo>
                <a:lnTo>
                  <a:pt x="36829" y="176403"/>
                </a:lnTo>
                <a:lnTo>
                  <a:pt x="31496" y="171704"/>
                </a:lnTo>
                <a:lnTo>
                  <a:pt x="25146" y="168783"/>
                </a:lnTo>
                <a:lnTo>
                  <a:pt x="25146" y="166370"/>
                </a:lnTo>
                <a:lnTo>
                  <a:pt x="47724" y="134677"/>
                </a:lnTo>
                <a:lnTo>
                  <a:pt x="48132" y="127507"/>
                </a:lnTo>
                <a:lnTo>
                  <a:pt x="47966" y="122886"/>
                </a:lnTo>
                <a:lnTo>
                  <a:pt x="47466" y="117014"/>
                </a:lnTo>
                <a:lnTo>
                  <a:pt x="46558" y="109347"/>
                </a:lnTo>
                <a:lnTo>
                  <a:pt x="45465" y="101473"/>
                </a:lnTo>
                <a:lnTo>
                  <a:pt x="44299" y="92708"/>
                </a:lnTo>
                <a:lnTo>
                  <a:pt x="43465" y="84693"/>
                </a:lnTo>
                <a:lnTo>
                  <a:pt x="42965" y="77416"/>
                </a:lnTo>
                <a:lnTo>
                  <a:pt x="42799" y="70866"/>
                </a:lnTo>
                <a:lnTo>
                  <a:pt x="43489" y="55270"/>
                </a:lnTo>
                <a:lnTo>
                  <a:pt x="59993" y="17914"/>
                </a:lnTo>
                <a:lnTo>
                  <a:pt x="84836" y="10414"/>
                </a:lnTo>
                <a:lnTo>
                  <a:pt x="86867" y="10414"/>
                </a:lnTo>
                <a:lnTo>
                  <a:pt x="868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76042" y="1799208"/>
            <a:ext cx="843915" cy="258445"/>
          </a:xfrm>
          <a:custGeom>
            <a:avLst/>
            <a:gdLst/>
            <a:ahLst/>
            <a:cxnLst/>
            <a:rect l="l" t="t" r="r" b="b"/>
            <a:pathLst>
              <a:path w="843914" h="258444">
                <a:moveTo>
                  <a:pt x="761619" y="0"/>
                </a:moveTo>
                <a:lnTo>
                  <a:pt x="757936" y="10541"/>
                </a:lnTo>
                <a:lnTo>
                  <a:pt x="772890" y="17019"/>
                </a:lnTo>
                <a:lnTo>
                  <a:pt x="785749" y="25987"/>
                </a:lnTo>
                <a:lnTo>
                  <a:pt x="811847" y="67631"/>
                </a:lnTo>
                <a:lnTo>
                  <a:pt x="819467" y="105834"/>
                </a:lnTo>
                <a:lnTo>
                  <a:pt x="820419" y="127889"/>
                </a:lnTo>
                <a:lnTo>
                  <a:pt x="819465" y="150655"/>
                </a:lnTo>
                <a:lnTo>
                  <a:pt x="811793" y="189950"/>
                </a:lnTo>
                <a:lnTo>
                  <a:pt x="785733" y="232298"/>
                </a:lnTo>
                <a:lnTo>
                  <a:pt x="758317" y="247904"/>
                </a:lnTo>
                <a:lnTo>
                  <a:pt x="761619" y="258318"/>
                </a:lnTo>
                <a:lnTo>
                  <a:pt x="796829" y="241823"/>
                </a:lnTo>
                <a:lnTo>
                  <a:pt x="822706" y="213233"/>
                </a:lnTo>
                <a:lnTo>
                  <a:pt x="838644" y="174879"/>
                </a:lnTo>
                <a:lnTo>
                  <a:pt x="843915" y="129286"/>
                </a:lnTo>
                <a:lnTo>
                  <a:pt x="842583" y="105596"/>
                </a:lnTo>
                <a:lnTo>
                  <a:pt x="831967" y="63599"/>
                </a:lnTo>
                <a:lnTo>
                  <a:pt x="810875" y="29432"/>
                </a:lnTo>
                <a:lnTo>
                  <a:pt x="780307" y="6762"/>
                </a:lnTo>
                <a:lnTo>
                  <a:pt x="761619" y="0"/>
                </a:lnTo>
                <a:close/>
              </a:path>
              <a:path w="843914" h="258444">
                <a:moveTo>
                  <a:pt x="82423" y="0"/>
                </a:moveTo>
                <a:lnTo>
                  <a:pt x="47259" y="16573"/>
                </a:lnTo>
                <a:lnTo>
                  <a:pt x="21335" y="45339"/>
                </a:lnTo>
                <a:lnTo>
                  <a:pt x="5333" y="83693"/>
                </a:lnTo>
                <a:lnTo>
                  <a:pt x="0" y="129286"/>
                </a:lnTo>
                <a:lnTo>
                  <a:pt x="1331" y="152975"/>
                </a:lnTo>
                <a:lnTo>
                  <a:pt x="11947" y="194972"/>
                </a:lnTo>
                <a:lnTo>
                  <a:pt x="33023" y="229046"/>
                </a:lnTo>
                <a:lnTo>
                  <a:pt x="82423" y="258318"/>
                </a:lnTo>
                <a:lnTo>
                  <a:pt x="85598" y="247904"/>
                </a:lnTo>
                <a:lnTo>
                  <a:pt x="70901" y="241381"/>
                </a:lnTo>
                <a:lnTo>
                  <a:pt x="58229" y="232298"/>
                </a:lnTo>
                <a:lnTo>
                  <a:pt x="32194" y="189950"/>
                </a:lnTo>
                <a:lnTo>
                  <a:pt x="24574" y="150655"/>
                </a:lnTo>
                <a:lnTo>
                  <a:pt x="23621" y="127889"/>
                </a:lnTo>
                <a:lnTo>
                  <a:pt x="24574" y="105834"/>
                </a:lnTo>
                <a:lnTo>
                  <a:pt x="32194" y="67631"/>
                </a:lnTo>
                <a:lnTo>
                  <a:pt x="58340" y="25987"/>
                </a:lnTo>
                <a:lnTo>
                  <a:pt x="86106" y="10541"/>
                </a:lnTo>
                <a:lnTo>
                  <a:pt x="82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56609" y="1798701"/>
            <a:ext cx="864235" cy="259715"/>
          </a:xfrm>
          <a:custGeom>
            <a:avLst/>
            <a:gdLst/>
            <a:ahLst/>
            <a:cxnLst/>
            <a:rect l="l" t="t" r="r" b="b"/>
            <a:pathLst>
              <a:path w="864235" h="259714">
                <a:moveTo>
                  <a:pt x="780542" y="0"/>
                </a:moveTo>
                <a:lnTo>
                  <a:pt x="776986" y="0"/>
                </a:lnTo>
                <a:lnTo>
                  <a:pt x="776986" y="10287"/>
                </a:lnTo>
                <a:lnTo>
                  <a:pt x="779018" y="10287"/>
                </a:lnTo>
                <a:lnTo>
                  <a:pt x="788378" y="10929"/>
                </a:lnTo>
                <a:lnTo>
                  <a:pt x="820471" y="43559"/>
                </a:lnTo>
                <a:lnTo>
                  <a:pt x="821182" y="54610"/>
                </a:lnTo>
                <a:lnTo>
                  <a:pt x="821182" y="60960"/>
                </a:lnTo>
                <a:lnTo>
                  <a:pt x="820293" y="68834"/>
                </a:lnTo>
                <a:lnTo>
                  <a:pt x="818388" y="78105"/>
                </a:lnTo>
                <a:lnTo>
                  <a:pt x="816610" y="87503"/>
                </a:lnTo>
                <a:lnTo>
                  <a:pt x="815721" y="94107"/>
                </a:lnTo>
                <a:lnTo>
                  <a:pt x="815721" y="105918"/>
                </a:lnTo>
                <a:lnTo>
                  <a:pt x="818007" y="112268"/>
                </a:lnTo>
                <a:lnTo>
                  <a:pt x="827024" y="122047"/>
                </a:lnTo>
                <a:lnTo>
                  <a:pt x="832485" y="125730"/>
                </a:lnTo>
                <a:lnTo>
                  <a:pt x="838708" y="128143"/>
                </a:lnTo>
                <a:lnTo>
                  <a:pt x="838708" y="130555"/>
                </a:lnTo>
                <a:lnTo>
                  <a:pt x="815721" y="152781"/>
                </a:lnTo>
                <a:lnTo>
                  <a:pt x="815721" y="164465"/>
                </a:lnTo>
                <a:lnTo>
                  <a:pt x="816610" y="171196"/>
                </a:lnTo>
                <a:lnTo>
                  <a:pt x="818388" y="180594"/>
                </a:lnTo>
                <a:lnTo>
                  <a:pt x="820293" y="189865"/>
                </a:lnTo>
                <a:lnTo>
                  <a:pt x="821182" y="197739"/>
                </a:lnTo>
                <a:lnTo>
                  <a:pt x="821182" y="204089"/>
                </a:lnTo>
                <a:lnTo>
                  <a:pt x="820471" y="215546"/>
                </a:lnTo>
                <a:lnTo>
                  <a:pt x="796655" y="246729"/>
                </a:lnTo>
                <a:lnTo>
                  <a:pt x="779018" y="249301"/>
                </a:lnTo>
                <a:lnTo>
                  <a:pt x="776986" y="249301"/>
                </a:lnTo>
                <a:lnTo>
                  <a:pt x="776986" y="259715"/>
                </a:lnTo>
                <a:lnTo>
                  <a:pt x="780542" y="259715"/>
                </a:lnTo>
                <a:lnTo>
                  <a:pt x="795541" y="258573"/>
                </a:lnTo>
                <a:lnTo>
                  <a:pt x="835348" y="237001"/>
                </a:lnTo>
                <a:lnTo>
                  <a:pt x="844296" y="201676"/>
                </a:lnTo>
                <a:lnTo>
                  <a:pt x="844103" y="195790"/>
                </a:lnTo>
                <a:lnTo>
                  <a:pt x="843518" y="189547"/>
                </a:lnTo>
                <a:lnTo>
                  <a:pt x="842527" y="182923"/>
                </a:lnTo>
                <a:lnTo>
                  <a:pt x="841121" y="175895"/>
                </a:lnTo>
                <a:lnTo>
                  <a:pt x="838962" y="166243"/>
                </a:lnTo>
                <a:lnTo>
                  <a:pt x="837946" y="159893"/>
                </a:lnTo>
                <a:lnTo>
                  <a:pt x="837946" y="150368"/>
                </a:lnTo>
                <a:lnTo>
                  <a:pt x="840105" y="145161"/>
                </a:lnTo>
                <a:lnTo>
                  <a:pt x="848741" y="137287"/>
                </a:lnTo>
                <a:lnTo>
                  <a:pt x="855218" y="135255"/>
                </a:lnTo>
                <a:lnTo>
                  <a:pt x="863854" y="134874"/>
                </a:lnTo>
                <a:lnTo>
                  <a:pt x="863854" y="123698"/>
                </a:lnTo>
                <a:lnTo>
                  <a:pt x="855218" y="123444"/>
                </a:lnTo>
                <a:lnTo>
                  <a:pt x="848741" y="121412"/>
                </a:lnTo>
                <a:lnTo>
                  <a:pt x="840105" y="113538"/>
                </a:lnTo>
                <a:lnTo>
                  <a:pt x="837946" y="108330"/>
                </a:lnTo>
                <a:lnTo>
                  <a:pt x="837946" y="98806"/>
                </a:lnTo>
                <a:lnTo>
                  <a:pt x="838962" y="92456"/>
                </a:lnTo>
                <a:lnTo>
                  <a:pt x="841121" y="82804"/>
                </a:lnTo>
                <a:lnTo>
                  <a:pt x="842527" y="75757"/>
                </a:lnTo>
                <a:lnTo>
                  <a:pt x="843518" y="69103"/>
                </a:lnTo>
                <a:lnTo>
                  <a:pt x="844103" y="62855"/>
                </a:lnTo>
                <a:lnTo>
                  <a:pt x="844296" y="57023"/>
                </a:lnTo>
                <a:lnTo>
                  <a:pt x="843297" y="43733"/>
                </a:lnTo>
                <a:lnTo>
                  <a:pt x="819493" y="8411"/>
                </a:lnTo>
                <a:lnTo>
                  <a:pt x="795541" y="1121"/>
                </a:lnTo>
                <a:lnTo>
                  <a:pt x="780542" y="0"/>
                </a:lnTo>
                <a:close/>
              </a:path>
              <a:path w="864235" h="259714">
                <a:moveTo>
                  <a:pt x="86868" y="0"/>
                </a:moveTo>
                <a:lnTo>
                  <a:pt x="83312" y="0"/>
                </a:lnTo>
                <a:lnTo>
                  <a:pt x="68312" y="1121"/>
                </a:lnTo>
                <a:lnTo>
                  <a:pt x="28505" y="22534"/>
                </a:lnTo>
                <a:lnTo>
                  <a:pt x="19558" y="56896"/>
                </a:lnTo>
                <a:lnTo>
                  <a:pt x="19768" y="62728"/>
                </a:lnTo>
                <a:lnTo>
                  <a:pt x="20383" y="68976"/>
                </a:lnTo>
                <a:lnTo>
                  <a:pt x="21379" y="75630"/>
                </a:lnTo>
                <a:lnTo>
                  <a:pt x="22733" y="82677"/>
                </a:lnTo>
                <a:lnTo>
                  <a:pt x="24892" y="92202"/>
                </a:lnTo>
                <a:lnTo>
                  <a:pt x="26035" y="98679"/>
                </a:lnTo>
                <a:lnTo>
                  <a:pt x="26035" y="108204"/>
                </a:lnTo>
                <a:lnTo>
                  <a:pt x="23876" y="113284"/>
                </a:lnTo>
                <a:lnTo>
                  <a:pt x="19558" y="117348"/>
                </a:lnTo>
                <a:lnTo>
                  <a:pt x="15240" y="121285"/>
                </a:lnTo>
                <a:lnTo>
                  <a:pt x="8636" y="123317"/>
                </a:lnTo>
                <a:lnTo>
                  <a:pt x="0" y="123571"/>
                </a:lnTo>
                <a:lnTo>
                  <a:pt x="0" y="134747"/>
                </a:lnTo>
                <a:lnTo>
                  <a:pt x="8636" y="135001"/>
                </a:lnTo>
                <a:lnTo>
                  <a:pt x="15240" y="137160"/>
                </a:lnTo>
                <a:lnTo>
                  <a:pt x="23876" y="145034"/>
                </a:lnTo>
                <a:lnTo>
                  <a:pt x="26035" y="150241"/>
                </a:lnTo>
                <a:lnTo>
                  <a:pt x="26035" y="159766"/>
                </a:lnTo>
                <a:lnTo>
                  <a:pt x="24892" y="166116"/>
                </a:lnTo>
                <a:lnTo>
                  <a:pt x="22733" y="175768"/>
                </a:lnTo>
                <a:lnTo>
                  <a:pt x="21379" y="182796"/>
                </a:lnTo>
                <a:lnTo>
                  <a:pt x="20383" y="189420"/>
                </a:lnTo>
                <a:lnTo>
                  <a:pt x="19768" y="195663"/>
                </a:lnTo>
                <a:lnTo>
                  <a:pt x="19558" y="201549"/>
                </a:lnTo>
                <a:lnTo>
                  <a:pt x="20556" y="215265"/>
                </a:lnTo>
                <a:lnTo>
                  <a:pt x="44360" y="251196"/>
                </a:lnTo>
                <a:lnTo>
                  <a:pt x="83312" y="259715"/>
                </a:lnTo>
                <a:lnTo>
                  <a:pt x="86868" y="259715"/>
                </a:lnTo>
                <a:lnTo>
                  <a:pt x="86868" y="249301"/>
                </a:lnTo>
                <a:lnTo>
                  <a:pt x="84836" y="249301"/>
                </a:lnTo>
                <a:lnTo>
                  <a:pt x="75475" y="248658"/>
                </a:lnTo>
                <a:lnTo>
                  <a:pt x="43489" y="215439"/>
                </a:lnTo>
                <a:lnTo>
                  <a:pt x="42799" y="203961"/>
                </a:lnTo>
                <a:lnTo>
                  <a:pt x="42799" y="197612"/>
                </a:lnTo>
                <a:lnTo>
                  <a:pt x="43688" y="189738"/>
                </a:lnTo>
                <a:lnTo>
                  <a:pt x="47244" y="171069"/>
                </a:lnTo>
                <a:lnTo>
                  <a:pt x="48133" y="164338"/>
                </a:lnTo>
                <a:lnTo>
                  <a:pt x="48133" y="152654"/>
                </a:lnTo>
                <a:lnTo>
                  <a:pt x="45974" y="146304"/>
                </a:lnTo>
                <a:lnTo>
                  <a:pt x="36830" y="136398"/>
                </a:lnTo>
                <a:lnTo>
                  <a:pt x="31496" y="132842"/>
                </a:lnTo>
                <a:lnTo>
                  <a:pt x="25146" y="130429"/>
                </a:lnTo>
                <a:lnTo>
                  <a:pt x="25146" y="128016"/>
                </a:lnTo>
                <a:lnTo>
                  <a:pt x="31496" y="125603"/>
                </a:lnTo>
                <a:lnTo>
                  <a:pt x="36830" y="121920"/>
                </a:lnTo>
                <a:lnTo>
                  <a:pt x="45974" y="112014"/>
                </a:lnTo>
                <a:lnTo>
                  <a:pt x="48133" y="105791"/>
                </a:lnTo>
                <a:lnTo>
                  <a:pt x="48133" y="93980"/>
                </a:lnTo>
                <a:lnTo>
                  <a:pt x="47244" y="87376"/>
                </a:lnTo>
                <a:lnTo>
                  <a:pt x="43688" y="68707"/>
                </a:lnTo>
                <a:lnTo>
                  <a:pt x="42799" y="60833"/>
                </a:lnTo>
                <a:lnTo>
                  <a:pt x="42799" y="54483"/>
                </a:lnTo>
                <a:lnTo>
                  <a:pt x="43489" y="43505"/>
                </a:lnTo>
                <a:lnTo>
                  <a:pt x="67198" y="12858"/>
                </a:lnTo>
                <a:lnTo>
                  <a:pt x="84836" y="10287"/>
                </a:lnTo>
                <a:lnTo>
                  <a:pt x="86868" y="10287"/>
                </a:lnTo>
                <a:lnTo>
                  <a:pt x="868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05350" y="1798701"/>
            <a:ext cx="946150" cy="259715"/>
          </a:xfrm>
          <a:custGeom>
            <a:avLst/>
            <a:gdLst/>
            <a:ahLst/>
            <a:cxnLst/>
            <a:rect l="l" t="t" r="r" b="b"/>
            <a:pathLst>
              <a:path w="946150" h="259714">
                <a:moveTo>
                  <a:pt x="862838" y="0"/>
                </a:moveTo>
                <a:lnTo>
                  <a:pt x="859282" y="0"/>
                </a:lnTo>
                <a:lnTo>
                  <a:pt x="859282" y="10287"/>
                </a:lnTo>
                <a:lnTo>
                  <a:pt x="861314" y="10287"/>
                </a:lnTo>
                <a:lnTo>
                  <a:pt x="870674" y="10929"/>
                </a:lnTo>
                <a:lnTo>
                  <a:pt x="902767" y="43559"/>
                </a:lnTo>
                <a:lnTo>
                  <a:pt x="903478" y="54610"/>
                </a:lnTo>
                <a:lnTo>
                  <a:pt x="903478" y="60960"/>
                </a:lnTo>
                <a:lnTo>
                  <a:pt x="902589" y="68834"/>
                </a:lnTo>
                <a:lnTo>
                  <a:pt x="900684" y="78105"/>
                </a:lnTo>
                <a:lnTo>
                  <a:pt x="898906" y="87503"/>
                </a:lnTo>
                <a:lnTo>
                  <a:pt x="898017" y="94107"/>
                </a:lnTo>
                <a:lnTo>
                  <a:pt x="898017" y="105918"/>
                </a:lnTo>
                <a:lnTo>
                  <a:pt x="900303" y="112268"/>
                </a:lnTo>
                <a:lnTo>
                  <a:pt x="909320" y="122047"/>
                </a:lnTo>
                <a:lnTo>
                  <a:pt x="914781" y="125730"/>
                </a:lnTo>
                <a:lnTo>
                  <a:pt x="921004" y="128143"/>
                </a:lnTo>
                <a:lnTo>
                  <a:pt x="921004" y="130555"/>
                </a:lnTo>
                <a:lnTo>
                  <a:pt x="898017" y="152781"/>
                </a:lnTo>
                <a:lnTo>
                  <a:pt x="898017" y="164465"/>
                </a:lnTo>
                <a:lnTo>
                  <a:pt x="898906" y="171196"/>
                </a:lnTo>
                <a:lnTo>
                  <a:pt x="900684" y="180594"/>
                </a:lnTo>
                <a:lnTo>
                  <a:pt x="902589" y="189865"/>
                </a:lnTo>
                <a:lnTo>
                  <a:pt x="903478" y="197739"/>
                </a:lnTo>
                <a:lnTo>
                  <a:pt x="903478" y="204089"/>
                </a:lnTo>
                <a:lnTo>
                  <a:pt x="902767" y="215546"/>
                </a:lnTo>
                <a:lnTo>
                  <a:pt x="878951" y="246729"/>
                </a:lnTo>
                <a:lnTo>
                  <a:pt x="861314" y="249301"/>
                </a:lnTo>
                <a:lnTo>
                  <a:pt x="859282" y="249301"/>
                </a:lnTo>
                <a:lnTo>
                  <a:pt x="859282" y="259715"/>
                </a:lnTo>
                <a:lnTo>
                  <a:pt x="862838" y="259715"/>
                </a:lnTo>
                <a:lnTo>
                  <a:pt x="877837" y="258573"/>
                </a:lnTo>
                <a:lnTo>
                  <a:pt x="917644" y="237001"/>
                </a:lnTo>
                <a:lnTo>
                  <a:pt x="926592" y="201676"/>
                </a:lnTo>
                <a:lnTo>
                  <a:pt x="926399" y="195790"/>
                </a:lnTo>
                <a:lnTo>
                  <a:pt x="925814" y="189547"/>
                </a:lnTo>
                <a:lnTo>
                  <a:pt x="924823" y="182923"/>
                </a:lnTo>
                <a:lnTo>
                  <a:pt x="923417" y="175895"/>
                </a:lnTo>
                <a:lnTo>
                  <a:pt x="921258" y="166243"/>
                </a:lnTo>
                <a:lnTo>
                  <a:pt x="920242" y="159893"/>
                </a:lnTo>
                <a:lnTo>
                  <a:pt x="920242" y="150368"/>
                </a:lnTo>
                <a:lnTo>
                  <a:pt x="922401" y="145161"/>
                </a:lnTo>
                <a:lnTo>
                  <a:pt x="931037" y="137287"/>
                </a:lnTo>
                <a:lnTo>
                  <a:pt x="937514" y="135255"/>
                </a:lnTo>
                <a:lnTo>
                  <a:pt x="946150" y="134874"/>
                </a:lnTo>
                <a:lnTo>
                  <a:pt x="946150" y="123698"/>
                </a:lnTo>
                <a:lnTo>
                  <a:pt x="937514" y="123444"/>
                </a:lnTo>
                <a:lnTo>
                  <a:pt x="931037" y="121412"/>
                </a:lnTo>
                <a:lnTo>
                  <a:pt x="922401" y="113538"/>
                </a:lnTo>
                <a:lnTo>
                  <a:pt x="920242" y="108330"/>
                </a:lnTo>
                <a:lnTo>
                  <a:pt x="920242" y="98806"/>
                </a:lnTo>
                <a:lnTo>
                  <a:pt x="921258" y="92456"/>
                </a:lnTo>
                <a:lnTo>
                  <a:pt x="923417" y="82804"/>
                </a:lnTo>
                <a:lnTo>
                  <a:pt x="924823" y="75757"/>
                </a:lnTo>
                <a:lnTo>
                  <a:pt x="925814" y="69103"/>
                </a:lnTo>
                <a:lnTo>
                  <a:pt x="926399" y="62855"/>
                </a:lnTo>
                <a:lnTo>
                  <a:pt x="926592" y="57023"/>
                </a:lnTo>
                <a:lnTo>
                  <a:pt x="925593" y="43733"/>
                </a:lnTo>
                <a:lnTo>
                  <a:pt x="901789" y="8411"/>
                </a:lnTo>
                <a:lnTo>
                  <a:pt x="877837" y="1121"/>
                </a:lnTo>
                <a:lnTo>
                  <a:pt x="862838" y="0"/>
                </a:lnTo>
                <a:close/>
              </a:path>
              <a:path w="946150" h="259714">
                <a:moveTo>
                  <a:pt x="86868" y="0"/>
                </a:moveTo>
                <a:lnTo>
                  <a:pt x="83312" y="0"/>
                </a:lnTo>
                <a:lnTo>
                  <a:pt x="68312" y="1121"/>
                </a:lnTo>
                <a:lnTo>
                  <a:pt x="28505" y="22534"/>
                </a:lnTo>
                <a:lnTo>
                  <a:pt x="19558" y="56896"/>
                </a:lnTo>
                <a:lnTo>
                  <a:pt x="19768" y="62728"/>
                </a:lnTo>
                <a:lnTo>
                  <a:pt x="20383" y="68976"/>
                </a:lnTo>
                <a:lnTo>
                  <a:pt x="21379" y="75630"/>
                </a:lnTo>
                <a:lnTo>
                  <a:pt x="22733" y="82677"/>
                </a:lnTo>
                <a:lnTo>
                  <a:pt x="24892" y="92202"/>
                </a:lnTo>
                <a:lnTo>
                  <a:pt x="26035" y="98679"/>
                </a:lnTo>
                <a:lnTo>
                  <a:pt x="26035" y="108204"/>
                </a:lnTo>
                <a:lnTo>
                  <a:pt x="23876" y="113284"/>
                </a:lnTo>
                <a:lnTo>
                  <a:pt x="19558" y="117348"/>
                </a:lnTo>
                <a:lnTo>
                  <a:pt x="15240" y="121285"/>
                </a:lnTo>
                <a:lnTo>
                  <a:pt x="8636" y="123317"/>
                </a:lnTo>
                <a:lnTo>
                  <a:pt x="0" y="123571"/>
                </a:lnTo>
                <a:lnTo>
                  <a:pt x="0" y="134747"/>
                </a:lnTo>
                <a:lnTo>
                  <a:pt x="8636" y="135001"/>
                </a:lnTo>
                <a:lnTo>
                  <a:pt x="15240" y="137160"/>
                </a:lnTo>
                <a:lnTo>
                  <a:pt x="23876" y="145034"/>
                </a:lnTo>
                <a:lnTo>
                  <a:pt x="26035" y="150241"/>
                </a:lnTo>
                <a:lnTo>
                  <a:pt x="26035" y="159766"/>
                </a:lnTo>
                <a:lnTo>
                  <a:pt x="24892" y="166116"/>
                </a:lnTo>
                <a:lnTo>
                  <a:pt x="22733" y="175768"/>
                </a:lnTo>
                <a:lnTo>
                  <a:pt x="21379" y="182796"/>
                </a:lnTo>
                <a:lnTo>
                  <a:pt x="20383" y="189420"/>
                </a:lnTo>
                <a:lnTo>
                  <a:pt x="19768" y="195663"/>
                </a:lnTo>
                <a:lnTo>
                  <a:pt x="19558" y="201549"/>
                </a:lnTo>
                <a:lnTo>
                  <a:pt x="20556" y="215265"/>
                </a:lnTo>
                <a:lnTo>
                  <a:pt x="44360" y="251196"/>
                </a:lnTo>
                <a:lnTo>
                  <a:pt x="83312" y="259715"/>
                </a:lnTo>
                <a:lnTo>
                  <a:pt x="86868" y="259715"/>
                </a:lnTo>
                <a:lnTo>
                  <a:pt x="86868" y="249301"/>
                </a:lnTo>
                <a:lnTo>
                  <a:pt x="84836" y="249301"/>
                </a:lnTo>
                <a:lnTo>
                  <a:pt x="75475" y="248658"/>
                </a:lnTo>
                <a:lnTo>
                  <a:pt x="43489" y="215439"/>
                </a:lnTo>
                <a:lnTo>
                  <a:pt x="42799" y="203961"/>
                </a:lnTo>
                <a:lnTo>
                  <a:pt x="42799" y="197612"/>
                </a:lnTo>
                <a:lnTo>
                  <a:pt x="43688" y="189738"/>
                </a:lnTo>
                <a:lnTo>
                  <a:pt x="47244" y="171069"/>
                </a:lnTo>
                <a:lnTo>
                  <a:pt x="48133" y="164338"/>
                </a:lnTo>
                <a:lnTo>
                  <a:pt x="48133" y="152654"/>
                </a:lnTo>
                <a:lnTo>
                  <a:pt x="45974" y="146304"/>
                </a:lnTo>
                <a:lnTo>
                  <a:pt x="36830" y="136398"/>
                </a:lnTo>
                <a:lnTo>
                  <a:pt x="31496" y="132842"/>
                </a:lnTo>
                <a:lnTo>
                  <a:pt x="25146" y="130429"/>
                </a:lnTo>
                <a:lnTo>
                  <a:pt x="25146" y="128016"/>
                </a:lnTo>
                <a:lnTo>
                  <a:pt x="31496" y="125603"/>
                </a:lnTo>
                <a:lnTo>
                  <a:pt x="36830" y="121920"/>
                </a:lnTo>
                <a:lnTo>
                  <a:pt x="45974" y="112014"/>
                </a:lnTo>
                <a:lnTo>
                  <a:pt x="48133" y="105791"/>
                </a:lnTo>
                <a:lnTo>
                  <a:pt x="48133" y="93980"/>
                </a:lnTo>
                <a:lnTo>
                  <a:pt x="47244" y="87376"/>
                </a:lnTo>
                <a:lnTo>
                  <a:pt x="43688" y="68707"/>
                </a:lnTo>
                <a:lnTo>
                  <a:pt x="42799" y="60833"/>
                </a:lnTo>
                <a:lnTo>
                  <a:pt x="42799" y="54483"/>
                </a:lnTo>
                <a:lnTo>
                  <a:pt x="43489" y="43505"/>
                </a:lnTo>
                <a:lnTo>
                  <a:pt x="67198" y="12858"/>
                </a:lnTo>
                <a:lnTo>
                  <a:pt x="84836" y="10287"/>
                </a:lnTo>
                <a:lnTo>
                  <a:pt x="86868" y="10287"/>
                </a:lnTo>
                <a:lnTo>
                  <a:pt x="868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8644" y="1674327"/>
            <a:ext cx="7834630" cy="110109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1782445" algn="l"/>
                <a:tab pos="2555240" algn="l"/>
                <a:tab pos="2765425" algn="l"/>
                <a:tab pos="4114800" algn="l"/>
              </a:tabLst>
            </a:pPr>
            <a:r>
              <a:rPr sz="2200" spc="-10" dirty="0">
                <a:latin typeface="宋体"/>
                <a:cs typeface="宋体"/>
              </a:rPr>
              <a:t>训练</a:t>
            </a:r>
            <a:r>
              <a:rPr sz="2200" spc="-5" dirty="0">
                <a:latin typeface="宋体"/>
                <a:cs typeface="宋体"/>
              </a:rPr>
              <a:t>集</a:t>
            </a:r>
            <a:r>
              <a:rPr sz="2200" spc="20" dirty="0">
                <a:latin typeface="宋体"/>
                <a:cs typeface="宋体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𝐷</a:t>
            </a:r>
            <a:r>
              <a:rPr sz="2200" spc="18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=	</a:t>
            </a:r>
            <a:r>
              <a:rPr sz="2200" spc="20" dirty="0">
                <a:latin typeface="Cambria Math"/>
                <a:cs typeface="Cambria Math"/>
              </a:rPr>
              <a:t>𝒙</a:t>
            </a:r>
            <a:r>
              <a:rPr sz="2400" spc="30" baseline="-15625" dirty="0">
                <a:latin typeface="Cambria Math"/>
                <a:cs typeface="Cambria Math"/>
              </a:rPr>
              <a:t>1</a:t>
            </a:r>
            <a:r>
              <a:rPr sz="2200" spc="20" dirty="0">
                <a:latin typeface="Cambria Math"/>
                <a:cs typeface="Cambria Math"/>
              </a:rPr>
              <a:t>,</a:t>
            </a:r>
            <a:r>
              <a:rPr sz="2200" spc="-140" dirty="0">
                <a:latin typeface="Cambria Math"/>
                <a:cs typeface="Cambria Math"/>
              </a:rPr>
              <a:t> </a:t>
            </a:r>
            <a:r>
              <a:rPr sz="2200" spc="-35" dirty="0">
                <a:latin typeface="Cambria Math"/>
                <a:cs typeface="Cambria Math"/>
              </a:rPr>
              <a:t>𝑦</a:t>
            </a:r>
            <a:r>
              <a:rPr sz="2400" spc="-52" baseline="-15625" dirty="0">
                <a:latin typeface="Cambria Math"/>
                <a:cs typeface="Cambria Math"/>
              </a:rPr>
              <a:t>1	</a:t>
            </a:r>
            <a:r>
              <a:rPr sz="2200" spc="-5" dirty="0">
                <a:latin typeface="Cambria Math"/>
                <a:cs typeface="Cambria Math"/>
              </a:rPr>
              <a:t>,	</a:t>
            </a:r>
            <a:r>
              <a:rPr sz="2200" spc="45" dirty="0">
                <a:latin typeface="Cambria Math"/>
                <a:cs typeface="Cambria Math"/>
              </a:rPr>
              <a:t>𝒙</a:t>
            </a:r>
            <a:r>
              <a:rPr sz="2400" spc="67" baseline="-15625" dirty="0">
                <a:latin typeface="Cambria Math"/>
                <a:cs typeface="Cambria Math"/>
              </a:rPr>
              <a:t>2</a:t>
            </a:r>
            <a:r>
              <a:rPr sz="2200" spc="45" dirty="0">
                <a:latin typeface="Cambria Math"/>
                <a:cs typeface="Cambria Math"/>
              </a:rPr>
              <a:t>, </a:t>
            </a:r>
            <a:r>
              <a:rPr sz="2200" spc="-15" dirty="0">
                <a:latin typeface="Cambria Math"/>
                <a:cs typeface="Cambria Math"/>
              </a:rPr>
              <a:t>𝑦</a:t>
            </a:r>
            <a:r>
              <a:rPr sz="2400" spc="-22" baseline="-15625" dirty="0">
                <a:latin typeface="Cambria Math"/>
                <a:cs typeface="Cambria Math"/>
              </a:rPr>
              <a:t>2   </a:t>
            </a:r>
            <a:r>
              <a:rPr sz="2200" spc="-5" dirty="0">
                <a:latin typeface="Cambria Math"/>
                <a:cs typeface="Cambria Math"/>
              </a:rPr>
              <a:t>,</a:t>
            </a:r>
            <a:r>
              <a:rPr sz="2200" spc="-36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…</a:t>
            </a:r>
            <a:r>
              <a:rPr sz="2200" spc="-114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,	</a:t>
            </a:r>
            <a:r>
              <a:rPr sz="2200" spc="60" dirty="0">
                <a:latin typeface="Cambria Math"/>
                <a:cs typeface="Cambria Math"/>
              </a:rPr>
              <a:t>𝒙</a:t>
            </a:r>
            <a:r>
              <a:rPr sz="2400" spc="89" baseline="-15625" dirty="0">
                <a:latin typeface="Cambria Math"/>
                <a:cs typeface="Cambria Math"/>
              </a:rPr>
              <a:t>𝑁</a:t>
            </a:r>
            <a:r>
              <a:rPr sz="2200" spc="60" dirty="0">
                <a:latin typeface="Cambria Math"/>
                <a:cs typeface="Cambria Math"/>
              </a:rPr>
              <a:t>,</a:t>
            </a:r>
            <a:r>
              <a:rPr sz="2200" spc="-150" dirty="0">
                <a:latin typeface="Cambria Math"/>
                <a:cs typeface="Cambria Math"/>
              </a:rPr>
              <a:t> </a:t>
            </a:r>
            <a:r>
              <a:rPr sz="2200" spc="-15" dirty="0">
                <a:latin typeface="Cambria Math"/>
                <a:cs typeface="Cambria Math"/>
              </a:rPr>
              <a:t>𝑦</a:t>
            </a:r>
            <a:r>
              <a:rPr sz="2400" spc="-22" baseline="-15625" dirty="0">
                <a:latin typeface="Cambria Math"/>
                <a:cs typeface="Cambria Math"/>
              </a:rPr>
              <a:t>𝑁</a:t>
            </a:r>
            <a:endParaRPr sz="2400" baseline="-15625" dirty="0">
              <a:latin typeface="Cambria Math"/>
              <a:cs typeface="Cambria Math"/>
            </a:endParaRPr>
          </a:p>
          <a:p>
            <a:pPr marL="12700">
              <a:lnSpc>
                <a:spcPts val="2600"/>
              </a:lnSpc>
              <a:spcBef>
                <a:spcPts val="315"/>
              </a:spcBef>
            </a:pPr>
            <a:r>
              <a:rPr sz="2200" spc="-10" dirty="0">
                <a:latin typeface="宋体"/>
                <a:cs typeface="宋体"/>
              </a:rPr>
              <a:t>回归树对应着输入空间的一个划分，以及划分在单元上的输出值</a:t>
            </a:r>
            <a:endParaRPr sz="2200" dirty="0">
              <a:latin typeface="宋体"/>
              <a:cs typeface="宋体"/>
            </a:endParaRPr>
          </a:p>
          <a:p>
            <a:pPr marL="12700">
              <a:lnSpc>
                <a:spcPts val="2600"/>
              </a:lnSpc>
            </a:pPr>
            <a:r>
              <a:rPr sz="2200" spc="-5" dirty="0">
                <a:latin typeface="宋体"/>
                <a:cs typeface="宋体"/>
              </a:rPr>
              <a:t>假设将输入空间划分</a:t>
            </a:r>
            <a:r>
              <a:rPr sz="2200" dirty="0">
                <a:latin typeface="宋体"/>
                <a:cs typeface="宋体"/>
              </a:rPr>
              <a:t>为</a:t>
            </a:r>
            <a:r>
              <a:rPr sz="2200" spc="-15" dirty="0">
                <a:latin typeface="Times New Roman"/>
                <a:cs typeface="Times New Roman"/>
              </a:rPr>
              <a:t>M</a:t>
            </a:r>
            <a:r>
              <a:rPr sz="2200" spc="-5" dirty="0">
                <a:latin typeface="宋体"/>
                <a:cs typeface="宋体"/>
              </a:rPr>
              <a:t>个单元</a:t>
            </a:r>
            <a:r>
              <a:rPr sz="2200" spc="30" dirty="0">
                <a:latin typeface="Cambria Math"/>
                <a:cs typeface="Cambria Math"/>
              </a:rPr>
              <a:t>𝑅</a:t>
            </a:r>
            <a:r>
              <a:rPr sz="2400" spc="44" baseline="-15625" dirty="0">
                <a:latin typeface="Cambria Math"/>
                <a:cs typeface="Cambria Math"/>
              </a:rPr>
              <a:t>1</a:t>
            </a:r>
            <a:r>
              <a:rPr sz="2200" spc="30" dirty="0">
                <a:latin typeface="宋体"/>
                <a:cs typeface="宋体"/>
              </a:rPr>
              <a:t>,</a:t>
            </a:r>
            <a:r>
              <a:rPr sz="2200" spc="30" dirty="0">
                <a:latin typeface="Cambria Math"/>
                <a:cs typeface="Cambria Math"/>
              </a:rPr>
              <a:t>𝑅</a:t>
            </a:r>
            <a:r>
              <a:rPr sz="2400" spc="44" baseline="-15625" dirty="0">
                <a:latin typeface="Cambria Math"/>
                <a:cs typeface="Cambria Math"/>
              </a:rPr>
              <a:t>2</a:t>
            </a:r>
            <a:r>
              <a:rPr sz="2200" spc="30" dirty="0">
                <a:latin typeface="Cambria Math"/>
                <a:cs typeface="Cambria Math"/>
              </a:rPr>
              <a:t>,</a:t>
            </a:r>
            <a:r>
              <a:rPr sz="2200" spc="-15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…</a:t>
            </a:r>
            <a:r>
              <a:rPr sz="2200" spc="-1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,</a:t>
            </a:r>
            <a:r>
              <a:rPr sz="2200" spc="-145" dirty="0">
                <a:latin typeface="Cambria Math"/>
                <a:cs typeface="Cambria Math"/>
              </a:rPr>
              <a:t> </a:t>
            </a:r>
            <a:r>
              <a:rPr sz="2200" spc="15" dirty="0">
                <a:latin typeface="Cambria Math"/>
                <a:cs typeface="Cambria Math"/>
              </a:rPr>
              <a:t>𝑅</a:t>
            </a:r>
            <a:r>
              <a:rPr sz="2400" spc="22" baseline="-15625" dirty="0">
                <a:latin typeface="Cambria Math"/>
                <a:cs typeface="Cambria Math"/>
              </a:rPr>
              <a:t>𝑀</a:t>
            </a:r>
            <a:endParaRPr sz="2400" baseline="-15625" dirty="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77292" y="3365038"/>
            <a:ext cx="2331841" cy="623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16513" y="4264395"/>
            <a:ext cx="1764760" cy="537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48321" y="5089491"/>
            <a:ext cx="2487615" cy="3273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10766679" y="6318303"/>
            <a:ext cx="2063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31779" y="0"/>
            <a:ext cx="1061796" cy="717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22758" y="1296772"/>
            <a:ext cx="1247418" cy="36512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4081" y="795301"/>
            <a:ext cx="2289972" cy="4363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15585">
              <a:lnSpc>
                <a:spcPts val="2635"/>
              </a:lnSpc>
              <a:spcBef>
                <a:spcPts val="95"/>
              </a:spcBef>
            </a:pPr>
            <a:r>
              <a:rPr spc="-5" dirty="0"/>
              <a:t>通过特</a:t>
            </a:r>
            <a:r>
              <a:rPr spc="-10" dirty="0"/>
              <a:t>征</a:t>
            </a:r>
            <a:r>
              <a:rPr spc="5" dirty="0"/>
              <a:t>0，</a:t>
            </a:r>
            <a:r>
              <a:rPr spc="-5" dirty="0"/>
              <a:t>特征切分点</a:t>
            </a:r>
            <a:r>
              <a:rPr spc="-20" dirty="0"/>
              <a:t>为</a:t>
            </a:r>
            <a:r>
              <a:rPr spc="5" dirty="0"/>
              <a:t>3，</a:t>
            </a:r>
            <a:r>
              <a:rPr spc="-5" dirty="0"/>
              <a:t>把数</a:t>
            </a:r>
          </a:p>
          <a:p>
            <a:pPr marL="5315585">
              <a:lnSpc>
                <a:spcPts val="2635"/>
              </a:lnSpc>
            </a:pPr>
            <a:r>
              <a:rPr spc="-5" dirty="0"/>
              <a:t>据集分为两个部分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1"/>
          </p:nvPr>
        </p:nvSpPr>
        <p:spPr>
          <a:xfrm>
            <a:off x="10766679" y="6318303"/>
            <a:ext cx="2063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0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77C6A93-D137-4BBF-B2F2-8921F1A2DC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12700">
              <a:lnSpc>
                <a:spcPts val="1365"/>
              </a:lnSpc>
            </a:pPr>
            <a:endParaRPr lang="zh-CN" altLang="en-US" spc="-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636473"/>
            <a:ext cx="315468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0" dirty="0">
                <a:latin typeface="Times New Roman"/>
                <a:cs typeface="Times New Roman"/>
              </a:rPr>
              <a:t>C</a:t>
            </a:r>
            <a:r>
              <a:rPr sz="4400" spc="-5" dirty="0">
                <a:latin typeface="Times New Roman"/>
                <a:cs typeface="Times New Roman"/>
              </a:rPr>
              <a:t>A</a:t>
            </a:r>
            <a:r>
              <a:rPr sz="4400" spc="-280" dirty="0">
                <a:latin typeface="Times New Roman"/>
                <a:cs typeface="Times New Roman"/>
              </a:rPr>
              <a:t>R</a:t>
            </a:r>
            <a:r>
              <a:rPr sz="4400" spc="10" dirty="0">
                <a:latin typeface="Times New Roman"/>
                <a:cs typeface="Times New Roman"/>
              </a:rPr>
              <a:t>T</a:t>
            </a:r>
            <a:r>
              <a:rPr sz="4400" spc="-10" dirty="0"/>
              <a:t>回归树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6429" y="3819543"/>
            <a:ext cx="5242619" cy="814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13826" y="2624785"/>
            <a:ext cx="3237865" cy="1122680"/>
          </a:xfrm>
          <a:prstGeom prst="rect">
            <a:avLst/>
          </a:prstGeom>
          <a:ln w="19050">
            <a:solidFill>
              <a:srgbClr val="DF5227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4615" marR="239395" algn="just">
              <a:lnSpc>
                <a:spcPct val="101000"/>
              </a:lnSpc>
              <a:spcBef>
                <a:spcPts val="305"/>
              </a:spcBef>
            </a:pPr>
            <a:r>
              <a:rPr sz="2200" spc="-5" dirty="0">
                <a:latin typeface="宋体"/>
                <a:cs typeface="宋体"/>
              </a:rPr>
              <a:t>启发式规则：选择</a:t>
            </a:r>
            <a:r>
              <a:rPr sz="2200" spc="-20" dirty="0">
                <a:latin typeface="宋体"/>
                <a:cs typeface="宋体"/>
              </a:rPr>
              <a:t>第</a:t>
            </a:r>
            <a:r>
              <a:rPr sz="2200" spc="35" dirty="0">
                <a:latin typeface="Cambria Math"/>
                <a:cs typeface="Cambria Math"/>
              </a:rPr>
              <a:t>𝑗</a:t>
            </a:r>
            <a:r>
              <a:rPr sz="2200" spc="-5" dirty="0">
                <a:latin typeface="宋体"/>
                <a:cs typeface="宋体"/>
              </a:rPr>
              <a:t>个 变</a:t>
            </a:r>
            <a:r>
              <a:rPr sz="2200" spc="-10" dirty="0">
                <a:latin typeface="宋体"/>
                <a:cs typeface="宋体"/>
              </a:rPr>
              <a:t>量</a:t>
            </a:r>
            <a:r>
              <a:rPr sz="2200" spc="110" dirty="0">
                <a:latin typeface="Cambria Math"/>
                <a:cs typeface="Cambria Math"/>
              </a:rPr>
              <a:t>𝑥</a:t>
            </a:r>
            <a:r>
              <a:rPr sz="2400" spc="165" baseline="27777" dirty="0">
                <a:latin typeface="Cambria Math"/>
                <a:cs typeface="Cambria Math"/>
              </a:rPr>
              <a:t>(𝑗)</a:t>
            </a:r>
            <a:r>
              <a:rPr sz="2200" spc="-5" dirty="0">
                <a:latin typeface="宋体"/>
                <a:cs typeface="宋体"/>
              </a:rPr>
              <a:t>和它的取</a:t>
            </a:r>
            <a:r>
              <a:rPr sz="2200" spc="-15" dirty="0">
                <a:latin typeface="宋体"/>
                <a:cs typeface="宋体"/>
              </a:rPr>
              <a:t>值</a:t>
            </a:r>
            <a:r>
              <a:rPr sz="2200" spc="10" dirty="0">
                <a:latin typeface="Cambria Math"/>
                <a:cs typeface="Cambria Math"/>
              </a:rPr>
              <a:t>𝑠</a:t>
            </a:r>
            <a:r>
              <a:rPr sz="2200" spc="10" dirty="0">
                <a:latin typeface="宋体"/>
                <a:cs typeface="宋体"/>
              </a:rPr>
              <a:t>，  </a:t>
            </a:r>
            <a:r>
              <a:rPr sz="2200" spc="-5" dirty="0">
                <a:latin typeface="宋体"/>
                <a:cs typeface="宋体"/>
              </a:rPr>
              <a:t>作为切分变量和切分点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45654" y="3310894"/>
            <a:ext cx="5759150" cy="3538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5615" y="4809444"/>
            <a:ext cx="6402915" cy="3401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8644" y="1691716"/>
            <a:ext cx="7545070" cy="3937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spc="-50" dirty="0">
                <a:latin typeface="Times New Roman"/>
                <a:cs typeface="Times New Roman"/>
              </a:rPr>
              <a:t>CART</a:t>
            </a:r>
            <a:r>
              <a:rPr sz="2400" spc="5" dirty="0">
                <a:latin typeface="宋体"/>
                <a:cs typeface="宋体"/>
              </a:rPr>
              <a:t>回归最重要</a:t>
            </a:r>
            <a:r>
              <a:rPr sz="2400" spc="10" dirty="0">
                <a:latin typeface="宋体"/>
                <a:cs typeface="宋体"/>
              </a:rPr>
              <a:t>的</a:t>
            </a:r>
            <a:r>
              <a:rPr sz="2400" spc="5" dirty="0">
                <a:latin typeface="宋体"/>
                <a:cs typeface="宋体"/>
              </a:rPr>
              <a:t>就是寻</a:t>
            </a:r>
            <a:r>
              <a:rPr sz="2400" spc="10" dirty="0">
                <a:latin typeface="宋体"/>
                <a:cs typeface="宋体"/>
              </a:rPr>
              <a:t>找</a:t>
            </a:r>
            <a:r>
              <a:rPr sz="2400" spc="10" dirty="0">
                <a:solidFill>
                  <a:srgbClr val="FF0000"/>
                </a:solidFill>
                <a:latin typeface="宋体"/>
                <a:cs typeface="宋体"/>
              </a:rPr>
              <a:t>最优</a:t>
            </a:r>
            <a:r>
              <a:rPr sz="2400" spc="-35" dirty="0">
                <a:solidFill>
                  <a:srgbClr val="FF0000"/>
                </a:solidFill>
                <a:latin typeface="宋体"/>
                <a:cs typeface="宋体"/>
              </a:rPr>
              <a:t>切</a:t>
            </a:r>
            <a:r>
              <a:rPr sz="2400" spc="10" dirty="0">
                <a:solidFill>
                  <a:srgbClr val="FF0000"/>
                </a:solidFill>
                <a:latin typeface="宋体"/>
                <a:cs typeface="宋体"/>
              </a:rPr>
              <a:t>分特</a:t>
            </a:r>
            <a:r>
              <a:rPr sz="2400" spc="-30" dirty="0">
                <a:solidFill>
                  <a:srgbClr val="FF0000"/>
                </a:solidFill>
                <a:latin typeface="宋体"/>
                <a:cs typeface="宋体"/>
              </a:rPr>
              <a:t>征</a:t>
            </a:r>
            <a:r>
              <a:rPr sz="2400" spc="5" dirty="0">
                <a:latin typeface="宋体"/>
                <a:cs typeface="宋体"/>
              </a:rPr>
              <a:t>和</a:t>
            </a:r>
            <a:r>
              <a:rPr sz="2400" spc="10" dirty="0">
                <a:solidFill>
                  <a:srgbClr val="FF0000"/>
                </a:solidFill>
                <a:latin typeface="宋体"/>
                <a:cs typeface="宋体"/>
              </a:rPr>
              <a:t>最</a:t>
            </a:r>
            <a:r>
              <a:rPr sz="2400" spc="-35" dirty="0">
                <a:solidFill>
                  <a:srgbClr val="FF0000"/>
                </a:solidFill>
                <a:latin typeface="宋体"/>
                <a:cs typeface="宋体"/>
              </a:rPr>
              <a:t>优</a:t>
            </a:r>
            <a:r>
              <a:rPr sz="2400" spc="10" dirty="0">
                <a:solidFill>
                  <a:srgbClr val="FF0000"/>
                </a:solidFill>
                <a:latin typeface="宋体"/>
                <a:cs typeface="宋体"/>
              </a:rPr>
              <a:t>切分点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10766679" y="6318303"/>
            <a:ext cx="2063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0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636473"/>
            <a:ext cx="51117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剪枝处理</a:t>
            </a:r>
            <a:r>
              <a:rPr sz="4400" spc="-5" dirty="0"/>
              <a:t>（</a:t>
            </a:r>
            <a:r>
              <a:rPr sz="4400" spc="-5" dirty="0">
                <a:latin typeface="Times New Roman"/>
                <a:cs typeface="Times New Roman"/>
              </a:rPr>
              <a:t>pruning</a:t>
            </a:r>
            <a:r>
              <a:rPr sz="4400" spc="-5" dirty="0"/>
              <a:t>）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0766679" y="6318303"/>
            <a:ext cx="2063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0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970023" y="1874977"/>
            <a:ext cx="7524750" cy="2373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200" spc="-5" dirty="0">
                <a:latin typeface="宋体"/>
                <a:cs typeface="宋体"/>
              </a:rPr>
              <a:t>决策树学习算法对付“过拟合”重要手段</a:t>
            </a:r>
            <a:endParaRPr sz="22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"/>
            </a:pPr>
            <a:endParaRPr sz="2300" dirty="0">
              <a:latin typeface="Times New Roman"/>
              <a:cs typeface="Times New Roman"/>
            </a:endParaRPr>
          </a:p>
          <a:p>
            <a:pPr marL="812800" lvl="1" indent="-342900">
              <a:lnSpc>
                <a:spcPts val="2635"/>
              </a:lnSpc>
              <a:buFont typeface="Wingdings"/>
              <a:buChar char=""/>
              <a:tabLst>
                <a:tab pos="813435" algn="l"/>
              </a:tabLst>
            </a:pPr>
            <a:r>
              <a:rPr sz="2200" spc="-5" dirty="0">
                <a:latin typeface="宋体"/>
                <a:cs typeface="宋体"/>
              </a:rPr>
              <a:t>预剪枝</a:t>
            </a:r>
            <a:r>
              <a:rPr sz="2200" spc="-15" dirty="0">
                <a:latin typeface="宋体"/>
                <a:cs typeface="宋体"/>
              </a:rPr>
              <a:t>（</a:t>
            </a:r>
            <a:r>
              <a:rPr sz="2200" spc="-15" dirty="0">
                <a:latin typeface="Corbel"/>
                <a:cs typeface="Corbel"/>
              </a:rPr>
              <a:t>prepruning</a:t>
            </a:r>
            <a:r>
              <a:rPr sz="2200" spc="-15" dirty="0">
                <a:latin typeface="宋体"/>
                <a:cs typeface="宋体"/>
              </a:rPr>
              <a:t>）</a:t>
            </a:r>
            <a:r>
              <a:rPr sz="2200" spc="-5" dirty="0">
                <a:latin typeface="宋体"/>
                <a:cs typeface="宋体"/>
              </a:rPr>
              <a:t>在决策树生成过程中，对每个结</a:t>
            </a:r>
            <a:endParaRPr sz="2200" dirty="0">
              <a:latin typeface="宋体"/>
              <a:cs typeface="宋体"/>
            </a:endParaRPr>
          </a:p>
          <a:p>
            <a:pPr marL="812800">
              <a:lnSpc>
                <a:spcPts val="2635"/>
              </a:lnSpc>
            </a:pPr>
            <a:r>
              <a:rPr sz="2200" spc="-5" dirty="0">
                <a:latin typeface="宋体"/>
                <a:cs typeface="宋体"/>
              </a:rPr>
              <a:t>点划分前后进行估计</a:t>
            </a:r>
            <a:endParaRPr sz="22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812800" marR="5080" lvl="1" indent="-342900">
              <a:lnSpc>
                <a:spcPct val="100000"/>
              </a:lnSpc>
              <a:buFont typeface="Wingdings"/>
              <a:buChar char=""/>
              <a:tabLst>
                <a:tab pos="813435" algn="l"/>
              </a:tabLst>
            </a:pPr>
            <a:r>
              <a:rPr sz="2200" spc="-5" dirty="0">
                <a:latin typeface="宋体"/>
                <a:cs typeface="宋体"/>
              </a:rPr>
              <a:t>后剪枝</a:t>
            </a:r>
            <a:r>
              <a:rPr sz="2200" spc="-10" dirty="0">
                <a:latin typeface="宋体"/>
                <a:cs typeface="宋体"/>
              </a:rPr>
              <a:t>（</a:t>
            </a:r>
            <a:r>
              <a:rPr sz="2200" spc="-10" dirty="0">
                <a:latin typeface="Corbel"/>
                <a:cs typeface="Corbel"/>
              </a:rPr>
              <a:t>postpruning</a:t>
            </a:r>
            <a:r>
              <a:rPr sz="2200" spc="-10" dirty="0">
                <a:latin typeface="宋体"/>
                <a:cs typeface="宋体"/>
              </a:rPr>
              <a:t>）</a:t>
            </a:r>
            <a:r>
              <a:rPr sz="2200" spc="-5" dirty="0">
                <a:latin typeface="宋体"/>
                <a:cs typeface="宋体"/>
              </a:rPr>
              <a:t>在生成一颗完整的决策树之后，  自底向上对非叶子结点进行考察</a:t>
            </a:r>
            <a:endParaRPr sz="22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3630" y="1733603"/>
            <a:ext cx="5810250" cy="461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86000" y="6264963"/>
            <a:ext cx="1739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表</a:t>
            </a:r>
            <a:r>
              <a:rPr sz="1800" dirty="0">
                <a:latin typeface="Times New Roman"/>
                <a:cs typeface="Times New Roman"/>
              </a:rPr>
              <a:t>3</a:t>
            </a:r>
            <a:r>
              <a:rPr sz="1800" dirty="0">
                <a:latin typeface="宋体"/>
                <a:cs typeface="宋体"/>
              </a:rPr>
              <a:t>：西瓜数据集</a:t>
            </a:r>
          </a:p>
        </p:txBody>
      </p:sp>
      <p:sp>
        <p:nvSpPr>
          <p:cNvPr id="4" name="object 4"/>
          <p:cNvSpPr/>
          <p:nvPr/>
        </p:nvSpPr>
        <p:spPr>
          <a:xfrm>
            <a:off x="5979540" y="2037333"/>
            <a:ext cx="5878830" cy="3313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0766679" y="6318303"/>
            <a:ext cx="2063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0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5205BA0-7A71-4743-95BE-1D8E6A643685}"/>
              </a:ext>
            </a:extLst>
          </p:cNvPr>
          <p:cNvSpPr txBox="1"/>
          <p:nvPr/>
        </p:nvSpPr>
        <p:spPr>
          <a:xfrm>
            <a:off x="7315200" y="961870"/>
            <a:ext cx="2895600" cy="343235"/>
          </a:xfrm>
          <a:prstGeom prst="rect">
            <a:avLst/>
          </a:prstGeom>
          <a:ln w="19050">
            <a:solidFill>
              <a:srgbClr val="DF5227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4615" marR="239395" algn="just">
              <a:lnSpc>
                <a:spcPct val="101000"/>
              </a:lnSpc>
              <a:spcBef>
                <a:spcPts val="305"/>
              </a:spcBef>
            </a:pPr>
            <a:r>
              <a:rPr lang="zh-CN" altLang="en-US" sz="2200" spc="-5" dirty="0">
                <a:latin typeface="宋体"/>
                <a:cs typeface="宋体"/>
              </a:rPr>
              <a:t>方法</a:t>
            </a:r>
            <a:r>
              <a:rPr sz="2200" spc="-5" dirty="0">
                <a:latin typeface="宋体"/>
                <a:cs typeface="宋体"/>
              </a:rPr>
              <a:t>：</a:t>
            </a:r>
            <a:r>
              <a:rPr lang="zh-CN" altLang="en-US" sz="2200" spc="-5" dirty="0">
                <a:latin typeface="宋体"/>
                <a:cs typeface="宋体"/>
              </a:rPr>
              <a:t>利用验证集</a:t>
            </a:r>
            <a:endParaRPr sz="2200" dirty="0">
              <a:latin typeface="宋体"/>
              <a:cs typeface="宋体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19DC0F7B-520B-494A-99AB-1E170B25E1B7}"/>
              </a:ext>
            </a:extLst>
          </p:cNvPr>
          <p:cNvSpPr txBox="1">
            <a:spLocks/>
          </p:cNvSpPr>
          <p:nvPr/>
        </p:nvSpPr>
        <p:spPr>
          <a:xfrm>
            <a:off x="688644" y="636473"/>
            <a:ext cx="511175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4400" kern="0" spc="-10" dirty="0">
                <a:solidFill>
                  <a:sysClr val="windowText" lastClr="000000"/>
                </a:solidFill>
              </a:rPr>
              <a:t>如何提升泛化性能？</a:t>
            </a:r>
            <a:endParaRPr lang="en-US" sz="440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8644" y="636473"/>
            <a:ext cx="455358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预剪枝</a:t>
            </a:r>
            <a:r>
              <a:rPr sz="4400" spc="-5" dirty="0"/>
              <a:t>（</a:t>
            </a:r>
            <a:r>
              <a:rPr sz="4400" spc="-5" dirty="0">
                <a:latin typeface="Times New Roman"/>
                <a:cs typeface="Times New Roman"/>
              </a:rPr>
              <a:t>pruning</a:t>
            </a:r>
            <a:r>
              <a:rPr sz="4400" spc="-5" dirty="0"/>
              <a:t>）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1"/>
          </p:nvPr>
        </p:nvSpPr>
        <p:spPr>
          <a:xfrm>
            <a:off x="10766679" y="6318303"/>
            <a:ext cx="2063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0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36609" y="1331798"/>
            <a:ext cx="6324443" cy="3564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62988" y="3387997"/>
            <a:ext cx="6792402" cy="32301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644" y="636473"/>
            <a:ext cx="455358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后剪枝</a:t>
            </a:r>
            <a:r>
              <a:rPr sz="4400" spc="-5" dirty="0"/>
              <a:t>（</a:t>
            </a:r>
            <a:r>
              <a:rPr sz="4400" spc="-5" dirty="0">
                <a:latin typeface="Times New Roman"/>
                <a:cs typeface="Times New Roman"/>
              </a:rPr>
              <a:t>pruning</a:t>
            </a:r>
            <a:r>
              <a:rPr sz="4400" spc="-5" dirty="0"/>
              <a:t>）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752600"/>
            <a:ext cx="9851588" cy="411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1"/>
          </p:nvPr>
        </p:nvSpPr>
        <p:spPr>
          <a:xfrm>
            <a:off x="10766679" y="6318303"/>
            <a:ext cx="2063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0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636473"/>
            <a:ext cx="28162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连续值处理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99896" y="1688083"/>
            <a:ext cx="7690484" cy="195198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2089785" algn="just">
              <a:lnSpc>
                <a:spcPct val="96900"/>
              </a:lnSpc>
              <a:spcBef>
                <a:spcPts val="175"/>
              </a:spcBef>
            </a:pPr>
            <a:r>
              <a:rPr sz="2200" spc="-5" dirty="0">
                <a:latin typeface="宋体"/>
                <a:cs typeface="宋体"/>
              </a:rPr>
              <a:t>连续属性的可取值不再有限，不能直接根据连 </a:t>
            </a:r>
            <a:r>
              <a:rPr sz="2200" spc="-10" dirty="0">
                <a:latin typeface="宋体"/>
                <a:cs typeface="宋体"/>
              </a:rPr>
              <a:t>续属性的可取值来对结点进行划分，用</a:t>
            </a:r>
            <a:r>
              <a:rPr sz="2200" spc="5" dirty="0">
                <a:latin typeface="宋体"/>
                <a:cs typeface="宋体"/>
              </a:rPr>
              <a:t>到</a:t>
            </a:r>
            <a:r>
              <a:rPr sz="2200" spc="-10" dirty="0">
                <a:solidFill>
                  <a:srgbClr val="FF0000"/>
                </a:solidFill>
                <a:latin typeface="宋体"/>
                <a:cs typeface="宋体"/>
              </a:rPr>
              <a:t>连续 属性离散化技</a:t>
            </a:r>
            <a:r>
              <a:rPr sz="2200" spc="-5" dirty="0">
                <a:solidFill>
                  <a:srgbClr val="FF0000"/>
                </a:solidFill>
                <a:latin typeface="宋体"/>
                <a:cs typeface="宋体"/>
              </a:rPr>
              <a:t>术</a:t>
            </a:r>
            <a:r>
              <a:rPr sz="2200" spc="5" dirty="0">
                <a:latin typeface="Corbel"/>
                <a:cs typeface="Corbel"/>
              </a:rPr>
              <a:t>——</a:t>
            </a:r>
            <a:r>
              <a:rPr sz="2200" spc="-10" dirty="0">
                <a:solidFill>
                  <a:srgbClr val="FF0000"/>
                </a:solidFill>
                <a:latin typeface="宋体"/>
                <a:cs typeface="宋体"/>
              </a:rPr>
              <a:t>二分法</a:t>
            </a:r>
            <a:r>
              <a:rPr sz="2200" spc="-10" dirty="0">
                <a:latin typeface="宋体"/>
                <a:cs typeface="宋体"/>
              </a:rPr>
              <a:t>（</a:t>
            </a:r>
            <a:r>
              <a:rPr sz="2200" spc="-10" dirty="0">
                <a:latin typeface="Corbel"/>
                <a:cs typeface="Corbel"/>
              </a:rPr>
              <a:t>bi-partition</a:t>
            </a:r>
            <a:r>
              <a:rPr sz="2200" spc="-10" dirty="0">
                <a:latin typeface="宋体"/>
                <a:cs typeface="宋体"/>
              </a:rPr>
              <a:t>）</a:t>
            </a:r>
            <a:endParaRPr sz="2200">
              <a:latin typeface="宋体"/>
              <a:cs typeface="宋体"/>
            </a:endParaRPr>
          </a:p>
          <a:p>
            <a:pPr marL="12700" algn="just">
              <a:lnSpc>
                <a:spcPct val="100000"/>
              </a:lnSpc>
              <a:spcBef>
                <a:spcPts val="2110"/>
              </a:spcBef>
            </a:pPr>
            <a:r>
              <a:rPr sz="2200" spc="-10" dirty="0">
                <a:latin typeface="宋体"/>
                <a:cs typeface="宋体"/>
              </a:rPr>
              <a:t>给定样本</a:t>
            </a:r>
            <a:r>
              <a:rPr sz="2200" spc="-5" dirty="0">
                <a:latin typeface="宋体"/>
                <a:cs typeface="宋体"/>
              </a:rPr>
              <a:t>集</a:t>
            </a:r>
            <a:r>
              <a:rPr sz="2200" spc="55" dirty="0">
                <a:latin typeface="Cambria Math"/>
                <a:cs typeface="Cambria Math"/>
              </a:rPr>
              <a:t>𝐷</a:t>
            </a:r>
            <a:r>
              <a:rPr sz="2200" spc="-10" dirty="0">
                <a:latin typeface="宋体"/>
                <a:cs typeface="宋体"/>
              </a:rPr>
              <a:t>和连续属</a:t>
            </a:r>
            <a:r>
              <a:rPr sz="2200" spc="-5" dirty="0">
                <a:latin typeface="宋体"/>
                <a:cs typeface="宋体"/>
              </a:rPr>
              <a:t>性</a:t>
            </a:r>
            <a:r>
              <a:rPr sz="2200" spc="30" dirty="0">
                <a:latin typeface="Cambria Math"/>
                <a:cs typeface="Cambria Math"/>
              </a:rPr>
              <a:t>𝑎</a:t>
            </a:r>
            <a:r>
              <a:rPr sz="2200" spc="30" dirty="0">
                <a:latin typeface="Corbel"/>
                <a:cs typeface="Corbel"/>
              </a:rPr>
              <a:t>,</a:t>
            </a:r>
            <a:r>
              <a:rPr sz="2200" spc="-10" dirty="0">
                <a:latin typeface="宋体"/>
                <a:cs typeface="宋体"/>
              </a:rPr>
              <a:t>假定</a:t>
            </a:r>
            <a:r>
              <a:rPr sz="2200" spc="65" dirty="0">
                <a:latin typeface="Cambria Math"/>
                <a:cs typeface="Cambria Math"/>
              </a:rPr>
              <a:t>𝑎</a:t>
            </a:r>
            <a:r>
              <a:rPr sz="2200" spc="-10" dirty="0">
                <a:latin typeface="宋体"/>
                <a:cs typeface="宋体"/>
              </a:rPr>
              <a:t>在</a:t>
            </a:r>
            <a:r>
              <a:rPr sz="2200" spc="55" dirty="0">
                <a:latin typeface="Cambria Math"/>
                <a:cs typeface="Cambria Math"/>
              </a:rPr>
              <a:t>𝐷</a:t>
            </a:r>
            <a:r>
              <a:rPr sz="2200" spc="-10" dirty="0">
                <a:latin typeface="宋体"/>
                <a:cs typeface="宋体"/>
              </a:rPr>
              <a:t>上出现</a:t>
            </a:r>
            <a:r>
              <a:rPr sz="2200" spc="-5" dirty="0">
                <a:latin typeface="宋体"/>
                <a:cs typeface="宋体"/>
              </a:rPr>
              <a:t>了</a:t>
            </a:r>
            <a:r>
              <a:rPr sz="2200" spc="25" dirty="0">
                <a:latin typeface="Cambria Math"/>
                <a:cs typeface="Cambria Math"/>
              </a:rPr>
              <a:t>𝑛</a:t>
            </a:r>
            <a:r>
              <a:rPr sz="2200" spc="-10" dirty="0">
                <a:latin typeface="宋体"/>
                <a:cs typeface="宋体"/>
              </a:rPr>
              <a:t>个不同的取值，</a:t>
            </a:r>
            <a:endParaRPr sz="2200">
              <a:latin typeface="宋体"/>
              <a:cs typeface="宋体"/>
            </a:endParaRPr>
          </a:p>
          <a:p>
            <a:pPr marL="12700" algn="just">
              <a:lnSpc>
                <a:spcPct val="100000"/>
              </a:lnSpc>
              <a:spcBef>
                <a:spcPts val="25"/>
              </a:spcBef>
            </a:pPr>
            <a:r>
              <a:rPr sz="2200" spc="-5" dirty="0">
                <a:latin typeface="宋体"/>
                <a:cs typeface="宋体"/>
              </a:rPr>
              <a:t>将这些值进行排序得</a:t>
            </a:r>
            <a:r>
              <a:rPr sz="2200" dirty="0">
                <a:latin typeface="宋体"/>
                <a:cs typeface="宋体"/>
              </a:rPr>
              <a:t>到</a:t>
            </a:r>
            <a:r>
              <a:rPr sz="2200" spc="40" dirty="0">
                <a:latin typeface="Cambria Math"/>
                <a:cs typeface="Cambria Math"/>
              </a:rPr>
              <a:t>{𝑎</a:t>
            </a:r>
            <a:r>
              <a:rPr sz="2400" spc="60" baseline="27777" dirty="0">
                <a:latin typeface="Cambria Math"/>
                <a:cs typeface="Cambria Math"/>
              </a:rPr>
              <a:t>1</a:t>
            </a:r>
            <a:r>
              <a:rPr sz="2200" spc="40" dirty="0">
                <a:latin typeface="Cambria Math"/>
                <a:cs typeface="Cambria Math"/>
              </a:rPr>
              <a:t>,</a:t>
            </a:r>
            <a:r>
              <a:rPr sz="2200" spc="-150" dirty="0">
                <a:latin typeface="Cambria Math"/>
                <a:cs typeface="Cambria Math"/>
              </a:rPr>
              <a:t> </a:t>
            </a:r>
            <a:r>
              <a:rPr sz="2200" spc="60" dirty="0">
                <a:latin typeface="Cambria Math"/>
                <a:cs typeface="Cambria Math"/>
              </a:rPr>
              <a:t>𝑎</a:t>
            </a:r>
            <a:r>
              <a:rPr sz="2400" spc="89" baseline="27777" dirty="0">
                <a:latin typeface="Cambria Math"/>
                <a:cs typeface="Cambria Math"/>
              </a:rPr>
              <a:t>2</a:t>
            </a:r>
            <a:r>
              <a:rPr sz="2200" spc="60" dirty="0">
                <a:latin typeface="Cambria Math"/>
                <a:cs typeface="Cambria Math"/>
              </a:rPr>
              <a:t>,</a:t>
            </a:r>
            <a:r>
              <a:rPr sz="2200" spc="-14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…</a:t>
            </a:r>
            <a:r>
              <a:rPr sz="2200" spc="-1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,</a:t>
            </a:r>
            <a:r>
              <a:rPr sz="2200" spc="-110" dirty="0">
                <a:latin typeface="Cambria Math"/>
                <a:cs typeface="Cambria Math"/>
              </a:rPr>
              <a:t> </a:t>
            </a:r>
            <a:r>
              <a:rPr sz="2200" spc="100" dirty="0">
                <a:latin typeface="Cambria Math"/>
                <a:cs typeface="Cambria Math"/>
              </a:rPr>
              <a:t>𝑎</a:t>
            </a:r>
            <a:r>
              <a:rPr sz="2400" spc="150" baseline="27777" dirty="0">
                <a:latin typeface="Cambria Math"/>
                <a:cs typeface="Cambria Math"/>
              </a:rPr>
              <a:t>𝑛</a:t>
            </a:r>
            <a:r>
              <a:rPr sz="2200" spc="100" dirty="0">
                <a:latin typeface="Cambria Math"/>
                <a:cs typeface="Cambria Math"/>
              </a:rPr>
              <a:t>}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45068" y="3833799"/>
            <a:ext cx="1619250" cy="769620"/>
          </a:xfrm>
          <a:prstGeom prst="rect">
            <a:avLst/>
          </a:prstGeom>
          <a:ln w="19050">
            <a:solidFill>
              <a:srgbClr val="DF5227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94615">
              <a:lnSpc>
                <a:spcPts val="2565"/>
              </a:lnSpc>
              <a:spcBef>
                <a:spcPts val="450"/>
              </a:spcBef>
            </a:pPr>
            <a:r>
              <a:rPr sz="2200" spc="-5" dirty="0">
                <a:latin typeface="宋体"/>
                <a:cs typeface="宋体"/>
              </a:rPr>
              <a:t>在候选集上</a:t>
            </a:r>
            <a:endParaRPr sz="2200">
              <a:latin typeface="宋体"/>
              <a:cs typeface="宋体"/>
            </a:endParaRPr>
          </a:p>
          <a:p>
            <a:pPr marL="94615">
              <a:lnSpc>
                <a:spcPts val="2565"/>
              </a:lnSpc>
            </a:pPr>
            <a:r>
              <a:rPr sz="2200" spc="-10" dirty="0">
                <a:latin typeface="宋体"/>
                <a:cs typeface="宋体"/>
              </a:rPr>
              <a:t>找划分</a:t>
            </a:r>
            <a:r>
              <a:rPr sz="2200" spc="-5" dirty="0">
                <a:latin typeface="宋体"/>
                <a:cs typeface="宋体"/>
              </a:rPr>
              <a:t>点</a:t>
            </a:r>
            <a:r>
              <a:rPr sz="2200" spc="-5" dirty="0">
                <a:latin typeface="Cambria Math"/>
                <a:cs typeface="Cambria Math"/>
              </a:rPr>
              <a:t>𝑡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90340" y="3881501"/>
            <a:ext cx="3819524" cy="657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37866" y="4729162"/>
            <a:ext cx="5476875" cy="1390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85435" y="868171"/>
            <a:ext cx="5846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imes New Roman"/>
                <a:cs typeface="Times New Roman"/>
              </a:rPr>
              <a:t>https://wenku.baidu.com/view/0ef3a961bcd126fff7050bba.html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10766679" y="6318303"/>
            <a:ext cx="2063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0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2423" y="748093"/>
            <a:ext cx="8513720" cy="544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38853" y="445134"/>
            <a:ext cx="3341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表</a:t>
            </a:r>
            <a:r>
              <a:rPr sz="1800" dirty="0">
                <a:latin typeface="Times New Roman"/>
                <a:cs typeface="Times New Roman"/>
              </a:rPr>
              <a:t>4</a:t>
            </a:r>
            <a:r>
              <a:rPr sz="1800" dirty="0">
                <a:latin typeface="宋体"/>
                <a:cs typeface="宋体"/>
              </a:rPr>
              <a:t>：包含连续属性的西瓜数据集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0766679" y="6318303"/>
            <a:ext cx="2063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0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0808" y="1336421"/>
            <a:ext cx="6246781" cy="409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23976" y="1784095"/>
            <a:ext cx="6437270" cy="361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6416" y="2413457"/>
            <a:ext cx="74320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属性“密度”最大信息增益</a:t>
            </a:r>
            <a:r>
              <a:rPr dirty="0"/>
              <a:t>为</a:t>
            </a:r>
            <a:r>
              <a:rPr spc="5" dirty="0">
                <a:latin typeface="Times New Roman"/>
                <a:cs typeface="Times New Roman"/>
              </a:rPr>
              <a:t>0.262</a:t>
            </a:r>
            <a:r>
              <a:rPr spc="5" dirty="0"/>
              <a:t>，</a:t>
            </a:r>
            <a:r>
              <a:rPr spc="-10" dirty="0"/>
              <a:t>所对应的划分点</a:t>
            </a:r>
            <a:r>
              <a:rPr spc="-5" dirty="0"/>
              <a:t>为</a:t>
            </a:r>
            <a:r>
              <a:rPr spc="5" dirty="0">
                <a:latin typeface="Times New Roman"/>
                <a:cs typeface="Times New Roman"/>
              </a:rPr>
              <a:t>0.381</a:t>
            </a:r>
          </a:p>
        </p:txBody>
      </p:sp>
      <p:sp>
        <p:nvSpPr>
          <p:cNvPr id="5" name="object 5"/>
          <p:cNvSpPr/>
          <p:nvPr/>
        </p:nvSpPr>
        <p:spPr>
          <a:xfrm>
            <a:off x="1365043" y="3068522"/>
            <a:ext cx="5245814" cy="16871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21053" y="4964938"/>
            <a:ext cx="81133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宋体"/>
                <a:cs typeface="宋体"/>
              </a:rPr>
              <a:t>属性“纹理”被选作根结点划分属性，此后结点划分过程递归进行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0766679" y="6318303"/>
            <a:ext cx="2063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0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348" y="896188"/>
            <a:ext cx="3197252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4400" spc="-15" dirty="0"/>
              <a:t>嫁不嫁问题</a:t>
            </a:r>
            <a:endParaRPr sz="44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0766679" y="6318303"/>
            <a:ext cx="2063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0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FDAC60-7D9D-4124-96DE-20A5C14C0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574040"/>
            <a:ext cx="6578600" cy="5638800"/>
          </a:xfrm>
          <a:prstGeom prst="rect">
            <a:avLst/>
          </a:prstGeom>
        </p:spPr>
      </p:pic>
      <p:sp>
        <p:nvSpPr>
          <p:cNvPr id="7" name="object 5">
            <a:extLst>
              <a:ext uri="{FF2B5EF4-FFF2-40B4-BE49-F238E27FC236}">
                <a16:creationId xmlns:a16="http://schemas.microsoft.com/office/drawing/2014/main" id="{A639AC9A-9B96-4AF4-AD44-97CF650CB5B8}"/>
              </a:ext>
            </a:extLst>
          </p:cNvPr>
          <p:cNvSpPr txBox="1"/>
          <p:nvPr/>
        </p:nvSpPr>
        <p:spPr>
          <a:xfrm>
            <a:off x="7848600" y="6332414"/>
            <a:ext cx="2339340" cy="25583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550" dirty="0">
                <a:latin typeface="宋体"/>
                <a:cs typeface="宋体"/>
              </a:rPr>
              <a:t>案例来自网络</a:t>
            </a:r>
            <a:endParaRPr sz="1550" dirty="0">
              <a:latin typeface="宋体"/>
              <a:cs typeface="宋体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A70505-358F-44F9-95D1-40499EF9434D}"/>
              </a:ext>
            </a:extLst>
          </p:cNvPr>
          <p:cNvSpPr/>
          <p:nvPr/>
        </p:nvSpPr>
        <p:spPr>
          <a:xfrm>
            <a:off x="685800" y="2133600"/>
            <a:ext cx="4114800" cy="280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假设右表是通过随机采访多位美女得到的数据，那么如何根据下表的数据，以及自身的条件，以尽量少的次数判断美女是否愿意嫁给你呢？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0312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34789" y="1796288"/>
            <a:ext cx="5029199" cy="2505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37971" y="3296030"/>
            <a:ext cx="3615690" cy="1276350"/>
          </a:xfrm>
          <a:custGeom>
            <a:avLst/>
            <a:gdLst/>
            <a:ahLst/>
            <a:cxnLst/>
            <a:rect l="l" t="t" r="r" b="b"/>
            <a:pathLst>
              <a:path w="3615690" h="1276350">
                <a:moveTo>
                  <a:pt x="2766314" y="89662"/>
                </a:moveTo>
                <a:lnTo>
                  <a:pt x="197713" y="89662"/>
                </a:lnTo>
                <a:lnTo>
                  <a:pt x="152379" y="94883"/>
                </a:lnTo>
                <a:lnTo>
                  <a:pt x="110763" y="109758"/>
                </a:lnTo>
                <a:lnTo>
                  <a:pt x="74053" y="133099"/>
                </a:lnTo>
                <a:lnTo>
                  <a:pt x="43435" y="163720"/>
                </a:lnTo>
                <a:lnTo>
                  <a:pt x="20095" y="200435"/>
                </a:lnTo>
                <a:lnTo>
                  <a:pt x="5221" y="242057"/>
                </a:lnTo>
                <a:lnTo>
                  <a:pt x="0" y="287401"/>
                </a:lnTo>
                <a:lnTo>
                  <a:pt x="0" y="1078230"/>
                </a:lnTo>
                <a:lnTo>
                  <a:pt x="5221" y="1123573"/>
                </a:lnTo>
                <a:lnTo>
                  <a:pt x="20095" y="1165195"/>
                </a:lnTo>
                <a:lnTo>
                  <a:pt x="43435" y="1201910"/>
                </a:lnTo>
                <a:lnTo>
                  <a:pt x="74053" y="1232531"/>
                </a:lnTo>
                <a:lnTo>
                  <a:pt x="110763" y="1255872"/>
                </a:lnTo>
                <a:lnTo>
                  <a:pt x="152379" y="1270747"/>
                </a:lnTo>
                <a:lnTo>
                  <a:pt x="197713" y="1275969"/>
                </a:lnTo>
                <a:lnTo>
                  <a:pt x="2766314" y="1275969"/>
                </a:lnTo>
                <a:lnTo>
                  <a:pt x="2811610" y="1270747"/>
                </a:lnTo>
                <a:lnTo>
                  <a:pt x="2853199" y="1255872"/>
                </a:lnTo>
                <a:lnTo>
                  <a:pt x="2889891" y="1232531"/>
                </a:lnTo>
                <a:lnTo>
                  <a:pt x="2920498" y="1201910"/>
                </a:lnTo>
                <a:lnTo>
                  <a:pt x="2943832" y="1165195"/>
                </a:lnTo>
                <a:lnTo>
                  <a:pt x="2958704" y="1123573"/>
                </a:lnTo>
                <a:lnTo>
                  <a:pt x="2963926" y="1078230"/>
                </a:lnTo>
                <a:lnTo>
                  <a:pt x="2963926" y="583946"/>
                </a:lnTo>
                <a:lnTo>
                  <a:pt x="3294781" y="287401"/>
                </a:lnTo>
                <a:lnTo>
                  <a:pt x="2963926" y="287401"/>
                </a:lnTo>
                <a:lnTo>
                  <a:pt x="2958704" y="242057"/>
                </a:lnTo>
                <a:lnTo>
                  <a:pt x="2943832" y="200435"/>
                </a:lnTo>
                <a:lnTo>
                  <a:pt x="2920498" y="163720"/>
                </a:lnTo>
                <a:lnTo>
                  <a:pt x="2889891" y="133099"/>
                </a:lnTo>
                <a:lnTo>
                  <a:pt x="2853199" y="109758"/>
                </a:lnTo>
                <a:lnTo>
                  <a:pt x="2811610" y="94883"/>
                </a:lnTo>
                <a:lnTo>
                  <a:pt x="2766314" y="89662"/>
                </a:lnTo>
                <a:close/>
              </a:path>
              <a:path w="3615690" h="1276350">
                <a:moveTo>
                  <a:pt x="3615436" y="0"/>
                </a:moveTo>
                <a:lnTo>
                  <a:pt x="2963926" y="287401"/>
                </a:lnTo>
                <a:lnTo>
                  <a:pt x="3294781" y="287401"/>
                </a:lnTo>
                <a:lnTo>
                  <a:pt x="36154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7971" y="3296030"/>
            <a:ext cx="3615690" cy="1276350"/>
          </a:xfrm>
          <a:custGeom>
            <a:avLst/>
            <a:gdLst/>
            <a:ahLst/>
            <a:cxnLst/>
            <a:rect l="l" t="t" r="r" b="b"/>
            <a:pathLst>
              <a:path w="3615690" h="1276350">
                <a:moveTo>
                  <a:pt x="0" y="287401"/>
                </a:moveTo>
                <a:lnTo>
                  <a:pt x="5221" y="242057"/>
                </a:lnTo>
                <a:lnTo>
                  <a:pt x="20095" y="200435"/>
                </a:lnTo>
                <a:lnTo>
                  <a:pt x="43435" y="163720"/>
                </a:lnTo>
                <a:lnTo>
                  <a:pt x="74053" y="133099"/>
                </a:lnTo>
                <a:lnTo>
                  <a:pt x="110763" y="109758"/>
                </a:lnTo>
                <a:lnTo>
                  <a:pt x="152379" y="94883"/>
                </a:lnTo>
                <a:lnTo>
                  <a:pt x="197713" y="89662"/>
                </a:lnTo>
                <a:lnTo>
                  <a:pt x="1728977" y="89662"/>
                </a:lnTo>
                <a:lnTo>
                  <a:pt x="2470023" y="89662"/>
                </a:lnTo>
                <a:lnTo>
                  <a:pt x="2766314" y="89662"/>
                </a:lnTo>
                <a:lnTo>
                  <a:pt x="2811610" y="94883"/>
                </a:lnTo>
                <a:lnTo>
                  <a:pt x="2853199" y="109758"/>
                </a:lnTo>
                <a:lnTo>
                  <a:pt x="2889891" y="133099"/>
                </a:lnTo>
                <a:lnTo>
                  <a:pt x="2920498" y="163720"/>
                </a:lnTo>
                <a:lnTo>
                  <a:pt x="2943832" y="200435"/>
                </a:lnTo>
                <a:lnTo>
                  <a:pt x="2958704" y="242057"/>
                </a:lnTo>
                <a:lnTo>
                  <a:pt x="2963926" y="287401"/>
                </a:lnTo>
                <a:lnTo>
                  <a:pt x="3615436" y="0"/>
                </a:lnTo>
                <a:lnTo>
                  <a:pt x="2963926" y="583946"/>
                </a:lnTo>
                <a:lnTo>
                  <a:pt x="2963926" y="1078230"/>
                </a:lnTo>
                <a:lnTo>
                  <a:pt x="2958704" y="1123573"/>
                </a:lnTo>
                <a:lnTo>
                  <a:pt x="2943832" y="1165195"/>
                </a:lnTo>
                <a:lnTo>
                  <a:pt x="2920498" y="1201910"/>
                </a:lnTo>
                <a:lnTo>
                  <a:pt x="2889891" y="1232531"/>
                </a:lnTo>
                <a:lnTo>
                  <a:pt x="2853199" y="1255872"/>
                </a:lnTo>
                <a:lnTo>
                  <a:pt x="2811610" y="1270747"/>
                </a:lnTo>
                <a:lnTo>
                  <a:pt x="2766314" y="1275969"/>
                </a:lnTo>
                <a:lnTo>
                  <a:pt x="2470023" y="1275969"/>
                </a:lnTo>
                <a:lnTo>
                  <a:pt x="1728977" y="1275969"/>
                </a:lnTo>
                <a:lnTo>
                  <a:pt x="197713" y="1275969"/>
                </a:lnTo>
                <a:lnTo>
                  <a:pt x="152379" y="1270747"/>
                </a:lnTo>
                <a:lnTo>
                  <a:pt x="110763" y="1255872"/>
                </a:lnTo>
                <a:lnTo>
                  <a:pt x="74053" y="1232531"/>
                </a:lnTo>
                <a:lnTo>
                  <a:pt x="43435" y="1201910"/>
                </a:lnTo>
                <a:lnTo>
                  <a:pt x="20095" y="1165195"/>
                </a:lnTo>
                <a:lnTo>
                  <a:pt x="5221" y="1123573"/>
                </a:lnTo>
                <a:lnTo>
                  <a:pt x="0" y="1078230"/>
                </a:lnTo>
                <a:lnTo>
                  <a:pt x="0" y="583946"/>
                </a:lnTo>
                <a:lnTo>
                  <a:pt x="0" y="287401"/>
                </a:lnTo>
                <a:close/>
              </a:path>
            </a:pathLst>
          </a:custGeom>
          <a:ln w="19050">
            <a:solidFill>
              <a:srgbClr val="4189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48867" y="3566286"/>
            <a:ext cx="2543810" cy="83121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 algn="ctr">
              <a:lnSpc>
                <a:spcPct val="96800"/>
              </a:lnSpc>
              <a:spcBef>
                <a:spcPts val="170"/>
              </a:spcBef>
            </a:pPr>
            <a:r>
              <a:rPr sz="1800" dirty="0">
                <a:latin typeface="宋体"/>
                <a:cs typeface="宋体"/>
              </a:rPr>
              <a:t>若当前结点划分的属性， 该属性还可作为后代结点 的划分属性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10766679" y="6318303"/>
            <a:ext cx="2063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0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636473"/>
            <a:ext cx="28155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缺</a:t>
            </a:r>
            <a:r>
              <a:rPr sz="4400" spc="-15" dirty="0"/>
              <a:t>失</a:t>
            </a:r>
            <a:r>
              <a:rPr sz="4400" spc="-10" dirty="0"/>
              <a:t>值处理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885435" y="868171"/>
            <a:ext cx="5842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imes New Roman"/>
                <a:cs typeface="Times New Roman"/>
              </a:rPr>
              <a:t>https://wenku.baidu.com/view/0ef3a961bcd126fff7050bba.html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01235" y="2962655"/>
            <a:ext cx="3895725" cy="2390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45658" y="2298319"/>
            <a:ext cx="3498850" cy="840740"/>
          </a:xfrm>
          <a:custGeom>
            <a:avLst/>
            <a:gdLst/>
            <a:ahLst/>
            <a:cxnLst/>
            <a:rect l="l" t="t" r="r" b="b"/>
            <a:pathLst>
              <a:path w="3498850" h="840739">
                <a:moveTo>
                  <a:pt x="3498723" y="700277"/>
                </a:moveTo>
                <a:lnTo>
                  <a:pt x="1201927" y="700277"/>
                </a:lnTo>
                <a:lnTo>
                  <a:pt x="1209071" y="744546"/>
                </a:lnTo>
                <a:lnTo>
                  <a:pt x="1228961" y="782998"/>
                </a:lnTo>
                <a:lnTo>
                  <a:pt x="1259288" y="813325"/>
                </a:lnTo>
                <a:lnTo>
                  <a:pt x="1297740" y="833215"/>
                </a:lnTo>
                <a:lnTo>
                  <a:pt x="1342008" y="840358"/>
                </a:lnTo>
                <a:lnTo>
                  <a:pt x="3358641" y="840358"/>
                </a:lnTo>
                <a:lnTo>
                  <a:pt x="3402910" y="833215"/>
                </a:lnTo>
                <a:lnTo>
                  <a:pt x="3441362" y="813325"/>
                </a:lnTo>
                <a:lnTo>
                  <a:pt x="3471689" y="782998"/>
                </a:lnTo>
                <a:lnTo>
                  <a:pt x="3491579" y="744546"/>
                </a:lnTo>
                <a:lnTo>
                  <a:pt x="3498723" y="700277"/>
                </a:lnTo>
                <a:close/>
              </a:path>
              <a:path w="3498850" h="840739">
                <a:moveTo>
                  <a:pt x="3358641" y="0"/>
                </a:moveTo>
                <a:lnTo>
                  <a:pt x="1342008" y="0"/>
                </a:lnTo>
                <a:lnTo>
                  <a:pt x="1297740" y="7143"/>
                </a:lnTo>
                <a:lnTo>
                  <a:pt x="1259288" y="27033"/>
                </a:lnTo>
                <a:lnTo>
                  <a:pt x="1228961" y="57360"/>
                </a:lnTo>
                <a:lnTo>
                  <a:pt x="1209071" y="95812"/>
                </a:lnTo>
                <a:lnTo>
                  <a:pt x="1201927" y="140080"/>
                </a:lnTo>
                <a:lnTo>
                  <a:pt x="1201927" y="490219"/>
                </a:lnTo>
                <a:lnTo>
                  <a:pt x="0" y="805814"/>
                </a:lnTo>
                <a:lnTo>
                  <a:pt x="1201927" y="700277"/>
                </a:lnTo>
                <a:lnTo>
                  <a:pt x="3498723" y="700277"/>
                </a:lnTo>
                <a:lnTo>
                  <a:pt x="3498723" y="140080"/>
                </a:lnTo>
                <a:lnTo>
                  <a:pt x="3491579" y="95812"/>
                </a:lnTo>
                <a:lnTo>
                  <a:pt x="3471689" y="57360"/>
                </a:lnTo>
                <a:lnTo>
                  <a:pt x="3441362" y="27033"/>
                </a:lnTo>
                <a:lnTo>
                  <a:pt x="3402910" y="7143"/>
                </a:lnTo>
                <a:lnTo>
                  <a:pt x="33586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45658" y="2298319"/>
            <a:ext cx="3498850" cy="840740"/>
          </a:xfrm>
          <a:custGeom>
            <a:avLst/>
            <a:gdLst/>
            <a:ahLst/>
            <a:cxnLst/>
            <a:rect l="l" t="t" r="r" b="b"/>
            <a:pathLst>
              <a:path w="3498850" h="840739">
                <a:moveTo>
                  <a:pt x="1201927" y="140080"/>
                </a:moveTo>
                <a:lnTo>
                  <a:pt x="1209071" y="95812"/>
                </a:lnTo>
                <a:lnTo>
                  <a:pt x="1228961" y="57360"/>
                </a:lnTo>
                <a:lnTo>
                  <a:pt x="1259288" y="27033"/>
                </a:lnTo>
                <a:lnTo>
                  <a:pt x="1297740" y="7143"/>
                </a:lnTo>
                <a:lnTo>
                  <a:pt x="1342008" y="0"/>
                </a:lnTo>
                <a:lnTo>
                  <a:pt x="1584705" y="0"/>
                </a:lnTo>
                <a:lnTo>
                  <a:pt x="2158872" y="0"/>
                </a:lnTo>
                <a:lnTo>
                  <a:pt x="3358641" y="0"/>
                </a:lnTo>
                <a:lnTo>
                  <a:pt x="3402910" y="7143"/>
                </a:lnTo>
                <a:lnTo>
                  <a:pt x="3441362" y="27033"/>
                </a:lnTo>
                <a:lnTo>
                  <a:pt x="3471689" y="57360"/>
                </a:lnTo>
                <a:lnTo>
                  <a:pt x="3491579" y="95812"/>
                </a:lnTo>
                <a:lnTo>
                  <a:pt x="3498723" y="140080"/>
                </a:lnTo>
                <a:lnTo>
                  <a:pt x="3498723" y="490219"/>
                </a:lnTo>
                <a:lnTo>
                  <a:pt x="3498723" y="700277"/>
                </a:lnTo>
                <a:lnTo>
                  <a:pt x="3491579" y="744546"/>
                </a:lnTo>
                <a:lnTo>
                  <a:pt x="3471689" y="782998"/>
                </a:lnTo>
                <a:lnTo>
                  <a:pt x="3441362" y="813325"/>
                </a:lnTo>
                <a:lnTo>
                  <a:pt x="3402910" y="833215"/>
                </a:lnTo>
                <a:lnTo>
                  <a:pt x="3358641" y="840358"/>
                </a:lnTo>
                <a:lnTo>
                  <a:pt x="2158872" y="840358"/>
                </a:lnTo>
                <a:lnTo>
                  <a:pt x="1584705" y="840358"/>
                </a:lnTo>
                <a:lnTo>
                  <a:pt x="1342008" y="840358"/>
                </a:lnTo>
                <a:lnTo>
                  <a:pt x="1297740" y="833215"/>
                </a:lnTo>
                <a:lnTo>
                  <a:pt x="1259288" y="813325"/>
                </a:lnTo>
                <a:lnTo>
                  <a:pt x="1228961" y="782998"/>
                </a:lnTo>
                <a:lnTo>
                  <a:pt x="1209071" y="744546"/>
                </a:lnTo>
                <a:lnTo>
                  <a:pt x="1201927" y="700277"/>
                </a:lnTo>
                <a:lnTo>
                  <a:pt x="0" y="805814"/>
                </a:lnTo>
                <a:lnTo>
                  <a:pt x="1201927" y="490219"/>
                </a:lnTo>
                <a:lnTo>
                  <a:pt x="1201927" y="140080"/>
                </a:lnTo>
                <a:close/>
              </a:path>
            </a:pathLst>
          </a:custGeom>
          <a:ln w="19050">
            <a:solidFill>
              <a:srgbClr val="4189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85213" y="3148964"/>
            <a:ext cx="3765550" cy="718820"/>
          </a:xfrm>
          <a:custGeom>
            <a:avLst/>
            <a:gdLst/>
            <a:ahLst/>
            <a:cxnLst/>
            <a:rect l="l" t="t" r="r" b="b"/>
            <a:pathLst>
              <a:path w="3765550" h="718820">
                <a:moveTo>
                  <a:pt x="2177034" y="0"/>
                </a:moveTo>
                <a:lnTo>
                  <a:pt x="119888" y="0"/>
                </a:lnTo>
                <a:lnTo>
                  <a:pt x="73241" y="9407"/>
                </a:lnTo>
                <a:lnTo>
                  <a:pt x="35131" y="35067"/>
                </a:lnTo>
                <a:lnTo>
                  <a:pt x="9427" y="73134"/>
                </a:lnTo>
                <a:lnTo>
                  <a:pt x="0" y="119761"/>
                </a:lnTo>
                <a:lnTo>
                  <a:pt x="0" y="598932"/>
                </a:lnTo>
                <a:lnTo>
                  <a:pt x="9427" y="645558"/>
                </a:lnTo>
                <a:lnTo>
                  <a:pt x="35131" y="683625"/>
                </a:lnTo>
                <a:lnTo>
                  <a:pt x="73241" y="709285"/>
                </a:lnTo>
                <a:lnTo>
                  <a:pt x="119888" y="718693"/>
                </a:lnTo>
                <a:lnTo>
                  <a:pt x="2177034" y="718693"/>
                </a:lnTo>
                <a:lnTo>
                  <a:pt x="2223680" y="709285"/>
                </a:lnTo>
                <a:lnTo>
                  <a:pt x="2261790" y="683625"/>
                </a:lnTo>
                <a:lnTo>
                  <a:pt x="2287494" y="645558"/>
                </a:lnTo>
                <a:lnTo>
                  <a:pt x="2296922" y="598932"/>
                </a:lnTo>
                <a:lnTo>
                  <a:pt x="3542044" y="598932"/>
                </a:lnTo>
                <a:lnTo>
                  <a:pt x="2296922" y="419227"/>
                </a:lnTo>
                <a:lnTo>
                  <a:pt x="2296922" y="119761"/>
                </a:lnTo>
                <a:lnTo>
                  <a:pt x="2287494" y="73134"/>
                </a:lnTo>
                <a:lnTo>
                  <a:pt x="2261790" y="35067"/>
                </a:lnTo>
                <a:lnTo>
                  <a:pt x="2223680" y="9407"/>
                </a:lnTo>
                <a:lnTo>
                  <a:pt x="2177034" y="0"/>
                </a:lnTo>
                <a:close/>
              </a:path>
              <a:path w="3765550" h="718820">
                <a:moveTo>
                  <a:pt x="3542044" y="598932"/>
                </a:moveTo>
                <a:lnTo>
                  <a:pt x="2296922" y="598932"/>
                </a:lnTo>
                <a:lnTo>
                  <a:pt x="3765550" y="631190"/>
                </a:lnTo>
                <a:lnTo>
                  <a:pt x="3542044" y="598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85213" y="3148964"/>
            <a:ext cx="3765550" cy="718820"/>
          </a:xfrm>
          <a:custGeom>
            <a:avLst/>
            <a:gdLst/>
            <a:ahLst/>
            <a:cxnLst/>
            <a:rect l="l" t="t" r="r" b="b"/>
            <a:pathLst>
              <a:path w="3765550" h="718820">
                <a:moveTo>
                  <a:pt x="0" y="119761"/>
                </a:moveTo>
                <a:lnTo>
                  <a:pt x="9427" y="73134"/>
                </a:lnTo>
                <a:lnTo>
                  <a:pt x="35131" y="35067"/>
                </a:lnTo>
                <a:lnTo>
                  <a:pt x="73241" y="9407"/>
                </a:lnTo>
                <a:lnTo>
                  <a:pt x="119888" y="0"/>
                </a:lnTo>
                <a:lnTo>
                  <a:pt x="1339850" y="0"/>
                </a:lnTo>
                <a:lnTo>
                  <a:pt x="1914017" y="0"/>
                </a:lnTo>
                <a:lnTo>
                  <a:pt x="2177034" y="0"/>
                </a:lnTo>
                <a:lnTo>
                  <a:pt x="2223680" y="9407"/>
                </a:lnTo>
                <a:lnTo>
                  <a:pt x="2261790" y="35067"/>
                </a:lnTo>
                <a:lnTo>
                  <a:pt x="2287494" y="73134"/>
                </a:lnTo>
                <a:lnTo>
                  <a:pt x="2296922" y="119761"/>
                </a:lnTo>
                <a:lnTo>
                  <a:pt x="2296922" y="419227"/>
                </a:lnTo>
                <a:lnTo>
                  <a:pt x="3765550" y="631190"/>
                </a:lnTo>
                <a:lnTo>
                  <a:pt x="2296922" y="598932"/>
                </a:lnTo>
                <a:lnTo>
                  <a:pt x="2287494" y="645558"/>
                </a:lnTo>
                <a:lnTo>
                  <a:pt x="2261790" y="683625"/>
                </a:lnTo>
                <a:lnTo>
                  <a:pt x="2223680" y="709285"/>
                </a:lnTo>
                <a:lnTo>
                  <a:pt x="2177034" y="718693"/>
                </a:lnTo>
                <a:lnTo>
                  <a:pt x="1914017" y="718693"/>
                </a:lnTo>
                <a:lnTo>
                  <a:pt x="1339850" y="718693"/>
                </a:lnTo>
                <a:lnTo>
                  <a:pt x="119888" y="718693"/>
                </a:lnTo>
                <a:lnTo>
                  <a:pt x="73241" y="709285"/>
                </a:lnTo>
                <a:lnTo>
                  <a:pt x="35131" y="683625"/>
                </a:lnTo>
                <a:lnTo>
                  <a:pt x="9427" y="645558"/>
                </a:lnTo>
                <a:lnTo>
                  <a:pt x="0" y="598932"/>
                </a:lnTo>
                <a:lnTo>
                  <a:pt x="0" y="419227"/>
                </a:lnTo>
                <a:lnTo>
                  <a:pt x="0" y="119761"/>
                </a:lnTo>
                <a:close/>
              </a:path>
            </a:pathLst>
          </a:custGeom>
          <a:ln w="19050">
            <a:solidFill>
              <a:srgbClr val="4189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85213" y="3999484"/>
            <a:ext cx="3862704" cy="718820"/>
          </a:xfrm>
          <a:custGeom>
            <a:avLst/>
            <a:gdLst/>
            <a:ahLst/>
            <a:cxnLst/>
            <a:rect l="l" t="t" r="r" b="b"/>
            <a:pathLst>
              <a:path w="3862704" h="718820">
                <a:moveTo>
                  <a:pt x="2286254" y="0"/>
                </a:moveTo>
                <a:lnTo>
                  <a:pt x="119888" y="0"/>
                </a:lnTo>
                <a:lnTo>
                  <a:pt x="73241" y="9407"/>
                </a:lnTo>
                <a:lnTo>
                  <a:pt x="35131" y="35067"/>
                </a:lnTo>
                <a:lnTo>
                  <a:pt x="9427" y="73134"/>
                </a:lnTo>
                <a:lnTo>
                  <a:pt x="0" y="119761"/>
                </a:lnTo>
                <a:lnTo>
                  <a:pt x="0" y="598932"/>
                </a:lnTo>
                <a:lnTo>
                  <a:pt x="9427" y="645558"/>
                </a:lnTo>
                <a:lnTo>
                  <a:pt x="35131" y="683625"/>
                </a:lnTo>
                <a:lnTo>
                  <a:pt x="73241" y="709285"/>
                </a:lnTo>
                <a:lnTo>
                  <a:pt x="119888" y="718693"/>
                </a:lnTo>
                <a:lnTo>
                  <a:pt x="2286254" y="718693"/>
                </a:lnTo>
                <a:lnTo>
                  <a:pt x="2332880" y="709285"/>
                </a:lnTo>
                <a:lnTo>
                  <a:pt x="2370947" y="683625"/>
                </a:lnTo>
                <a:lnTo>
                  <a:pt x="2396607" y="645558"/>
                </a:lnTo>
                <a:lnTo>
                  <a:pt x="2406015" y="598932"/>
                </a:lnTo>
                <a:lnTo>
                  <a:pt x="3804397" y="598932"/>
                </a:lnTo>
                <a:lnTo>
                  <a:pt x="2406015" y="419227"/>
                </a:lnTo>
                <a:lnTo>
                  <a:pt x="2406015" y="119761"/>
                </a:lnTo>
                <a:lnTo>
                  <a:pt x="2396607" y="73134"/>
                </a:lnTo>
                <a:lnTo>
                  <a:pt x="2370947" y="35067"/>
                </a:lnTo>
                <a:lnTo>
                  <a:pt x="2332880" y="9407"/>
                </a:lnTo>
                <a:lnTo>
                  <a:pt x="2286254" y="0"/>
                </a:lnTo>
                <a:close/>
              </a:path>
              <a:path w="3862704" h="718820">
                <a:moveTo>
                  <a:pt x="3804397" y="598932"/>
                </a:moveTo>
                <a:lnTo>
                  <a:pt x="2406015" y="598932"/>
                </a:lnTo>
                <a:lnTo>
                  <a:pt x="3862704" y="606425"/>
                </a:lnTo>
                <a:lnTo>
                  <a:pt x="3804397" y="598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85213" y="3999484"/>
            <a:ext cx="3862704" cy="718820"/>
          </a:xfrm>
          <a:custGeom>
            <a:avLst/>
            <a:gdLst/>
            <a:ahLst/>
            <a:cxnLst/>
            <a:rect l="l" t="t" r="r" b="b"/>
            <a:pathLst>
              <a:path w="3862704" h="718820">
                <a:moveTo>
                  <a:pt x="0" y="119761"/>
                </a:moveTo>
                <a:lnTo>
                  <a:pt x="9427" y="73134"/>
                </a:lnTo>
                <a:lnTo>
                  <a:pt x="35131" y="35067"/>
                </a:lnTo>
                <a:lnTo>
                  <a:pt x="73241" y="9407"/>
                </a:lnTo>
                <a:lnTo>
                  <a:pt x="119888" y="0"/>
                </a:lnTo>
                <a:lnTo>
                  <a:pt x="1403477" y="0"/>
                </a:lnTo>
                <a:lnTo>
                  <a:pt x="2005076" y="0"/>
                </a:lnTo>
                <a:lnTo>
                  <a:pt x="2286254" y="0"/>
                </a:lnTo>
                <a:lnTo>
                  <a:pt x="2332880" y="9407"/>
                </a:lnTo>
                <a:lnTo>
                  <a:pt x="2370947" y="35067"/>
                </a:lnTo>
                <a:lnTo>
                  <a:pt x="2396607" y="73134"/>
                </a:lnTo>
                <a:lnTo>
                  <a:pt x="2406015" y="119761"/>
                </a:lnTo>
                <a:lnTo>
                  <a:pt x="2406015" y="419227"/>
                </a:lnTo>
                <a:lnTo>
                  <a:pt x="3862704" y="606425"/>
                </a:lnTo>
                <a:lnTo>
                  <a:pt x="2406015" y="598932"/>
                </a:lnTo>
                <a:lnTo>
                  <a:pt x="2396607" y="645558"/>
                </a:lnTo>
                <a:lnTo>
                  <a:pt x="2370947" y="683625"/>
                </a:lnTo>
                <a:lnTo>
                  <a:pt x="2332880" y="709285"/>
                </a:lnTo>
                <a:lnTo>
                  <a:pt x="2286254" y="718693"/>
                </a:lnTo>
                <a:lnTo>
                  <a:pt x="2005076" y="718693"/>
                </a:lnTo>
                <a:lnTo>
                  <a:pt x="1403477" y="718693"/>
                </a:lnTo>
                <a:lnTo>
                  <a:pt x="119888" y="718693"/>
                </a:lnTo>
                <a:lnTo>
                  <a:pt x="73241" y="709285"/>
                </a:lnTo>
                <a:lnTo>
                  <a:pt x="35131" y="683625"/>
                </a:lnTo>
                <a:lnTo>
                  <a:pt x="9427" y="645558"/>
                </a:lnTo>
                <a:lnTo>
                  <a:pt x="0" y="598932"/>
                </a:lnTo>
                <a:lnTo>
                  <a:pt x="0" y="419227"/>
                </a:lnTo>
                <a:lnTo>
                  <a:pt x="0" y="119761"/>
                </a:lnTo>
                <a:close/>
              </a:path>
            </a:pathLst>
          </a:custGeom>
          <a:ln w="19049">
            <a:solidFill>
              <a:srgbClr val="4189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9896" y="1665223"/>
            <a:ext cx="8158480" cy="297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spc="-5" dirty="0">
                <a:latin typeface="宋体"/>
                <a:cs typeface="宋体"/>
              </a:rPr>
              <a:t>如何在属性值缺失的情况下进行划分属性选择</a:t>
            </a:r>
            <a:endParaRPr sz="2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Times New Roman"/>
              <a:cs typeface="Times New Roman"/>
            </a:endParaRPr>
          </a:p>
          <a:p>
            <a:pPr marR="5080" algn="r">
              <a:lnSpc>
                <a:spcPts val="2140"/>
              </a:lnSpc>
            </a:pPr>
            <a:r>
              <a:rPr sz="1800" spc="-5" dirty="0">
                <a:latin typeface="宋体"/>
                <a:cs typeface="宋体"/>
              </a:rPr>
              <a:t>表</a:t>
            </a:r>
            <a:r>
              <a:rPr sz="1800" dirty="0">
                <a:latin typeface="宋体"/>
                <a:cs typeface="宋体"/>
              </a:rPr>
              <a:t>示</a:t>
            </a:r>
            <a:r>
              <a:rPr sz="1800" spc="45" dirty="0">
                <a:latin typeface="Cambria Math"/>
                <a:cs typeface="Cambria Math"/>
              </a:rPr>
              <a:t>𝐷</a:t>
            </a:r>
            <a:r>
              <a:rPr sz="1800" spc="-5" dirty="0">
                <a:latin typeface="宋体"/>
                <a:cs typeface="宋体"/>
              </a:rPr>
              <a:t>中属性</a:t>
            </a:r>
            <a:r>
              <a:rPr sz="1800" spc="35" dirty="0">
                <a:latin typeface="Cambria Math"/>
                <a:cs typeface="Cambria Math"/>
              </a:rPr>
              <a:t>𝑎</a:t>
            </a:r>
            <a:r>
              <a:rPr sz="1800" spc="-5" dirty="0">
                <a:latin typeface="宋体"/>
                <a:cs typeface="宋体"/>
              </a:rPr>
              <a:t>上没</a:t>
            </a:r>
            <a:endParaRPr sz="1800">
              <a:latin typeface="宋体"/>
              <a:cs typeface="宋体"/>
            </a:endParaRPr>
          </a:p>
          <a:p>
            <a:pPr marR="151765" algn="r">
              <a:lnSpc>
                <a:spcPts val="2140"/>
              </a:lnSpc>
            </a:pPr>
            <a:r>
              <a:rPr sz="1800" dirty="0">
                <a:latin typeface="宋体"/>
                <a:cs typeface="宋体"/>
              </a:rPr>
              <a:t>有缺失值的样本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Times New Roman"/>
              <a:cs typeface="Times New Roman"/>
            </a:endParaRPr>
          </a:p>
          <a:p>
            <a:pPr marR="4279900" algn="ctr">
              <a:lnSpc>
                <a:spcPts val="2125"/>
              </a:lnSpc>
            </a:pPr>
            <a:r>
              <a:rPr sz="1800" spc="-5" dirty="0">
                <a:latin typeface="宋体"/>
                <a:cs typeface="宋体"/>
              </a:rPr>
              <a:t>表示</a:t>
            </a:r>
            <a:r>
              <a:rPr sz="1800" spc="45" dirty="0">
                <a:latin typeface="Cambria Math"/>
                <a:cs typeface="Cambria Math"/>
              </a:rPr>
              <a:t>𝐷</a:t>
            </a:r>
            <a:r>
              <a:rPr sz="1800" spc="-5" dirty="0">
                <a:latin typeface="宋体"/>
                <a:cs typeface="宋体"/>
              </a:rPr>
              <a:t>中属于第</a:t>
            </a:r>
            <a:r>
              <a:rPr sz="1800" spc="45" dirty="0">
                <a:latin typeface="Cambria Math"/>
                <a:cs typeface="Cambria Math"/>
              </a:rPr>
              <a:t>𝑘</a:t>
            </a:r>
            <a:r>
              <a:rPr sz="1800" dirty="0">
                <a:latin typeface="宋体"/>
                <a:cs typeface="宋体"/>
              </a:rPr>
              <a:t>类</a:t>
            </a:r>
            <a:endParaRPr sz="1800">
              <a:latin typeface="宋体"/>
              <a:cs typeface="宋体"/>
            </a:endParaRPr>
          </a:p>
          <a:p>
            <a:pPr marR="4284980" algn="ctr">
              <a:lnSpc>
                <a:spcPts val="2125"/>
              </a:lnSpc>
            </a:pPr>
            <a:r>
              <a:rPr sz="1800" dirty="0">
                <a:latin typeface="宋体"/>
                <a:cs typeface="宋体"/>
              </a:rPr>
              <a:t>的样本子集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Times New Roman"/>
              <a:cs typeface="Times New Roman"/>
            </a:endParaRPr>
          </a:p>
          <a:p>
            <a:pPr marR="4170679" algn="ctr">
              <a:lnSpc>
                <a:spcPts val="2125"/>
              </a:lnSpc>
            </a:pPr>
            <a:r>
              <a:rPr sz="1800" dirty="0">
                <a:latin typeface="宋体"/>
                <a:cs typeface="宋体"/>
              </a:rPr>
              <a:t>表示</a:t>
            </a:r>
            <a:r>
              <a:rPr sz="1800" spc="50" dirty="0">
                <a:latin typeface="Cambria Math"/>
                <a:cs typeface="Cambria Math"/>
              </a:rPr>
              <a:t>𝐷</a:t>
            </a:r>
            <a:r>
              <a:rPr sz="1800" dirty="0">
                <a:latin typeface="宋体"/>
                <a:cs typeface="宋体"/>
              </a:rPr>
              <a:t>中在属性</a:t>
            </a:r>
            <a:r>
              <a:rPr sz="1800" spc="40" dirty="0">
                <a:latin typeface="Cambria Math"/>
                <a:cs typeface="Cambria Math"/>
              </a:rPr>
              <a:t>𝑎</a:t>
            </a:r>
            <a:r>
              <a:rPr sz="1800" dirty="0">
                <a:latin typeface="宋体"/>
                <a:cs typeface="宋体"/>
              </a:rPr>
              <a:t>上取</a:t>
            </a:r>
            <a:endParaRPr sz="1800">
              <a:latin typeface="宋体"/>
              <a:cs typeface="宋体"/>
            </a:endParaRPr>
          </a:p>
          <a:p>
            <a:pPr marR="4175125" algn="ctr">
              <a:lnSpc>
                <a:spcPts val="2125"/>
              </a:lnSpc>
            </a:pPr>
            <a:r>
              <a:rPr sz="1800" spc="-5" dirty="0">
                <a:latin typeface="宋体"/>
                <a:cs typeface="宋体"/>
              </a:rPr>
              <a:t>值为</a:t>
            </a:r>
            <a:r>
              <a:rPr sz="1800" spc="75" dirty="0">
                <a:latin typeface="Cambria Math"/>
                <a:cs typeface="Cambria Math"/>
              </a:rPr>
              <a:t>𝑎</a:t>
            </a:r>
            <a:r>
              <a:rPr sz="1950" spc="112" baseline="27777" dirty="0">
                <a:latin typeface="Cambria Math"/>
                <a:cs typeface="Cambria Math"/>
              </a:rPr>
              <a:t>𝑣</a:t>
            </a:r>
            <a:r>
              <a:rPr sz="1800" spc="-5" dirty="0">
                <a:latin typeface="宋体"/>
                <a:cs typeface="宋体"/>
              </a:rPr>
              <a:t>的样本子集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10766679" y="6318303"/>
            <a:ext cx="2063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0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55314" y="2333625"/>
            <a:ext cx="5267325" cy="131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45591" y="790193"/>
            <a:ext cx="6908800" cy="10331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200" spc="-5" dirty="0">
                <a:latin typeface="宋体"/>
                <a:cs typeface="宋体"/>
              </a:rPr>
              <a:t>对于属性</a:t>
            </a:r>
            <a:r>
              <a:rPr sz="2200" spc="-5" dirty="0">
                <a:latin typeface="Cambria Math"/>
                <a:cs typeface="Cambria Math"/>
              </a:rPr>
              <a:t>𝑎</a:t>
            </a:r>
            <a:r>
              <a:rPr sz="2200" spc="50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宋体"/>
                <a:cs typeface="宋体"/>
              </a:rPr>
              <a:t>，</a:t>
            </a:r>
            <a:r>
              <a:rPr sz="2200" spc="5" dirty="0">
                <a:latin typeface="Cambria Math"/>
                <a:cs typeface="Cambria Math"/>
              </a:rPr>
              <a:t>𝜌</a:t>
            </a:r>
            <a:r>
              <a:rPr sz="2200" spc="-5" dirty="0">
                <a:latin typeface="宋体"/>
                <a:cs typeface="宋体"/>
              </a:rPr>
              <a:t>表示无缺失值样本所占比例</a:t>
            </a:r>
            <a:endParaRPr sz="2200">
              <a:latin typeface="宋体"/>
              <a:cs typeface="宋体"/>
            </a:endParaRPr>
          </a:p>
          <a:p>
            <a:pPr marL="355600" indent="-342900">
              <a:lnSpc>
                <a:spcPts val="2635"/>
              </a:lnSpc>
              <a:spcBef>
                <a:spcPts val="25"/>
              </a:spcBef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200" spc="75" dirty="0">
                <a:latin typeface="Cambria Math"/>
                <a:cs typeface="Cambria Math"/>
              </a:rPr>
              <a:t>𝑝</a:t>
            </a:r>
            <a:r>
              <a:rPr sz="2400" spc="112" baseline="-15625" dirty="0">
                <a:latin typeface="Cambria Math"/>
                <a:cs typeface="Cambria Math"/>
              </a:rPr>
              <a:t>𝑘</a:t>
            </a:r>
            <a:r>
              <a:rPr sz="2200" spc="-10" dirty="0">
                <a:latin typeface="宋体"/>
                <a:cs typeface="宋体"/>
              </a:rPr>
              <a:t>表示无缺失值样本中</a:t>
            </a:r>
            <a:r>
              <a:rPr sz="2200" spc="-5" dirty="0">
                <a:latin typeface="宋体"/>
                <a:cs typeface="宋体"/>
              </a:rPr>
              <a:t>第</a:t>
            </a:r>
            <a:r>
              <a:rPr sz="2200" spc="45" dirty="0">
                <a:latin typeface="Cambria Math"/>
                <a:cs typeface="Cambria Math"/>
              </a:rPr>
              <a:t>𝑘</a:t>
            </a:r>
            <a:r>
              <a:rPr sz="2200" spc="-10" dirty="0">
                <a:latin typeface="宋体"/>
                <a:cs typeface="宋体"/>
              </a:rPr>
              <a:t>类所占的比例</a:t>
            </a:r>
            <a:endParaRPr sz="2200">
              <a:latin typeface="宋体"/>
              <a:cs typeface="宋体"/>
            </a:endParaRPr>
          </a:p>
          <a:p>
            <a:pPr marL="355600" indent="-342900">
              <a:lnSpc>
                <a:spcPts val="2635"/>
              </a:lnSpc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200" spc="-100" dirty="0">
                <a:latin typeface="Cambria Math"/>
                <a:cs typeface="Cambria Math"/>
              </a:rPr>
              <a:t>𝑟</a:t>
            </a:r>
            <a:r>
              <a:rPr sz="2400" spc="-150" baseline="-15625" dirty="0">
                <a:latin typeface="Cambria Math"/>
                <a:cs typeface="Cambria Math"/>
              </a:rPr>
              <a:t>𝑣</a:t>
            </a:r>
            <a:r>
              <a:rPr sz="2200" spc="-10" dirty="0">
                <a:latin typeface="宋体"/>
                <a:cs typeface="宋体"/>
              </a:rPr>
              <a:t>表示无缺失值样本中</a:t>
            </a:r>
            <a:r>
              <a:rPr sz="2200" spc="-5" dirty="0">
                <a:latin typeface="宋体"/>
                <a:cs typeface="宋体"/>
              </a:rPr>
              <a:t>在</a:t>
            </a:r>
            <a:r>
              <a:rPr sz="2200" spc="-10" dirty="0">
                <a:latin typeface="宋体"/>
                <a:cs typeface="宋体"/>
              </a:rPr>
              <a:t>属</a:t>
            </a:r>
            <a:r>
              <a:rPr sz="2200" spc="-5" dirty="0">
                <a:latin typeface="宋体"/>
                <a:cs typeface="宋体"/>
              </a:rPr>
              <a:t>性</a:t>
            </a:r>
            <a:r>
              <a:rPr sz="2200" spc="65" dirty="0">
                <a:latin typeface="Cambria Math"/>
                <a:cs typeface="Cambria Math"/>
              </a:rPr>
              <a:t>𝑎</a:t>
            </a:r>
            <a:r>
              <a:rPr sz="2200" spc="-10" dirty="0">
                <a:latin typeface="宋体"/>
                <a:cs typeface="宋体"/>
              </a:rPr>
              <a:t>上取值</a:t>
            </a:r>
            <a:r>
              <a:rPr sz="2200" spc="-5" dirty="0">
                <a:latin typeface="宋体"/>
                <a:cs typeface="宋体"/>
              </a:rPr>
              <a:t>为</a:t>
            </a:r>
            <a:r>
              <a:rPr sz="2200" spc="40" dirty="0">
                <a:latin typeface="Cambria Math"/>
                <a:cs typeface="Cambria Math"/>
              </a:rPr>
              <a:t>𝑎</a:t>
            </a:r>
            <a:r>
              <a:rPr sz="2400" spc="60" baseline="27777" dirty="0">
                <a:latin typeface="Cambria Math"/>
                <a:cs typeface="Cambria Math"/>
              </a:rPr>
              <a:t>𝑣</a:t>
            </a:r>
            <a:r>
              <a:rPr sz="2400" spc="-300" baseline="27777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宋体"/>
                <a:cs typeface="宋体"/>
              </a:rPr>
              <a:t>的样本子集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36264" y="3910076"/>
            <a:ext cx="2952750" cy="819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0766679" y="6318303"/>
            <a:ext cx="2063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0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636473"/>
            <a:ext cx="28155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缺</a:t>
            </a:r>
            <a:r>
              <a:rPr sz="4400" spc="-15" dirty="0"/>
              <a:t>失</a:t>
            </a:r>
            <a:r>
              <a:rPr sz="4400" spc="-10" dirty="0"/>
              <a:t>值处理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1651635" y="2579623"/>
            <a:ext cx="3895725" cy="2390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58464" y="1967357"/>
            <a:ext cx="3498850" cy="840740"/>
          </a:xfrm>
          <a:custGeom>
            <a:avLst/>
            <a:gdLst/>
            <a:ahLst/>
            <a:cxnLst/>
            <a:rect l="l" t="t" r="r" b="b"/>
            <a:pathLst>
              <a:path w="3498850" h="840739">
                <a:moveTo>
                  <a:pt x="3498723" y="700277"/>
                </a:moveTo>
                <a:lnTo>
                  <a:pt x="1201927" y="700277"/>
                </a:lnTo>
                <a:lnTo>
                  <a:pt x="1209071" y="744546"/>
                </a:lnTo>
                <a:lnTo>
                  <a:pt x="1228961" y="782998"/>
                </a:lnTo>
                <a:lnTo>
                  <a:pt x="1259288" y="813325"/>
                </a:lnTo>
                <a:lnTo>
                  <a:pt x="1297740" y="833215"/>
                </a:lnTo>
                <a:lnTo>
                  <a:pt x="1342008" y="840358"/>
                </a:lnTo>
                <a:lnTo>
                  <a:pt x="3358769" y="840358"/>
                </a:lnTo>
                <a:lnTo>
                  <a:pt x="3403023" y="833215"/>
                </a:lnTo>
                <a:lnTo>
                  <a:pt x="3441444" y="813325"/>
                </a:lnTo>
                <a:lnTo>
                  <a:pt x="3471733" y="782998"/>
                </a:lnTo>
                <a:lnTo>
                  <a:pt x="3491592" y="744546"/>
                </a:lnTo>
                <a:lnTo>
                  <a:pt x="3498723" y="700277"/>
                </a:lnTo>
                <a:close/>
              </a:path>
              <a:path w="3498850" h="840739">
                <a:moveTo>
                  <a:pt x="3358769" y="0"/>
                </a:moveTo>
                <a:lnTo>
                  <a:pt x="1342008" y="0"/>
                </a:lnTo>
                <a:lnTo>
                  <a:pt x="1297740" y="7143"/>
                </a:lnTo>
                <a:lnTo>
                  <a:pt x="1259288" y="27033"/>
                </a:lnTo>
                <a:lnTo>
                  <a:pt x="1228961" y="57360"/>
                </a:lnTo>
                <a:lnTo>
                  <a:pt x="1209071" y="95812"/>
                </a:lnTo>
                <a:lnTo>
                  <a:pt x="1201927" y="140080"/>
                </a:lnTo>
                <a:lnTo>
                  <a:pt x="1201927" y="490219"/>
                </a:lnTo>
                <a:lnTo>
                  <a:pt x="0" y="805814"/>
                </a:lnTo>
                <a:lnTo>
                  <a:pt x="1201927" y="700277"/>
                </a:lnTo>
                <a:lnTo>
                  <a:pt x="3498723" y="700277"/>
                </a:lnTo>
                <a:lnTo>
                  <a:pt x="3498723" y="140080"/>
                </a:lnTo>
                <a:lnTo>
                  <a:pt x="3491592" y="95812"/>
                </a:lnTo>
                <a:lnTo>
                  <a:pt x="3471733" y="57360"/>
                </a:lnTo>
                <a:lnTo>
                  <a:pt x="3441444" y="27033"/>
                </a:lnTo>
                <a:lnTo>
                  <a:pt x="3403023" y="7143"/>
                </a:lnTo>
                <a:lnTo>
                  <a:pt x="33587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58464" y="1967357"/>
            <a:ext cx="3498850" cy="840740"/>
          </a:xfrm>
          <a:custGeom>
            <a:avLst/>
            <a:gdLst/>
            <a:ahLst/>
            <a:cxnLst/>
            <a:rect l="l" t="t" r="r" b="b"/>
            <a:pathLst>
              <a:path w="3498850" h="840739">
                <a:moveTo>
                  <a:pt x="1201927" y="140080"/>
                </a:moveTo>
                <a:lnTo>
                  <a:pt x="1209071" y="95812"/>
                </a:lnTo>
                <a:lnTo>
                  <a:pt x="1228961" y="57360"/>
                </a:lnTo>
                <a:lnTo>
                  <a:pt x="1259288" y="27033"/>
                </a:lnTo>
                <a:lnTo>
                  <a:pt x="1297740" y="7143"/>
                </a:lnTo>
                <a:lnTo>
                  <a:pt x="1342008" y="0"/>
                </a:lnTo>
                <a:lnTo>
                  <a:pt x="1584705" y="0"/>
                </a:lnTo>
                <a:lnTo>
                  <a:pt x="2159000" y="0"/>
                </a:lnTo>
                <a:lnTo>
                  <a:pt x="3358769" y="0"/>
                </a:lnTo>
                <a:lnTo>
                  <a:pt x="3403023" y="7143"/>
                </a:lnTo>
                <a:lnTo>
                  <a:pt x="3441444" y="27033"/>
                </a:lnTo>
                <a:lnTo>
                  <a:pt x="3471733" y="57360"/>
                </a:lnTo>
                <a:lnTo>
                  <a:pt x="3491592" y="95812"/>
                </a:lnTo>
                <a:lnTo>
                  <a:pt x="3498723" y="140080"/>
                </a:lnTo>
                <a:lnTo>
                  <a:pt x="3498723" y="490219"/>
                </a:lnTo>
                <a:lnTo>
                  <a:pt x="3498723" y="700277"/>
                </a:lnTo>
                <a:lnTo>
                  <a:pt x="3491592" y="744546"/>
                </a:lnTo>
                <a:lnTo>
                  <a:pt x="3471733" y="782998"/>
                </a:lnTo>
                <a:lnTo>
                  <a:pt x="3441444" y="813325"/>
                </a:lnTo>
                <a:lnTo>
                  <a:pt x="3403023" y="833215"/>
                </a:lnTo>
                <a:lnTo>
                  <a:pt x="3358769" y="840358"/>
                </a:lnTo>
                <a:lnTo>
                  <a:pt x="2159000" y="840358"/>
                </a:lnTo>
                <a:lnTo>
                  <a:pt x="1584705" y="840358"/>
                </a:lnTo>
                <a:lnTo>
                  <a:pt x="1342008" y="840358"/>
                </a:lnTo>
                <a:lnTo>
                  <a:pt x="1297740" y="833215"/>
                </a:lnTo>
                <a:lnTo>
                  <a:pt x="1259288" y="813325"/>
                </a:lnTo>
                <a:lnTo>
                  <a:pt x="1228961" y="782998"/>
                </a:lnTo>
                <a:lnTo>
                  <a:pt x="1209071" y="744546"/>
                </a:lnTo>
                <a:lnTo>
                  <a:pt x="1201927" y="700277"/>
                </a:lnTo>
                <a:lnTo>
                  <a:pt x="0" y="805814"/>
                </a:lnTo>
                <a:lnTo>
                  <a:pt x="1201927" y="490219"/>
                </a:lnTo>
                <a:lnTo>
                  <a:pt x="1201927" y="140080"/>
                </a:lnTo>
                <a:close/>
              </a:path>
            </a:pathLst>
          </a:custGeom>
          <a:ln w="19050">
            <a:solidFill>
              <a:srgbClr val="4189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2607" y="1519809"/>
            <a:ext cx="8744585" cy="1152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200" spc="-5" dirty="0">
                <a:latin typeface="宋体"/>
                <a:cs typeface="宋体"/>
              </a:rPr>
              <a:t>给定划分属性，若样本在该属性值上的值缺失该如何对样本进行划分</a:t>
            </a:r>
            <a:endParaRPr sz="2200" dirty="0">
              <a:latin typeface="宋体"/>
              <a:cs typeface="宋体"/>
            </a:endParaRPr>
          </a:p>
          <a:p>
            <a:pPr marL="1490980" algn="ctr">
              <a:lnSpc>
                <a:spcPts val="2105"/>
              </a:lnSpc>
              <a:spcBef>
                <a:spcPts val="2020"/>
              </a:spcBef>
            </a:pPr>
            <a:r>
              <a:rPr sz="1800" dirty="0">
                <a:latin typeface="宋体"/>
                <a:cs typeface="宋体"/>
              </a:rPr>
              <a:t>根结点中各样本的</a:t>
            </a:r>
          </a:p>
          <a:p>
            <a:pPr marL="1487170" algn="ctr">
              <a:lnSpc>
                <a:spcPts val="2105"/>
              </a:lnSpc>
            </a:pPr>
            <a:r>
              <a:rPr sz="1800" spc="-5" dirty="0">
                <a:latin typeface="宋体"/>
                <a:cs typeface="宋体"/>
              </a:rPr>
              <a:t>权重初始化</a:t>
            </a:r>
            <a:r>
              <a:rPr sz="1800" dirty="0">
                <a:latin typeface="宋体"/>
                <a:cs typeface="宋体"/>
              </a:rPr>
              <a:t>为</a:t>
            </a:r>
            <a:r>
              <a:rPr sz="18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10766679" y="6318303"/>
            <a:ext cx="2063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0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6598539" y="2940811"/>
            <a:ext cx="3886835" cy="2031364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3345" marR="112395" algn="just">
              <a:lnSpc>
                <a:spcPct val="100099"/>
              </a:lnSpc>
              <a:spcBef>
                <a:spcPts val="300"/>
              </a:spcBef>
            </a:pPr>
            <a:r>
              <a:rPr sz="1800" spc="-5" dirty="0">
                <a:latin typeface="宋体"/>
                <a:cs typeface="宋体"/>
              </a:rPr>
              <a:t>若样本</a:t>
            </a:r>
            <a:r>
              <a:rPr sz="1800" dirty="0">
                <a:latin typeface="Cambria Math"/>
                <a:cs typeface="Cambria Math"/>
              </a:rPr>
              <a:t>𝒙</a:t>
            </a:r>
            <a:r>
              <a:rPr sz="1800" spc="-5" dirty="0">
                <a:latin typeface="宋体"/>
                <a:cs typeface="宋体"/>
              </a:rPr>
              <a:t>在划分属</a:t>
            </a:r>
            <a:r>
              <a:rPr sz="1800" dirty="0">
                <a:latin typeface="宋体"/>
                <a:cs typeface="宋体"/>
              </a:rPr>
              <a:t>性</a:t>
            </a:r>
            <a:r>
              <a:rPr sz="1800" spc="-20" dirty="0">
                <a:latin typeface="Corbel"/>
                <a:cs typeface="Corbel"/>
              </a:rPr>
              <a:t>a</a:t>
            </a:r>
            <a:r>
              <a:rPr sz="1800" spc="-5" dirty="0">
                <a:latin typeface="宋体"/>
                <a:cs typeface="宋体"/>
              </a:rPr>
              <a:t>上取值已知，则 </a:t>
            </a:r>
            <a:r>
              <a:rPr sz="1800" dirty="0">
                <a:latin typeface="宋体"/>
                <a:cs typeface="宋体"/>
              </a:rPr>
              <a:t>可直接划分到其对应的子结点，权值 </a:t>
            </a:r>
            <a:r>
              <a:rPr sz="1800" spc="-5" dirty="0">
                <a:latin typeface="宋体"/>
                <a:cs typeface="宋体"/>
              </a:rPr>
              <a:t>保持不变。</a:t>
            </a:r>
            <a:endParaRPr sz="1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93345" marR="112395">
              <a:lnSpc>
                <a:spcPct val="100099"/>
              </a:lnSpc>
            </a:pPr>
            <a:r>
              <a:rPr sz="1800" dirty="0">
                <a:latin typeface="宋体"/>
                <a:cs typeface="宋体"/>
              </a:rPr>
              <a:t>若样本</a:t>
            </a:r>
            <a:r>
              <a:rPr sz="1800" spc="5" dirty="0">
                <a:latin typeface="Cambria Math"/>
                <a:cs typeface="Cambria Math"/>
              </a:rPr>
              <a:t>𝒙</a:t>
            </a:r>
            <a:r>
              <a:rPr sz="1800" dirty="0">
                <a:latin typeface="宋体"/>
                <a:cs typeface="宋体"/>
              </a:rPr>
              <a:t>在划分属</a:t>
            </a:r>
            <a:r>
              <a:rPr sz="1800" spc="5" dirty="0">
                <a:latin typeface="宋体"/>
                <a:cs typeface="宋体"/>
              </a:rPr>
              <a:t>性</a:t>
            </a:r>
            <a:r>
              <a:rPr sz="1800" spc="-20" dirty="0">
                <a:latin typeface="Corbel"/>
                <a:cs typeface="Corbel"/>
              </a:rPr>
              <a:t>a</a:t>
            </a:r>
            <a:r>
              <a:rPr sz="1800" dirty="0">
                <a:latin typeface="宋体"/>
                <a:cs typeface="宋体"/>
              </a:rPr>
              <a:t>上取值未知，则 </a:t>
            </a:r>
            <a:r>
              <a:rPr sz="1800" spc="-5" dirty="0">
                <a:latin typeface="宋体"/>
                <a:cs typeface="宋体"/>
              </a:rPr>
              <a:t>将</a:t>
            </a:r>
            <a:r>
              <a:rPr sz="1800" spc="5" dirty="0">
                <a:latin typeface="Cambria Math"/>
                <a:cs typeface="Cambria Math"/>
              </a:rPr>
              <a:t>𝒙</a:t>
            </a:r>
            <a:r>
              <a:rPr sz="1800" spc="-5" dirty="0">
                <a:latin typeface="宋体"/>
                <a:cs typeface="宋体"/>
              </a:rPr>
              <a:t>划分入所有子结点，在对应子结 </a:t>
            </a:r>
            <a:r>
              <a:rPr sz="1800" dirty="0">
                <a:latin typeface="宋体"/>
                <a:cs typeface="宋体"/>
              </a:rPr>
              <a:t>点中调整样本权值</a:t>
            </a:r>
            <a:r>
              <a:rPr sz="1800" spc="5" dirty="0">
                <a:latin typeface="宋体"/>
                <a:cs typeface="宋体"/>
              </a:rPr>
              <a:t>为</a:t>
            </a:r>
            <a:r>
              <a:rPr sz="1800" spc="-35" dirty="0">
                <a:latin typeface="Cambria Math"/>
                <a:cs typeface="Cambria Math"/>
              </a:rPr>
              <a:t>𝑟</a:t>
            </a:r>
            <a:r>
              <a:rPr sz="1950" spc="-52" baseline="-14957" dirty="0">
                <a:latin typeface="Cambria Math"/>
                <a:cs typeface="Cambria Math"/>
              </a:rPr>
              <a:t>𝑣</a:t>
            </a:r>
            <a:r>
              <a:rPr sz="1800" spc="-35" dirty="0">
                <a:latin typeface="Corbel"/>
                <a:cs typeface="Corbel"/>
              </a:rPr>
              <a:t>*</a:t>
            </a:r>
            <a:r>
              <a:rPr sz="1800" spc="-35" dirty="0">
                <a:latin typeface="Cambria Math"/>
                <a:cs typeface="Cambria Math"/>
              </a:rPr>
              <a:t>𝜔</a:t>
            </a:r>
            <a:r>
              <a:rPr sz="1950" spc="-52" baseline="-14957" dirty="0">
                <a:latin typeface="Cambria Math"/>
                <a:cs typeface="Cambria Math"/>
              </a:rPr>
              <a:t>𝑥</a:t>
            </a:r>
            <a:endParaRPr sz="1950" baseline="-14957" dirty="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7410" y="661987"/>
            <a:ext cx="7751840" cy="5534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21834" y="341452"/>
            <a:ext cx="31127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宋体"/>
                <a:cs typeface="宋体"/>
              </a:rPr>
              <a:t>表</a:t>
            </a:r>
            <a:r>
              <a:rPr sz="1800" spc="-5" dirty="0">
                <a:latin typeface="Times New Roman"/>
                <a:cs typeface="Times New Roman"/>
              </a:rPr>
              <a:t>5</a:t>
            </a:r>
            <a:r>
              <a:rPr sz="1800" spc="-5" dirty="0">
                <a:latin typeface="宋体"/>
                <a:cs typeface="宋体"/>
              </a:rPr>
              <a:t>：包含缺失值</a:t>
            </a:r>
            <a:r>
              <a:rPr sz="1800" dirty="0">
                <a:latin typeface="宋体"/>
                <a:cs typeface="宋体"/>
              </a:rPr>
              <a:t>的</a:t>
            </a:r>
            <a:r>
              <a:rPr sz="1800" spc="-5" dirty="0">
                <a:latin typeface="宋体"/>
                <a:cs typeface="宋体"/>
              </a:rPr>
              <a:t>西瓜数据集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0766679" y="6318303"/>
            <a:ext cx="2063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0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3060" y="542657"/>
            <a:ext cx="4858060" cy="1415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4614" y="2062491"/>
            <a:ext cx="4632205" cy="127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2790" y="3416766"/>
            <a:ext cx="4747878" cy="6835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3749" y="4108661"/>
            <a:ext cx="6385633" cy="17587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94321" y="1386856"/>
            <a:ext cx="5197224" cy="4338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81597" y="2430526"/>
            <a:ext cx="5238750" cy="12668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73140" y="2421889"/>
            <a:ext cx="5381625" cy="1313815"/>
          </a:xfrm>
          <a:custGeom>
            <a:avLst/>
            <a:gdLst/>
            <a:ahLst/>
            <a:cxnLst/>
            <a:rect l="l" t="t" r="r" b="b"/>
            <a:pathLst>
              <a:path w="5381625" h="1313814">
                <a:moveTo>
                  <a:pt x="0" y="1313561"/>
                </a:moveTo>
                <a:lnTo>
                  <a:pt x="5381625" y="1313561"/>
                </a:lnTo>
                <a:lnTo>
                  <a:pt x="5381625" y="0"/>
                </a:lnTo>
                <a:lnTo>
                  <a:pt x="0" y="0"/>
                </a:lnTo>
                <a:lnTo>
                  <a:pt x="0" y="1313561"/>
                </a:lnTo>
                <a:close/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10766679" y="6318303"/>
            <a:ext cx="2063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0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3093" y="1600200"/>
            <a:ext cx="8294766" cy="3648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0766679" y="6318303"/>
            <a:ext cx="2063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0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636473"/>
            <a:ext cx="33743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多变量决策树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835396" y="796442"/>
            <a:ext cx="3848100" cy="5419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9960" y="1934082"/>
            <a:ext cx="2881630" cy="235077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55600" marR="5080" indent="-342900" algn="just">
              <a:lnSpc>
                <a:spcPct val="96900"/>
              </a:lnSpc>
              <a:spcBef>
                <a:spcPts val="175"/>
              </a:spcBef>
              <a:buFont typeface="Wingdings"/>
              <a:buChar char=""/>
              <a:tabLst>
                <a:tab pos="356235" algn="l"/>
              </a:tabLst>
            </a:pPr>
            <a:r>
              <a:rPr sz="2200" spc="-5" dirty="0">
                <a:latin typeface="宋体"/>
                <a:cs typeface="宋体"/>
              </a:rPr>
              <a:t>决策树所形成的分类 边界</a:t>
            </a:r>
            <a:r>
              <a:rPr sz="2200" spc="-10" dirty="0">
                <a:latin typeface="宋体"/>
                <a:cs typeface="宋体"/>
              </a:rPr>
              <a:t>：</a:t>
            </a:r>
            <a:r>
              <a:rPr sz="2200" spc="-5" dirty="0">
                <a:solidFill>
                  <a:srgbClr val="FF0000"/>
                </a:solidFill>
                <a:latin typeface="宋体"/>
                <a:cs typeface="宋体"/>
              </a:rPr>
              <a:t>轴平</a:t>
            </a:r>
            <a:r>
              <a:rPr sz="2200" spc="-10" dirty="0">
                <a:solidFill>
                  <a:srgbClr val="FF0000"/>
                </a:solidFill>
                <a:latin typeface="宋体"/>
                <a:cs typeface="宋体"/>
              </a:rPr>
              <a:t>行</a:t>
            </a:r>
            <a:r>
              <a:rPr sz="2200" dirty="0">
                <a:latin typeface="宋体"/>
                <a:cs typeface="宋体"/>
              </a:rPr>
              <a:t>（</a:t>
            </a:r>
            <a:r>
              <a:rPr sz="2200" dirty="0">
                <a:latin typeface="Corbel"/>
                <a:cs typeface="Corbel"/>
              </a:rPr>
              <a:t>axis-  </a:t>
            </a:r>
            <a:r>
              <a:rPr sz="2200" spc="-10" dirty="0">
                <a:latin typeface="Corbel"/>
                <a:cs typeface="Corbel"/>
              </a:rPr>
              <a:t>parallel</a:t>
            </a:r>
            <a:r>
              <a:rPr sz="2200" spc="-10" dirty="0">
                <a:latin typeface="宋体"/>
                <a:cs typeface="宋体"/>
              </a:rPr>
              <a:t>）</a:t>
            </a:r>
            <a:endParaRPr sz="2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"/>
            </a:pPr>
            <a:endParaRPr sz="25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6900"/>
              </a:lnSpc>
              <a:buFont typeface="Wingdings"/>
              <a:buChar char=""/>
              <a:tabLst>
                <a:tab pos="356235" algn="l"/>
              </a:tabLst>
            </a:pPr>
            <a:r>
              <a:rPr sz="2200" spc="-5" dirty="0">
                <a:latin typeface="宋体"/>
                <a:cs typeface="宋体"/>
              </a:rPr>
              <a:t>每一段划分都直接对 应了属性取值，较好 </a:t>
            </a:r>
            <a:r>
              <a:rPr sz="2200" spc="-10" dirty="0">
                <a:latin typeface="宋体"/>
                <a:cs typeface="宋体"/>
              </a:rPr>
              <a:t>的</a:t>
            </a:r>
            <a:r>
              <a:rPr sz="2200" spc="-5" dirty="0">
                <a:solidFill>
                  <a:srgbClr val="FF0000"/>
                </a:solidFill>
                <a:latin typeface="宋体"/>
                <a:cs typeface="宋体"/>
              </a:rPr>
              <a:t>可解释性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10766679" y="6318303"/>
            <a:ext cx="2063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00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6009513" y="384505"/>
            <a:ext cx="3569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宋体"/>
                <a:cs typeface="宋体"/>
              </a:rPr>
              <a:t>表</a:t>
            </a:r>
            <a:r>
              <a:rPr sz="1800" spc="-5" dirty="0">
                <a:latin typeface="Times New Roman"/>
                <a:cs typeface="Times New Roman"/>
              </a:rPr>
              <a:t>5</a:t>
            </a:r>
            <a:r>
              <a:rPr sz="1800" spc="-5" dirty="0">
                <a:latin typeface="宋体"/>
                <a:cs typeface="宋体"/>
              </a:rPr>
              <a:t>：只包含连续属性</a:t>
            </a:r>
            <a:r>
              <a:rPr sz="1800" dirty="0">
                <a:latin typeface="宋体"/>
                <a:cs typeface="宋体"/>
              </a:rPr>
              <a:t>的</a:t>
            </a:r>
            <a:r>
              <a:rPr sz="1800" spc="-5" dirty="0">
                <a:latin typeface="宋体"/>
                <a:cs typeface="宋体"/>
              </a:rPr>
              <a:t>西瓜数据集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86228" y="1759204"/>
            <a:ext cx="3932646" cy="3140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1090" y="1559545"/>
            <a:ext cx="3137428" cy="3174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2791" y="1759204"/>
            <a:ext cx="3552444" cy="29222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0766679" y="6318303"/>
            <a:ext cx="2063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00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4847" y="1744217"/>
            <a:ext cx="5648324" cy="2257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48169" y="1566291"/>
            <a:ext cx="4038600" cy="335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0766679" y="6318303"/>
            <a:ext cx="2063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00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636473"/>
            <a:ext cx="571215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4400" spc="-10" dirty="0"/>
              <a:t>信息量</a:t>
            </a:r>
            <a:endParaRPr sz="44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0766679" y="6318303"/>
            <a:ext cx="2063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0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9960" y="1911223"/>
            <a:ext cx="6102350" cy="21799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95"/>
              </a:spcBef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zh-CN" altLang="en-US" sz="2400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信息量必须是正数</a:t>
            </a:r>
            <a:endParaRPr lang="en-US" altLang="zh-CN" sz="2400" spc="-15" dirty="0">
              <a:uFill>
                <a:solidFill>
                  <a:srgbClr val="000000"/>
                </a:solidFill>
              </a:uFill>
              <a:latin typeface="Times New Roman"/>
              <a:cs typeface="Times New Roman"/>
            </a:endParaRPr>
          </a:p>
          <a:p>
            <a:pPr marL="355600" indent="-342900">
              <a:lnSpc>
                <a:spcPct val="150000"/>
              </a:lnSpc>
              <a:spcBef>
                <a:spcPts val="95"/>
              </a:spcBef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zh-CN" altLang="en-US" sz="2400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信息量和事件发生的概率成反比</a:t>
            </a:r>
            <a:endParaRPr lang="en-US" altLang="zh-CN" sz="2400" spc="-15" dirty="0">
              <a:uFill>
                <a:solidFill>
                  <a:srgbClr val="000000"/>
                </a:solidFill>
              </a:uFill>
              <a:latin typeface="Times New Roman"/>
              <a:cs typeface="Times New Roman"/>
            </a:endParaRPr>
          </a:p>
          <a:p>
            <a:pPr marL="355600" indent="-342900">
              <a:lnSpc>
                <a:spcPct val="150000"/>
              </a:lnSpc>
              <a:spcBef>
                <a:spcPts val="95"/>
              </a:spcBef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zh-CN" altLang="en-US" sz="2400" dirty="0">
                <a:latin typeface="Times New Roman"/>
                <a:cs typeface="Times New Roman"/>
              </a:rPr>
              <a:t>两个事件的信息量可以相加</a:t>
            </a:r>
          </a:p>
          <a:p>
            <a:pPr marL="355600" indent="-342900">
              <a:lnSpc>
                <a:spcPct val="150000"/>
              </a:lnSpc>
              <a:spcBef>
                <a:spcPts val="95"/>
              </a:spcBef>
              <a:buFont typeface="Wingdings"/>
              <a:buChar char=""/>
              <a:tabLst>
                <a:tab pos="355600" algn="l"/>
                <a:tab pos="356235" algn="l"/>
              </a:tabLst>
            </a:pPr>
            <a:endParaRPr sz="2300" dirty="0">
              <a:latin typeface="Times New Roman"/>
              <a:cs typeface="Times New Roman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2E03A75-C51F-4AD6-83F4-48DCE4523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495800"/>
            <a:ext cx="3048000" cy="59902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635BB31-9527-4E30-8B47-A4B495AD6ADF}"/>
              </a:ext>
            </a:extLst>
          </p:cNvPr>
          <p:cNvSpPr/>
          <p:nvPr/>
        </p:nvSpPr>
        <p:spPr>
          <a:xfrm>
            <a:off x="5194218" y="3244334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pt-BR" altLang="zh-CN" b="1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(x,y) = I(x) + I(y) 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0C0E76-AFF0-41CB-BA27-6E1A2D81A1F4}"/>
              </a:ext>
            </a:extLst>
          </p:cNvPr>
          <p:cNvSpPr/>
          <p:nvPr/>
        </p:nvSpPr>
        <p:spPr>
          <a:xfrm>
            <a:off x="8395517" y="3244334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p(x,y) = p(x)*p(y)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23936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636473"/>
            <a:ext cx="114173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实验</a:t>
            </a:r>
            <a:endParaRPr sz="44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0766679" y="6318303"/>
            <a:ext cx="2063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00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9960" y="1911223"/>
            <a:ext cx="6102350" cy="1037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200" spc="-5" dirty="0">
                <a:latin typeface="宋体"/>
                <a:cs typeface="宋体"/>
              </a:rPr>
              <a:t>使</a:t>
            </a:r>
            <a:r>
              <a:rPr sz="2200" spc="-10" dirty="0">
                <a:latin typeface="宋体"/>
                <a:cs typeface="宋体"/>
              </a:rPr>
              <a:t>用</a:t>
            </a:r>
            <a:r>
              <a:rPr sz="2200" spc="-10" dirty="0">
                <a:latin typeface="Corbel"/>
                <a:cs typeface="Corbel"/>
              </a:rPr>
              <a:t>scikit-learn</a:t>
            </a:r>
            <a:r>
              <a:rPr sz="2200" spc="-5" dirty="0">
                <a:latin typeface="宋体"/>
                <a:cs typeface="宋体"/>
              </a:rPr>
              <a:t>提供的决策树实验解决分类问题</a:t>
            </a:r>
            <a:endParaRPr sz="22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"/>
            </a:pPr>
            <a:endParaRPr sz="23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http://scikit-learn.org/stable/modules/tree.html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62498" y="2894736"/>
            <a:ext cx="174117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dirty="0">
                <a:solidFill>
                  <a:srgbClr val="DF5227"/>
                </a:solidFill>
                <a:latin typeface="楷体"/>
                <a:cs typeface="楷体"/>
              </a:rPr>
              <a:t>谢</a:t>
            </a:r>
            <a:r>
              <a:rPr sz="5400" spc="-95" dirty="0">
                <a:solidFill>
                  <a:srgbClr val="DF5227"/>
                </a:solidFill>
                <a:latin typeface="楷体"/>
                <a:cs typeface="楷体"/>
              </a:rPr>
              <a:t> </a:t>
            </a:r>
            <a:r>
              <a:rPr sz="5400" dirty="0">
                <a:solidFill>
                  <a:srgbClr val="DF5227"/>
                </a:solidFill>
                <a:latin typeface="楷体"/>
                <a:cs typeface="楷体"/>
              </a:rPr>
              <a:t>谢</a:t>
            </a:r>
            <a:endParaRPr sz="5400">
              <a:latin typeface="楷体"/>
              <a:cs typeface="楷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0766679" y="6318303"/>
            <a:ext cx="2063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00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636473"/>
            <a:ext cx="655574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信息</a:t>
            </a:r>
            <a:r>
              <a:rPr sz="4400" spc="-15" dirty="0"/>
              <a:t>熵</a:t>
            </a:r>
            <a:r>
              <a:rPr sz="4400" spc="-10" dirty="0">
                <a:latin typeface="Times New Roman"/>
                <a:cs typeface="Times New Roman"/>
              </a:rPr>
              <a:t>(information</a:t>
            </a:r>
            <a:r>
              <a:rPr sz="4400" spc="5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entropy)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902004" y="1751152"/>
            <a:ext cx="7395845" cy="27642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0209" indent="-39751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Wingdings"/>
              <a:buChar char=""/>
              <a:tabLst>
                <a:tab pos="410209" algn="l"/>
                <a:tab pos="410845" algn="l"/>
              </a:tabLst>
            </a:pPr>
            <a:r>
              <a:rPr spc="-10" dirty="0">
                <a:solidFill>
                  <a:srgbClr val="FF0000"/>
                </a:solidFill>
              </a:rPr>
              <a:t>熵</a:t>
            </a:r>
            <a:r>
              <a:rPr spc="-10" dirty="0"/>
              <a:t>的概念源自热物理学，表示分子状态混乱程度的物理量</a:t>
            </a: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"/>
            </a:pPr>
            <a:endParaRPr sz="2400" dirty="0">
              <a:latin typeface="Times New Roman"/>
              <a:cs typeface="Times New Roman"/>
            </a:endParaRPr>
          </a:p>
          <a:p>
            <a:pPr marL="410209" indent="-397510">
              <a:lnSpc>
                <a:spcPct val="100000"/>
              </a:lnSpc>
              <a:buClr>
                <a:srgbClr val="000000"/>
              </a:buClr>
              <a:buFont typeface="Wingdings"/>
              <a:buChar char=""/>
              <a:tabLst>
                <a:tab pos="410209" algn="l"/>
                <a:tab pos="410845" algn="l"/>
              </a:tabLst>
            </a:pPr>
            <a:r>
              <a:rPr spc="-10" dirty="0">
                <a:solidFill>
                  <a:srgbClr val="FF0000"/>
                </a:solidFill>
              </a:rPr>
              <a:t>信息熵</a:t>
            </a:r>
            <a:r>
              <a:rPr spc="-10" dirty="0"/>
              <a:t>是由香农提出，把信息中排除冗余后的</a:t>
            </a:r>
            <a:r>
              <a:rPr spc="-10" dirty="0">
                <a:solidFill>
                  <a:srgbClr val="C00000"/>
                </a:solidFill>
              </a:rPr>
              <a:t>平</a:t>
            </a:r>
          </a:p>
          <a:p>
            <a:pPr marL="355600">
              <a:lnSpc>
                <a:spcPts val="2635"/>
              </a:lnSpc>
              <a:spcBef>
                <a:spcPts val="25"/>
              </a:spcBef>
            </a:pPr>
            <a:r>
              <a:rPr spc="-5" dirty="0">
                <a:solidFill>
                  <a:srgbClr val="C00000"/>
                </a:solidFill>
              </a:rPr>
              <a:t>均信息量</a:t>
            </a:r>
            <a:r>
              <a:rPr spc="-5" dirty="0"/>
              <a:t>成为“信息熵”</a:t>
            </a:r>
          </a:p>
          <a:p>
            <a:pPr marL="812800" lvl="1" indent="-342900">
              <a:lnSpc>
                <a:spcPts val="2630"/>
              </a:lnSpc>
              <a:buFont typeface="Wingdings"/>
              <a:buChar char=""/>
              <a:tabLst>
                <a:tab pos="813435" algn="l"/>
              </a:tabLst>
            </a:pPr>
            <a:r>
              <a:rPr sz="2200" spc="-5" dirty="0">
                <a:latin typeface="宋体"/>
                <a:cs typeface="宋体"/>
              </a:rPr>
              <a:t>不确定性越大，信息量越大，熵越大</a:t>
            </a:r>
            <a:endParaRPr sz="2200" dirty="0">
              <a:latin typeface="宋体"/>
              <a:cs typeface="宋体"/>
            </a:endParaRPr>
          </a:p>
          <a:p>
            <a:pPr marL="812800" lvl="1" indent="-342900">
              <a:lnSpc>
                <a:spcPts val="2635"/>
              </a:lnSpc>
              <a:buFont typeface="Wingdings"/>
              <a:buChar char=""/>
              <a:tabLst>
                <a:tab pos="813435" algn="l"/>
              </a:tabLst>
            </a:pPr>
            <a:r>
              <a:rPr sz="2200" spc="-10" dirty="0">
                <a:latin typeface="宋体"/>
                <a:cs typeface="宋体"/>
              </a:rPr>
              <a:t>不确定性越小，信息量越大，熵越小</a:t>
            </a:r>
            <a:endParaRPr sz="2200" dirty="0">
              <a:latin typeface="宋体"/>
              <a:cs typeface="宋体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Wingdings"/>
              <a:buChar char=""/>
            </a:pPr>
            <a:endParaRPr sz="23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pc="-5" dirty="0" err="1"/>
              <a:t>信息熵公式</a:t>
            </a: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10766679" y="6318303"/>
            <a:ext cx="2063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0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6E95E6-CBAC-48DC-98D5-76C48DEEA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822" y="4620812"/>
            <a:ext cx="3174547" cy="7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3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636473"/>
            <a:ext cx="225806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信息增益</a:t>
            </a:r>
            <a:endParaRPr sz="4400"/>
          </a:p>
        </p:txBody>
      </p:sp>
      <p:sp>
        <p:nvSpPr>
          <p:cNvPr id="8" name="object 8"/>
          <p:cNvSpPr/>
          <p:nvPr/>
        </p:nvSpPr>
        <p:spPr>
          <a:xfrm>
            <a:off x="6423786" y="3761359"/>
            <a:ext cx="3486785" cy="848994"/>
          </a:xfrm>
          <a:custGeom>
            <a:avLst/>
            <a:gdLst/>
            <a:ahLst/>
            <a:cxnLst/>
            <a:rect l="l" t="t" r="r" b="b"/>
            <a:pathLst>
              <a:path w="3486784" h="848995">
                <a:moveTo>
                  <a:pt x="0" y="0"/>
                </a:moveTo>
                <a:lnTo>
                  <a:pt x="1189482" y="354965"/>
                </a:lnTo>
                <a:lnTo>
                  <a:pt x="1189482" y="707644"/>
                </a:lnTo>
                <a:lnTo>
                  <a:pt x="1196682" y="752261"/>
                </a:lnTo>
                <a:lnTo>
                  <a:pt x="1216727" y="790996"/>
                </a:lnTo>
                <a:lnTo>
                  <a:pt x="1247281" y="821532"/>
                </a:lnTo>
                <a:lnTo>
                  <a:pt x="1286010" y="841552"/>
                </a:lnTo>
                <a:lnTo>
                  <a:pt x="1330579" y="848741"/>
                </a:lnTo>
                <a:lnTo>
                  <a:pt x="3345180" y="848741"/>
                </a:lnTo>
                <a:lnTo>
                  <a:pt x="3389797" y="841552"/>
                </a:lnTo>
                <a:lnTo>
                  <a:pt x="3428532" y="821532"/>
                </a:lnTo>
                <a:lnTo>
                  <a:pt x="3459068" y="790996"/>
                </a:lnTo>
                <a:lnTo>
                  <a:pt x="3479088" y="752261"/>
                </a:lnTo>
                <a:lnTo>
                  <a:pt x="3486277" y="707644"/>
                </a:lnTo>
                <a:lnTo>
                  <a:pt x="3486277" y="143383"/>
                </a:lnTo>
                <a:lnTo>
                  <a:pt x="1189482" y="143383"/>
                </a:lnTo>
                <a:lnTo>
                  <a:pt x="0" y="0"/>
                </a:lnTo>
                <a:close/>
              </a:path>
              <a:path w="3486784" h="848995">
                <a:moveTo>
                  <a:pt x="3345180" y="2286"/>
                </a:moveTo>
                <a:lnTo>
                  <a:pt x="1330579" y="2286"/>
                </a:lnTo>
                <a:lnTo>
                  <a:pt x="1286010" y="9474"/>
                </a:lnTo>
                <a:lnTo>
                  <a:pt x="1247281" y="29494"/>
                </a:lnTo>
                <a:lnTo>
                  <a:pt x="1216727" y="60030"/>
                </a:lnTo>
                <a:lnTo>
                  <a:pt x="1196682" y="98765"/>
                </a:lnTo>
                <a:lnTo>
                  <a:pt x="1189482" y="143383"/>
                </a:lnTo>
                <a:lnTo>
                  <a:pt x="3486277" y="143383"/>
                </a:lnTo>
                <a:lnTo>
                  <a:pt x="3479088" y="98765"/>
                </a:lnTo>
                <a:lnTo>
                  <a:pt x="3459068" y="60030"/>
                </a:lnTo>
                <a:lnTo>
                  <a:pt x="3428532" y="29494"/>
                </a:lnTo>
                <a:lnTo>
                  <a:pt x="3389797" y="9474"/>
                </a:lnTo>
                <a:lnTo>
                  <a:pt x="3345180" y="22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10766679" y="6318303"/>
            <a:ext cx="2063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0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0DEA5B5A-1FAC-4FE5-A98E-13DA5960B4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02004" y="1751152"/>
            <a:ext cx="9008567" cy="45595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0209" indent="-39751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Wingdings"/>
              <a:buChar char=""/>
              <a:tabLst>
                <a:tab pos="410209" algn="l"/>
                <a:tab pos="410845" algn="l"/>
              </a:tabLst>
            </a:pPr>
            <a:r>
              <a:rPr lang="zh-CN" altLang="en-US" spc="-10" dirty="0">
                <a:solidFill>
                  <a:srgbClr val="FF0000"/>
                </a:solidFill>
              </a:rPr>
              <a:t>条件</a:t>
            </a:r>
            <a:r>
              <a:rPr spc="-10" dirty="0">
                <a:solidFill>
                  <a:srgbClr val="FF0000"/>
                </a:solidFill>
              </a:rPr>
              <a:t>熵</a:t>
            </a:r>
            <a:r>
              <a:rPr lang="zh-CN" altLang="en-US" spc="-10" dirty="0"/>
              <a:t>，就是随机事件在出现某个事件后的不确定性。</a:t>
            </a:r>
            <a:endParaRPr lang="en-US" altLang="zh-CN" spc="-10" dirty="0"/>
          </a:p>
          <a:p>
            <a:pPr marL="410209" indent="-39751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Wingdings"/>
              <a:buChar char=""/>
              <a:tabLst>
                <a:tab pos="410209" algn="l"/>
                <a:tab pos="410845" algn="l"/>
              </a:tabLst>
            </a:pPr>
            <a:endParaRPr lang="en-US" altLang="zh-CN" spc="-10" dirty="0"/>
          </a:p>
          <a:p>
            <a:pPr marL="410209" indent="-39751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Wingdings"/>
              <a:buChar char=""/>
              <a:tabLst>
                <a:tab pos="410209" algn="l"/>
                <a:tab pos="410845" algn="l"/>
              </a:tabLst>
            </a:pPr>
            <a:endParaRPr lang="en-US" altLang="zh-CN" spc="-10" dirty="0"/>
          </a:p>
          <a:p>
            <a:pPr marL="410209" indent="-39751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Wingdings"/>
              <a:buChar char=""/>
              <a:tabLst>
                <a:tab pos="410209" algn="l"/>
                <a:tab pos="410845" algn="l"/>
              </a:tabLst>
            </a:pPr>
            <a:endParaRPr lang="en-US" altLang="zh-CN" spc="-10" dirty="0"/>
          </a:p>
          <a:p>
            <a:pPr marL="410209" indent="-39751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Wingdings"/>
              <a:buChar char=""/>
              <a:tabLst>
                <a:tab pos="410209" algn="l"/>
                <a:tab pos="410845" algn="l"/>
              </a:tabLst>
            </a:pPr>
            <a:endParaRPr lang="en-US" altLang="zh-CN" spc="-10" dirty="0"/>
          </a:p>
          <a:p>
            <a:pPr marL="410209" indent="-39751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Wingdings"/>
              <a:buChar char=""/>
              <a:tabLst>
                <a:tab pos="410209" algn="l"/>
                <a:tab pos="410845" algn="l"/>
              </a:tabLst>
            </a:pPr>
            <a:endParaRPr lang="en-US" altLang="zh-CN" spc="-10" dirty="0"/>
          </a:p>
          <a:p>
            <a:pPr marL="410209" indent="-39751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Wingdings"/>
              <a:buChar char=""/>
              <a:tabLst>
                <a:tab pos="410209" algn="l"/>
                <a:tab pos="410845" algn="l"/>
              </a:tabLst>
            </a:pPr>
            <a:endParaRPr lang="en-US" altLang="zh-CN" spc="-10" dirty="0"/>
          </a:p>
          <a:p>
            <a:pPr marL="410209" indent="-39751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Wingdings"/>
              <a:buChar char=""/>
              <a:tabLst>
                <a:tab pos="410209" algn="l"/>
                <a:tab pos="410845" algn="l"/>
              </a:tabLst>
            </a:pPr>
            <a:endParaRPr lang="en-US" altLang="zh-CN" spc="-10" dirty="0"/>
          </a:p>
          <a:p>
            <a:pPr marL="410209" indent="-39751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Wingdings"/>
              <a:buChar char=""/>
              <a:tabLst>
                <a:tab pos="410209" algn="l"/>
                <a:tab pos="410845" algn="l"/>
              </a:tabLst>
            </a:pPr>
            <a:endParaRPr lang="zh-CN" altLang="en-US" spc="-10" dirty="0"/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"/>
            </a:pPr>
            <a:endParaRPr sz="2400" dirty="0">
              <a:latin typeface="Times New Roman"/>
              <a:cs typeface="Times New Roman"/>
            </a:endParaRPr>
          </a:p>
          <a:p>
            <a:pPr marL="410209" indent="-397510">
              <a:lnSpc>
                <a:spcPct val="100000"/>
              </a:lnSpc>
              <a:buClr>
                <a:srgbClr val="000000"/>
              </a:buClr>
              <a:buFont typeface="Wingdings"/>
              <a:buChar char=""/>
              <a:tabLst>
                <a:tab pos="410209" algn="l"/>
                <a:tab pos="410845" algn="l"/>
              </a:tabLst>
            </a:pPr>
            <a:r>
              <a:rPr spc="-10" dirty="0" err="1">
                <a:solidFill>
                  <a:srgbClr val="FF0000"/>
                </a:solidFill>
              </a:rPr>
              <a:t>信息</a:t>
            </a:r>
            <a:r>
              <a:rPr lang="zh-CN" altLang="en-US" spc="-10" dirty="0">
                <a:solidFill>
                  <a:srgbClr val="FF0000"/>
                </a:solidFill>
              </a:rPr>
              <a:t>增益：</a:t>
            </a:r>
            <a:r>
              <a:rPr lang="zh-CN" altLang="en-US" dirty="0"/>
              <a:t>事件</a:t>
            </a:r>
            <a:r>
              <a:rPr lang="en-US" altLang="zh-CN" dirty="0"/>
              <a:t>Y</a:t>
            </a:r>
            <a:r>
              <a:rPr lang="zh-CN" altLang="en-US" dirty="0"/>
              <a:t>给事件</a:t>
            </a:r>
            <a:r>
              <a:rPr lang="en-US" altLang="zh-CN" dirty="0"/>
              <a:t>X</a:t>
            </a:r>
            <a:r>
              <a:rPr lang="zh-CN" altLang="en-US" dirty="0"/>
              <a:t>带来了多少信息量</a:t>
            </a:r>
            <a:endParaRPr lang="en-US" altLang="zh-CN" spc="-10" dirty="0"/>
          </a:p>
          <a:p>
            <a:pPr marL="410209" indent="-397510">
              <a:lnSpc>
                <a:spcPct val="100000"/>
              </a:lnSpc>
              <a:buClr>
                <a:srgbClr val="000000"/>
              </a:buClr>
              <a:buFont typeface="Wingdings"/>
              <a:buChar char=""/>
              <a:tabLst>
                <a:tab pos="410209" algn="l"/>
                <a:tab pos="410845" algn="l"/>
              </a:tabLst>
            </a:pPr>
            <a:endParaRPr lang="en-US" altLang="zh-CN" b="1" spc="-10" dirty="0"/>
          </a:p>
          <a:p>
            <a:pPr marL="12699">
              <a:lnSpc>
                <a:spcPct val="100000"/>
              </a:lnSpc>
              <a:buClr>
                <a:srgbClr val="000000"/>
              </a:buClr>
              <a:tabLst>
                <a:tab pos="410209" algn="l"/>
                <a:tab pos="410845" algn="l"/>
              </a:tabLst>
            </a:pPr>
            <a:r>
              <a:rPr lang="en-US" altLang="zh-CN" b="1" spc="-10" dirty="0"/>
              <a:t>   </a:t>
            </a:r>
            <a:r>
              <a:rPr lang="zh-CN" altLang="en-US" b="1" dirty="0"/>
              <a:t>信息增益 </a:t>
            </a:r>
            <a:r>
              <a:rPr lang="en-US" altLang="zh-CN" b="1" dirty="0"/>
              <a:t>= </a:t>
            </a:r>
            <a:r>
              <a:rPr lang="zh-CN" altLang="en-US" b="1" dirty="0"/>
              <a:t>新发生事件引入的信息量 </a:t>
            </a:r>
            <a:r>
              <a:rPr lang="en-US" altLang="zh-CN" b="1" dirty="0"/>
              <a:t>= </a:t>
            </a:r>
            <a:r>
              <a:rPr lang="zh-CN" altLang="en-US" b="1" dirty="0"/>
              <a:t>信息熵 </a:t>
            </a:r>
            <a:r>
              <a:rPr lang="en-US" altLang="zh-CN" b="1" dirty="0"/>
              <a:t>- </a:t>
            </a:r>
            <a:r>
              <a:rPr lang="zh-CN" altLang="en-US" b="1" dirty="0"/>
              <a:t>条件熵</a:t>
            </a:r>
            <a:endParaRPr sz="2300" dirty="0">
              <a:latin typeface="Times New Roman"/>
              <a:cs typeface="Times New Roman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283B6D1-ACFF-4479-96D6-3EDA3BE88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438400"/>
            <a:ext cx="3947781" cy="246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0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6A480BAC-9FA2-45DB-9580-1D39A6C6A6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2348" y="896188"/>
            <a:ext cx="3197252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4400" spc="-15" dirty="0"/>
              <a:t>嫁不嫁问题</a:t>
            </a:r>
            <a:endParaRPr sz="4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A7DAB4-DEDD-4124-B075-075EE59AC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67" y="1981200"/>
            <a:ext cx="4848013" cy="415544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B7F15D2-E6F4-4B82-ADA7-6C1B781D5EEA}"/>
              </a:ext>
            </a:extLst>
          </p:cNvPr>
          <p:cNvSpPr/>
          <p:nvPr/>
        </p:nvSpPr>
        <p:spPr>
          <a:xfrm>
            <a:off x="5370689" y="711522"/>
            <a:ext cx="4123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</a:t>
            </a:r>
            <a:r>
              <a:rPr lang="zh-CN" altLang="en-US" dirty="0"/>
              <a:t>（嫁不嫁）</a:t>
            </a:r>
            <a:r>
              <a:rPr lang="en-US" altLang="zh-CN" dirty="0"/>
              <a:t>=-(0.5</a:t>
            </a:r>
            <a:r>
              <a:rPr lang="zh-CN" altLang="en-US" dirty="0"/>
              <a:t>*</a:t>
            </a:r>
            <a:r>
              <a:rPr lang="en-US" altLang="zh-CN" dirty="0"/>
              <a:t>log0.5+0.5*log0.5)=1</a:t>
            </a:r>
            <a:endParaRPr lang="zh-CN" altLang="en-US" b="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9A8801-133E-4FA1-A992-D90B280450E6}"/>
              </a:ext>
            </a:extLst>
          </p:cNvPr>
          <p:cNvSpPr/>
          <p:nvPr/>
        </p:nvSpPr>
        <p:spPr>
          <a:xfrm>
            <a:off x="5370689" y="1232470"/>
            <a:ext cx="65330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第一种情况：询问长相</a:t>
            </a:r>
            <a:endParaRPr lang="en-US" altLang="zh-CN" dirty="0"/>
          </a:p>
          <a:p>
            <a:r>
              <a:rPr lang="zh-CN" altLang="en-US" dirty="0"/>
              <a:t>H(嫁不嫁|长相)</a:t>
            </a:r>
            <a:endParaRPr lang="en-US" altLang="zh-CN" dirty="0"/>
          </a:p>
          <a:p>
            <a:r>
              <a:rPr lang="zh-CN" altLang="en-US" dirty="0"/>
              <a:t>= -P(嫁，帅)logP(嫁|帅) - P(嫁，不帅)logP(嫁|不帅) - P(不嫁，帅)logP(不嫁|帅) - P(不嫁，不帅)logP(不嫁|不帅)</a:t>
            </a:r>
            <a:endParaRPr lang="en-US" altLang="zh-CN" dirty="0"/>
          </a:p>
          <a:p>
            <a:r>
              <a:rPr lang="zh-CN" altLang="en-US" dirty="0"/>
              <a:t>= -0.4log0.8 - 0.1log0.2 - 0.1log0.2 - 0.4log0.8= 0.72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060EF0-A5BD-4EC9-AD06-52AEC734708F}"/>
              </a:ext>
            </a:extLst>
          </p:cNvPr>
          <p:cNvSpPr/>
          <p:nvPr/>
        </p:nvSpPr>
        <p:spPr>
          <a:xfrm>
            <a:off x="5356578" y="2822513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长相的信息增益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=H(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嫁不嫁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)-H(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嫁不嫁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|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长相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 = 1- 0.72 = 0.28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B5CDFA-75E6-496D-9E18-87AF9A5A2812}"/>
              </a:ext>
            </a:extLst>
          </p:cNvPr>
          <p:cNvSpPr/>
          <p:nvPr/>
        </p:nvSpPr>
        <p:spPr>
          <a:xfrm>
            <a:off x="5486400" y="347956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&amp;quot"/>
              </a:rPr>
              <a:t>第二种情况：询问性格    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&amp;quot"/>
              </a:rPr>
              <a:t>H(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&amp;quot"/>
              </a:rPr>
              <a:t>嫁不嫁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&amp;quot"/>
              </a:rPr>
              <a:t>|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&amp;quot"/>
              </a:rPr>
              <a:t>性格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&amp;quot"/>
              </a:rPr>
              <a:t>)=</a:t>
            </a:r>
            <a:r>
              <a:rPr lang="en-US" altLang="zh-CN" dirty="0"/>
              <a:t>0.97</a:t>
            </a:r>
            <a:endParaRPr lang="en-US" altLang="zh-CN" b="0" i="0" u="none" strike="noStrike" dirty="0">
              <a:solidFill>
                <a:srgbClr val="4D4D4D"/>
              </a:solidFill>
              <a:effectLst/>
              <a:latin typeface="&amp;quo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D478ED-E45B-49FE-8B18-C96FE331DD9B}"/>
              </a:ext>
            </a:extLst>
          </p:cNvPr>
          <p:cNvSpPr/>
          <p:nvPr/>
        </p:nvSpPr>
        <p:spPr>
          <a:xfrm>
            <a:off x="5384800" y="3940166"/>
            <a:ext cx="6705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性格的信息增益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=H(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嫁不嫁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)-H(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嫁不嫁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|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性格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 = 1- 0.97 = 0.03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9238A5-0C75-464A-882F-AF5A0549C16C}"/>
              </a:ext>
            </a:extLst>
          </p:cNvPr>
          <p:cNvSpPr/>
          <p:nvPr/>
        </p:nvSpPr>
        <p:spPr>
          <a:xfrm>
            <a:off x="5486400" y="459722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&amp;quot"/>
              </a:rPr>
              <a:t>第三种情况：询问身高  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&amp;quot"/>
              </a:rPr>
              <a:t>H(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&amp;quot"/>
              </a:rPr>
              <a:t>嫁不嫁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&amp;quot"/>
              </a:rPr>
              <a:t>|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&amp;quot"/>
              </a:rPr>
              <a:t>身高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&amp;quot"/>
              </a:rPr>
              <a:t>)</a:t>
            </a:r>
            <a:r>
              <a:rPr lang="zh-CN" altLang="en-US" dirty="0"/>
              <a:t> = 0.72</a:t>
            </a:r>
            <a:endParaRPr lang="en-US" altLang="zh-CN" b="0" i="0" u="none" strike="noStrike" dirty="0">
              <a:solidFill>
                <a:srgbClr val="4D4D4D"/>
              </a:solidFill>
              <a:effectLst/>
              <a:latin typeface="&amp;quo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9BB7EF-8C1C-4FA3-85D5-979DB0DFF9B2}"/>
              </a:ext>
            </a:extLst>
          </p:cNvPr>
          <p:cNvSpPr/>
          <p:nvPr/>
        </p:nvSpPr>
        <p:spPr>
          <a:xfrm>
            <a:off x="5428544" y="4964668"/>
            <a:ext cx="6633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身高的信息增益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=H(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嫁不嫁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)-H(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嫁不嫁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|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身高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 = 1- 0.72 = 0.28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42DCCC-899E-4447-98BE-67C07A67C1A0}"/>
              </a:ext>
            </a:extLst>
          </p:cNvPr>
          <p:cNvSpPr/>
          <p:nvPr/>
        </p:nvSpPr>
        <p:spPr>
          <a:xfrm>
            <a:off x="5428544" y="54744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&amp;quot"/>
              </a:rPr>
              <a:t>第四种情况：询问上进心  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&amp;quot"/>
              </a:rPr>
              <a:t>H(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&amp;quot"/>
              </a:rPr>
              <a:t>嫁不嫁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&amp;quot"/>
              </a:rPr>
              <a:t>|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&amp;quot"/>
              </a:rPr>
              <a:t>上进心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&amp;quot"/>
              </a:rPr>
              <a:t>)=0.88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82CF001-4589-4D2A-B5F5-E0BEE75A0780}"/>
              </a:ext>
            </a:extLst>
          </p:cNvPr>
          <p:cNvSpPr/>
          <p:nvPr/>
        </p:nvSpPr>
        <p:spPr>
          <a:xfrm>
            <a:off x="5195277" y="5911170"/>
            <a:ext cx="7016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上进心的信息增益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=H(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嫁不嫁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)-H(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嫁不嫁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|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上进心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 = 1- 0.88 = 0.12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31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636473"/>
            <a:ext cx="16998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决策树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8644" y="2440889"/>
            <a:ext cx="3939540" cy="17011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0355" indent="-287655">
              <a:lnSpc>
                <a:spcPct val="100000"/>
              </a:lnSpc>
              <a:spcBef>
                <a:spcPts val="95"/>
              </a:spcBef>
              <a:buFont typeface="Wingdings"/>
              <a:buChar char=""/>
              <a:tabLst>
                <a:tab pos="300990" algn="l"/>
              </a:tabLst>
            </a:pPr>
            <a:r>
              <a:rPr sz="2200" spc="-10" dirty="0">
                <a:latin typeface="宋体"/>
                <a:cs typeface="宋体"/>
              </a:rPr>
              <a:t>基于树结构来进行决策</a:t>
            </a:r>
            <a:endParaRPr sz="2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"/>
            </a:pPr>
            <a:endParaRPr sz="2300">
              <a:latin typeface="Times New Roman"/>
              <a:cs typeface="Times New Roman"/>
            </a:endParaRPr>
          </a:p>
          <a:p>
            <a:pPr marL="300355" indent="-287655">
              <a:lnSpc>
                <a:spcPct val="100000"/>
              </a:lnSpc>
              <a:buFont typeface="Wingdings"/>
              <a:buChar char=""/>
              <a:tabLst>
                <a:tab pos="300990" algn="l"/>
              </a:tabLst>
            </a:pPr>
            <a:r>
              <a:rPr sz="2200" spc="-10" dirty="0">
                <a:latin typeface="宋体"/>
                <a:cs typeface="宋体"/>
              </a:rPr>
              <a:t>决策过程最终对应了判定结果</a:t>
            </a:r>
            <a:endParaRPr sz="2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"/>
            </a:pPr>
            <a:endParaRPr sz="2250">
              <a:latin typeface="Times New Roman"/>
              <a:cs typeface="Times New Roman"/>
            </a:endParaRPr>
          </a:p>
          <a:p>
            <a:pPr marL="300355" indent="-287655">
              <a:lnSpc>
                <a:spcPct val="100000"/>
              </a:lnSpc>
              <a:buFont typeface="Wingdings"/>
              <a:buChar char=""/>
              <a:tabLst>
                <a:tab pos="300990" algn="l"/>
              </a:tabLst>
            </a:pPr>
            <a:r>
              <a:rPr sz="2200" spc="-10" dirty="0">
                <a:latin typeface="宋体"/>
                <a:cs typeface="宋体"/>
              </a:rPr>
              <a:t>遵循分而治之策略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9834" y="1686229"/>
            <a:ext cx="6102012" cy="3733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0766679" y="6318303"/>
            <a:ext cx="2063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0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636473"/>
            <a:ext cx="393954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 err="1"/>
              <a:t>决策树</a:t>
            </a:r>
            <a:r>
              <a:rPr lang="zh-CN" altLang="en-US" sz="4400" spc="-10" dirty="0"/>
              <a:t>学习步骤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688644" y="2440889"/>
            <a:ext cx="3939540" cy="17280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0355" indent="-287655">
              <a:lnSpc>
                <a:spcPct val="100000"/>
              </a:lnSpc>
              <a:spcBef>
                <a:spcPts val="95"/>
              </a:spcBef>
              <a:buFont typeface="Wingdings"/>
              <a:buChar char=""/>
              <a:tabLst>
                <a:tab pos="300990" algn="l"/>
              </a:tabLst>
            </a:pPr>
            <a:r>
              <a:rPr lang="zh-CN" altLang="en-US" sz="2200" spc="-10" dirty="0">
                <a:latin typeface="宋体"/>
                <a:cs typeface="宋体"/>
              </a:rPr>
              <a:t>特征选择</a:t>
            </a:r>
            <a:endParaRPr sz="22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"/>
            </a:pPr>
            <a:endParaRPr sz="2300" dirty="0">
              <a:latin typeface="Times New Roman"/>
              <a:cs typeface="Times New Roman"/>
            </a:endParaRPr>
          </a:p>
          <a:p>
            <a:pPr marL="300355" indent="-287655">
              <a:lnSpc>
                <a:spcPct val="100000"/>
              </a:lnSpc>
              <a:buFont typeface="Wingdings"/>
              <a:buChar char=""/>
              <a:tabLst>
                <a:tab pos="300990" algn="l"/>
              </a:tabLst>
            </a:pPr>
            <a:r>
              <a:rPr lang="zh-CN" altLang="en-US" sz="2200" spc="-10" dirty="0">
                <a:latin typeface="宋体"/>
                <a:cs typeface="宋体"/>
              </a:rPr>
              <a:t>决策树的生成</a:t>
            </a:r>
            <a:endParaRPr sz="22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"/>
            </a:pPr>
            <a:endParaRPr sz="2250" dirty="0">
              <a:latin typeface="Times New Roman"/>
              <a:cs typeface="Times New Roman"/>
            </a:endParaRPr>
          </a:p>
          <a:p>
            <a:pPr marL="300355" indent="-287655">
              <a:lnSpc>
                <a:spcPct val="100000"/>
              </a:lnSpc>
              <a:buFont typeface="Wingdings"/>
              <a:buChar char=""/>
              <a:tabLst>
                <a:tab pos="300990" algn="l"/>
              </a:tabLst>
            </a:pPr>
            <a:r>
              <a:rPr lang="zh-CN" altLang="en-US" sz="2200" spc="-10" dirty="0">
                <a:latin typeface="宋体"/>
                <a:cs typeface="宋体"/>
              </a:rPr>
              <a:t>决策树的剪枝</a:t>
            </a:r>
            <a:endParaRPr sz="2200" dirty="0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0766679" y="6318303"/>
            <a:ext cx="2063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0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9389A5-4785-453B-B53B-01274B605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175" y="1600200"/>
            <a:ext cx="624284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3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</TotalTime>
  <Words>1545</Words>
  <Application>Microsoft Office PowerPoint</Application>
  <PresentationFormat>宽屏</PresentationFormat>
  <Paragraphs>263</Paragraphs>
  <Slides>41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4" baseType="lpstr">
      <vt:lpstr>&amp;quot</vt:lpstr>
      <vt:lpstr>inherit</vt:lpstr>
      <vt:lpstr>等线</vt:lpstr>
      <vt:lpstr>楷体</vt:lpstr>
      <vt:lpstr>宋体</vt:lpstr>
      <vt:lpstr>微软雅黑</vt:lpstr>
      <vt:lpstr>Calibri</vt:lpstr>
      <vt:lpstr>Cambria Math</vt:lpstr>
      <vt:lpstr>Corbel</vt:lpstr>
      <vt:lpstr>Times New Roman</vt:lpstr>
      <vt:lpstr>Verdana</vt:lpstr>
      <vt:lpstr>Wingdings</vt:lpstr>
      <vt:lpstr>Office Theme</vt:lpstr>
      <vt:lpstr>PowerPoint 演示文稿</vt:lpstr>
      <vt:lpstr>介绍内容</vt:lpstr>
      <vt:lpstr>嫁不嫁问题</vt:lpstr>
      <vt:lpstr>信息量</vt:lpstr>
      <vt:lpstr>信息熵(information entropy)</vt:lpstr>
      <vt:lpstr>信息增益</vt:lpstr>
      <vt:lpstr>嫁不嫁问题</vt:lpstr>
      <vt:lpstr>决策树</vt:lpstr>
      <vt:lpstr>决策树学习步骤</vt:lpstr>
      <vt:lpstr>决策树基本学习算法</vt:lpstr>
      <vt:lpstr>PowerPoint 演示文稿</vt:lpstr>
      <vt:lpstr>特征选择问题</vt:lpstr>
      <vt:lpstr>PowerPoint 演示文稿</vt:lpstr>
      <vt:lpstr>对于每个属性，计算出信息增益，选择信息 增益最大的属性作为当前划分的属性，以色 泽举例，分别计算色泽为青绿、乌黑、浅白 的分支结点的信息熵</vt:lpstr>
      <vt:lpstr>若以编号也作为属性，信息 增益达到0.998，产生17个 分支，每个分支的纯度达到 最大，但是不具有泛化能力</vt:lpstr>
      <vt:lpstr>C4.5决策树学习算法</vt:lpstr>
      <vt:lpstr>基尼指数(Gini index)</vt:lpstr>
      <vt:lpstr>CART决策树</vt:lpstr>
      <vt:lpstr>PowerPoint 演示文稿</vt:lpstr>
      <vt:lpstr>CART回归树</vt:lpstr>
      <vt:lpstr>通过特征0，特征切分点为3，把数 据集分为两个部分</vt:lpstr>
      <vt:lpstr>CART回归树</vt:lpstr>
      <vt:lpstr>剪枝处理（pruning）</vt:lpstr>
      <vt:lpstr>PowerPoint 演示文稿</vt:lpstr>
      <vt:lpstr>预剪枝（pruning）</vt:lpstr>
      <vt:lpstr>后剪枝（pruning）</vt:lpstr>
      <vt:lpstr>连续值处理</vt:lpstr>
      <vt:lpstr>PowerPoint 演示文稿</vt:lpstr>
      <vt:lpstr>属性“密度”最大信息增益为0.262，所对应的划分点为0.381</vt:lpstr>
      <vt:lpstr>PowerPoint 演示文稿</vt:lpstr>
      <vt:lpstr>缺失值处理</vt:lpstr>
      <vt:lpstr>PowerPoint 演示文稿</vt:lpstr>
      <vt:lpstr>缺失值处理</vt:lpstr>
      <vt:lpstr>PowerPoint 演示文稿</vt:lpstr>
      <vt:lpstr>PowerPoint 演示文稿</vt:lpstr>
      <vt:lpstr>PowerPoint 演示文稿</vt:lpstr>
      <vt:lpstr>多变量决策树</vt:lpstr>
      <vt:lpstr>PowerPoint 演示文稿</vt:lpstr>
      <vt:lpstr>PowerPoint 演示文稿</vt:lpstr>
      <vt:lpstr>实验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新生入伙指南</dc:title>
  <dc:creator>Xiang Zhang</dc:creator>
  <cp:lastModifiedBy>Hongtao Wang</cp:lastModifiedBy>
  <cp:revision>42</cp:revision>
  <dcterms:created xsi:type="dcterms:W3CDTF">2019-11-19T15:15:18Z</dcterms:created>
  <dcterms:modified xsi:type="dcterms:W3CDTF">2019-11-20T09:17:39Z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2018-07-24T00:00:00Z</vt:filetime>
  </property>
  <property fmtid="{D5CDD505-2E9C-101B-9397-08002B2CF9AE}" pid="3" name="Creator">
    <vt:lpwstr>Microsoft® PowerPoint® 2010 试用版</vt:lpwstr>
  </property>
  <property fmtid="{D5CDD505-2E9C-101B-9397-08002B2CF9AE}" pid="4" name="LastSaved">
    <vt:filetime>2019-11-19T00:00:00Z</vt:filetime>
  </property>
</Properties>
</file>