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6" r:id="rId15"/>
    <p:sldId id="277" r:id="rId16"/>
    <p:sldId id="278" r:id="rId17"/>
    <p:sldId id="272" r:id="rId18"/>
    <p:sldId id="273" r:id="rId19"/>
    <p:sldId id="274" r:id="rId20"/>
    <p:sldId id="275" r:id="rId21"/>
    <p:sldId id="279" r:id="rId22"/>
    <p:sldId id="280" r:id="rId23"/>
  </p:sldIdLst>
  <p:sldSz cx="12192000" cy="6858000"/>
  <p:notesSz cx="12192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7FEC6E9-2CCF-4FDF-B061-EBB082CB8990}" type="datetimeFigureOut">
              <a:rPr lang="zh-CN" altLang="en-US" smtClean="0"/>
              <a:t>2019/11/27</a:t>
            </a:fld>
            <a:endParaRPr lang="zh-CN" altLang="en-US"/>
          </a:p>
        </p:txBody>
      </p:sp>
      <p:sp>
        <p:nvSpPr>
          <p:cNvPr id="4" name="幻灯片图像占位符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425938B-D547-48CE-90C3-0B39887DC259}" type="slidenum">
              <a:rPr lang="zh-CN" altLang="en-US" smtClean="0"/>
              <a:t>‹#›</a:t>
            </a:fld>
            <a:endParaRPr lang="zh-CN" altLang="en-US"/>
          </a:p>
        </p:txBody>
      </p:sp>
    </p:spTree>
    <p:extLst>
      <p:ext uri="{BB962C8B-B14F-4D97-AF65-F5344CB8AC3E}">
        <p14:creationId xmlns:p14="http://schemas.microsoft.com/office/powerpoint/2010/main" val="3056592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876804" y="2822028"/>
            <a:ext cx="6438391" cy="112267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Times New Roman"/>
                <a:cs typeface="Times New Roman"/>
              </a:defRPr>
            </a:lvl1pPr>
          </a:lstStyle>
          <a:p>
            <a:pPr marL="12700">
              <a:lnSpc>
                <a:spcPts val="1410"/>
              </a:lnSpc>
            </a:pPr>
            <a:endParaRPr dirty="0"/>
          </a:p>
        </p:txBody>
      </p:sp>
      <p:sp>
        <p:nvSpPr>
          <p:cNvPr id="5" name="Holder 5"/>
          <p:cNvSpPr>
            <a:spLocks noGrp="1"/>
          </p:cNvSpPr>
          <p:nvPr>
            <p:ph type="dt" sz="half" idx="6"/>
          </p:nvPr>
        </p:nvSpPr>
        <p:spPr/>
        <p:txBody>
          <a:bodyPr lIns="0" tIns="0" rIns="0" bIns="0"/>
          <a:lstStyle>
            <a:lvl1pPr>
              <a:defRPr sz="1200" b="0" i="0">
                <a:solidFill>
                  <a:schemeClr val="tx1"/>
                </a:solidFill>
                <a:latin typeface="宋体"/>
                <a:cs typeface="宋体"/>
              </a:defRPr>
            </a:lvl1pPr>
          </a:lstStyle>
          <a:p>
            <a:pPr marL="12700">
              <a:lnSpc>
                <a:spcPts val="1370"/>
              </a:lnSpc>
            </a:pPr>
            <a:endParaRPr dirty="0"/>
          </a:p>
        </p:txBody>
      </p:sp>
      <p:sp>
        <p:nvSpPr>
          <p:cNvPr id="6" name="Holder 6"/>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101600">
              <a:lnSpc>
                <a:spcPts val="141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24790" y="237490"/>
            <a:ext cx="11737340" cy="6390640"/>
          </a:xfrm>
          <a:custGeom>
            <a:avLst/>
            <a:gdLst/>
            <a:ahLst/>
            <a:cxnLst/>
            <a:rect l="l" t="t" r="r" b="b"/>
            <a:pathLst>
              <a:path w="11737340" h="6390640">
                <a:moveTo>
                  <a:pt x="11730990" y="6390639"/>
                </a:moveTo>
                <a:lnTo>
                  <a:pt x="6350" y="6390639"/>
                </a:lnTo>
                <a:lnTo>
                  <a:pt x="4381" y="6390322"/>
                </a:lnTo>
                <a:lnTo>
                  <a:pt x="2616" y="6389420"/>
                </a:lnTo>
                <a:lnTo>
                  <a:pt x="1206" y="6388023"/>
                </a:lnTo>
                <a:lnTo>
                  <a:pt x="304" y="6386245"/>
                </a:lnTo>
                <a:lnTo>
                  <a:pt x="0" y="6384289"/>
                </a:lnTo>
                <a:lnTo>
                  <a:pt x="0" y="6349"/>
                </a:lnTo>
                <a:lnTo>
                  <a:pt x="6350" y="0"/>
                </a:lnTo>
                <a:lnTo>
                  <a:pt x="11730990" y="0"/>
                </a:lnTo>
                <a:lnTo>
                  <a:pt x="11737340" y="6349"/>
                </a:lnTo>
                <a:lnTo>
                  <a:pt x="12700" y="6349"/>
                </a:lnTo>
                <a:lnTo>
                  <a:pt x="6350" y="12699"/>
                </a:lnTo>
                <a:lnTo>
                  <a:pt x="12700" y="12699"/>
                </a:lnTo>
                <a:lnTo>
                  <a:pt x="12700" y="6377939"/>
                </a:lnTo>
                <a:lnTo>
                  <a:pt x="6350" y="6377939"/>
                </a:lnTo>
                <a:lnTo>
                  <a:pt x="12700" y="6384289"/>
                </a:lnTo>
                <a:lnTo>
                  <a:pt x="11737340" y="6384289"/>
                </a:lnTo>
                <a:lnTo>
                  <a:pt x="11737022" y="6386245"/>
                </a:lnTo>
                <a:lnTo>
                  <a:pt x="11736120" y="6388023"/>
                </a:lnTo>
                <a:lnTo>
                  <a:pt x="11734723" y="6389420"/>
                </a:lnTo>
                <a:lnTo>
                  <a:pt x="11732945" y="6390322"/>
                </a:lnTo>
                <a:lnTo>
                  <a:pt x="11730990" y="6390639"/>
                </a:lnTo>
                <a:close/>
              </a:path>
              <a:path w="11737340" h="6390640">
                <a:moveTo>
                  <a:pt x="12700" y="12699"/>
                </a:moveTo>
                <a:lnTo>
                  <a:pt x="6350" y="12699"/>
                </a:lnTo>
                <a:lnTo>
                  <a:pt x="12700" y="6349"/>
                </a:lnTo>
                <a:lnTo>
                  <a:pt x="12700" y="12699"/>
                </a:lnTo>
                <a:close/>
              </a:path>
              <a:path w="11737340" h="6390640">
                <a:moveTo>
                  <a:pt x="11724640" y="12699"/>
                </a:moveTo>
                <a:lnTo>
                  <a:pt x="12700" y="12699"/>
                </a:lnTo>
                <a:lnTo>
                  <a:pt x="12700" y="6349"/>
                </a:lnTo>
                <a:lnTo>
                  <a:pt x="11724640" y="6349"/>
                </a:lnTo>
                <a:lnTo>
                  <a:pt x="11724640" y="12699"/>
                </a:lnTo>
                <a:close/>
              </a:path>
              <a:path w="11737340" h="6390640">
                <a:moveTo>
                  <a:pt x="11724640" y="6384289"/>
                </a:moveTo>
                <a:lnTo>
                  <a:pt x="11724640" y="6349"/>
                </a:lnTo>
                <a:lnTo>
                  <a:pt x="11730990" y="12699"/>
                </a:lnTo>
                <a:lnTo>
                  <a:pt x="11737340" y="12699"/>
                </a:lnTo>
                <a:lnTo>
                  <a:pt x="11737340" y="6377940"/>
                </a:lnTo>
                <a:lnTo>
                  <a:pt x="11730990" y="6377939"/>
                </a:lnTo>
                <a:lnTo>
                  <a:pt x="11724640" y="6384289"/>
                </a:lnTo>
                <a:close/>
              </a:path>
              <a:path w="11737340" h="6390640">
                <a:moveTo>
                  <a:pt x="11737340" y="12699"/>
                </a:moveTo>
                <a:lnTo>
                  <a:pt x="11730990" y="12699"/>
                </a:lnTo>
                <a:lnTo>
                  <a:pt x="11724640" y="6349"/>
                </a:lnTo>
                <a:lnTo>
                  <a:pt x="11737340" y="6349"/>
                </a:lnTo>
                <a:lnTo>
                  <a:pt x="11737340" y="12699"/>
                </a:lnTo>
                <a:close/>
              </a:path>
              <a:path w="11737340" h="6390640">
                <a:moveTo>
                  <a:pt x="12700" y="6384289"/>
                </a:moveTo>
                <a:lnTo>
                  <a:pt x="6350" y="6377939"/>
                </a:lnTo>
                <a:lnTo>
                  <a:pt x="12700" y="6377939"/>
                </a:lnTo>
                <a:lnTo>
                  <a:pt x="12700" y="6384289"/>
                </a:lnTo>
                <a:close/>
              </a:path>
              <a:path w="11737340" h="6390640">
                <a:moveTo>
                  <a:pt x="11724640" y="6384289"/>
                </a:moveTo>
                <a:lnTo>
                  <a:pt x="12700" y="6384289"/>
                </a:lnTo>
                <a:lnTo>
                  <a:pt x="12700" y="6377939"/>
                </a:lnTo>
                <a:lnTo>
                  <a:pt x="11724640" y="6377939"/>
                </a:lnTo>
                <a:lnTo>
                  <a:pt x="11724640" y="6384289"/>
                </a:lnTo>
                <a:close/>
              </a:path>
              <a:path w="11737340" h="6390640">
                <a:moveTo>
                  <a:pt x="11737340" y="6384289"/>
                </a:moveTo>
                <a:lnTo>
                  <a:pt x="11724640" y="6384289"/>
                </a:lnTo>
                <a:lnTo>
                  <a:pt x="11730990" y="6377939"/>
                </a:lnTo>
                <a:lnTo>
                  <a:pt x="11737340" y="6377940"/>
                </a:lnTo>
                <a:lnTo>
                  <a:pt x="11737340" y="6384289"/>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2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2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Times New Roman"/>
                <a:cs typeface="Times New Roman"/>
              </a:defRPr>
            </a:lvl1pPr>
          </a:lstStyle>
          <a:p>
            <a:pPr marL="12700">
              <a:lnSpc>
                <a:spcPts val="1410"/>
              </a:lnSpc>
            </a:pPr>
            <a:endParaRPr dirty="0"/>
          </a:p>
        </p:txBody>
      </p:sp>
      <p:sp>
        <p:nvSpPr>
          <p:cNvPr id="5" name="Holder 5"/>
          <p:cNvSpPr>
            <a:spLocks noGrp="1"/>
          </p:cNvSpPr>
          <p:nvPr>
            <p:ph type="dt" sz="half" idx="6"/>
          </p:nvPr>
        </p:nvSpPr>
        <p:spPr/>
        <p:txBody>
          <a:bodyPr lIns="0" tIns="0" rIns="0" bIns="0"/>
          <a:lstStyle>
            <a:lvl1pPr>
              <a:defRPr sz="1200" b="0" i="0">
                <a:solidFill>
                  <a:schemeClr val="tx1"/>
                </a:solidFill>
                <a:latin typeface="宋体"/>
                <a:cs typeface="宋体"/>
              </a:defRPr>
            </a:lvl1pPr>
          </a:lstStyle>
          <a:p>
            <a:pPr marL="12700">
              <a:lnSpc>
                <a:spcPts val="1370"/>
              </a:lnSpc>
            </a:pPr>
            <a:endParaRPr dirty="0"/>
          </a:p>
        </p:txBody>
      </p:sp>
      <p:sp>
        <p:nvSpPr>
          <p:cNvPr id="6" name="Holder 6"/>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101600">
              <a:lnSpc>
                <a:spcPts val="141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24790" y="237490"/>
            <a:ext cx="11737340" cy="6390640"/>
          </a:xfrm>
          <a:custGeom>
            <a:avLst/>
            <a:gdLst/>
            <a:ahLst/>
            <a:cxnLst/>
            <a:rect l="l" t="t" r="r" b="b"/>
            <a:pathLst>
              <a:path w="11737340" h="6390640">
                <a:moveTo>
                  <a:pt x="11730990" y="6390639"/>
                </a:moveTo>
                <a:lnTo>
                  <a:pt x="6350" y="6390639"/>
                </a:lnTo>
                <a:lnTo>
                  <a:pt x="4381" y="6390322"/>
                </a:lnTo>
                <a:lnTo>
                  <a:pt x="2616" y="6389420"/>
                </a:lnTo>
                <a:lnTo>
                  <a:pt x="1206" y="6388023"/>
                </a:lnTo>
                <a:lnTo>
                  <a:pt x="304" y="6386245"/>
                </a:lnTo>
                <a:lnTo>
                  <a:pt x="0" y="6384289"/>
                </a:lnTo>
                <a:lnTo>
                  <a:pt x="0" y="6349"/>
                </a:lnTo>
                <a:lnTo>
                  <a:pt x="6350" y="0"/>
                </a:lnTo>
                <a:lnTo>
                  <a:pt x="11730990" y="0"/>
                </a:lnTo>
                <a:lnTo>
                  <a:pt x="11737340" y="6349"/>
                </a:lnTo>
                <a:lnTo>
                  <a:pt x="12700" y="6349"/>
                </a:lnTo>
                <a:lnTo>
                  <a:pt x="6350" y="12699"/>
                </a:lnTo>
                <a:lnTo>
                  <a:pt x="12700" y="12699"/>
                </a:lnTo>
                <a:lnTo>
                  <a:pt x="12700" y="6377939"/>
                </a:lnTo>
                <a:lnTo>
                  <a:pt x="6350" y="6377939"/>
                </a:lnTo>
                <a:lnTo>
                  <a:pt x="12700" y="6384289"/>
                </a:lnTo>
                <a:lnTo>
                  <a:pt x="11737340" y="6384289"/>
                </a:lnTo>
                <a:lnTo>
                  <a:pt x="11737022" y="6386245"/>
                </a:lnTo>
                <a:lnTo>
                  <a:pt x="11736120" y="6388023"/>
                </a:lnTo>
                <a:lnTo>
                  <a:pt x="11734723" y="6389420"/>
                </a:lnTo>
                <a:lnTo>
                  <a:pt x="11732945" y="6390322"/>
                </a:lnTo>
                <a:lnTo>
                  <a:pt x="11730990" y="6390639"/>
                </a:lnTo>
                <a:close/>
              </a:path>
              <a:path w="11737340" h="6390640">
                <a:moveTo>
                  <a:pt x="12700" y="12699"/>
                </a:moveTo>
                <a:lnTo>
                  <a:pt x="6350" y="12699"/>
                </a:lnTo>
                <a:lnTo>
                  <a:pt x="12700" y="6349"/>
                </a:lnTo>
                <a:lnTo>
                  <a:pt x="12700" y="12699"/>
                </a:lnTo>
                <a:close/>
              </a:path>
              <a:path w="11737340" h="6390640">
                <a:moveTo>
                  <a:pt x="11724640" y="12699"/>
                </a:moveTo>
                <a:lnTo>
                  <a:pt x="12700" y="12699"/>
                </a:lnTo>
                <a:lnTo>
                  <a:pt x="12700" y="6349"/>
                </a:lnTo>
                <a:lnTo>
                  <a:pt x="11724640" y="6349"/>
                </a:lnTo>
                <a:lnTo>
                  <a:pt x="11724640" y="12699"/>
                </a:lnTo>
                <a:close/>
              </a:path>
              <a:path w="11737340" h="6390640">
                <a:moveTo>
                  <a:pt x="11724640" y="6384289"/>
                </a:moveTo>
                <a:lnTo>
                  <a:pt x="11724640" y="6349"/>
                </a:lnTo>
                <a:lnTo>
                  <a:pt x="11730990" y="12699"/>
                </a:lnTo>
                <a:lnTo>
                  <a:pt x="11737340" y="12699"/>
                </a:lnTo>
                <a:lnTo>
                  <a:pt x="11737340" y="6377940"/>
                </a:lnTo>
                <a:lnTo>
                  <a:pt x="11730990" y="6377939"/>
                </a:lnTo>
                <a:lnTo>
                  <a:pt x="11724640" y="6384289"/>
                </a:lnTo>
                <a:close/>
              </a:path>
              <a:path w="11737340" h="6390640">
                <a:moveTo>
                  <a:pt x="11737340" y="12699"/>
                </a:moveTo>
                <a:lnTo>
                  <a:pt x="11730990" y="12699"/>
                </a:lnTo>
                <a:lnTo>
                  <a:pt x="11724640" y="6349"/>
                </a:lnTo>
                <a:lnTo>
                  <a:pt x="11737340" y="6349"/>
                </a:lnTo>
                <a:lnTo>
                  <a:pt x="11737340" y="12699"/>
                </a:lnTo>
                <a:close/>
              </a:path>
              <a:path w="11737340" h="6390640">
                <a:moveTo>
                  <a:pt x="12700" y="6384289"/>
                </a:moveTo>
                <a:lnTo>
                  <a:pt x="6350" y="6377939"/>
                </a:lnTo>
                <a:lnTo>
                  <a:pt x="12700" y="6377939"/>
                </a:lnTo>
                <a:lnTo>
                  <a:pt x="12700" y="6384289"/>
                </a:lnTo>
                <a:close/>
              </a:path>
              <a:path w="11737340" h="6390640">
                <a:moveTo>
                  <a:pt x="11724640" y="6384289"/>
                </a:moveTo>
                <a:lnTo>
                  <a:pt x="12700" y="6384289"/>
                </a:lnTo>
                <a:lnTo>
                  <a:pt x="12700" y="6377939"/>
                </a:lnTo>
                <a:lnTo>
                  <a:pt x="11724640" y="6377939"/>
                </a:lnTo>
                <a:lnTo>
                  <a:pt x="11724640" y="6384289"/>
                </a:lnTo>
                <a:close/>
              </a:path>
              <a:path w="11737340" h="6390640">
                <a:moveTo>
                  <a:pt x="11737340" y="6384289"/>
                </a:moveTo>
                <a:lnTo>
                  <a:pt x="11724640" y="6384289"/>
                </a:lnTo>
                <a:lnTo>
                  <a:pt x="11730990" y="6377939"/>
                </a:lnTo>
                <a:lnTo>
                  <a:pt x="11737340" y="6377940"/>
                </a:lnTo>
                <a:lnTo>
                  <a:pt x="11737340" y="6384289"/>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2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tx1"/>
                </a:solidFill>
                <a:latin typeface="Times New Roman"/>
                <a:cs typeface="Times New Roman"/>
              </a:defRPr>
            </a:lvl1pPr>
          </a:lstStyle>
          <a:p>
            <a:pPr marL="12700">
              <a:lnSpc>
                <a:spcPts val="1410"/>
              </a:lnSpc>
            </a:pPr>
            <a:endParaRPr dirty="0"/>
          </a:p>
        </p:txBody>
      </p:sp>
      <p:sp>
        <p:nvSpPr>
          <p:cNvPr id="6" name="Holder 6"/>
          <p:cNvSpPr>
            <a:spLocks noGrp="1"/>
          </p:cNvSpPr>
          <p:nvPr>
            <p:ph type="dt" sz="half" idx="6"/>
          </p:nvPr>
        </p:nvSpPr>
        <p:spPr/>
        <p:txBody>
          <a:bodyPr lIns="0" tIns="0" rIns="0" bIns="0"/>
          <a:lstStyle>
            <a:lvl1pPr>
              <a:defRPr sz="1200" b="0" i="0">
                <a:solidFill>
                  <a:schemeClr val="tx1"/>
                </a:solidFill>
                <a:latin typeface="宋体"/>
                <a:cs typeface="宋体"/>
              </a:defRPr>
            </a:lvl1pPr>
          </a:lstStyle>
          <a:p>
            <a:pPr marL="12700">
              <a:lnSpc>
                <a:spcPts val="1370"/>
              </a:lnSpc>
            </a:pPr>
            <a:endParaRPr dirty="0"/>
          </a:p>
        </p:txBody>
      </p:sp>
      <p:sp>
        <p:nvSpPr>
          <p:cNvPr id="7" name="Holder 7"/>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101600">
              <a:lnSpc>
                <a:spcPts val="141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tx1"/>
                </a:solidFill>
                <a:latin typeface="Times New Roman"/>
                <a:cs typeface="Times New Roman"/>
              </a:defRPr>
            </a:lvl1pPr>
          </a:lstStyle>
          <a:p>
            <a:pPr marL="12700">
              <a:lnSpc>
                <a:spcPts val="1410"/>
              </a:lnSpc>
            </a:pPr>
            <a:endParaRPr dirty="0"/>
          </a:p>
        </p:txBody>
      </p:sp>
      <p:sp>
        <p:nvSpPr>
          <p:cNvPr id="4" name="Holder 4"/>
          <p:cNvSpPr>
            <a:spLocks noGrp="1"/>
          </p:cNvSpPr>
          <p:nvPr>
            <p:ph type="dt" sz="half" idx="6"/>
          </p:nvPr>
        </p:nvSpPr>
        <p:spPr/>
        <p:txBody>
          <a:bodyPr lIns="0" tIns="0" rIns="0" bIns="0"/>
          <a:lstStyle>
            <a:lvl1pPr>
              <a:defRPr sz="1200" b="0" i="0">
                <a:solidFill>
                  <a:schemeClr val="tx1"/>
                </a:solidFill>
                <a:latin typeface="宋体"/>
                <a:cs typeface="宋体"/>
              </a:defRPr>
            </a:lvl1pPr>
          </a:lstStyle>
          <a:p>
            <a:pPr marL="12700">
              <a:lnSpc>
                <a:spcPts val="1370"/>
              </a:lnSpc>
            </a:pPr>
            <a:endParaRPr dirty="0"/>
          </a:p>
        </p:txBody>
      </p:sp>
      <p:sp>
        <p:nvSpPr>
          <p:cNvPr id="5" name="Holder 5"/>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101600">
              <a:lnSpc>
                <a:spcPts val="141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24790" y="237490"/>
            <a:ext cx="11737340" cy="6390640"/>
          </a:xfrm>
          <a:custGeom>
            <a:avLst/>
            <a:gdLst/>
            <a:ahLst/>
            <a:cxnLst/>
            <a:rect l="l" t="t" r="r" b="b"/>
            <a:pathLst>
              <a:path w="11737340" h="6390640">
                <a:moveTo>
                  <a:pt x="11730990" y="6390639"/>
                </a:moveTo>
                <a:lnTo>
                  <a:pt x="6350" y="6390639"/>
                </a:lnTo>
                <a:lnTo>
                  <a:pt x="4381" y="6390322"/>
                </a:lnTo>
                <a:lnTo>
                  <a:pt x="2616" y="6389420"/>
                </a:lnTo>
                <a:lnTo>
                  <a:pt x="1206" y="6388023"/>
                </a:lnTo>
                <a:lnTo>
                  <a:pt x="304" y="6386245"/>
                </a:lnTo>
                <a:lnTo>
                  <a:pt x="0" y="6384289"/>
                </a:lnTo>
                <a:lnTo>
                  <a:pt x="0" y="6349"/>
                </a:lnTo>
                <a:lnTo>
                  <a:pt x="6350" y="0"/>
                </a:lnTo>
                <a:lnTo>
                  <a:pt x="11730990" y="0"/>
                </a:lnTo>
                <a:lnTo>
                  <a:pt x="11737340" y="6349"/>
                </a:lnTo>
                <a:lnTo>
                  <a:pt x="12700" y="6349"/>
                </a:lnTo>
                <a:lnTo>
                  <a:pt x="6350" y="12699"/>
                </a:lnTo>
                <a:lnTo>
                  <a:pt x="12700" y="12699"/>
                </a:lnTo>
                <a:lnTo>
                  <a:pt x="12700" y="6377939"/>
                </a:lnTo>
                <a:lnTo>
                  <a:pt x="6350" y="6377939"/>
                </a:lnTo>
                <a:lnTo>
                  <a:pt x="12700" y="6384289"/>
                </a:lnTo>
                <a:lnTo>
                  <a:pt x="11737340" y="6384289"/>
                </a:lnTo>
                <a:lnTo>
                  <a:pt x="11737022" y="6386245"/>
                </a:lnTo>
                <a:lnTo>
                  <a:pt x="11736120" y="6388023"/>
                </a:lnTo>
                <a:lnTo>
                  <a:pt x="11734723" y="6389420"/>
                </a:lnTo>
                <a:lnTo>
                  <a:pt x="11732945" y="6390322"/>
                </a:lnTo>
                <a:lnTo>
                  <a:pt x="11730990" y="6390639"/>
                </a:lnTo>
                <a:close/>
              </a:path>
              <a:path w="11737340" h="6390640">
                <a:moveTo>
                  <a:pt x="12700" y="12699"/>
                </a:moveTo>
                <a:lnTo>
                  <a:pt x="6350" y="12699"/>
                </a:lnTo>
                <a:lnTo>
                  <a:pt x="12700" y="6349"/>
                </a:lnTo>
                <a:lnTo>
                  <a:pt x="12700" y="12699"/>
                </a:lnTo>
                <a:close/>
              </a:path>
              <a:path w="11737340" h="6390640">
                <a:moveTo>
                  <a:pt x="11724640" y="12699"/>
                </a:moveTo>
                <a:lnTo>
                  <a:pt x="12700" y="12699"/>
                </a:lnTo>
                <a:lnTo>
                  <a:pt x="12700" y="6349"/>
                </a:lnTo>
                <a:lnTo>
                  <a:pt x="11724640" y="6349"/>
                </a:lnTo>
                <a:lnTo>
                  <a:pt x="11724640" y="12699"/>
                </a:lnTo>
                <a:close/>
              </a:path>
              <a:path w="11737340" h="6390640">
                <a:moveTo>
                  <a:pt x="11724640" y="6384289"/>
                </a:moveTo>
                <a:lnTo>
                  <a:pt x="11724640" y="6349"/>
                </a:lnTo>
                <a:lnTo>
                  <a:pt x="11730990" y="12699"/>
                </a:lnTo>
                <a:lnTo>
                  <a:pt x="11737340" y="12699"/>
                </a:lnTo>
                <a:lnTo>
                  <a:pt x="11737340" y="6377940"/>
                </a:lnTo>
                <a:lnTo>
                  <a:pt x="11730990" y="6377939"/>
                </a:lnTo>
                <a:lnTo>
                  <a:pt x="11724640" y="6384289"/>
                </a:lnTo>
                <a:close/>
              </a:path>
              <a:path w="11737340" h="6390640">
                <a:moveTo>
                  <a:pt x="11737340" y="12699"/>
                </a:moveTo>
                <a:lnTo>
                  <a:pt x="11730990" y="12699"/>
                </a:lnTo>
                <a:lnTo>
                  <a:pt x="11724640" y="6349"/>
                </a:lnTo>
                <a:lnTo>
                  <a:pt x="11737340" y="6349"/>
                </a:lnTo>
                <a:lnTo>
                  <a:pt x="11737340" y="12699"/>
                </a:lnTo>
                <a:close/>
              </a:path>
              <a:path w="11737340" h="6390640">
                <a:moveTo>
                  <a:pt x="12700" y="6384289"/>
                </a:moveTo>
                <a:lnTo>
                  <a:pt x="6350" y="6377939"/>
                </a:lnTo>
                <a:lnTo>
                  <a:pt x="12700" y="6377939"/>
                </a:lnTo>
                <a:lnTo>
                  <a:pt x="12700" y="6384289"/>
                </a:lnTo>
                <a:close/>
              </a:path>
              <a:path w="11737340" h="6390640">
                <a:moveTo>
                  <a:pt x="11724640" y="6384289"/>
                </a:moveTo>
                <a:lnTo>
                  <a:pt x="12700" y="6384289"/>
                </a:lnTo>
                <a:lnTo>
                  <a:pt x="12700" y="6377939"/>
                </a:lnTo>
                <a:lnTo>
                  <a:pt x="11724640" y="6377939"/>
                </a:lnTo>
                <a:lnTo>
                  <a:pt x="11724640" y="6384289"/>
                </a:lnTo>
                <a:close/>
              </a:path>
              <a:path w="11737340" h="6390640">
                <a:moveTo>
                  <a:pt x="11737340" y="6384289"/>
                </a:moveTo>
                <a:lnTo>
                  <a:pt x="11724640" y="6384289"/>
                </a:lnTo>
                <a:lnTo>
                  <a:pt x="11730990" y="6377939"/>
                </a:lnTo>
                <a:lnTo>
                  <a:pt x="11737340" y="6377940"/>
                </a:lnTo>
                <a:lnTo>
                  <a:pt x="11737340" y="6384289"/>
                </a:lnTo>
                <a:close/>
              </a:path>
            </a:pathLst>
          </a:custGeom>
          <a:solidFill>
            <a:srgbClr val="000000"/>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200" b="0" i="0">
                <a:solidFill>
                  <a:schemeClr val="tx1"/>
                </a:solidFill>
                <a:latin typeface="Times New Roman"/>
                <a:cs typeface="Times New Roman"/>
              </a:defRPr>
            </a:lvl1pPr>
          </a:lstStyle>
          <a:p>
            <a:pPr marL="12700">
              <a:lnSpc>
                <a:spcPts val="1410"/>
              </a:lnSpc>
            </a:pPr>
            <a:endParaRPr dirty="0"/>
          </a:p>
        </p:txBody>
      </p:sp>
      <p:sp>
        <p:nvSpPr>
          <p:cNvPr id="3" name="Holder 3"/>
          <p:cNvSpPr>
            <a:spLocks noGrp="1"/>
          </p:cNvSpPr>
          <p:nvPr>
            <p:ph type="dt" sz="half" idx="6"/>
          </p:nvPr>
        </p:nvSpPr>
        <p:spPr/>
        <p:txBody>
          <a:bodyPr lIns="0" tIns="0" rIns="0" bIns="0"/>
          <a:lstStyle>
            <a:lvl1pPr>
              <a:defRPr sz="1200" b="0" i="0">
                <a:solidFill>
                  <a:schemeClr val="tx1"/>
                </a:solidFill>
                <a:latin typeface="宋体"/>
                <a:cs typeface="宋体"/>
              </a:defRPr>
            </a:lvl1pPr>
          </a:lstStyle>
          <a:p>
            <a:pPr marL="12700">
              <a:lnSpc>
                <a:spcPts val="1370"/>
              </a:lnSpc>
            </a:pPr>
            <a:endParaRPr dirty="0"/>
          </a:p>
        </p:txBody>
      </p:sp>
      <p:sp>
        <p:nvSpPr>
          <p:cNvPr id="4" name="Holder 4"/>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101600">
              <a:lnSpc>
                <a:spcPts val="141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24790" y="237490"/>
            <a:ext cx="11737340" cy="6390640"/>
          </a:xfrm>
          <a:custGeom>
            <a:avLst/>
            <a:gdLst/>
            <a:ahLst/>
            <a:cxnLst/>
            <a:rect l="l" t="t" r="r" b="b"/>
            <a:pathLst>
              <a:path w="11737340" h="6390640">
                <a:moveTo>
                  <a:pt x="11730990" y="6390639"/>
                </a:moveTo>
                <a:lnTo>
                  <a:pt x="6350" y="6390639"/>
                </a:lnTo>
                <a:lnTo>
                  <a:pt x="4381" y="6390322"/>
                </a:lnTo>
                <a:lnTo>
                  <a:pt x="2616" y="6389420"/>
                </a:lnTo>
                <a:lnTo>
                  <a:pt x="1206" y="6388023"/>
                </a:lnTo>
                <a:lnTo>
                  <a:pt x="304" y="6386245"/>
                </a:lnTo>
                <a:lnTo>
                  <a:pt x="0" y="6384289"/>
                </a:lnTo>
                <a:lnTo>
                  <a:pt x="0" y="6349"/>
                </a:lnTo>
                <a:lnTo>
                  <a:pt x="6350" y="0"/>
                </a:lnTo>
                <a:lnTo>
                  <a:pt x="11730990" y="0"/>
                </a:lnTo>
                <a:lnTo>
                  <a:pt x="11737340" y="6349"/>
                </a:lnTo>
                <a:lnTo>
                  <a:pt x="12700" y="6349"/>
                </a:lnTo>
                <a:lnTo>
                  <a:pt x="6350" y="12699"/>
                </a:lnTo>
                <a:lnTo>
                  <a:pt x="12700" y="12699"/>
                </a:lnTo>
                <a:lnTo>
                  <a:pt x="12700" y="6377939"/>
                </a:lnTo>
                <a:lnTo>
                  <a:pt x="6350" y="6377939"/>
                </a:lnTo>
                <a:lnTo>
                  <a:pt x="12700" y="6384289"/>
                </a:lnTo>
                <a:lnTo>
                  <a:pt x="11737340" y="6384289"/>
                </a:lnTo>
                <a:lnTo>
                  <a:pt x="11737022" y="6386245"/>
                </a:lnTo>
                <a:lnTo>
                  <a:pt x="11736120" y="6388023"/>
                </a:lnTo>
                <a:lnTo>
                  <a:pt x="11734723" y="6389420"/>
                </a:lnTo>
                <a:lnTo>
                  <a:pt x="11732945" y="6390322"/>
                </a:lnTo>
                <a:lnTo>
                  <a:pt x="11730990" y="6390639"/>
                </a:lnTo>
                <a:close/>
              </a:path>
              <a:path w="11737340" h="6390640">
                <a:moveTo>
                  <a:pt x="12700" y="12699"/>
                </a:moveTo>
                <a:lnTo>
                  <a:pt x="6350" y="12699"/>
                </a:lnTo>
                <a:lnTo>
                  <a:pt x="12700" y="6349"/>
                </a:lnTo>
                <a:lnTo>
                  <a:pt x="12700" y="12699"/>
                </a:lnTo>
                <a:close/>
              </a:path>
              <a:path w="11737340" h="6390640">
                <a:moveTo>
                  <a:pt x="11724640" y="12699"/>
                </a:moveTo>
                <a:lnTo>
                  <a:pt x="12700" y="12699"/>
                </a:lnTo>
                <a:lnTo>
                  <a:pt x="12700" y="6349"/>
                </a:lnTo>
                <a:lnTo>
                  <a:pt x="11724640" y="6349"/>
                </a:lnTo>
                <a:lnTo>
                  <a:pt x="11724640" y="12699"/>
                </a:lnTo>
                <a:close/>
              </a:path>
              <a:path w="11737340" h="6390640">
                <a:moveTo>
                  <a:pt x="11724640" y="6384289"/>
                </a:moveTo>
                <a:lnTo>
                  <a:pt x="11724640" y="6349"/>
                </a:lnTo>
                <a:lnTo>
                  <a:pt x="11730990" y="12699"/>
                </a:lnTo>
                <a:lnTo>
                  <a:pt x="11737340" y="12699"/>
                </a:lnTo>
                <a:lnTo>
                  <a:pt x="11737340" y="6377940"/>
                </a:lnTo>
                <a:lnTo>
                  <a:pt x="11730990" y="6377939"/>
                </a:lnTo>
                <a:lnTo>
                  <a:pt x="11724640" y="6384289"/>
                </a:lnTo>
                <a:close/>
              </a:path>
              <a:path w="11737340" h="6390640">
                <a:moveTo>
                  <a:pt x="11737340" y="12699"/>
                </a:moveTo>
                <a:lnTo>
                  <a:pt x="11730990" y="12699"/>
                </a:lnTo>
                <a:lnTo>
                  <a:pt x="11724640" y="6349"/>
                </a:lnTo>
                <a:lnTo>
                  <a:pt x="11737340" y="6349"/>
                </a:lnTo>
                <a:lnTo>
                  <a:pt x="11737340" y="12699"/>
                </a:lnTo>
                <a:close/>
              </a:path>
              <a:path w="11737340" h="6390640">
                <a:moveTo>
                  <a:pt x="12700" y="6384289"/>
                </a:moveTo>
                <a:lnTo>
                  <a:pt x="6350" y="6377939"/>
                </a:lnTo>
                <a:lnTo>
                  <a:pt x="12700" y="6377939"/>
                </a:lnTo>
                <a:lnTo>
                  <a:pt x="12700" y="6384289"/>
                </a:lnTo>
                <a:close/>
              </a:path>
              <a:path w="11737340" h="6390640">
                <a:moveTo>
                  <a:pt x="11724640" y="6384289"/>
                </a:moveTo>
                <a:lnTo>
                  <a:pt x="12700" y="6384289"/>
                </a:lnTo>
                <a:lnTo>
                  <a:pt x="12700" y="6377939"/>
                </a:lnTo>
                <a:lnTo>
                  <a:pt x="11724640" y="6377939"/>
                </a:lnTo>
                <a:lnTo>
                  <a:pt x="11724640" y="6384289"/>
                </a:lnTo>
                <a:close/>
              </a:path>
              <a:path w="11737340" h="6390640">
                <a:moveTo>
                  <a:pt x="11737340" y="6384289"/>
                </a:moveTo>
                <a:lnTo>
                  <a:pt x="11724640" y="6384289"/>
                </a:lnTo>
                <a:lnTo>
                  <a:pt x="11730990" y="6377939"/>
                </a:lnTo>
                <a:lnTo>
                  <a:pt x="11737340" y="6377940"/>
                </a:lnTo>
                <a:lnTo>
                  <a:pt x="11737340" y="6384289"/>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1146175" y="882650"/>
            <a:ext cx="428625" cy="360044"/>
          </a:xfrm>
          <a:prstGeom prst="rect">
            <a:avLst/>
          </a:prstGeom>
        </p:spPr>
        <p:txBody>
          <a:bodyPr wrap="square" lIns="0" tIns="0" rIns="0" bIns="0">
            <a:spAutoFit/>
          </a:bodyPr>
          <a:lstStyle>
            <a:lvl1pPr>
              <a:defRPr sz="22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1221739" y="1901698"/>
            <a:ext cx="9524365" cy="2505075"/>
          </a:xfrm>
          <a:prstGeom prst="rect">
            <a:avLst/>
          </a:prstGeom>
        </p:spPr>
        <p:txBody>
          <a:bodyPr wrap="square" lIns="0" tIns="0" rIns="0" bIns="0">
            <a:spAutoFit/>
          </a:bodyPr>
          <a:lstStyle>
            <a:lvl1pPr>
              <a:defRPr sz="22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1221739" y="6309635"/>
            <a:ext cx="643889" cy="194309"/>
          </a:xfrm>
          <a:prstGeom prst="rect">
            <a:avLst/>
          </a:prstGeom>
        </p:spPr>
        <p:txBody>
          <a:bodyPr wrap="square" lIns="0" tIns="0" rIns="0" bIns="0">
            <a:spAutoFit/>
          </a:bodyPr>
          <a:lstStyle>
            <a:lvl1pPr>
              <a:defRPr sz="1200" b="0" i="0">
                <a:solidFill>
                  <a:schemeClr val="tx1"/>
                </a:solidFill>
                <a:latin typeface="Times New Roman"/>
                <a:cs typeface="Times New Roman"/>
              </a:defRPr>
            </a:lvl1pPr>
          </a:lstStyle>
          <a:p>
            <a:pPr marL="12700">
              <a:lnSpc>
                <a:spcPts val="1410"/>
              </a:lnSpc>
            </a:pPr>
            <a:endParaRPr dirty="0"/>
          </a:p>
        </p:txBody>
      </p:sp>
      <p:sp>
        <p:nvSpPr>
          <p:cNvPr id="5" name="Holder 5"/>
          <p:cNvSpPr>
            <a:spLocks noGrp="1"/>
          </p:cNvSpPr>
          <p:nvPr>
            <p:ph type="dt" sz="half" idx="6"/>
          </p:nvPr>
        </p:nvSpPr>
        <p:spPr>
          <a:xfrm>
            <a:off x="4847044" y="6315106"/>
            <a:ext cx="2921000" cy="177800"/>
          </a:xfrm>
          <a:prstGeom prst="rect">
            <a:avLst/>
          </a:prstGeom>
        </p:spPr>
        <p:txBody>
          <a:bodyPr wrap="square" lIns="0" tIns="0" rIns="0" bIns="0">
            <a:spAutoFit/>
          </a:bodyPr>
          <a:lstStyle>
            <a:lvl1pPr>
              <a:defRPr sz="1200" b="0" i="0">
                <a:solidFill>
                  <a:schemeClr val="tx1"/>
                </a:solidFill>
                <a:latin typeface="宋体"/>
                <a:cs typeface="宋体"/>
              </a:defRPr>
            </a:lvl1pPr>
          </a:lstStyle>
          <a:p>
            <a:pPr marL="12700">
              <a:lnSpc>
                <a:spcPts val="1370"/>
              </a:lnSpc>
            </a:pPr>
            <a:endParaRPr dirty="0"/>
          </a:p>
        </p:txBody>
      </p:sp>
      <p:sp>
        <p:nvSpPr>
          <p:cNvPr id="6" name="Holder 6"/>
          <p:cNvSpPr>
            <a:spLocks noGrp="1"/>
          </p:cNvSpPr>
          <p:nvPr>
            <p:ph type="sldNum" sz="quarter" idx="7"/>
          </p:nvPr>
        </p:nvSpPr>
        <p:spPr>
          <a:xfrm>
            <a:off x="10765904" y="6309635"/>
            <a:ext cx="203200" cy="194309"/>
          </a:xfrm>
          <a:prstGeom prst="rect">
            <a:avLst/>
          </a:prstGeom>
        </p:spPr>
        <p:txBody>
          <a:bodyPr wrap="square" lIns="0" tIns="0" rIns="0" bIns="0">
            <a:spAutoFit/>
          </a:bodyPr>
          <a:lstStyle>
            <a:lvl1pPr>
              <a:defRPr sz="1200" b="0" i="0">
                <a:solidFill>
                  <a:schemeClr val="tx1"/>
                </a:solidFill>
                <a:latin typeface="Times New Roman"/>
                <a:cs typeface="Times New Roman"/>
              </a:defRPr>
            </a:lvl1pPr>
          </a:lstStyle>
          <a:p>
            <a:pPr marL="101600">
              <a:lnSpc>
                <a:spcPts val="141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cnblogs.com/pursued-deer/p/7783459.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81200" y="4020407"/>
            <a:ext cx="8229600" cy="0"/>
          </a:xfrm>
          <a:custGeom>
            <a:avLst/>
            <a:gdLst/>
            <a:ahLst/>
            <a:cxnLst/>
            <a:rect l="l" t="t" r="r" b="b"/>
            <a:pathLst>
              <a:path w="8229600">
                <a:moveTo>
                  <a:pt x="0" y="0"/>
                </a:moveTo>
                <a:lnTo>
                  <a:pt x="8229600" y="0"/>
                </a:lnTo>
              </a:path>
            </a:pathLst>
          </a:custGeom>
          <a:ln w="9994">
            <a:solidFill>
              <a:srgbClr val="000000"/>
            </a:solidFill>
          </a:ln>
        </p:spPr>
        <p:txBody>
          <a:bodyPr wrap="square" lIns="0" tIns="0" rIns="0" bIns="0" rtlCol="0"/>
          <a:lstStyle/>
          <a:p>
            <a:endParaRPr/>
          </a:p>
        </p:txBody>
      </p:sp>
      <p:sp>
        <p:nvSpPr>
          <p:cNvPr id="4" name="object 4"/>
          <p:cNvSpPr txBox="1"/>
          <p:nvPr/>
        </p:nvSpPr>
        <p:spPr>
          <a:xfrm>
            <a:off x="2876804" y="2822028"/>
            <a:ext cx="6426200" cy="1122680"/>
          </a:xfrm>
          <a:prstGeom prst="rect">
            <a:avLst/>
          </a:prstGeom>
        </p:spPr>
        <p:txBody>
          <a:bodyPr vert="horz" wrap="square" lIns="0" tIns="12700" rIns="0" bIns="0" rtlCol="0">
            <a:spAutoFit/>
          </a:bodyPr>
          <a:lstStyle/>
          <a:p>
            <a:pPr marL="12700">
              <a:lnSpc>
                <a:spcPct val="100000"/>
              </a:lnSpc>
              <a:spcBef>
                <a:spcPts val="100"/>
              </a:spcBef>
              <a:tabLst>
                <a:tab pos="926465" algn="l"/>
              </a:tabLst>
            </a:pPr>
            <a:r>
              <a:rPr sz="7200" dirty="0" err="1">
                <a:latin typeface="宋体"/>
                <a:cs typeface="宋体"/>
              </a:rPr>
              <a:t>朴素贝叶斯法</a:t>
            </a:r>
            <a:endParaRPr sz="7200" dirty="0">
              <a:latin typeface="宋体"/>
              <a:cs typeface="宋体"/>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01600">
              <a:lnSpc>
                <a:spcPts val="1410"/>
              </a:lnSpc>
            </a:pPr>
            <a:fld id="{81D60167-4931-47E6-BA6A-407CBD079E47}" type="slidenum">
              <a:rPr dirty="0"/>
              <a:t>1</a:t>
            </a:fld>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1739" y="879474"/>
            <a:ext cx="4496435" cy="697230"/>
          </a:xfrm>
          <a:prstGeom prst="rect">
            <a:avLst/>
          </a:prstGeom>
        </p:spPr>
        <p:txBody>
          <a:bodyPr vert="horz" wrap="square" lIns="0" tIns="13335" rIns="0" bIns="0" rtlCol="0">
            <a:spAutoFit/>
          </a:bodyPr>
          <a:lstStyle/>
          <a:p>
            <a:pPr marL="12700">
              <a:lnSpc>
                <a:spcPct val="100000"/>
              </a:lnSpc>
              <a:spcBef>
                <a:spcPts val="105"/>
              </a:spcBef>
            </a:pPr>
            <a:r>
              <a:rPr sz="4400" dirty="0">
                <a:latin typeface="宋体"/>
                <a:cs typeface="宋体"/>
              </a:rPr>
              <a:t>朴素贝叶斯分类</a:t>
            </a:r>
            <a:r>
              <a:rPr sz="4400" spc="5" dirty="0">
                <a:latin typeface="宋体"/>
                <a:cs typeface="宋体"/>
              </a:rPr>
              <a:t>器</a:t>
            </a:r>
            <a:endParaRPr sz="4400">
              <a:latin typeface="宋体"/>
              <a:cs typeface="宋体"/>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410"/>
              </a:lnSpc>
            </a:pPr>
            <a:fld id="{81D60167-4931-47E6-BA6A-407CBD079E47}" type="slidenum">
              <a:rPr dirty="0"/>
              <a:t>10</a:t>
            </a:fld>
            <a:endParaRPr dirty="0"/>
          </a:p>
        </p:txBody>
      </p:sp>
      <p:sp>
        <p:nvSpPr>
          <p:cNvPr id="3" name="object 3"/>
          <p:cNvSpPr txBox="1"/>
          <p:nvPr/>
        </p:nvSpPr>
        <p:spPr>
          <a:xfrm>
            <a:off x="1221739" y="1912493"/>
            <a:ext cx="9600565" cy="3737610"/>
          </a:xfrm>
          <a:prstGeom prst="rect">
            <a:avLst/>
          </a:prstGeom>
        </p:spPr>
        <p:txBody>
          <a:bodyPr vert="horz" wrap="square" lIns="0" tIns="90805" rIns="0" bIns="0" rtlCol="0">
            <a:spAutoFit/>
          </a:bodyPr>
          <a:lstStyle/>
          <a:p>
            <a:pPr marL="355600" indent="-342900">
              <a:lnSpc>
                <a:spcPct val="100000"/>
              </a:lnSpc>
              <a:spcBef>
                <a:spcPts val="715"/>
              </a:spcBef>
              <a:buSzPct val="79545"/>
              <a:buFont typeface="Wingdings"/>
              <a:buChar char=""/>
              <a:tabLst>
                <a:tab pos="354965" algn="l"/>
                <a:tab pos="355600" algn="l"/>
              </a:tabLst>
            </a:pPr>
            <a:r>
              <a:rPr sz="2200" dirty="0">
                <a:latin typeface="宋体"/>
                <a:cs typeface="宋体"/>
              </a:rPr>
              <a:t>多种使用方式</a:t>
            </a:r>
            <a:r>
              <a:rPr sz="2200" spc="-5" dirty="0">
                <a:latin typeface="宋体"/>
                <a:cs typeface="宋体"/>
              </a:rPr>
              <a:t>：</a:t>
            </a:r>
            <a:endParaRPr sz="2200">
              <a:latin typeface="宋体"/>
              <a:cs typeface="宋体"/>
            </a:endParaRPr>
          </a:p>
          <a:p>
            <a:pPr marL="1253490" lvl="1" indent="-326390">
              <a:lnSpc>
                <a:spcPct val="100000"/>
              </a:lnSpc>
              <a:spcBef>
                <a:spcPts val="615"/>
              </a:spcBef>
              <a:buSzPct val="95454"/>
              <a:buAutoNum type="arabicParenBoth"/>
              <a:tabLst>
                <a:tab pos="1254125" algn="l"/>
              </a:tabLst>
            </a:pPr>
            <a:r>
              <a:rPr sz="2200" spc="-5" dirty="0">
                <a:latin typeface="Times New Roman"/>
                <a:cs typeface="Times New Roman"/>
              </a:rPr>
              <a:t>“</a:t>
            </a:r>
            <a:r>
              <a:rPr sz="2200" dirty="0">
                <a:latin typeface="宋体"/>
                <a:cs typeface="宋体"/>
              </a:rPr>
              <a:t>查表</a:t>
            </a:r>
            <a:r>
              <a:rPr sz="2200" spc="-5" dirty="0">
                <a:latin typeface="Times New Roman"/>
                <a:cs typeface="Times New Roman"/>
              </a:rPr>
              <a:t>”</a:t>
            </a:r>
            <a:endParaRPr sz="2200">
              <a:latin typeface="Times New Roman"/>
              <a:cs typeface="Times New Roman"/>
            </a:endParaRPr>
          </a:p>
          <a:p>
            <a:pPr marL="926465">
              <a:lnSpc>
                <a:spcPct val="100000"/>
              </a:lnSpc>
              <a:spcBef>
                <a:spcPts val="605"/>
              </a:spcBef>
            </a:pPr>
            <a:r>
              <a:rPr sz="2200" dirty="0">
                <a:latin typeface="宋体"/>
                <a:cs typeface="宋体"/>
              </a:rPr>
              <a:t>计算所有概率估值并存储，通过</a:t>
            </a:r>
            <a:r>
              <a:rPr sz="2200" spc="-5" dirty="0">
                <a:latin typeface="Times New Roman"/>
                <a:cs typeface="Times New Roman"/>
              </a:rPr>
              <a:t>“</a:t>
            </a:r>
            <a:r>
              <a:rPr sz="2200" dirty="0">
                <a:latin typeface="宋体"/>
                <a:cs typeface="宋体"/>
              </a:rPr>
              <a:t>查表</a:t>
            </a:r>
            <a:r>
              <a:rPr sz="2200" spc="-5" dirty="0">
                <a:latin typeface="Times New Roman"/>
                <a:cs typeface="Times New Roman"/>
              </a:rPr>
              <a:t>”</a:t>
            </a:r>
            <a:r>
              <a:rPr sz="2200" dirty="0">
                <a:latin typeface="宋体"/>
                <a:cs typeface="宋体"/>
              </a:rPr>
              <a:t>进行判</a:t>
            </a:r>
            <a:r>
              <a:rPr sz="2200" spc="-5" dirty="0">
                <a:latin typeface="宋体"/>
                <a:cs typeface="宋体"/>
              </a:rPr>
              <a:t>别</a:t>
            </a:r>
            <a:endParaRPr sz="2200">
              <a:latin typeface="宋体"/>
              <a:cs typeface="宋体"/>
            </a:endParaRPr>
          </a:p>
          <a:p>
            <a:pPr marL="1253490" lvl="1" indent="-326390">
              <a:lnSpc>
                <a:spcPct val="100000"/>
              </a:lnSpc>
              <a:spcBef>
                <a:spcPts val="605"/>
              </a:spcBef>
              <a:buSzPct val="95454"/>
              <a:buFont typeface="Times New Roman"/>
              <a:buAutoNum type="arabicParenBoth" startAt="2"/>
              <a:tabLst>
                <a:tab pos="1254125" algn="l"/>
              </a:tabLst>
            </a:pPr>
            <a:r>
              <a:rPr sz="2200" dirty="0">
                <a:latin typeface="宋体"/>
                <a:cs typeface="宋体"/>
              </a:rPr>
              <a:t>懒惰学</a:t>
            </a:r>
            <a:r>
              <a:rPr sz="2200" spc="-5" dirty="0">
                <a:latin typeface="宋体"/>
                <a:cs typeface="宋体"/>
              </a:rPr>
              <a:t>习</a:t>
            </a:r>
            <a:endParaRPr sz="2200">
              <a:latin typeface="宋体"/>
              <a:cs typeface="宋体"/>
            </a:endParaRPr>
          </a:p>
          <a:p>
            <a:pPr marL="926465">
              <a:lnSpc>
                <a:spcPct val="100000"/>
              </a:lnSpc>
              <a:spcBef>
                <a:spcPts val="610"/>
              </a:spcBef>
            </a:pPr>
            <a:r>
              <a:rPr sz="2200" dirty="0">
                <a:latin typeface="宋体"/>
                <a:cs typeface="宋体"/>
              </a:rPr>
              <a:t>先不进行任何训练，待收到预测请求时在根据当前数据集进行概率估</a:t>
            </a:r>
            <a:r>
              <a:rPr sz="2200" spc="-5" dirty="0">
                <a:latin typeface="宋体"/>
                <a:cs typeface="宋体"/>
              </a:rPr>
              <a:t>值</a:t>
            </a:r>
            <a:endParaRPr sz="2200">
              <a:latin typeface="宋体"/>
              <a:cs typeface="宋体"/>
            </a:endParaRPr>
          </a:p>
          <a:p>
            <a:pPr marL="1253490" lvl="1" indent="-326390">
              <a:lnSpc>
                <a:spcPct val="100000"/>
              </a:lnSpc>
              <a:spcBef>
                <a:spcPts val="600"/>
              </a:spcBef>
              <a:buSzPct val="95454"/>
              <a:buFont typeface="Times New Roman"/>
              <a:buAutoNum type="arabicParenBoth" startAt="3"/>
              <a:tabLst>
                <a:tab pos="1254125" algn="l"/>
              </a:tabLst>
            </a:pPr>
            <a:r>
              <a:rPr sz="2200" dirty="0">
                <a:latin typeface="宋体"/>
                <a:cs typeface="宋体"/>
              </a:rPr>
              <a:t>增量学</a:t>
            </a:r>
            <a:r>
              <a:rPr sz="2200" spc="-5" dirty="0">
                <a:latin typeface="宋体"/>
                <a:cs typeface="宋体"/>
              </a:rPr>
              <a:t>习</a:t>
            </a:r>
            <a:endParaRPr sz="2200">
              <a:latin typeface="宋体"/>
              <a:cs typeface="宋体"/>
            </a:endParaRPr>
          </a:p>
          <a:p>
            <a:pPr marL="926465">
              <a:lnSpc>
                <a:spcPct val="100000"/>
              </a:lnSpc>
              <a:spcBef>
                <a:spcPts val="610"/>
              </a:spcBef>
            </a:pPr>
            <a:r>
              <a:rPr sz="2200" dirty="0">
                <a:latin typeface="宋体"/>
                <a:cs typeface="宋体"/>
              </a:rPr>
              <a:t>训练集不断增加，在现有估值基础上计算进行计数修</a:t>
            </a:r>
            <a:r>
              <a:rPr sz="2200" spc="-5" dirty="0">
                <a:latin typeface="宋体"/>
                <a:cs typeface="宋体"/>
              </a:rPr>
              <a:t>正</a:t>
            </a:r>
            <a:endParaRPr sz="2200">
              <a:latin typeface="宋体"/>
              <a:cs typeface="宋体"/>
            </a:endParaRPr>
          </a:p>
          <a:p>
            <a:pPr marL="1253490" lvl="1" indent="-326390">
              <a:lnSpc>
                <a:spcPct val="100000"/>
              </a:lnSpc>
              <a:spcBef>
                <a:spcPts val="600"/>
              </a:spcBef>
              <a:buSzPct val="95454"/>
              <a:buFont typeface="Times New Roman"/>
              <a:buAutoNum type="arabicParenBoth" startAt="4"/>
              <a:tabLst>
                <a:tab pos="1254125" algn="l"/>
              </a:tabLst>
            </a:pPr>
            <a:r>
              <a:rPr sz="2200" dirty="0">
                <a:latin typeface="宋体"/>
                <a:cs typeface="宋体"/>
              </a:rPr>
              <a:t>半朴素贝叶</a:t>
            </a:r>
            <a:r>
              <a:rPr sz="2200" spc="-5" dirty="0">
                <a:latin typeface="宋体"/>
                <a:cs typeface="宋体"/>
              </a:rPr>
              <a:t>斯</a:t>
            </a:r>
            <a:endParaRPr sz="2200">
              <a:latin typeface="宋体"/>
              <a:cs typeface="宋体"/>
            </a:endParaRPr>
          </a:p>
          <a:p>
            <a:pPr marL="926465">
              <a:lnSpc>
                <a:spcPct val="100000"/>
              </a:lnSpc>
              <a:spcBef>
                <a:spcPts val="610"/>
              </a:spcBef>
            </a:pPr>
            <a:r>
              <a:rPr sz="2200" dirty="0">
                <a:latin typeface="宋体"/>
                <a:cs typeface="宋体"/>
              </a:rPr>
              <a:t>常用策略是假设每个属性在类别之外最多依赖于一个其他属</a:t>
            </a:r>
            <a:r>
              <a:rPr sz="2200" spc="-5" dirty="0">
                <a:latin typeface="宋体"/>
                <a:cs typeface="宋体"/>
              </a:rPr>
              <a:t>性</a:t>
            </a:r>
            <a:endParaRPr sz="2200">
              <a:latin typeface="宋体"/>
              <a:cs typeface="宋体"/>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1739" y="879474"/>
            <a:ext cx="4496435" cy="697230"/>
          </a:xfrm>
          <a:prstGeom prst="rect">
            <a:avLst/>
          </a:prstGeom>
        </p:spPr>
        <p:txBody>
          <a:bodyPr vert="horz" wrap="square" lIns="0" tIns="13335" rIns="0" bIns="0" rtlCol="0">
            <a:spAutoFit/>
          </a:bodyPr>
          <a:lstStyle/>
          <a:p>
            <a:pPr marL="12700">
              <a:lnSpc>
                <a:spcPct val="100000"/>
              </a:lnSpc>
              <a:spcBef>
                <a:spcPts val="105"/>
              </a:spcBef>
            </a:pPr>
            <a:r>
              <a:rPr sz="4400" dirty="0">
                <a:latin typeface="宋体"/>
                <a:cs typeface="宋体"/>
              </a:rPr>
              <a:t>朴素贝叶斯分类</a:t>
            </a:r>
            <a:r>
              <a:rPr sz="4400" spc="5" dirty="0">
                <a:latin typeface="宋体"/>
                <a:cs typeface="宋体"/>
              </a:rPr>
              <a:t>器</a:t>
            </a:r>
            <a:endParaRPr sz="4400">
              <a:latin typeface="宋体"/>
              <a:cs typeface="宋体"/>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410"/>
              </a:lnSpc>
            </a:pPr>
            <a:fld id="{81D60167-4931-47E6-BA6A-407CBD079E47}" type="slidenum">
              <a:rPr dirty="0"/>
              <a:t>11</a:t>
            </a:fld>
            <a:endParaRPr dirty="0"/>
          </a:p>
        </p:txBody>
      </p:sp>
      <p:sp>
        <p:nvSpPr>
          <p:cNvPr id="3" name="object 3"/>
          <p:cNvSpPr txBox="1"/>
          <p:nvPr/>
        </p:nvSpPr>
        <p:spPr>
          <a:xfrm>
            <a:off x="1221739" y="1990725"/>
            <a:ext cx="9448165" cy="2995930"/>
          </a:xfrm>
          <a:prstGeom prst="rect">
            <a:avLst/>
          </a:prstGeom>
        </p:spPr>
        <p:txBody>
          <a:bodyPr vert="horz" wrap="square" lIns="0" tIns="12065" rIns="0" bIns="0" rtlCol="0">
            <a:spAutoFit/>
          </a:bodyPr>
          <a:lstStyle/>
          <a:p>
            <a:pPr marL="355600" indent="-342900">
              <a:lnSpc>
                <a:spcPct val="100000"/>
              </a:lnSpc>
              <a:spcBef>
                <a:spcPts val="95"/>
              </a:spcBef>
              <a:buSzPct val="79545"/>
              <a:buFont typeface="Wingdings"/>
              <a:buChar char=""/>
              <a:tabLst>
                <a:tab pos="354965" algn="l"/>
                <a:tab pos="355600" algn="l"/>
              </a:tabLst>
            </a:pPr>
            <a:r>
              <a:rPr sz="2200" dirty="0">
                <a:latin typeface="宋体"/>
                <a:cs typeface="宋体"/>
              </a:rPr>
              <a:t>应用场景：垃圾邮件过滤，文本分类，新闻分类，</a:t>
            </a:r>
            <a:r>
              <a:rPr sz="2200" spc="-5" dirty="0">
                <a:latin typeface="Times New Roman"/>
                <a:cs typeface="Times New Roman"/>
              </a:rPr>
              <a:t>Query</a:t>
            </a:r>
            <a:r>
              <a:rPr sz="2200" dirty="0">
                <a:latin typeface="宋体"/>
                <a:cs typeface="宋体"/>
              </a:rPr>
              <a:t>分类，商品分类</a:t>
            </a:r>
            <a:r>
              <a:rPr sz="2200" spc="-5" dirty="0">
                <a:latin typeface="宋体"/>
                <a:cs typeface="宋体"/>
              </a:rPr>
              <a:t>等</a:t>
            </a:r>
            <a:endParaRPr sz="2200">
              <a:latin typeface="宋体"/>
              <a:cs typeface="宋体"/>
            </a:endParaRPr>
          </a:p>
          <a:p>
            <a:pPr>
              <a:lnSpc>
                <a:spcPct val="100000"/>
              </a:lnSpc>
              <a:spcBef>
                <a:spcPts val="55"/>
              </a:spcBef>
              <a:buFont typeface="Wingdings"/>
              <a:buChar char=""/>
            </a:pPr>
            <a:endParaRPr sz="3500">
              <a:latin typeface="Times New Roman"/>
              <a:cs typeface="Times New Roman"/>
            </a:endParaRPr>
          </a:p>
          <a:p>
            <a:pPr marL="355600" indent="-342900">
              <a:lnSpc>
                <a:spcPct val="100000"/>
              </a:lnSpc>
              <a:buSzPct val="79545"/>
              <a:buFont typeface="Wingdings"/>
              <a:buChar char=""/>
              <a:tabLst>
                <a:tab pos="354965" algn="l"/>
                <a:tab pos="355600" algn="l"/>
              </a:tabLst>
            </a:pPr>
            <a:r>
              <a:rPr sz="2200" dirty="0">
                <a:latin typeface="宋体"/>
                <a:cs typeface="宋体"/>
              </a:rPr>
              <a:t>优点</a:t>
            </a:r>
            <a:r>
              <a:rPr sz="2200" spc="-5" dirty="0">
                <a:latin typeface="宋体"/>
                <a:cs typeface="宋体"/>
              </a:rPr>
              <a:t>：</a:t>
            </a:r>
            <a:endParaRPr sz="2200">
              <a:latin typeface="宋体"/>
              <a:cs typeface="宋体"/>
            </a:endParaRPr>
          </a:p>
          <a:p>
            <a:pPr marL="431800" indent="-419100">
              <a:lnSpc>
                <a:spcPct val="100000"/>
              </a:lnSpc>
              <a:spcBef>
                <a:spcPts val="865"/>
              </a:spcBef>
              <a:buSzPct val="95454"/>
              <a:buFont typeface="Times New Roman"/>
              <a:buAutoNum type="arabicPlain"/>
              <a:tabLst>
                <a:tab pos="431800" algn="l"/>
              </a:tabLst>
            </a:pPr>
            <a:r>
              <a:rPr sz="2200" dirty="0">
                <a:latin typeface="宋体"/>
                <a:cs typeface="宋体"/>
              </a:rPr>
              <a:t>生成式模型，通过计算概率来进行分类，可以用来处理多分类问</a:t>
            </a:r>
            <a:r>
              <a:rPr sz="2200" spc="-5" dirty="0">
                <a:latin typeface="宋体"/>
                <a:cs typeface="宋体"/>
              </a:rPr>
              <a:t>题</a:t>
            </a:r>
            <a:endParaRPr sz="2200">
              <a:latin typeface="宋体"/>
              <a:cs typeface="宋体"/>
            </a:endParaRPr>
          </a:p>
          <a:p>
            <a:pPr marL="431800" indent="-419100">
              <a:lnSpc>
                <a:spcPct val="100000"/>
              </a:lnSpc>
              <a:spcBef>
                <a:spcPts val="869"/>
              </a:spcBef>
              <a:buSzPct val="95454"/>
              <a:buFont typeface="Times New Roman"/>
              <a:buAutoNum type="arabicPlain"/>
              <a:tabLst>
                <a:tab pos="431800" algn="l"/>
              </a:tabLst>
            </a:pPr>
            <a:r>
              <a:rPr sz="2200" dirty="0">
                <a:latin typeface="宋体"/>
                <a:cs typeface="宋体"/>
              </a:rPr>
              <a:t>对小规模的数据表现很</a:t>
            </a:r>
            <a:r>
              <a:rPr sz="2200" spc="-5" dirty="0">
                <a:latin typeface="宋体"/>
                <a:cs typeface="宋体"/>
              </a:rPr>
              <a:t>好</a:t>
            </a:r>
            <a:endParaRPr sz="2200">
              <a:latin typeface="宋体"/>
              <a:cs typeface="宋体"/>
            </a:endParaRPr>
          </a:p>
          <a:p>
            <a:pPr marL="431800" indent="-419100">
              <a:lnSpc>
                <a:spcPct val="100000"/>
              </a:lnSpc>
              <a:spcBef>
                <a:spcPts val="869"/>
              </a:spcBef>
              <a:buSzPct val="95454"/>
              <a:buFont typeface="Times New Roman"/>
              <a:buAutoNum type="arabicPlain"/>
              <a:tabLst>
                <a:tab pos="431800" algn="l"/>
              </a:tabLst>
            </a:pPr>
            <a:r>
              <a:rPr sz="2200" dirty="0">
                <a:latin typeface="宋体"/>
                <a:cs typeface="宋体"/>
              </a:rPr>
              <a:t>适合增量式训</a:t>
            </a:r>
            <a:r>
              <a:rPr sz="2200" spc="-5" dirty="0">
                <a:latin typeface="宋体"/>
                <a:cs typeface="宋体"/>
              </a:rPr>
              <a:t>练</a:t>
            </a:r>
            <a:endParaRPr sz="2200">
              <a:latin typeface="宋体"/>
              <a:cs typeface="宋体"/>
            </a:endParaRPr>
          </a:p>
          <a:p>
            <a:pPr marL="431800" indent="-419100">
              <a:lnSpc>
                <a:spcPct val="100000"/>
              </a:lnSpc>
              <a:spcBef>
                <a:spcPts val="869"/>
              </a:spcBef>
              <a:buSzPct val="95454"/>
              <a:buFont typeface="Times New Roman"/>
              <a:buAutoNum type="arabicPlain"/>
              <a:tabLst>
                <a:tab pos="431800" algn="l"/>
              </a:tabLst>
            </a:pPr>
            <a:r>
              <a:rPr sz="2200" dirty="0">
                <a:latin typeface="宋体"/>
                <a:cs typeface="宋体"/>
              </a:rPr>
              <a:t>算法也比较简单，是经典常用的分类算</a:t>
            </a:r>
            <a:r>
              <a:rPr sz="2200" spc="-5" dirty="0">
                <a:latin typeface="宋体"/>
                <a:cs typeface="宋体"/>
              </a:rPr>
              <a:t>法</a:t>
            </a:r>
            <a:endParaRPr sz="2200">
              <a:latin typeface="宋体"/>
              <a:cs typeface="宋体"/>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1739" y="879474"/>
            <a:ext cx="4496435" cy="697230"/>
          </a:xfrm>
          <a:prstGeom prst="rect">
            <a:avLst/>
          </a:prstGeom>
        </p:spPr>
        <p:txBody>
          <a:bodyPr vert="horz" wrap="square" lIns="0" tIns="13335" rIns="0" bIns="0" rtlCol="0">
            <a:spAutoFit/>
          </a:bodyPr>
          <a:lstStyle/>
          <a:p>
            <a:pPr marL="12700">
              <a:lnSpc>
                <a:spcPct val="100000"/>
              </a:lnSpc>
              <a:spcBef>
                <a:spcPts val="105"/>
              </a:spcBef>
            </a:pPr>
            <a:r>
              <a:rPr sz="4400" dirty="0">
                <a:latin typeface="宋体"/>
                <a:cs typeface="宋体"/>
              </a:rPr>
              <a:t>朴素贝叶斯分类</a:t>
            </a:r>
            <a:r>
              <a:rPr sz="4400" spc="5" dirty="0">
                <a:latin typeface="宋体"/>
                <a:cs typeface="宋体"/>
              </a:rPr>
              <a:t>器</a:t>
            </a:r>
            <a:endParaRPr sz="4400">
              <a:latin typeface="宋体"/>
              <a:cs typeface="宋体"/>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410"/>
              </a:lnSpc>
            </a:pPr>
            <a:fld id="{81D60167-4931-47E6-BA6A-407CBD079E47}" type="slidenum">
              <a:rPr dirty="0"/>
              <a:t>12</a:t>
            </a:fld>
            <a:endParaRPr dirty="0"/>
          </a:p>
        </p:txBody>
      </p:sp>
      <p:sp>
        <p:nvSpPr>
          <p:cNvPr id="3" name="object 3"/>
          <p:cNvSpPr txBox="1"/>
          <p:nvPr/>
        </p:nvSpPr>
        <p:spPr>
          <a:xfrm>
            <a:off x="1221739" y="1897252"/>
            <a:ext cx="9951085" cy="3102610"/>
          </a:xfrm>
          <a:prstGeom prst="rect">
            <a:avLst/>
          </a:prstGeom>
        </p:spPr>
        <p:txBody>
          <a:bodyPr vert="horz" wrap="square" lIns="0" tIns="189865" rIns="0" bIns="0" rtlCol="0">
            <a:spAutoFit/>
          </a:bodyPr>
          <a:lstStyle/>
          <a:p>
            <a:pPr marL="355600" indent="-342900">
              <a:lnSpc>
                <a:spcPct val="100000"/>
              </a:lnSpc>
              <a:spcBef>
                <a:spcPts val="1495"/>
              </a:spcBef>
              <a:buSzPct val="79545"/>
              <a:buFont typeface="Wingdings"/>
              <a:buChar char=""/>
              <a:tabLst>
                <a:tab pos="354965" algn="l"/>
                <a:tab pos="355600" algn="l"/>
              </a:tabLst>
            </a:pPr>
            <a:r>
              <a:rPr sz="2200" dirty="0">
                <a:latin typeface="宋体"/>
                <a:cs typeface="宋体"/>
              </a:rPr>
              <a:t>缺点</a:t>
            </a:r>
            <a:r>
              <a:rPr sz="2200" spc="-5" dirty="0">
                <a:latin typeface="宋体"/>
                <a:cs typeface="宋体"/>
              </a:rPr>
              <a:t>：</a:t>
            </a:r>
            <a:endParaRPr sz="2200">
              <a:latin typeface="宋体"/>
              <a:cs typeface="宋体"/>
            </a:endParaRPr>
          </a:p>
          <a:p>
            <a:pPr marL="431800" indent="-419100">
              <a:lnSpc>
                <a:spcPct val="100000"/>
              </a:lnSpc>
              <a:spcBef>
                <a:spcPts val="1395"/>
              </a:spcBef>
              <a:buSzPct val="95454"/>
              <a:buFont typeface="Times New Roman"/>
              <a:buAutoNum type="arabicPlain"/>
              <a:tabLst>
                <a:tab pos="431800" algn="l"/>
              </a:tabLst>
            </a:pPr>
            <a:r>
              <a:rPr sz="2200" dirty="0">
                <a:latin typeface="宋体"/>
                <a:cs typeface="宋体"/>
              </a:rPr>
              <a:t>对缺失数据不太敏感，常用于文本分</a:t>
            </a:r>
            <a:r>
              <a:rPr sz="2200" spc="-5" dirty="0">
                <a:latin typeface="宋体"/>
                <a:cs typeface="宋体"/>
              </a:rPr>
              <a:t>类</a:t>
            </a:r>
            <a:endParaRPr sz="2200">
              <a:latin typeface="宋体"/>
              <a:cs typeface="宋体"/>
            </a:endParaRPr>
          </a:p>
          <a:p>
            <a:pPr marL="431800" indent="-419100">
              <a:lnSpc>
                <a:spcPct val="100000"/>
              </a:lnSpc>
              <a:spcBef>
                <a:spcPts val="1400"/>
              </a:spcBef>
              <a:buSzPct val="95454"/>
              <a:buFont typeface="Times New Roman"/>
              <a:buAutoNum type="arabicPlain"/>
              <a:tabLst>
                <a:tab pos="431800" algn="l"/>
              </a:tabLst>
            </a:pPr>
            <a:r>
              <a:rPr sz="2200" dirty="0">
                <a:latin typeface="宋体"/>
                <a:cs typeface="宋体"/>
              </a:rPr>
              <a:t>输入数据的表达形式很敏</a:t>
            </a:r>
            <a:r>
              <a:rPr sz="2200" spc="-5" dirty="0">
                <a:latin typeface="宋体"/>
                <a:cs typeface="宋体"/>
              </a:rPr>
              <a:t>感</a:t>
            </a:r>
            <a:endParaRPr sz="2200">
              <a:latin typeface="宋体"/>
              <a:cs typeface="宋体"/>
            </a:endParaRPr>
          </a:p>
          <a:p>
            <a:pPr marL="431800" indent="-419100">
              <a:lnSpc>
                <a:spcPct val="100000"/>
              </a:lnSpc>
              <a:spcBef>
                <a:spcPts val="1400"/>
              </a:spcBef>
              <a:buSzPct val="95454"/>
              <a:buFont typeface="Times New Roman"/>
              <a:buAutoNum type="arabicPlain"/>
              <a:tabLst>
                <a:tab pos="431800" algn="l"/>
              </a:tabLst>
            </a:pPr>
            <a:r>
              <a:rPr sz="2200" dirty="0">
                <a:latin typeface="宋体"/>
                <a:cs typeface="宋体"/>
              </a:rPr>
              <a:t>特征条件独立假设在实际应用中往往是不成立的。可以考虑</a:t>
            </a:r>
            <a:r>
              <a:rPr sz="2200" b="1" dirty="0">
                <a:latin typeface="宋体"/>
                <a:cs typeface="宋体"/>
              </a:rPr>
              <a:t>半朴素贝叶斯</a:t>
            </a:r>
            <a:r>
              <a:rPr sz="2200" dirty="0">
                <a:latin typeface="宋体"/>
                <a:cs typeface="宋体"/>
              </a:rPr>
              <a:t>方</a:t>
            </a:r>
            <a:r>
              <a:rPr sz="2200" spc="-5" dirty="0">
                <a:latin typeface="宋体"/>
                <a:cs typeface="宋体"/>
              </a:rPr>
              <a:t>法</a:t>
            </a:r>
            <a:endParaRPr sz="2200">
              <a:latin typeface="宋体"/>
              <a:cs typeface="宋体"/>
            </a:endParaRPr>
          </a:p>
          <a:p>
            <a:pPr marL="431800" indent="-419100">
              <a:lnSpc>
                <a:spcPct val="100000"/>
              </a:lnSpc>
              <a:spcBef>
                <a:spcPts val="1400"/>
              </a:spcBef>
              <a:buSzPct val="95454"/>
              <a:buFont typeface="Times New Roman"/>
              <a:buAutoNum type="arabicPlain"/>
              <a:tabLst>
                <a:tab pos="431800" algn="l"/>
              </a:tabLst>
            </a:pPr>
            <a:r>
              <a:rPr sz="2200" dirty="0">
                <a:latin typeface="宋体"/>
                <a:cs typeface="宋体"/>
              </a:rPr>
              <a:t>需要知道先验概率，且先验概率很多时候取决于假</a:t>
            </a:r>
            <a:r>
              <a:rPr sz="2200" spc="-5" dirty="0">
                <a:latin typeface="宋体"/>
                <a:cs typeface="宋体"/>
              </a:rPr>
              <a:t>设</a:t>
            </a:r>
            <a:endParaRPr sz="2200">
              <a:latin typeface="宋体"/>
              <a:cs typeface="宋体"/>
            </a:endParaRPr>
          </a:p>
          <a:p>
            <a:pPr marL="431800" indent="-419100">
              <a:lnSpc>
                <a:spcPct val="100000"/>
              </a:lnSpc>
              <a:spcBef>
                <a:spcPts val="1400"/>
              </a:spcBef>
              <a:buSzPct val="95454"/>
              <a:buFont typeface="Times New Roman"/>
              <a:buAutoNum type="arabicPlain"/>
              <a:tabLst>
                <a:tab pos="431800" algn="l"/>
              </a:tabLst>
            </a:pPr>
            <a:r>
              <a:rPr sz="2200" dirty="0">
                <a:latin typeface="宋体"/>
                <a:cs typeface="宋体"/>
              </a:rPr>
              <a:t>分类决策存在错误</a:t>
            </a:r>
            <a:r>
              <a:rPr sz="2200" spc="-5" dirty="0">
                <a:latin typeface="宋体"/>
                <a:cs typeface="宋体"/>
              </a:rPr>
              <a:t>率</a:t>
            </a:r>
            <a:endParaRPr sz="2200">
              <a:latin typeface="宋体"/>
              <a:cs typeface="宋体"/>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1739" y="879474"/>
            <a:ext cx="4496435" cy="697230"/>
          </a:xfrm>
          <a:prstGeom prst="rect">
            <a:avLst/>
          </a:prstGeom>
        </p:spPr>
        <p:txBody>
          <a:bodyPr vert="horz" wrap="square" lIns="0" tIns="13335" rIns="0" bIns="0" rtlCol="0">
            <a:spAutoFit/>
          </a:bodyPr>
          <a:lstStyle/>
          <a:p>
            <a:pPr marL="12700">
              <a:lnSpc>
                <a:spcPct val="100000"/>
              </a:lnSpc>
              <a:spcBef>
                <a:spcPts val="105"/>
              </a:spcBef>
            </a:pPr>
            <a:r>
              <a:rPr sz="4400" dirty="0">
                <a:latin typeface="宋体"/>
                <a:cs typeface="宋体"/>
              </a:rPr>
              <a:t>朴素贝叶斯分类</a:t>
            </a:r>
            <a:r>
              <a:rPr sz="4400" spc="5" dirty="0">
                <a:latin typeface="宋体"/>
                <a:cs typeface="宋体"/>
              </a:rPr>
              <a:t>器</a:t>
            </a:r>
            <a:endParaRPr sz="4400">
              <a:latin typeface="宋体"/>
              <a:cs typeface="宋体"/>
            </a:endParaRPr>
          </a:p>
        </p:txBody>
      </p:sp>
      <p:sp>
        <p:nvSpPr>
          <p:cNvPr id="3" name="object 3"/>
          <p:cNvSpPr txBox="1"/>
          <p:nvPr/>
        </p:nvSpPr>
        <p:spPr>
          <a:xfrm>
            <a:off x="2501900" y="5231129"/>
            <a:ext cx="48260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a:cs typeface="Times New Roman"/>
              </a:rPr>
              <a:t>……</a:t>
            </a:r>
            <a:endParaRPr sz="1800">
              <a:latin typeface="Times New Roman"/>
              <a:cs typeface="Times New Roman"/>
            </a:endParaRPr>
          </a:p>
        </p:txBody>
      </p:sp>
      <p:sp>
        <p:nvSpPr>
          <p:cNvPr id="4" name="object 4"/>
          <p:cNvSpPr txBox="1"/>
          <p:nvPr/>
        </p:nvSpPr>
        <p:spPr>
          <a:xfrm>
            <a:off x="1241425" y="2063115"/>
            <a:ext cx="5495925" cy="1042669"/>
          </a:xfrm>
          <a:prstGeom prst="rect">
            <a:avLst/>
          </a:prstGeom>
        </p:spPr>
        <p:txBody>
          <a:bodyPr vert="horz" wrap="square" lIns="0" tIns="12700" rIns="0" bIns="0" rtlCol="0">
            <a:spAutoFit/>
          </a:bodyPr>
          <a:lstStyle/>
          <a:p>
            <a:pPr marL="355600" indent="-342900">
              <a:lnSpc>
                <a:spcPts val="2830"/>
              </a:lnSpc>
              <a:spcBef>
                <a:spcPts val="100"/>
              </a:spcBef>
              <a:buSzPct val="79166"/>
              <a:buFont typeface="Wingdings"/>
              <a:buChar char=""/>
              <a:tabLst>
                <a:tab pos="354965" algn="l"/>
                <a:tab pos="355600" algn="l"/>
              </a:tabLst>
            </a:pPr>
            <a:r>
              <a:rPr sz="2400" dirty="0">
                <a:latin typeface="宋体"/>
                <a:cs typeface="宋体"/>
              </a:rPr>
              <a:t>增量学习过程</a:t>
            </a:r>
            <a:endParaRPr sz="2400">
              <a:latin typeface="宋体"/>
              <a:cs typeface="宋体"/>
            </a:endParaRPr>
          </a:p>
          <a:p>
            <a:pPr marL="736600" lvl="1" indent="-277495">
              <a:lnSpc>
                <a:spcPts val="2410"/>
              </a:lnSpc>
              <a:buSzPct val="80000"/>
              <a:buFont typeface="Times New Roman"/>
              <a:buAutoNum type="arabicPeriod"/>
              <a:tabLst>
                <a:tab pos="736600" algn="l"/>
                <a:tab pos="3827779" algn="l"/>
              </a:tabLst>
            </a:pPr>
            <a:r>
              <a:rPr sz="2000" dirty="0">
                <a:latin typeface="宋体"/>
                <a:cs typeface="宋体"/>
              </a:rPr>
              <a:t>观察样本</a:t>
            </a:r>
            <a:r>
              <a:rPr sz="2000" spc="500" dirty="0">
                <a:latin typeface="宋体"/>
                <a:cs typeface="宋体"/>
              </a:rPr>
              <a:t>前</a:t>
            </a:r>
            <a:r>
              <a:rPr sz="2000" dirty="0">
                <a:latin typeface="宋体"/>
                <a:cs typeface="宋体"/>
              </a:rPr>
              <a:t>，先验概率</a:t>
            </a:r>
            <a:r>
              <a:rPr sz="2000" spc="5" dirty="0">
                <a:latin typeface="宋体"/>
                <a:cs typeface="宋体"/>
              </a:rPr>
              <a:t>为	</a:t>
            </a:r>
            <a:r>
              <a:rPr sz="3075" i="1" spc="52" baseline="2710" dirty="0">
                <a:latin typeface="Times New Roman"/>
                <a:cs typeface="Times New Roman"/>
              </a:rPr>
              <a:t>p</a:t>
            </a:r>
            <a:r>
              <a:rPr sz="3075" spc="52" baseline="2710" dirty="0">
                <a:latin typeface="Times New Roman"/>
                <a:cs typeface="Times New Roman"/>
              </a:rPr>
              <a:t>(</a:t>
            </a:r>
            <a:r>
              <a:rPr sz="3075" i="1" spc="52" baseline="2710" dirty="0">
                <a:latin typeface="Times New Roman"/>
                <a:cs typeface="Times New Roman"/>
              </a:rPr>
              <a:t>c </a:t>
            </a:r>
            <a:r>
              <a:rPr sz="3075" baseline="2710" dirty="0">
                <a:latin typeface="Times New Roman"/>
                <a:cs typeface="Times New Roman"/>
              </a:rPr>
              <a:t>| </a:t>
            </a:r>
            <a:r>
              <a:rPr sz="3075" i="1" spc="60" baseline="2710" dirty="0">
                <a:latin typeface="Times New Roman"/>
                <a:cs typeface="Times New Roman"/>
              </a:rPr>
              <a:t>D</a:t>
            </a:r>
            <a:r>
              <a:rPr sz="1800" spc="60" baseline="46296" dirty="0">
                <a:latin typeface="Times New Roman"/>
                <a:cs typeface="Times New Roman"/>
              </a:rPr>
              <a:t>0 </a:t>
            </a:r>
            <a:r>
              <a:rPr sz="3075" spc="7" baseline="2710" dirty="0">
                <a:latin typeface="Times New Roman"/>
                <a:cs typeface="Times New Roman"/>
              </a:rPr>
              <a:t>) </a:t>
            </a:r>
            <a:r>
              <a:rPr sz="3075" spc="15" baseline="2710" dirty="0">
                <a:latin typeface="Symbol"/>
                <a:cs typeface="Symbol"/>
              </a:rPr>
              <a:t></a:t>
            </a:r>
            <a:r>
              <a:rPr sz="3075" spc="-292" baseline="2710" dirty="0">
                <a:latin typeface="Times New Roman"/>
                <a:cs typeface="Times New Roman"/>
              </a:rPr>
              <a:t> </a:t>
            </a:r>
            <a:r>
              <a:rPr sz="3075" i="1" spc="60" baseline="2710" dirty="0">
                <a:latin typeface="Times New Roman"/>
                <a:cs typeface="Times New Roman"/>
              </a:rPr>
              <a:t>p</a:t>
            </a:r>
            <a:r>
              <a:rPr sz="3075" spc="60" baseline="2710" dirty="0">
                <a:latin typeface="Times New Roman"/>
                <a:cs typeface="Times New Roman"/>
              </a:rPr>
              <a:t>(</a:t>
            </a:r>
            <a:r>
              <a:rPr sz="3075" i="1" spc="60" baseline="2710" dirty="0">
                <a:latin typeface="Times New Roman"/>
                <a:cs typeface="Times New Roman"/>
              </a:rPr>
              <a:t>c</a:t>
            </a:r>
            <a:r>
              <a:rPr sz="3075" spc="60" baseline="2710" dirty="0">
                <a:latin typeface="Times New Roman"/>
                <a:cs typeface="Times New Roman"/>
              </a:rPr>
              <a:t>)</a:t>
            </a:r>
            <a:endParaRPr sz="3075" baseline="2710">
              <a:latin typeface="Times New Roman"/>
              <a:cs typeface="Times New Roman"/>
            </a:endParaRPr>
          </a:p>
          <a:p>
            <a:pPr marL="927100">
              <a:lnSpc>
                <a:spcPct val="100000"/>
              </a:lnSpc>
              <a:spcBef>
                <a:spcPts val="365"/>
              </a:spcBef>
            </a:pPr>
            <a:r>
              <a:rPr sz="2000" spc="-5" dirty="0">
                <a:latin typeface="Times New Roman"/>
                <a:cs typeface="Times New Roman"/>
              </a:rPr>
              <a:t>(D</a:t>
            </a:r>
            <a:r>
              <a:rPr sz="2000" dirty="0">
                <a:latin typeface="宋体"/>
                <a:cs typeface="宋体"/>
              </a:rPr>
              <a:t>表示每一次的训练集，</a:t>
            </a:r>
            <a:r>
              <a:rPr sz="2000" spc="-5" dirty="0">
                <a:latin typeface="Times New Roman"/>
                <a:cs typeface="Times New Roman"/>
              </a:rPr>
              <a:t>D</a:t>
            </a:r>
            <a:r>
              <a:rPr sz="1950" spc="-7" baseline="21367" dirty="0">
                <a:latin typeface="Times New Roman"/>
                <a:cs typeface="Times New Roman"/>
              </a:rPr>
              <a:t>n</a:t>
            </a:r>
            <a:r>
              <a:rPr sz="2000" spc="-5" dirty="0">
                <a:latin typeface="Times New Roman"/>
                <a:cs typeface="Times New Roman"/>
              </a:rPr>
              <a:t>={x</a:t>
            </a:r>
            <a:r>
              <a:rPr sz="1950" spc="-7" baseline="-17094" dirty="0">
                <a:latin typeface="Times New Roman"/>
                <a:cs typeface="Times New Roman"/>
              </a:rPr>
              <a:t>1</a:t>
            </a:r>
            <a:r>
              <a:rPr sz="2000" spc="-5" dirty="0">
                <a:latin typeface="Times New Roman"/>
                <a:cs typeface="Times New Roman"/>
              </a:rPr>
              <a:t>,x</a:t>
            </a:r>
            <a:r>
              <a:rPr sz="1950" spc="-7" baseline="-17094" dirty="0">
                <a:latin typeface="Times New Roman"/>
                <a:cs typeface="Times New Roman"/>
              </a:rPr>
              <a:t>2</a:t>
            </a:r>
            <a:r>
              <a:rPr sz="2000" spc="-5" dirty="0">
                <a:latin typeface="Times New Roman"/>
                <a:cs typeface="Times New Roman"/>
              </a:rPr>
              <a:t>,...,x</a:t>
            </a:r>
            <a:r>
              <a:rPr sz="1950" spc="-7" baseline="-17094" dirty="0">
                <a:latin typeface="Times New Roman"/>
                <a:cs typeface="Times New Roman"/>
              </a:rPr>
              <a:t>n</a:t>
            </a:r>
            <a:r>
              <a:rPr sz="2000" spc="-5" dirty="0">
                <a:latin typeface="Times New Roman"/>
                <a:cs typeface="Times New Roman"/>
              </a:rPr>
              <a:t>}</a:t>
            </a:r>
            <a:r>
              <a:rPr sz="2000" dirty="0">
                <a:latin typeface="Times New Roman"/>
                <a:cs typeface="Times New Roman"/>
              </a:rPr>
              <a:t>)</a:t>
            </a:r>
            <a:endParaRPr sz="2000">
              <a:latin typeface="Times New Roman"/>
              <a:cs typeface="Times New Roman"/>
            </a:endParaRPr>
          </a:p>
        </p:txBody>
      </p:sp>
      <p:sp>
        <p:nvSpPr>
          <p:cNvPr id="5" name="object 5"/>
          <p:cNvSpPr txBox="1"/>
          <p:nvPr/>
        </p:nvSpPr>
        <p:spPr>
          <a:xfrm>
            <a:off x="3175152" y="3235388"/>
            <a:ext cx="113030" cy="236220"/>
          </a:xfrm>
          <a:prstGeom prst="rect">
            <a:avLst/>
          </a:prstGeom>
        </p:spPr>
        <p:txBody>
          <a:bodyPr vert="horz" wrap="square" lIns="0" tIns="16510" rIns="0" bIns="0" rtlCol="0">
            <a:spAutoFit/>
          </a:bodyPr>
          <a:lstStyle/>
          <a:p>
            <a:pPr marL="12700">
              <a:lnSpc>
                <a:spcPct val="100000"/>
              </a:lnSpc>
              <a:spcBef>
                <a:spcPts val="130"/>
              </a:spcBef>
            </a:pPr>
            <a:r>
              <a:rPr sz="1350" spc="10" dirty="0">
                <a:latin typeface="Times New Roman"/>
                <a:cs typeface="Times New Roman"/>
              </a:rPr>
              <a:t>1</a:t>
            </a:r>
            <a:endParaRPr sz="1350">
              <a:latin typeface="Times New Roman"/>
              <a:cs typeface="Times New Roman"/>
            </a:endParaRPr>
          </a:p>
        </p:txBody>
      </p:sp>
      <p:sp>
        <p:nvSpPr>
          <p:cNvPr id="6" name="object 6"/>
          <p:cNvSpPr txBox="1"/>
          <p:nvPr/>
        </p:nvSpPr>
        <p:spPr>
          <a:xfrm>
            <a:off x="1687829" y="3075203"/>
            <a:ext cx="1518920" cy="388620"/>
          </a:xfrm>
          <a:prstGeom prst="rect">
            <a:avLst/>
          </a:prstGeom>
        </p:spPr>
        <p:txBody>
          <a:bodyPr vert="horz" wrap="square" lIns="0" tIns="16510" rIns="0" bIns="0" rtlCol="0">
            <a:spAutoFit/>
          </a:bodyPr>
          <a:lstStyle/>
          <a:p>
            <a:pPr marL="12700">
              <a:lnSpc>
                <a:spcPct val="100000"/>
              </a:lnSpc>
              <a:spcBef>
                <a:spcPts val="130"/>
              </a:spcBef>
            </a:pPr>
            <a:r>
              <a:rPr sz="2000" spc="-5" dirty="0">
                <a:latin typeface="Times New Roman"/>
                <a:cs typeface="Times New Roman"/>
              </a:rPr>
              <a:t>2.</a:t>
            </a:r>
            <a:r>
              <a:rPr sz="2000" spc="-45" dirty="0">
                <a:latin typeface="Times New Roman"/>
                <a:cs typeface="Times New Roman"/>
              </a:rPr>
              <a:t> </a:t>
            </a:r>
            <a:r>
              <a:rPr sz="2000" dirty="0">
                <a:latin typeface="宋体"/>
                <a:cs typeface="宋体"/>
              </a:rPr>
              <a:t>观察样</a:t>
            </a:r>
            <a:r>
              <a:rPr sz="2000" spc="5" dirty="0">
                <a:latin typeface="宋体"/>
                <a:cs typeface="宋体"/>
              </a:rPr>
              <a:t>本</a:t>
            </a:r>
            <a:r>
              <a:rPr sz="2000" spc="-484" dirty="0">
                <a:latin typeface="宋体"/>
                <a:cs typeface="宋体"/>
              </a:rPr>
              <a:t> </a:t>
            </a:r>
            <a:r>
              <a:rPr sz="3525" b="1" spc="22" baseline="8274" dirty="0">
                <a:latin typeface="Times New Roman"/>
                <a:cs typeface="Times New Roman"/>
              </a:rPr>
              <a:t>x</a:t>
            </a:r>
            <a:endParaRPr sz="3525" baseline="8274">
              <a:latin typeface="Times New Roman"/>
              <a:cs typeface="Times New Roman"/>
            </a:endParaRPr>
          </a:p>
        </p:txBody>
      </p:sp>
      <p:sp>
        <p:nvSpPr>
          <p:cNvPr id="7" name="object 7"/>
          <p:cNvSpPr txBox="1"/>
          <p:nvPr/>
        </p:nvSpPr>
        <p:spPr>
          <a:xfrm>
            <a:off x="3170872" y="4297426"/>
            <a:ext cx="113030" cy="236220"/>
          </a:xfrm>
          <a:prstGeom prst="rect">
            <a:avLst/>
          </a:prstGeom>
        </p:spPr>
        <p:txBody>
          <a:bodyPr vert="horz" wrap="square" lIns="0" tIns="16510" rIns="0" bIns="0" rtlCol="0">
            <a:spAutoFit/>
          </a:bodyPr>
          <a:lstStyle/>
          <a:p>
            <a:pPr marL="12700">
              <a:lnSpc>
                <a:spcPct val="100000"/>
              </a:lnSpc>
              <a:spcBef>
                <a:spcPts val="130"/>
              </a:spcBef>
            </a:pPr>
            <a:r>
              <a:rPr sz="1350" spc="10" dirty="0">
                <a:latin typeface="Times New Roman"/>
                <a:cs typeface="Times New Roman"/>
              </a:rPr>
              <a:t>2</a:t>
            </a:r>
            <a:endParaRPr sz="1350">
              <a:latin typeface="Times New Roman"/>
              <a:cs typeface="Times New Roman"/>
            </a:endParaRPr>
          </a:p>
        </p:txBody>
      </p:sp>
      <p:sp>
        <p:nvSpPr>
          <p:cNvPr id="8" name="object 8"/>
          <p:cNvSpPr txBox="1"/>
          <p:nvPr/>
        </p:nvSpPr>
        <p:spPr>
          <a:xfrm>
            <a:off x="1687829" y="4126763"/>
            <a:ext cx="1494790" cy="388620"/>
          </a:xfrm>
          <a:prstGeom prst="rect">
            <a:avLst/>
          </a:prstGeom>
        </p:spPr>
        <p:txBody>
          <a:bodyPr vert="horz" wrap="square" lIns="0" tIns="16510" rIns="0" bIns="0" rtlCol="0">
            <a:spAutoFit/>
          </a:bodyPr>
          <a:lstStyle/>
          <a:p>
            <a:pPr marL="12700">
              <a:lnSpc>
                <a:spcPct val="100000"/>
              </a:lnSpc>
              <a:spcBef>
                <a:spcPts val="130"/>
              </a:spcBef>
            </a:pPr>
            <a:r>
              <a:rPr sz="2000" spc="-5" dirty="0">
                <a:latin typeface="Times New Roman"/>
                <a:cs typeface="Times New Roman"/>
              </a:rPr>
              <a:t>3.</a:t>
            </a:r>
            <a:r>
              <a:rPr sz="2000" spc="-55" dirty="0">
                <a:latin typeface="Times New Roman"/>
                <a:cs typeface="Times New Roman"/>
              </a:rPr>
              <a:t> </a:t>
            </a:r>
            <a:r>
              <a:rPr sz="2000" dirty="0">
                <a:latin typeface="宋体"/>
                <a:cs typeface="宋体"/>
              </a:rPr>
              <a:t>观察样</a:t>
            </a:r>
            <a:r>
              <a:rPr sz="2000" spc="5" dirty="0">
                <a:latin typeface="宋体"/>
                <a:cs typeface="宋体"/>
              </a:rPr>
              <a:t>本</a:t>
            </a:r>
            <a:r>
              <a:rPr sz="2000" spc="-665" dirty="0">
                <a:latin typeface="宋体"/>
                <a:cs typeface="宋体"/>
              </a:rPr>
              <a:t> </a:t>
            </a:r>
            <a:r>
              <a:rPr sz="3525" b="1" spc="22" baseline="7092" dirty="0">
                <a:latin typeface="Times New Roman"/>
                <a:cs typeface="Times New Roman"/>
              </a:rPr>
              <a:t>x</a:t>
            </a:r>
            <a:endParaRPr sz="3525" baseline="7092">
              <a:latin typeface="Times New Roman"/>
              <a:cs typeface="Times New Roman"/>
            </a:endParaRPr>
          </a:p>
        </p:txBody>
      </p:sp>
      <p:sp>
        <p:nvSpPr>
          <p:cNvPr id="9" name="object 9"/>
          <p:cNvSpPr txBox="1"/>
          <p:nvPr/>
        </p:nvSpPr>
        <p:spPr>
          <a:xfrm>
            <a:off x="3156508" y="5770943"/>
            <a:ext cx="113030" cy="236220"/>
          </a:xfrm>
          <a:prstGeom prst="rect">
            <a:avLst/>
          </a:prstGeom>
        </p:spPr>
        <p:txBody>
          <a:bodyPr vert="horz" wrap="square" lIns="0" tIns="16510" rIns="0" bIns="0" rtlCol="0">
            <a:spAutoFit/>
          </a:bodyPr>
          <a:lstStyle/>
          <a:p>
            <a:pPr marL="12700">
              <a:lnSpc>
                <a:spcPct val="100000"/>
              </a:lnSpc>
              <a:spcBef>
                <a:spcPts val="130"/>
              </a:spcBef>
            </a:pPr>
            <a:r>
              <a:rPr sz="1350" i="1" spc="10" dirty="0">
                <a:latin typeface="Times New Roman"/>
                <a:cs typeface="Times New Roman"/>
              </a:rPr>
              <a:t>n</a:t>
            </a:r>
            <a:endParaRPr sz="1350">
              <a:latin typeface="Times New Roman"/>
              <a:cs typeface="Times New Roman"/>
            </a:endParaRPr>
          </a:p>
        </p:txBody>
      </p:sp>
      <p:sp>
        <p:nvSpPr>
          <p:cNvPr id="10" name="object 10"/>
          <p:cNvSpPr txBox="1"/>
          <p:nvPr/>
        </p:nvSpPr>
        <p:spPr>
          <a:xfrm>
            <a:off x="1687829" y="5500903"/>
            <a:ext cx="1480820" cy="388620"/>
          </a:xfrm>
          <a:prstGeom prst="rect">
            <a:avLst/>
          </a:prstGeom>
        </p:spPr>
        <p:txBody>
          <a:bodyPr vert="horz" wrap="square" lIns="0" tIns="16510" rIns="0" bIns="0" rtlCol="0">
            <a:spAutoFit/>
          </a:bodyPr>
          <a:lstStyle/>
          <a:p>
            <a:pPr marL="12700">
              <a:lnSpc>
                <a:spcPct val="100000"/>
              </a:lnSpc>
              <a:spcBef>
                <a:spcPts val="130"/>
              </a:spcBef>
            </a:pPr>
            <a:r>
              <a:rPr sz="2000" spc="-5" dirty="0">
                <a:latin typeface="Times New Roman"/>
                <a:cs typeface="Times New Roman"/>
              </a:rPr>
              <a:t>n.</a:t>
            </a:r>
            <a:r>
              <a:rPr sz="2000" spc="-80" dirty="0">
                <a:latin typeface="Times New Roman"/>
                <a:cs typeface="Times New Roman"/>
              </a:rPr>
              <a:t> </a:t>
            </a:r>
            <a:r>
              <a:rPr sz="2000" dirty="0">
                <a:latin typeface="宋体"/>
                <a:cs typeface="宋体"/>
              </a:rPr>
              <a:t>观察样</a:t>
            </a:r>
            <a:r>
              <a:rPr sz="2000" spc="265" dirty="0">
                <a:latin typeface="宋体"/>
                <a:cs typeface="宋体"/>
              </a:rPr>
              <a:t>本</a:t>
            </a:r>
            <a:r>
              <a:rPr sz="3525" b="1" spc="22" baseline="-11820" dirty="0">
                <a:latin typeface="Times New Roman"/>
                <a:cs typeface="Times New Roman"/>
              </a:rPr>
              <a:t>x</a:t>
            </a:r>
            <a:endParaRPr sz="3525" baseline="-11820">
              <a:latin typeface="Times New Roman"/>
              <a:cs typeface="Times New Roman"/>
            </a:endParaRPr>
          </a:p>
        </p:txBody>
      </p:sp>
      <p:sp>
        <p:nvSpPr>
          <p:cNvPr id="11" name="object 11"/>
          <p:cNvSpPr/>
          <p:nvPr/>
        </p:nvSpPr>
        <p:spPr>
          <a:xfrm>
            <a:off x="4968227" y="4505642"/>
            <a:ext cx="1838960" cy="0"/>
          </a:xfrm>
          <a:custGeom>
            <a:avLst/>
            <a:gdLst/>
            <a:ahLst/>
            <a:cxnLst/>
            <a:rect l="l" t="t" r="r" b="b"/>
            <a:pathLst>
              <a:path w="1838959">
                <a:moveTo>
                  <a:pt x="0" y="0"/>
                </a:moveTo>
                <a:lnTo>
                  <a:pt x="1838490" y="0"/>
                </a:lnTo>
              </a:path>
            </a:pathLst>
          </a:custGeom>
          <a:ln w="13208">
            <a:solidFill>
              <a:srgbClr val="000000"/>
            </a:solidFill>
          </a:ln>
        </p:spPr>
        <p:txBody>
          <a:bodyPr wrap="square" lIns="0" tIns="0" rIns="0" bIns="0" rtlCol="0"/>
          <a:lstStyle/>
          <a:p>
            <a:endParaRPr/>
          </a:p>
        </p:txBody>
      </p:sp>
      <p:sp>
        <p:nvSpPr>
          <p:cNvPr id="12" name="object 12"/>
          <p:cNvSpPr txBox="1"/>
          <p:nvPr/>
        </p:nvSpPr>
        <p:spPr>
          <a:xfrm>
            <a:off x="4484509" y="4287608"/>
            <a:ext cx="102235" cy="208915"/>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2</a:t>
            </a:r>
            <a:endParaRPr sz="1200">
              <a:latin typeface="Times New Roman"/>
              <a:cs typeface="Times New Roman"/>
            </a:endParaRPr>
          </a:p>
        </p:txBody>
      </p:sp>
      <p:sp>
        <p:nvSpPr>
          <p:cNvPr id="13" name="object 13"/>
          <p:cNvSpPr txBox="1"/>
          <p:nvPr/>
        </p:nvSpPr>
        <p:spPr>
          <a:xfrm>
            <a:off x="6318478" y="4307395"/>
            <a:ext cx="102235" cy="208915"/>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2</a:t>
            </a:r>
            <a:endParaRPr sz="1200">
              <a:latin typeface="Times New Roman"/>
              <a:cs typeface="Times New Roman"/>
            </a:endParaRPr>
          </a:p>
        </p:txBody>
      </p:sp>
      <p:sp>
        <p:nvSpPr>
          <p:cNvPr id="14" name="object 14"/>
          <p:cNvSpPr txBox="1"/>
          <p:nvPr/>
        </p:nvSpPr>
        <p:spPr>
          <a:xfrm>
            <a:off x="5759805" y="4684547"/>
            <a:ext cx="102235" cy="208915"/>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2</a:t>
            </a:r>
            <a:endParaRPr sz="1200">
              <a:latin typeface="Times New Roman"/>
              <a:cs typeface="Times New Roman"/>
            </a:endParaRPr>
          </a:p>
        </p:txBody>
      </p:sp>
      <p:sp>
        <p:nvSpPr>
          <p:cNvPr id="15" name="object 15"/>
          <p:cNvSpPr txBox="1"/>
          <p:nvPr/>
        </p:nvSpPr>
        <p:spPr>
          <a:xfrm>
            <a:off x="5392102" y="4504740"/>
            <a:ext cx="1017905" cy="341630"/>
          </a:xfrm>
          <a:prstGeom prst="rect">
            <a:avLst/>
          </a:prstGeom>
        </p:spPr>
        <p:txBody>
          <a:bodyPr vert="horz" wrap="square" lIns="0" tIns="15240" rIns="0" bIns="0" rtlCol="0">
            <a:spAutoFit/>
          </a:bodyPr>
          <a:lstStyle/>
          <a:p>
            <a:pPr marL="12700">
              <a:lnSpc>
                <a:spcPct val="100000"/>
              </a:lnSpc>
              <a:spcBef>
                <a:spcPts val="120"/>
              </a:spcBef>
              <a:tabLst>
                <a:tab pos="523875" algn="l"/>
              </a:tabLst>
            </a:pPr>
            <a:r>
              <a:rPr sz="2050" i="1" spc="80" dirty="0">
                <a:latin typeface="Times New Roman"/>
                <a:cs typeface="Times New Roman"/>
              </a:rPr>
              <a:t>p</a:t>
            </a:r>
            <a:r>
              <a:rPr sz="2050" spc="80" dirty="0">
                <a:latin typeface="Times New Roman"/>
                <a:cs typeface="Times New Roman"/>
              </a:rPr>
              <a:t>(</a:t>
            </a:r>
            <a:r>
              <a:rPr sz="2050" i="1" spc="80" dirty="0">
                <a:latin typeface="Times New Roman"/>
                <a:cs typeface="Times New Roman"/>
              </a:rPr>
              <a:t>x	</a:t>
            </a:r>
            <a:r>
              <a:rPr sz="2050" dirty="0">
                <a:latin typeface="Times New Roman"/>
                <a:cs typeface="Times New Roman"/>
              </a:rPr>
              <a:t>|</a:t>
            </a:r>
            <a:r>
              <a:rPr sz="2050" spc="-145" dirty="0">
                <a:latin typeface="Times New Roman"/>
                <a:cs typeface="Times New Roman"/>
              </a:rPr>
              <a:t> </a:t>
            </a:r>
            <a:r>
              <a:rPr sz="2050" i="1" spc="50" dirty="0">
                <a:latin typeface="Times New Roman"/>
                <a:cs typeface="Times New Roman"/>
              </a:rPr>
              <a:t>D</a:t>
            </a:r>
            <a:r>
              <a:rPr sz="1800" spc="75" baseline="43981" dirty="0">
                <a:latin typeface="Times New Roman"/>
                <a:cs typeface="Times New Roman"/>
              </a:rPr>
              <a:t>1</a:t>
            </a:r>
            <a:r>
              <a:rPr sz="2050" spc="50" dirty="0">
                <a:latin typeface="Times New Roman"/>
                <a:cs typeface="Times New Roman"/>
              </a:rPr>
              <a:t>)</a:t>
            </a:r>
            <a:endParaRPr sz="2050">
              <a:latin typeface="Times New Roman"/>
              <a:cs typeface="Times New Roman"/>
            </a:endParaRPr>
          </a:p>
        </p:txBody>
      </p:sp>
      <p:sp>
        <p:nvSpPr>
          <p:cNvPr id="16" name="object 16"/>
          <p:cNvSpPr txBox="1"/>
          <p:nvPr/>
        </p:nvSpPr>
        <p:spPr>
          <a:xfrm>
            <a:off x="3763378" y="4296562"/>
            <a:ext cx="1149350" cy="341630"/>
          </a:xfrm>
          <a:prstGeom prst="rect">
            <a:avLst/>
          </a:prstGeom>
        </p:spPr>
        <p:txBody>
          <a:bodyPr vert="horz" wrap="square" lIns="0" tIns="15240" rIns="0" bIns="0" rtlCol="0">
            <a:spAutoFit/>
          </a:bodyPr>
          <a:lstStyle/>
          <a:p>
            <a:pPr marL="12700">
              <a:lnSpc>
                <a:spcPct val="100000"/>
              </a:lnSpc>
              <a:spcBef>
                <a:spcPts val="120"/>
              </a:spcBef>
            </a:pPr>
            <a:r>
              <a:rPr sz="2050" i="1" spc="35" dirty="0">
                <a:latin typeface="Times New Roman"/>
                <a:cs typeface="Times New Roman"/>
              </a:rPr>
              <a:t>p</a:t>
            </a:r>
            <a:r>
              <a:rPr sz="2050" spc="35" dirty="0">
                <a:latin typeface="Times New Roman"/>
                <a:cs typeface="Times New Roman"/>
              </a:rPr>
              <a:t>(</a:t>
            </a:r>
            <a:r>
              <a:rPr sz="2050" i="1" spc="35" dirty="0">
                <a:latin typeface="Times New Roman"/>
                <a:cs typeface="Times New Roman"/>
              </a:rPr>
              <a:t>c </a:t>
            </a:r>
            <a:r>
              <a:rPr sz="2050" dirty="0">
                <a:latin typeface="Times New Roman"/>
                <a:cs typeface="Times New Roman"/>
              </a:rPr>
              <a:t>| </a:t>
            </a:r>
            <a:r>
              <a:rPr sz="2050" i="1" spc="15" dirty="0">
                <a:latin typeface="Times New Roman"/>
                <a:cs typeface="Times New Roman"/>
              </a:rPr>
              <a:t>D </a:t>
            </a:r>
            <a:r>
              <a:rPr sz="2050" spc="5" dirty="0">
                <a:latin typeface="Times New Roman"/>
                <a:cs typeface="Times New Roman"/>
              </a:rPr>
              <a:t>)</a:t>
            </a:r>
            <a:r>
              <a:rPr sz="2050" spc="-345" dirty="0">
                <a:latin typeface="Times New Roman"/>
                <a:cs typeface="Times New Roman"/>
              </a:rPr>
              <a:t> </a:t>
            </a:r>
            <a:r>
              <a:rPr sz="2050" spc="10" dirty="0">
                <a:latin typeface="Symbol"/>
                <a:cs typeface="Symbol"/>
              </a:rPr>
              <a:t></a:t>
            </a:r>
            <a:endParaRPr sz="2050">
              <a:latin typeface="Symbol"/>
              <a:cs typeface="Symbol"/>
            </a:endParaRPr>
          </a:p>
        </p:txBody>
      </p:sp>
      <p:sp>
        <p:nvSpPr>
          <p:cNvPr id="17" name="object 17"/>
          <p:cNvSpPr txBox="1"/>
          <p:nvPr/>
        </p:nvSpPr>
        <p:spPr>
          <a:xfrm>
            <a:off x="5005971" y="4127588"/>
            <a:ext cx="1778635" cy="341630"/>
          </a:xfrm>
          <a:prstGeom prst="rect">
            <a:avLst/>
          </a:prstGeom>
        </p:spPr>
        <p:txBody>
          <a:bodyPr vert="horz" wrap="square" lIns="0" tIns="15240" rIns="0" bIns="0" rtlCol="0">
            <a:spAutoFit/>
          </a:bodyPr>
          <a:lstStyle/>
          <a:p>
            <a:pPr marL="12700">
              <a:lnSpc>
                <a:spcPct val="100000"/>
              </a:lnSpc>
              <a:spcBef>
                <a:spcPts val="120"/>
              </a:spcBef>
              <a:tabLst>
                <a:tab pos="1455420" algn="l"/>
              </a:tabLst>
            </a:pPr>
            <a:r>
              <a:rPr sz="2050" i="1" spc="35" dirty="0">
                <a:latin typeface="Times New Roman"/>
                <a:cs typeface="Times New Roman"/>
              </a:rPr>
              <a:t>p</a:t>
            </a:r>
            <a:r>
              <a:rPr sz="2050" spc="35" dirty="0">
                <a:latin typeface="Times New Roman"/>
                <a:cs typeface="Times New Roman"/>
              </a:rPr>
              <a:t>(</a:t>
            </a:r>
            <a:r>
              <a:rPr sz="2050" i="1" spc="35" dirty="0">
                <a:latin typeface="Times New Roman"/>
                <a:cs typeface="Times New Roman"/>
              </a:rPr>
              <a:t>c </a:t>
            </a:r>
            <a:r>
              <a:rPr sz="2050" dirty="0">
                <a:latin typeface="Times New Roman"/>
                <a:cs typeface="Times New Roman"/>
              </a:rPr>
              <a:t>|</a:t>
            </a:r>
            <a:r>
              <a:rPr sz="2050" spc="-220" dirty="0">
                <a:latin typeface="Times New Roman"/>
                <a:cs typeface="Times New Roman"/>
              </a:rPr>
              <a:t> </a:t>
            </a:r>
            <a:r>
              <a:rPr sz="2050" i="1" spc="50" dirty="0">
                <a:latin typeface="Times New Roman"/>
                <a:cs typeface="Times New Roman"/>
              </a:rPr>
              <a:t>D</a:t>
            </a:r>
            <a:r>
              <a:rPr sz="1800" spc="75" baseline="43981" dirty="0">
                <a:latin typeface="Times New Roman"/>
                <a:cs typeface="Times New Roman"/>
              </a:rPr>
              <a:t>1</a:t>
            </a:r>
            <a:r>
              <a:rPr sz="2050" spc="50" dirty="0">
                <a:latin typeface="Times New Roman"/>
                <a:cs typeface="Times New Roman"/>
              </a:rPr>
              <a:t>)</a:t>
            </a:r>
            <a:r>
              <a:rPr sz="2050" spc="-210" dirty="0">
                <a:latin typeface="Times New Roman"/>
                <a:cs typeface="Times New Roman"/>
              </a:rPr>
              <a:t> </a:t>
            </a:r>
            <a:r>
              <a:rPr sz="2050" i="1" spc="90" dirty="0">
                <a:latin typeface="Times New Roman"/>
                <a:cs typeface="Times New Roman"/>
              </a:rPr>
              <a:t>p</a:t>
            </a:r>
            <a:r>
              <a:rPr sz="2050" spc="90" dirty="0">
                <a:latin typeface="Times New Roman"/>
                <a:cs typeface="Times New Roman"/>
              </a:rPr>
              <a:t>(</a:t>
            </a:r>
            <a:r>
              <a:rPr sz="2050" b="1" spc="90" dirty="0">
                <a:latin typeface="Times New Roman"/>
                <a:cs typeface="Times New Roman"/>
              </a:rPr>
              <a:t>x	</a:t>
            </a:r>
            <a:r>
              <a:rPr sz="2050" dirty="0">
                <a:latin typeface="Times New Roman"/>
                <a:cs typeface="Times New Roman"/>
              </a:rPr>
              <a:t>|</a:t>
            </a:r>
            <a:r>
              <a:rPr sz="2050" spc="-240" dirty="0">
                <a:latin typeface="Times New Roman"/>
                <a:cs typeface="Times New Roman"/>
              </a:rPr>
              <a:t> </a:t>
            </a:r>
            <a:r>
              <a:rPr sz="2050" i="1" spc="40" dirty="0">
                <a:latin typeface="Times New Roman"/>
                <a:cs typeface="Times New Roman"/>
              </a:rPr>
              <a:t>c</a:t>
            </a:r>
            <a:r>
              <a:rPr sz="2050" spc="40" dirty="0">
                <a:latin typeface="Times New Roman"/>
                <a:cs typeface="Times New Roman"/>
              </a:rPr>
              <a:t>)</a:t>
            </a:r>
            <a:endParaRPr sz="2050">
              <a:latin typeface="Times New Roman"/>
              <a:cs typeface="Times New Roman"/>
            </a:endParaRPr>
          </a:p>
        </p:txBody>
      </p:sp>
      <p:sp>
        <p:nvSpPr>
          <p:cNvPr id="18" name="object 18"/>
          <p:cNvSpPr/>
          <p:nvPr/>
        </p:nvSpPr>
        <p:spPr>
          <a:xfrm>
            <a:off x="4970310" y="5736425"/>
            <a:ext cx="2013585" cy="0"/>
          </a:xfrm>
          <a:custGeom>
            <a:avLst/>
            <a:gdLst/>
            <a:ahLst/>
            <a:cxnLst/>
            <a:rect l="l" t="t" r="r" b="b"/>
            <a:pathLst>
              <a:path w="2013584">
                <a:moveTo>
                  <a:pt x="0" y="0"/>
                </a:moveTo>
                <a:lnTo>
                  <a:pt x="2013242" y="0"/>
                </a:lnTo>
              </a:path>
            </a:pathLst>
          </a:custGeom>
          <a:ln w="13208">
            <a:solidFill>
              <a:srgbClr val="000000"/>
            </a:solidFill>
          </a:ln>
        </p:spPr>
        <p:txBody>
          <a:bodyPr wrap="square" lIns="0" tIns="0" rIns="0" bIns="0" rtlCol="0"/>
          <a:lstStyle/>
          <a:p>
            <a:endParaRPr/>
          </a:p>
        </p:txBody>
      </p:sp>
      <p:sp>
        <p:nvSpPr>
          <p:cNvPr id="19" name="object 19"/>
          <p:cNvSpPr txBox="1"/>
          <p:nvPr/>
        </p:nvSpPr>
        <p:spPr>
          <a:xfrm>
            <a:off x="5394058" y="5736107"/>
            <a:ext cx="1190625" cy="341630"/>
          </a:xfrm>
          <a:prstGeom prst="rect">
            <a:avLst/>
          </a:prstGeom>
        </p:spPr>
        <p:txBody>
          <a:bodyPr vert="horz" wrap="square" lIns="0" tIns="15240" rIns="0" bIns="0" rtlCol="0">
            <a:spAutoFit/>
          </a:bodyPr>
          <a:lstStyle/>
          <a:p>
            <a:pPr marL="12700">
              <a:lnSpc>
                <a:spcPct val="100000"/>
              </a:lnSpc>
              <a:spcBef>
                <a:spcPts val="120"/>
              </a:spcBef>
              <a:tabLst>
                <a:tab pos="665480" algn="l"/>
              </a:tabLst>
            </a:pPr>
            <a:r>
              <a:rPr sz="2050" i="1" spc="80" dirty="0">
                <a:latin typeface="Times New Roman"/>
                <a:cs typeface="Times New Roman"/>
              </a:rPr>
              <a:t>p</a:t>
            </a:r>
            <a:r>
              <a:rPr sz="2050" spc="80" dirty="0">
                <a:latin typeface="Times New Roman"/>
                <a:cs typeface="Times New Roman"/>
              </a:rPr>
              <a:t>(</a:t>
            </a:r>
            <a:r>
              <a:rPr sz="2050" i="1" spc="80" dirty="0">
                <a:latin typeface="Times New Roman"/>
                <a:cs typeface="Times New Roman"/>
              </a:rPr>
              <a:t>x	</a:t>
            </a:r>
            <a:r>
              <a:rPr sz="2050" dirty="0">
                <a:latin typeface="Times New Roman"/>
                <a:cs typeface="Times New Roman"/>
              </a:rPr>
              <a:t>|</a:t>
            </a:r>
            <a:r>
              <a:rPr sz="2050" spc="-130" dirty="0">
                <a:latin typeface="Times New Roman"/>
                <a:cs typeface="Times New Roman"/>
              </a:rPr>
              <a:t> </a:t>
            </a:r>
            <a:r>
              <a:rPr sz="2050" i="1" spc="114" dirty="0">
                <a:latin typeface="Times New Roman"/>
                <a:cs typeface="Times New Roman"/>
              </a:rPr>
              <a:t>D</a:t>
            </a:r>
            <a:r>
              <a:rPr sz="1800" i="1" spc="172" baseline="43981" dirty="0">
                <a:latin typeface="Times New Roman"/>
                <a:cs typeface="Times New Roman"/>
              </a:rPr>
              <a:t>n</a:t>
            </a:r>
            <a:r>
              <a:rPr sz="1800" i="1" spc="-240" baseline="43981" dirty="0">
                <a:latin typeface="Times New Roman"/>
                <a:cs typeface="Times New Roman"/>
              </a:rPr>
              <a:t> </a:t>
            </a:r>
            <a:r>
              <a:rPr sz="2050" spc="5" dirty="0">
                <a:latin typeface="Times New Roman"/>
                <a:cs typeface="Times New Roman"/>
              </a:rPr>
              <a:t>)</a:t>
            </a:r>
            <a:endParaRPr sz="2050">
              <a:latin typeface="Times New Roman"/>
              <a:cs typeface="Times New Roman"/>
            </a:endParaRPr>
          </a:p>
        </p:txBody>
      </p:sp>
      <p:sp>
        <p:nvSpPr>
          <p:cNvPr id="20" name="object 20"/>
          <p:cNvSpPr txBox="1"/>
          <p:nvPr/>
        </p:nvSpPr>
        <p:spPr>
          <a:xfrm>
            <a:off x="6351816" y="5536018"/>
            <a:ext cx="257810" cy="208915"/>
          </a:xfrm>
          <a:prstGeom prst="rect">
            <a:avLst/>
          </a:prstGeom>
        </p:spPr>
        <p:txBody>
          <a:bodyPr vert="horz" wrap="square" lIns="0" tIns="12700" rIns="0" bIns="0" rtlCol="0">
            <a:spAutoFit/>
          </a:bodyPr>
          <a:lstStyle/>
          <a:p>
            <a:pPr marL="12700">
              <a:lnSpc>
                <a:spcPct val="100000"/>
              </a:lnSpc>
              <a:spcBef>
                <a:spcPts val="100"/>
              </a:spcBef>
            </a:pPr>
            <a:r>
              <a:rPr sz="1200" i="1" spc="50" dirty="0">
                <a:latin typeface="Times New Roman"/>
                <a:cs typeface="Times New Roman"/>
              </a:rPr>
              <a:t>n</a:t>
            </a:r>
            <a:r>
              <a:rPr sz="1200" spc="-85" dirty="0">
                <a:latin typeface="Symbol"/>
                <a:cs typeface="Symbol"/>
              </a:rPr>
              <a:t></a:t>
            </a:r>
            <a:r>
              <a:rPr sz="1200" dirty="0">
                <a:latin typeface="Times New Roman"/>
                <a:cs typeface="Times New Roman"/>
              </a:rPr>
              <a:t>1</a:t>
            </a:r>
            <a:endParaRPr sz="1200">
              <a:latin typeface="Times New Roman"/>
              <a:cs typeface="Times New Roman"/>
            </a:endParaRPr>
          </a:p>
        </p:txBody>
      </p:sp>
      <p:sp>
        <p:nvSpPr>
          <p:cNvPr id="21" name="object 21"/>
          <p:cNvSpPr txBox="1"/>
          <p:nvPr/>
        </p:nvSpPr>
        <p:spPr>
          <a:xfrm>
            <a:off x="5761647" y="5916066"/>
            <a:ext cx="257810" cy="208915"/>
          </a:xfrm>
          <a:prstGeom prst="rect">
            <a:avLst/>
          </a:prstGeom>
        </p:spPr>
        <p:txBody>
          <a:bodyPr vert="horz" wrap="square" lIns="0" tIns="12700" rIns="0" bIns="0" rtlCol="0">
            <a:spAutoFit/>
          </a:bodyPr>
          <a:lstStyle/>
          <a:p>
            <a:pPr marL="12700">
              <a:lnSpc>
                <a:spcPct val="100000"/>
              </a:lnSpc>
              <a:spcBef>
                <a:spcPts val="100"/>
              </a:spcBef>
            </a:pPr>
            <a:r>
              <a:rPr sz="1200" i="1" spc="50" dirty="0">
                <a:latin typeface="Times New Roman"/>
                <a:cs typeface="Times New Roman"/>
              </a:rPr>
              <a:t>n</a:t>
            </a:r>
            <a:r>
              <a:rPr sz="1200" spc="-85" dirty="0">
                <a:latin typeface="Symbol"/>
                <a:cs typeface="Symbol"/>
              </a:rPr>
              <a:t></a:t>
            </a:r>
            <a:r>
              <a:rPr sz="1200" dirty="0">
                <a:latin typeface="Times New Roman"/>
                <a:cs typeface="Times New Roman"/>
              </a:rPr>
              <a:t>1</a:t>
            </a:r>
            <a:endParaRPr sz="1200">
              <a:latin typeface="Times New Roman"/>
              <a:cs typeface="Times New Roman"/>
            </a:endParaRPr>
          </a:p>
        </p:txBody>
      </p:sp>
      <p:sp>
        <p:nvSpPr>
          <p:cNvPr id="22" name="object 22"/>
          <p:cNvSpPr txBox="1"/>
          <p:nvPr/>
        </p:nvSpPr>
        <p:spPr>
          <a:xfrm>
            <a:off x="3763365" y="5527484"/>
            <a:ext cx="1151890" cy="341630"/>
          </a:xfrm>
          <a:prstGeom prst="rect">
            <a:avLst/>
          </a:prstGeom>
        </p:spPr>
        <p:txBody>
          <a:bodyPr vert="horz" wrap="square" lIns="0" tIns="15240" rIns="0" bIns="0" rtlCol="0">
            <a:spAutoFit/>
          </a:bodyPr>
          <a:lstStyle/>
          <a:p>
            <a:pPr marL="12700">
              <a:lnSpc>
                <a:spcPct val="100000"/>
              </a:lnSpc>
              <a:spcBef>
                <a:spcPts val="120"/>
              </a:spcBef>
            </a:pPr>
            <a:r>
              <a:rPr sz="2050" i="1" spc="35" dirty="0">
                <a:latin typeface="Times New Roman"/>
                <a:cs typeface="Times New Roman"/>
              </a:rPr>
              <a:t>p</a:t>
            </a:r>
            <a:r>
              <a:rPr sz="2050" spc="35" dirty="0">
                <a:latin typeface="Times New Roman"/>
                <a:cs typeface="Times New Roman"/>
              </a:rPr>
              <a:t>(</a:t>
            </a:r>
            <a:r>
              <a:rPr sz="2050" i="1" spc="35" dirty="0">
                <a:latin typeface="Times New Roman"/>
                <a:cs typeface="Times New Roman"/>
              </a:rPr>
              <a:t>c</a:t>
            </a:r>
            <a:r>
              <a:rPr sz="2050" i="1" spc="-145" dirty="0">
                <a:latin typeface="Times New Roman"/>
                <a:cs typeface="Times New Roman"/>
              </a:rPr>
              <a:t> </a:t>
            </a:r>
            <a:r>
              <a:rPr sz="2050" dirty="0">
                <a:latin typeface="Times New Roman"/>
                <a:cs typeface="Times New Roman"/>
              </a:rPr>
              <a:t>|</a:t>
            </a:r>
            <a:r>
              <a:rPr sz="2050" spc="-90" dirty="0">
                <a:latin typeface="Times New Roman"/>
                <a:cs typeface="Times New Roman"/>
              </a:rPr>
              <a:t> </a:t>
            </a:r>
            <a:r>
              <a:rPr sz="2050" i="1" spc="100" dirty="0">
                <a:latin typeface="Times New Roman"/>
                <a:cs typeface="Times New Roman"/>
              </a:rPr>
              <a:t>D</a:t>
            </a:r>
            <a:r>
              <a:rPr sz="1800" i="1" spc="150" baseline="43981" dirty="0">
                <a:latin typeface="Times New Roman"/>
                <a:cs typeface="Times New Roman"/>
              </a:rPr>
              <a:t>n</a:t>
            </a:r>
            <a:r>
              <a:rPr sz="1800" i="1" spc="-179" baseline="43981" dirty="0">
                <a:latin typeface="Times New Roman"/>
                <a:cs typeface="Times New Roman"/>
              </a:rPr>
              <a:t> </a:t>
            </a:r>
            <a:r>
              <a:rPr sz="2050" spc="5" dirty="0">
                <a:latin typeface="Times New Roman"/>
                <a:cs typeface="Times New Roman"/>
              </a:rPr>
              <a:t>)</a:t>
            </a:r>
            <a:r>
              <a:rPr sz="2050" spc="30" dirty="0">
                <a:latin typeface="Times New Roman"/>
                <a:cs typeface="Times New Roman"/>
              </a:rPr>
              <a:t> </a:t>
            </a:r>
            <a:r>
              <a:rPr sz="2050" spc="10" dirty="0">
                <a:latin typeface="Symbol"/>
                <a:cs typeface="Symbol"/>
              </a:rPr>
              <a:t></a:t>
            </a:r>
            <a:endParaRPr sz="2050">
              <a:latin typeface="Symbol"/>
              <a:cs typeface="Symbol"/>
            </a:endParaRPr>
          </a:p>
        </p:txBody>
      </p:sp>
      <p:sp>
        <p:nvSpPr>
          <p:cNvPr id="23" name="object 23"/>
          <p:cNvSpPr txBox="1"/>
          <p:nvPr/>
        </p:nvSpPr>
        <p:spPr>
          <a:xfrm>
            <a:off x="5008029" y="5356059"/>
            <a:ext cx="1951355" cy="341630"/>
          </a:xfrm>
          <a:prstGeom prst="rect">
            <a:avLst/>
          </a:prstGeom>
        </p:spPr>
        <p:txBody>
          <a:bodyPr vert="horz" wrap="square" lIns="0" tIns="15240" rIns="0" bIns="0" rtlCol="0">
            <a:spAutoFit/>
          </a:bodyPr>
          <a:lstStyle/>
          <a:p>
            <a:pPr marL="12700">
              <a:lnSpc>
                <a:spcPct val="100000"/>
              </a:lnSpc>
              <a:spcBef>
                <a:spcPts val="120"/>
              </a:spcBef>
              <a:tabLst>
                <a:tab pos="1628139" algn="l"/>
              </a:tabLst>
            </a:pPr>
            <a:r>
              <a:rPr sz="2050" i="1" spc="35" dirty="0">
                <a:latin typeface="Times New Roman"/>
                <a:cs typeface="Times New Roman"/>
              </a:rPr>
              <a:t>p</a:t>
            </a:r>
            <a:r>
              <a:rPr sz="2050" spc="35" dirty="0">
                <a:latin typeface="Times New Roman"/>
                <a:cs typeface="Times New Roman"/>
              </a:rPr>
              <a:t>(</a:t>
            </a:r>
            <a:r>
              <a:rPr sz="2050" i="1" spc="35" dirty="0">
                <a:latin typeface="Times New Roman"/>
                <a:cs typeface="Times New Roman"/>
              </a:rPr>
              <a:t>c</a:t>
            </a:r>
            <a:r>
              <a:rPr sz="2050" i="1" spc="-395" dirty="0">
                <a:latin typeface="Times New Roman"/>
                <a:cs typeface="Times New Roman"/>
              </a:rPr>
              <a:t> </a:t>
            </a:r>
            <a:r>
              <a:rPr sz="2050" dirty="0">
                <a:latin typeface="Times New Roman"/>
                <a:cs typeface="Times New Roman"/>
              </a:rPr>
              <a:t>| </a:t>
            </a:r>
            <a:r>
              <a:rPr sz="2050" i="1" spc="100" dirty="0">
                <a:latin typeface="Times New Roman"/>
                <a:cs typeface="Times New Roman"/>
              </a:rPr>
              <a:t>D</a:t>
            </a:r>
            <a:r>
              <a:rPr sz="1800" i="1" spc="150" baseline="43981" dirty="0">
                <a:latin typeface="Times New Roman"/>
                <a:cs typeface="Times New Roman"/>
              </a:rPr>
              <a:t>n </a:t>
            </a:r>
            <a:r>
              <a:rPr sz="2050" spc="5" dirty="0">
                <a:latin typeface="Times New Roman"/>
                <a:cs typeface="Times New Roman"/>
              </a:rPr>
              <a:t>)</a:t>
            </a:r>
            <a:r>
              <a:rPr sz="2050" spc="-210" dirty="0">
                <a:latin typeface="Times New Roman"/>
                <a:cs typeface="Times New Roman"/>
              </a:rPr>
              <a:t> </a:t>
            </a:r>
            <a:r>
              <a:rPr sz="2050" i="1" spc="90" dirty="0">
                <a:latin typeface="Times New Roman"/>
                <a:cs typeface="Times New Roman"/>
              </a:rPr>
              <a:t>p</a:t>
            </a:r>
            <a:r>
              <a:rPr sz="2050" spc="90" dirty="0">
                <a:latin typeface="Times New Roman"/>
                <a:cs typeface="Times New Roman"/>
              </a:rPr>
              <a:t>(</a:t>
            </a:r>
            <a:r>
              <a:rPr sz="2050" b="1" spc="90" dirty="0">
                <a:latin typeface="Times New Roman"/>
                <a:cs typeface="Times New Roman"/>
              </a:rPr>
              <a:t>x	</a:t>
            </a:r>
            <a:r>
              <a:rPr sz="2050" dirty="0">
                <a:latin typeface="Times New Roman"/>
                <a:cs typeface="Times New Roman"/>
              </a:rPr>
              <a:t>|</a:t>
            </a:r>
            <a:r>
              <a:rPr sz="2050" spc="-240" dirty="0">
                <a:latin typeface="Times New Roman"/>
                <a:cs typeface="Times New Roman"/>
              </a:rPr>
              <a:t> </a:t>
            </a:r>
            <a:r>
              <a:rPr sz="2050" i="1" spc="40" dirty="0">
                <a:latin typeface="Times New Roman"/>
                <a:cs typeface="Times New Roman"/>
              </a:rPr>
              <a:t>c</a:t>
            </a:r>
            <a:r>
              <a:rPr sz="2050" spc="40" dirty="0">
                <a:latin typeface="Times New Roman"/>
                <a:cs typeface="Times New Roman"/>
              </a:rPr>
              <a:t>)</a:t>
            </a:r>
            <a:endParaRPr sz="2050">
              <a:latin typeface="Times New Roman"/>
              <a:cs typeface="Times New Roman"/>
            </a:endParaRPr>
          </a:p>
        </p:txBody>
      </p:sp>
      <p:sp>
        <p:nvSpPr>
          <p:cNvPr id="24" name="object 24"/>
          <p:cNvSpPr/>
          <p:nvPr/>
        </p:nvSpPr>
        <p:spPr>
          <a:xfrm>
            <a:off x="4939093" y="3428365"/>
            <a:ext cx="1835785" cy="0"/>
          </a:xfrm>
          <a:custGeom>
            <a:avLst/>
            <a:gdLst/>
            <a:ahLst/>
            <a:cxnLst/>
            <a:rect l="l" t="t" r="r" b="b"/>
            <a:pathLst>
              <a:path w="1835784">
                <a:moveTo>
                  <a:pt x="0" y="0"/>
                </a:moveTo>
                <a:lnTo>
                  <a:pt x="1835696" y="0"/>
                </a:lnTo>
              </a:path>
            </a:pathLst>
          </a:custGeom>
          <a:ln w="13195">
            <a:solidFill>
              <a:srgbClr val="000000"/>
            </a:solidFill>
          </a:ln>
        </p:spPr>
        <p:txBody>
          <a:bodyPr wrap="square" lIns="0" tIns="0" rIns="0" bIns="0" rtlCol="0"/>
          <a:lstStyle/>
          <a:p>
            <a:endParaRPr/>
          </a:p>
        </p:txBody>
      </p:sp>
      <p:sp>
        <p:nvSpPr>
          <p:cNvPr id="25" name="object 25"/>
          <p:cNvSpPr txBox="1"/>
          <p:nvPr/>
        </p:nvSpPr>
        <p:spPr>
          <a:xfrm>
            <a:off x="4467643" y="3210331"/>
            <a:ext cx="102235" cy="208915"/>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1</a:t>
            </a:r>
            <a:endParaRPr sz="1200">
              <a:latin typeface="Times New Roman"/>
              <a:cs typeface="Times New Roman"/>
            </a:endParaRPr>
          </a:p>
        </p:txBody>
      </p:sp>
      <p:sp>
        <p:nvSpPr>
          <p:cNvPr id="26" name="object 26"/>
          <p:cNvSpPr txBox="1"/>
          <p:nvPr/>
        </p:nvSpPr>
        <p:spPr>
          <a:xfrm>
            <a:off x="6298819" y="3230118"/>
            <a:ext cx="102235" cy="208915"/>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1</a:t>
            </a:r>
            <a:endParaRPr sz="1200">
              <a:latin typeface="Times New Roman"/>
              <a:cs typeface="Times New Roman"/>
            </a:endParaRPr>
          </a:p>
        </p:txBody>
      </p:sp>
      <p:sp>
        <p:nvSpPr>
          <p:cNvPr id="27" name="object 27"/>
          <p:cNvSpPr txBox="1"/>
          <p:nvPr/>
        </p:nvSpPr>
        <p:spPr>
          <a:xfrm>
            <a:off x="5713463" y="3607269"/>
            <a:ext cx="102235" cy="208915"/>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1</a:t>
            </a:r>
            <a:endParaRPr sz="1200">
              <a:latin typeface="Times New Roman"/>
              <a:cs typeface="Times New Roman"/>
            </a:endParaRPr>
          </a:p>
        </p:txBody>
      </p:sp>
      <p:sp>
        <p:nvSpPr>
          <p:cNvPr id="28" name="object 28"/>
          <p:cNvSpPr txBox="1"/>
          <p:nvPr/>
        </p:nvSpPr>
        <p:spPr>
          <a:xfrm>
            <a:off x="5362879" y="3427463"/>
            <a:ext cx="1015365" cy="341630"/>
          </a:xfrm>
          <a:prstGeom prst="rect">
            <a:avLst/>
          </a:prstGeom>
        </p:spPr>
        <p:txBody>
          <a:bodyPr vert="horz" wrap="square" lIns="0" tIns="15240" rIns="0" bIns="0" rtlCol="0">
            <a:spAutoFit/>
          </a:bodyPr>
          <a:lstStyle/>
          <a:p>
            <a:pPr marL="12700">
              <a:lnSpc>
                <a:spcPct val="100000"/>
              </a:lnSpc>
              <a:spcBef>
                <a:spcPts val="120"/>
              </a:spcBef>
            </a:pPr>
            <a:r>
              <a:rPr sz="2050" i="1" spc="80" dirty="0">
                <a:latin typeface="Times New Roman"/>
                <a:cs typeface="Times New Roman"/>
              </a:rPr>
              <a:t>p</a:t>
            </a:r>
            <a:r>
              <a:rPr sz="2050" spc="80" dirty="0">
                <a:latin typeface="Times New Roman"/>
                <a:cs typeface="Times New Roman"/>
              </a:rPr>
              <a:t>(</a:t>
            </a:r>
            <a:r>
              <a:rPr sz="2050" i="1" spc="80" dirty="0">
                <a:latin typeface="Times New Roman"/>
                <a:cs typeface="Times New Roman"/>
              </a:rPr>
              <a:t>x </a:t>
            </a:r>
            <a:r>
              <a:rPr sz="2050" dirty="0">
                <a:latin typeface="Times New Roman"/>
                <a:cs typeface="Times New Roman"/>
              </a:rPr>
              <a:t>| </a:t>
            </a:r>
            <a:r>
              <a:rPr sz="2050" i="1" spc="15" dirty="0">
                <a:latin typeface="Times New Roman"/>
                <a:cs typeface="Times New Roman"/>
              </a:rPr>
              <a:t>D</a:t>
            </a:r>
            <a:r>
              <a:rPr sz="2050" i="1" spc="-290" dirty="0">
                <a:latin typeface="Times New Roman"/>
                <a:cs typeface="Times New Roman"/>
              </a:rPr>
              <a:t> </a:t>
            </a:r>
            <a:r>
              <a:rPr sz="1800" baseline="43981" dirty="0">
                <a:latin typeface="Times New Roman"/>
                <a:cs typeface="Times New Roman"/>
              </a:rPr>
              <a:t>0 </a:t>
            </a:r>
            <a:r>
              <a:rPr sz="2050" spc="5" dirty="0">
                <a:latin typeface="Times New Roman"/>
                <a:cs typeface="Times New Roman"/>
              </a:rPr>
              <a:t>)</a:t>
            </a:r>
            <a:endParaRPr sz="2050">
              <a:latin typeface="Times New Roman"/>
              <a:cs typeface="Times New Roman"/>
            </a:endParaRPr>
          </a:p>
        </p:txBody>
      </p:sp>
      <p:sp>
        <p:nvSpPr>
          <p:cNvPr id="29" name="object 29"/>
          <p:cNvSpPr txBox="1"/>
          <p:nvPr/>
        </p:nvSpPr>
        <p:spPr>
          <a:xfrm>
            <a:off x="3763683" y="3219284"/>
            <a:ext cx="1120140" cy="341630"/>
          </a:xfrm>
          <a:prstGeom prst="rect">
            <a:avLst/>
          </a:prstGeom>
        </p:spPr>
        <p:txBody>
          <a:bodyPr vert="horz" wrap="square" lIns="0" tIns="15240" rIns="0" bIns="0" rtlCol="0">
            <a:spAutoFit/>
          </a:bodyPr>
          <a:lstStyle/>
          <a:p>
            <a:pPr marL="12700">
              <a:lnSpc>
                <a:spcPct val="100000"/>
              </a:lnSpc>
              <a:spcBef>
                <a:spcPts val="120"/>
              </a:spcBef>
            </a:pPr>
            <a:r>
              <a:rPr sz="2050" i="1" spc="35" dirty="0">
                <a:latin typeface="Times New Roman"/>
                <a:cs typeface="Times New Roman"/>
              </a:rPr>
              <a:t>p</a:t>
            </a:r>
            <a:r>
              <a:rPr sz="2050" spc="35" dirty="0">
                <a:latin typeface="Times New Roman"/>
                <a:cs typeface="Times New Roman"/>
              </a:rPr>
              <a:t>(</a:t>
            </a:r>
            <a:r>
              <a:rPr sz="2050" i="1" spc="35" dirty="0">
                <a:latin typeface="Times New Roman"/>
                <a:cs typeface="Times New Roman"/>
              </a:rPr>
              <a:t>c </a:t>
            </a:r>
            <a:r>
              <a:rPr sz="2050" dirty="0">
                <a:latin typeface="Times New Roman"/>
                <a:cs typeface="Times New Roman"/>
              </a:rPr>
              <a:t>| </a:t>
            </a:r>
            <a:r>
              <a:rPr sz="2050" i="1" spc="15" dirty="0">
                <a:latin typeface="Times New Roman"/>
                <a:cs typeface="Times New Roman"/>
              </a:rPr>
              <a:t>D </a:t>
            </a:r>
            <a:r>
              <a:rPr sz="2050" spc="5" dirty="0">
                <a:latin typeface="Times New Roman"/>
                <a:cs typeface="Times New Roman"/>
              </a:rPr>
              <a:t>)</a:t>
            </a:r>
            <a:r>
              <a:rPr sz="2050" spc="-50" dirty="0">
                <a:latin typeface="Times New Roman"/>
                <a:cs typeface="Times New Roman"/>
              </a:rPr>
              <a:t> </a:t>
            </a:r>
            <a:r>
              <a:rPr sz="2050" spc="10" dirty="0">
                <a:latin typeface="Symbol"/>
                <a:cs typeface="Symbol"/>
              </a:rPr>
              <a:t></a:t>
            </a:r>
            <a:endParaRPr sz="2050">
              <a:latin typeface="Symbol"/>
              <a:cs typeface="Symbol"/>
            </a:endParaRPr>
          </a:p>
        </p:txBody>
      </p:sp>
      <p:sp>
        <p:nvSpPr>
          <p:cNvPr id="30" name="object 30"/>
          <p:cNvSpPr txBox="1"/>
          <p:nvPr/>
        </p:nvSpPr>
        <p:spPr>
          <a:xfrm>
            <a:off x="4976825" y="3050311"/>
            <a:ext cx="1776730" cy="341630"/>
          </a:xfrm>
          <a:prstGeom prst="rect">
            <a:avLst/>
          </a:prstGeom>
        </p:spPr>
        <p:txBody>
          <a:bodyPr vert="horz" wrap="square" lIns="0" tIns="15240" rIns="0" bIns="0" rtlCol="0">
            <a:spAutoFit/>
          </a:bodyPr>
          <a:lstStyle/>
          <a:p>
            <a:pPr marL="12700">
              <a:lnSpc>
                <a:spcPct val="100000"/>
              </a:lnSpc>
              <a:spcBef>
                <a:spcPts val="120"/>
              </a:spcBef>
            </a:pPr>
            <a:r>
              <a:rPr sz="2050" i="1" spc="35" dirty="0">
                <a:latin typeface="Times New Roman"/>
                <a:cs typeface="Times New Roman"/>
              </a:rPr>
              <a:t>p</a:t>
            </a:r>
            <a:r>
              <a:rPr sz="2050" spc="35" dirty="0">
                <a:latin typeface="Times New Roman"/>
                <a:cs typeface="Times New Roman"/>
              </a:rPr>
              <a:t>(</a:t>
            </a:r>
            <a:r>
              <a:rPr sz="2050" i="1" spc="35" dirty="0">
                <a:latin typeface="Times New Roman"/>
                <a:cs typeface="Times New Roman"/>
              </a:rPr>
              <a:t>c</a:t>
            </a:r>
            <a:r>
              <a:rPr sz="2050" i="1" spc="-135" dirty="0">
                <a:latin typeface="Times New Roman"/>
                <a:cs typeface="Times New Roman"/>
              </a:rPr>
              <a:t> </a:t>
            </a:r>
            <a:r>
              <a:rPr sz="2050" dirty="0">
                <a:latin typeface="Times New Roman"/>
                <a:cs typeface="Times New Roman"/>
              </a:rPr>
              <a:t>|</a:t>
            </a:r>
            <a:r>
              <a:rPr sz="2050" spc="-80" dirty="0">
                <a:latin typeface="Times New Roman"/>
                <a:cs typeface="Times New Roman"/>
              </a:rPr>
              <a:t> </a:t>
            </a:r>
            <a:r>
              <a:rPr sz="2050" i="1" spc="90" dirty="0">
                <a:latin typeface="Times New Roman"/>
                <a:cs typeface="Times New Roman"/>
              </a:rPr>
              <a:t>D</a:t>
            </a:r>
            <a:r>
              <a:rPr sz="1800" spc="135" baseline="43981" dirty="0">
                <a:latin typeface="Times New Roman"/>
                <a:cs typeface="Times New Roman"/>
              </a:rPr>
              <a:t>0</a:t>
            </a:r>
            <a:r>
              <a:rPr sz="1800" spc="-202" baseline="43981" dirty="0">
                <a:latin typeface="Times New Roman"/>
                <a:cs typeface="Times New Roman"/>
              </a:rPr>
              <a:t> </a:t>
            </a:r>
            <a:r>
              <a:rPr sz="2050" spc="5" dirty="0">
                <a:latin typeface="Times New Roman"/>
                <a:cs typeface="Times New Roman"/>
              </a:rPr>
              <a:t>)</a:t>
            </a:r>
            <a:r>
              <a:rPr sz="2050" spc="-220" dirty="0">
                <a:latin typeface="Times New Roman"/>
                <a:cs typeface="Times New Roman"/>
              </a:rPr>
              <a:t> </a:t>
            </a:r>
            <a:r>
              <a:rPr sz="2050" i="1" spc="90" dirty="0">
                <a:latin typeface="Times New Roman"/>
                <a:cs typeface="Times New Roman"/>
              </a:rPr>
              <a:t>p</a:t>
            </a:r>
            <a:r>
              <a:rPr sz="2050" spc="90" dirty="0">
                <a:latin typeface="Times New Roman"/>
                <a:cs typeface="Times New Roman"/>
              </a:rPr>
              <a:t>(</a:t>
            </a:r>
            <a:r>
              <a:rPr sz="2050" b="1" spc="90" dirty="0">
                <a:latin typeface="Times New Roman"/>
                <a:cs typeface="Times New Roman"/>
              </a:rPr>
              <a:t>x</a:t>
            </a:r>
            <a:r>
              <a:rPr sz="2050" b="1" spc="365" dirty="0">
                <a:latin typeface="Times New Roman"/>
                <a:cs typeface="Times New Roman"/>
              </a:rPr>
              <a:t> </a:t>
            </a:r>
            <a:r>
              <a:rPr sz="2050" dirty="0">
                <a:latin typeface="Times New Roman"/>
                <a:cs typeface="Times New Roman"/>
              </a:rPr>
              <a:t>|</a:t>
            </a:r>
            <a:r>
              <a:rPr sz="2050" spc="-175" dirty="0">
                <a:latin typeface="Times New Roman"/>
                <a:cs typeface="Times New Roman"/>
              </a:rPr>
              <a:t> </a:t>
            </a:r>
            <a:r>
              <a:rPr sz="2050" i="1" spc="40" dirty="0">
                <a:latin typeface="Times New Roman"/>
                <a:cs typeface="Times New Roman"/>
              </a:rPr>
              <a:t>c</a:t>
            </a:r>
            <a:r>
              <a:rPr sz="2050" spc="40" dirty="0">
                <a:latin typeface="Times New Roman"/>
                <a:cs typeface="Times New Roman"/>
              </a:rPr>
              <a:t>)</a:t>
            </a:r>
            <a:endParaRPr sz="2050">
              <a:latin typeface="Times New Roman"/>
              <a:cs typeface="Times New Roman"/>
            </a:endParaRPr>
          </a:p>
        </p:txBody>
      </p:sp>
      <p:sp>
        <p:nvSpPr>
          <p:cNvPr id="31" name="object 31"/>
          <p:cNvSpPr/>
          <p:nvPr/>
        </p:nvSpPr>
        <p:spPr>
          <a:xfrm>
            <a:off x="3715384" y="3191510"/>
            <a:ext cx="1064895" cy="474980"/>
          </a:xfrm>
          <a:custGeom>
            <a:avLst/>
            <a:gdLst/>
            <a:ahLst/>
            <a:cxnLst/>
            <a:rect l="l" t="t" r="r" b="b"/>
            <a:pathLst>
              <a:path w="1064895" h="474979">
                <a:moveTo>
                  <a:pt x="1055369" y="474979"/>
                </a:moveTo>
                <a:lnTo>
                  <a:pt x="9525" y="474979"/>
                </a:lnTo>
                <a:lnTo>
                  <a:pt x="7404" y="474738"/>
                </a:lnTo>
                <a:lnTo>
                  <a:pt x="0" y="465454"/>
                </a:lnTo>
                <a:lnTo>
                  <a:pt x="0" y="9525"/>
                </a:lnTo>
                <a:lnTo>
                  <a:pt x="9525" y="0"/>
                </a:lnTo>
                <a:lnTo>
                  <a:pt x="1055369" y="0"/>
                </a:lnTo>
                <a:lnTo>
                  <a:pt x="1064894" y="9525"/>
                </a:lnTo>
                <a:lnTo>
                  <a:pt x="19050" y="9525"/>
                </a:lnTo>
                <a:lnTo>
                  <a:pt x="9525" y="19050"/>
                </a:lnTo>
                <a:lnTo>
                  <a:pt x="19050" y="19050"/>
                </a:lnTo>
                <a:lnTo>
                  <a:pt x="19050" y="455929"/>
                </a:lnTo>
                <a:lnTo>
                  <a:pt x="9525" y="455929"/>
                </a:lnTo>
                <a:lnTo>
                  <a:pt x="19050" y="465454"/>
                </a:lnTo>
                <a:lnTo>
                  <a:pt x="1064894" y="465454"/>
                </a:lnTo>
                <a:lnTo>
                  <a:pt x="1064653" y="467575"/>
                </a:lnTo>
                <a:lnTo>
                  <a:pt x="1057490" y="474738"/>
                </a:lnTo>
                <a:lnTo>
                  <a:pt x="1055369" y="474979"/>
                </a:lnTo>
                <a:close/>
              </a:path>
              <a:path w="1064895" h="474979">
                <a:moveTo>
                  <a:pt x="19050" y="19050"/>
                </a:moveTo>
                <a:lnTo>
                  <a:pt x="9525" y="19050"/>
                </a:lnTo>
                <a:lnTo>
                  <a:pt x="19050" y="9525"/>
                </a:lnTo>
                <a:lnTo>
                  <a:pt x="19050" y="19050"/>
                </a:lnTo>
                <a:close/>
              </a:path>
              <a:path w="1064895" h="474979">
                <a:moveTo>
                  <a:pt x="1045844" y="19050"/>
                </a:moveTo>
                <a:lnTo>
                  <a:pt x="19050" y="19050"/>
                </a:lnTo>
                <a:lnTo>
                  <a:pt x="19050" y="9525"/>
                </a:lnTo>
                <a:lnTo>
                  <a:pt x="1045844" y="9525"/>
                </a:lnTo>
                <a:lnTo>
                  <a:pt x="1045844" y="19050"/>
                </a:lnTo>
                <a:close/>
              </a:path>
              <a:path w="1064895" h="474979">
                <a:moveTo>
                  <a:pt x="1045844" y="465454"/>
                </a:moveTo>
                <a:lnTo>
                  <a:pt x="1045844" y="9525"/>
                </a:lnTo>
                <a:lnTo>
                  <a:pt x="1055369" y="19050"/>
                </a:lnTo>
                <a:lnTo>
                  <a:pt x="1064894" y="19050"/>
                </a:lnTo>
                <a:lnTo>
                  <a:pt x="1064894" y="455929"/>
                </a:lnTo>
                <a:lnTo>
                  <a:pt x="1055369" y="455929"/>
                </a:lnTo>
                <a:lnTo>
                  <a:pt x="1045844" y="465454"/>
                </a:lnTo>
                <a:close/>
              </a:path>
              <a:path w="1064895" h="474979">
                <a:moveTo>
                  <a:pt x="1064894" y="19050"/>
                </a:moveTo>
                <a:lnTo>
                  <a:pt x="1055369" y="19050"/>
                </a:lnTo>
                <a:lnTo>
                  <a:pt x="1045844" y="9525"/>
                </a:lnTo>
                <a:lnTo>
                  <a:pt x="1064894" y="9525"/>
                </a:lnTo>
                <a:lnTo>
                  <a:pt x="1064894" y="19050"/>
                </a:lnTo>
                <a:close/>
              </a:path>
              <a:path w="1064895" h="474979">
                <a:moveTo>
                  <a:pt x="19050" y="465454"/>
                </a:moveTo>
                <a:lnTo>
                  <a:pt x="9525" y="455929"/>
                </a:lnTo>
                <a:lnTo>
                  <a:pt x="19050" y="455929"/>
                </a:lnTo>
                <a:lnTo>
                  <a:pt x="19050" y="465454"/>
                </a:lnTo>
                <a:close/>
              </a:path>
              <a:path w="1064895" h="474979">
                <a:moveTo>
                  <a:pt x="1045844" y="465454"/>
                </a:moveTo>
                <a:lnTo>
                  <a:pt x="19050" y="465454"/>
                </a:lnTo>
                <a:lnTo>
                  <a:pt x="19050" y="455929"/>
                </a:lnTo>
                <a:lnTo>
                  <a:pt x="1045844" y="455929"/>
                </a:lnTo>
                <a:lnTo>
                  <a:pt x="1045844" y="465454"/>
                </a:lnTo>
                <a:close/>
              </a:path>
              <a:path w="1064895" h="474979">
                <a:moveTo>
                  <a:pt x="1064894" y="465454"/>
                </a:moveTo>
                <a:lnTo>
                  <a:pt x="1045844" y="465454"/>
                </a:lnTo>
                <a:lnTo>
                  <a:pt x="1055369" y="455929"/>
                </a:lnTo>
                <a:lnTo>
                  <a:pt x="1064894" y="455929"/>
                </a:lnTo>
                <a:lnTo>
                  <a:pt x="1064894" y="465454"/>
                </a:lnTo>
                <a:close/>
              </a:path>
            </a:pathLst>
          </a:custGeom>
          <a:solidFill>
            <a:srgbClr val="DF5227"/>
          </a:solidFill>
        </p:spPr>
        <p:txBody>
          <a:bodyPr wrap="square" lIns="0" tIns="0" rIns="0" bIns="0" rtlCol="0"/>
          <a:lstStyle/>
          <a:p>
            <a:endParaRPr/>
          </a:p>
        </p:txBody>
      </p:sp>
      <p:sp>
        <p:nvSpPr>
          <p:cNvPr id="32" name="object 32"/>
          <p:cNvSpPr/>
          <p:nvPr/>
        </p:nvSpPr>
        <p:spPr>
          <a:xfrm>
            <a:off x="4911725" y="4086859"/>
            <a:ext cx="987425" cy="400685"/>
          </a:xfrm>
          <a:custGeom>
            <a:avLst/>
            <a:gdLst/>
            <a:ahLst/>
            <a:cxnLst/>
            <a:rect l="l" t="t" r="r" b="b"/>
            <a:pathLst>
              <a:path w="987425" h="400685">
                <a:moveTo>
                  <a:pt x="977900" y="400685"/>
                </a:moveTo>
                <a:lnTo>
                  <a:pt x="9525" y="400685"/>
                </a:lnTo>
                <a:lnTo>
                  <a:pt x="7404" y="400443"/>
                </a:lnTo>
                <a:lnTo>
                  <a:pt x="0" y="391160"/>
                </a:lnTo>
                <a:lnTo>
                  <a:pt x="0" y="9525"/>
                </a:lnTo>
                <a:lnTo>
                  <a:pt x="9525" y="0"/>
                </a:lnTo>
                <a:lnTo>
                  <a:pt x="977900" y="0"/>
                </a:lnTo>
                <a:lnTo>
                  <a:pt x="987425" y="9525"/>
                </a:lnTo>
                <a:lnTo>
                  <a:pt x="19050" y="9525"/>
                </a:lnTo>
                <a:lnTo>
                  <a:pt x="9525" y="19050"/>
                </a:lnTo>
                <a:lnTo>
                  <a:pt x="19050" y="19050"/>
                </a:lnTo>
                <a:lnTo>
                  <a:pt x="19050" y="381635"/>
                </a:lnTo>
                <a:lnTo>
                  <a:pt x="9525" y="381635"/>
                </a:lnTo>
                <a:lnTo>
                  <a:pt x="19050" y="391160"/>
                </a:lnTo>
                <a:lnTo>
                  <a:pt x="987425" y="391160"/>
                </a:lnTo>
                <a:lnTo>
                  <a:pt x="987183" y="393280"/>
                </a:lnTo>
                <a:lnTo>
                  <a:pt x="980020" y="400443"/>
                </a:lnTo>
                <a:lnTo>
                  <a:pt x="977900" y="400685"/>
                </a:lnTo>
                <a:close/>
              </a:path>
              <a:path w="987425" h="400685">
                <a:moveTo>
                  <a:pt x="19050" y="19050"/>
                </a:moveTo>
                <a:lnTo>
                  <a:pt x="9525" y="19050"/>
                </a:lnTo>
                <a:lnTo>
                  <a:pt x="19050" y="9525"/>
                </a:lnTo>
                <a:lnTo>
                  <a:pt x="19050" y="19050"/>
                </a:lnTo>
                <a:close/>
              </a:path>
              <a:path w="987425" h="400685">
                <a:moveTo>
                  <a:pt x="968375" y="19050"/>
                </a:moveTo>
                <a:lnTo>
                  <a:pt x="19050" y="19050"/>
                </a:lnTo>
                <a:lnTo>
                  <a:pt x="19050" y="9525"/>
                </a:lnTo>
                <a:lnTo>
                  <a:pt x="968375" y="9525"/>
                </a:lnTo>
                <a:lnTo>
                  <a:pt x="968375" y="19050"/>
                </a:lnTo>
                <a:close/>
              </a:path>
              <a:path w="987425" h="400685">
                <a:moveTo>
                  <a:pt x="968375" y="391160"/>
                </a:moveTo>
                <a:lnTo>
                  <a:pt x="968375" y="9525"/>
                </a:lnTo>
                <a:lnTo>
                  <a:pt x="977900" y="19050"/>
                </a:lnTo>
                <a:lnTo>
                  <a:pt x="987425" y="19050"/>
                </a:lnTo>
                <a:lnTo>
                  <a:pt x="987425" y="381635"/>
                </a:lnTo>
                <a:lnTo>
                  <a:pt x="977900" y="381635"/>
                </a:lnTo>
                <a:lnTo>
                  <a:pt x="968375" y="391160"/>
                </a:lnTo>
                <a:close/>
              </a:path>
              <a:path w="987425" h="400685">
                <a:moveTo>
                  <a:pt x="987425" y="19050"/>
                </a:moveTo>
                <a:lnTo>
                  <a:pt x="977900" y="19050"/>
                </a:lnTo>
                <a:lnTo>
                  <a:pt x="968375" y="9525"/>
                </a:lnTo>
                <a:lnTo>
                  <a:pt x="987425" y="9525"/>
                </a:lnTo>
                <a:lnTo>
                  <a:pt x="987425" y="19050"/>
                </a:lnTo>
                <a:close/>
              </a:path>
              <a:path w="987425" h="400685">
                <a:moveTo>
                  <a:pt x="19050" y="391160"/>
                </a:moveTo>
                <a:lnTo>
                  <a:pt x="9525" y="381635"/>
                </a:lnTo>
                <a:lnTo>
                  <a:pt x="19050" y="381635"/>
                </a:lnTo>
                <a:lnTo>
                  <a:pt x="19050" y="391160"/>
                </a:lnTo>
                <a:close/>
              </a:path>
              <a:path w="987425" h="400685">
                <a:moveTo>
                  <a:pt x="968375" y="391160"/>
                </a:moveTo>
                <a:lnTo>
                  <a:pt x="19050" y="391160"/>
                </a:lnTo>
                <a:lnTo>
                  <a:pt x="19050" y="381635"/>
                </a:lnTo>
                <a:lnTo>
                  <a:pt x="968375" y="381635"/>
                </a:lnTo>
                <a:lnTo>
                  <a:pt x="968375" y="391160"/>
                </a:lnTo>
                <a:close/>
              </a:path>
              <a:path w="987425" h="400685">
                <a:moveTo>
                  <a:pt x="987425" y="391160"/>
                </a:moveTo>
                <a:lnTo>
                  <a:pt x="968375" y="391160"/>
                </a:lnTo>
                <a:lnTo>
                  <a:pt x="977900" y="381635"/>
                </a:lnTo>
                <a:lnTo>
                  <a:pt x="987425" y="381635"/>
                </a:lnTo>
                <a:lnTo>
                  <a:pt x="987425" y="391160"/>
                </a:lnTo>
                <a:close/>
              </a:path>
            </a:pathLst>
          </a:custGeom>
          <a:solidFill>
            <a:srgbClr val="DF5227"/>
          </a:solidFill>
        </p:spPr>
        <p:txBody>
          <a:bodyPr wrap="square" lIns="0" tIns="0" rIns="0" bIns="0" rtlCol="0"/>
          <a:lstStyle/>
          <a:p>
            <a:endParaRPr/>
          </a:p>
        </p:txBody>
      </p:sp>
      <p:sp>
        <p:nvSpPr>
          <p:cNvPr id="33" name="object 33"/>
          <p:cNvSpPr txBox="1"/>
          <p:nvPr/>
        </p:nvSpPr>
        <p:spPr>
          <a:xfrm>
            <a:off x="8359775" y="3282315"/>
            <a:ext cx="2472690" cy="756920"/>
          </a:xfrm>
          <a:prstGeom prst="rect">
            <a:avLst/>
          </a:prstGeom>
        </p:spPr>
        <p:txBody>
          <a:bodyPr vert="horz" wrap="square" lIns="0" tIns="12700" rIns="0" bIns="0" rtlCol="0">
            <a:spAutoFit/>
          </a:bodyPr>
          <a:lstStyle/>
          <a:p>
            <a:pPr marL="12700" marR="5080">
              <a:lnSpc>
                <a:spcPct val="100000"/>
              </a:lnSpc>
              <a:spcBef>
                <a:spcPts val="100"/>
              </a:spcBef>
            </a:pPr>
            <a:r>
              <a:rPr sz="2400" b="1" dirty="0">
                <a:latin typeface="宋体"/>
                <a:cs typeface="宋体"/>
              </a:rPr>
              <a:t>上一步的</a:t>
            </a:r>
            <a:r>
              <a:rPr sz="2400" b="1" dirty="0">
                <a:solidFill>
                  <a:srgbClr val="DF5227"/>
                </a:solidFill>
                <a:latin typeface="宋体"/>
                <a:cs typeface="宋体"/>
              </a:rPr>
              <a:t>后验概</a:t>
            </a:r>
            <a:r>
              <a:rPr sz="2400" b="1" spc="-10" dirty="0">
                <a:solidFill>
                  <a:srgbClr val="DF5227"/>
                </a:solidFill>
                <a:latin typeface="宋体"/>
                <a:cs typeface="宋体"/>
              </a:rPr>
              <a:t>率 </a:t>
            </a:r>
            <a:r>
              <a:rPr sz="2400" b="1" dirty="0">
                <a:latin typeface="宋体"/>
                <a:cs typeface="宋体"/>
              </a:rPr>
              <a:t>作为下一步的</a:t>
            </a:r>
            <a:r>
              <a:rPr sz="2400" b="1" dirty="0">
                <a:solidFill>
                  <a:srgbClr val="DF5227"/>
                </a:solidFill>
                <a:latin typeface="宋体"/>
                <a:cs typeface="宋体"/>
              </a:rPr>
              <a:t>先</a:t>
            </a:r>
            <a:r>
              <a:rPr sz="2400" b="1" spc="-10" dirty="0">
                <a:solidFill>
                  <a:srgbClr val="DF5227"/>
                </a:solidFill>
                <a:latin typeface="宋体"/>
                <a:cs typeface="宋体"/>
              </a:rPr>
              <a:t>验</a:t>
            </a:r>
            <a:endParaRPr sz="2400">
              <a:latin typeface="宋体"/>
              <a:cs typeface="宋体"/>
            </a:endParaRPr>
          </a:p>
        </p:txBody>
      </p:sp>
      <p:sp>
        <p:nvSpPr>
          <p:cNvPr id="36" name="object 36"/>
          <p:cNvSpPr txBox="1">
            <a:spLocks noGrp="1"/>
          </p:cNvSpPr>
          <p:nvPr>
            <p:ph type="sldNum" sz="quarter" idx="7"/>
          </p:nvPr>
        </p:nvSpPr>
        <p:spPr>
          <a:prstGeom prst="rect">
            <a:avLst/>
          </a:prstGeom>
        </p:spPr>
        <p:txBody>
          <a:bodyPr vert="horz" wrap="square" lIns="0" tIns="0" rIns="0" bIns="0" rtlCol="0">
            <a:spAutoFit/>
          </a:bodyPr>
          <a:lstStyle/>
          <a:p>
            <a:pPr marL="25400">
              <a:lnSpc>
                <a:spcPts val="1410"/>
              </a:lnSpc>
            </a:pPr>
            <a:fld id="{81D60167-4931-47E6-BA6A-407CBD079E47}" type="slidenum">
              <a:rPr dirty="0"/>
              <a:t>13</a:t>
            </a:fld>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1739" y="879474"/>
            <a:ext cx="2820035" cy="697230"/>
          </a:xfrm>
          <a:prstGeom prst="rect">
            <a:avLst/>
          </a:prstGeom>
        </p:spPr>
        <p:txBody>
          <a:bodyPr vert="horz" wrap="square" lIns="0" tIns="13335" rIns="0" bIns="0" rtlCol="0">
            <a:spAutoFit/>
          </a:bodyPr>
          <a:lstStyle/>
          <a:p>
            <a:pPr marL="12700">
              <a:lnSpc>
                <a:spcPct val="100000"/>
              </a:lnSpc>
              <a:spcBef>
                <a:spcPts val="105"/>
              </a:spcBef>
            </a:pPr>
            <a:r>
              <a:rPr sz="4400" dirty="0">
                <a:latin typeface="宋体"/>
                <a:cs typeface="宋体"/>
              </a:rPr>
              <a:t>贝叶斯网</a:t>
            </a:r>
            <a:r>
              <a:rPr sz="4400" spc="5" dirty="0">
                <a:latin typeface="宋体"/>
                <a:cs typeface="宋体"/>
              </a:rPr>
              <a:t>络</a:t>
            </a:r>
            <a:endParaRPr sz="4400">
              <a:latin typeface="宋体"/>
              <a:cs typeface="宋体"/>
            </a:endParaRPr>
          </a:p>
        </p:txBody>
      </p:sp>
      <p:sp>
        <p:nvSpPr>
          <p:cNvPr id="3" name="object 3"/>
          <p:cNvSpPr/>
          <p:nvPr/>
        </p:nvSpPr>
        <p:spPr>
          <a:xfrm>
            <a:off x="1793239" y="2343150"/>
            <a:ext cx="1397000" cy="0"/>
          </a:xfrm>
          <a:custGeom>
            <a:avLst/>
            <a:gdLst/>
            <a:ahLst/>
            <a:cxnLst/>
            <a:rect l="l" t="t" r="r" b="b"/>
            <a:pathLst>
              <a:path w="1397000">
                <a:moveTo>
                  <a:pt x="0" y="0"/>
                </a:moveTo>
                <a:lnTo>
                  <a:pt x="1397000" y="0"/>
                </a:lnTo>
              </a:path>
            </a:pathLst>
          </a:custGeom>
          <a:ln w="13716">
            <a:solidFill>
              <a:srgbClr val="000000"/>
            </a:solidFill>
          </a:ln>
        </p:spPr>
        <p:txBody>
          <a:bodyPr wrap="square" lIns="0" tIns="0" rIns="0" bIns="0" rtlCol="0"/>
          <a:lstStyle/>
          <a:p>
            <a:endParaRPr/>
          </a:p>
        </p:txBody>
      </p:sp>
      <p:sp>
        <p:nvSpPr>
          <p:cNvPr id="4" name="object 4"/>
          <p:cNvSpPr/>
          <p:nvPr/>
        </p:nvSpPr>
        <p:spPr>
          <a:xfrm>
            <a:off x="5146040" y="2343150"/>
            <a:ext cx="1117600" cy="0"/>
          </a:xfrm>
          <a:custGeom>
            <a:avLst/>
            <a:gdLst/>
            <a:ahLst/>
            <a:cxnLst/>
            <a:rect l="l" t="t" r="r" b="b"/>
            <a:pathLst>
              <a:path w="1117600">
                <a:moveTo>
                  <a:pt x="0" y="0"/>
                </a:moveTo>
                <a:lnTo>
                  <a:pt x="1117600" y="0"/>
                </a:lnTo>
              </a:path>
            </a:pathLst>
          </a:custGeom>
          <a:ln w="13716">
            <a:solidFill>
              <a:srgbClr val="000000"/>
            </a:solidFill>
          </a:ln>
        </p:spPr>
        <p:txBody>
          <a:bodyPr wrap="square" lIns="0" tIns="0" rIns="0" bIns="0" rtlCol="0"/>
          <a:lstStyle/>
          <a:p>
            <a:endParaRPr/>
          </a:p>
        </p:txBody>
      </p:sp>
      <p:sp>
        <p:nvSpPr>
          <p:cNvPr id="5" name="object 5"/>
          <p:cNvSpPr/>
          <p:nvPr/>
        </p:nvSpPr>
        <p:spPr>
          <a:xfrm>
            <a:off x="1793239" y="2788920"/>
            <a:ext cx="1397000" cy="0"/>
          </a:xfrm>
          <a:custGeom>
            <a:avLst/>
            <a:gdLst/>
            <a:ahLst/>
            <a:cxnLst/>
            <a:rect l="l" t="t" r="r" b="b"/>
            <a:pathLst>
              <a:path w="1397000">
                <a:moveTo>
                  <a:pt x="0" y="0"/>
                </a:moveTo>
                <a:lnTo>
                  <a:pt x="1397000" y="0"/>
                </a:lnTo>
              </a:path>
            </a:pathLst>
          </a:custGeom>
          <a:ln w="13716">
            <a:solidFill>
              <a:srgbClr val="000000"/>
            </a:solidFill>
          </a:ln>
        </p:spPr>
        <p:txBody>
          <a:bodyPr wrap="square" lIns="0" tIns="0" rIns="0" bIns="0" rtlCol="0"/>
          <a:lstStyle/>
          <a:p>
            <a:endParaRPr/>
          </a:p>
        </p:txBody>
      </p:sp>
      <p:sp>
        <p:nvSpPr>
          <p:cNvPr id="6" name="object 6"/>
          <p:cNvSpPr/>
          <p:nvPr/>
        </p:nvSpPr>
        <p:spPr>
          <a:xfrm>
            <a:off x="4587240" y="2788920"/>
            <a:ext cx="1676400" cy="0"/>
          </a:xfrm>
          <a:custGeom>
            <a:avLst/>
            <a:gdLst/>
            <a:ahLst/>
            <a:cxnLst/>
            <a:rect l="l" t="t" r="r" b="b"/>
            <a:pathLst>
              <a:path w="1676400">
                <a:moveTo>
                  <a:pt x="0" y="0"/>
                </a:moveTo>
                <a:lnTo>
                  <a:pt x="1676400" y="0"/>
                </a:lnTo>
              </a:path>
            </a:pathLst>
          </a:custGeom>
          <a:ln w="13716">
            <a:solidFill>
              <a:srgbClr val="000000"/>
            </a:solidFill>
          </a:ln>
        </p:spPr>
        <p:txBody>
          <a:bodyPr wrap="square" lIns="0" tIns="0" rIns="0" bIns="0" rtlCol="0"/>
          <a:lstStyle/>
          <a:p>
            <a:endParaRPr/>
          </a:p>
        </p:txBody>
      </p:sp>
      <p:sp>
        <p:nvSpPr>
          <p:cNvPr id="7" name="object 7"/>
          <p:cNvSpPr/>
          <p:nvPr/>
        </p:nvSpPr>
        <p:spPr>
          <a:xfrm>
            <a:off x="6289675" y="2376170"/>
            <a:ext cx="5589905" cy="3719766"/>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1221739" y="1908682"/>
            <a:ext cx="5053965" cy="4037329"/>
          </a:xfrm>
          <a:prstGeom prst="rect">
            <a:avLst/>
          </a:prstGeom>
        </p:spPr>
        <p:txBody>
          <a:bodyPr vert="horz" wrap="square" lIns="0" tIns="12700" rIns="0" bIns="0" rtlCol="0">
            <a:spAutoFit/>
          </a:bodyPr>
          <a:lstStyle/>
          <a:p>
            <a:pPr marL="12700" marR="5080">
              <a:lnSpc>
                <a:spcPct val="133000"/>
              </a:lnSpc>
              <a:spcBef>
                <a:spcPts val="100"/>
              </a:spcBef>
            </a:pPr>
            <a:r>
              <a:rPr sz="2200" dirty="0">
                <a:latin typeface="宋体"/>
                <a:cs typeface="宋体"/>
              </a:rPr>
              <a:t>借助有向无环图刻画属性之间的依赖关</a:t>
            </a:r>
            <a:r>
              <a:rPr sz="2200" spc="-5" dirty="0">
                <a:latin typeface="宋体"/>
                <a:cs typeface="宋体"/>
              </a:rPr>
              <a:t>系 </a:t>
            </a:r>
            <a:r>
              <a:rPr sz="2200" dirty="0">
                <a:latin typeface="宋体"/>
                <a:cs typeface="宋体"/>
              </a:rPr>
              <a:t>使用条件概率表描述属性的联合概率分</a:t>
            </a:r>
            <a:r>
              <a:rPr sz="2200" spc="-5" dirty="0">
                <a:latin typeface="宋体"/>
                <a:cs typeface="宋体"/>
              </a:rPr>
              <a:t>布</a:t>
            </a:r>
            <a:endParaRPr sz="2200">
              <a:latin typeface="宋体"/>
              <a:cs typeface="宋体"/>
            </a:endParaRPr>
          </a:p>
          <a:p>
            <a:pPr>
              <a:lnSpc>
                <a:spcPct val="100000"/>
              </a:lnSpc>
            </a:pPr>
            <a:endParaRPr sz="3250">
              <a:latin typeface="Times New Roman"/>
              <a:cs typeface="Times New Roman"/>
            </a:endParaRPr>
          </a:p>
          <a:p>
            <a:pPr marL="12700" marR="176530">
              <a:lnSpc>
                <a:spcPct val="124100"/>
              </a:lnSpc>
            </a:pPr>
            <a:r>
              <a:rPr sz="2200" dirty="0">
                <a:latin typeface="宋体"/>
                <a:cs typeface="宋体"/>
              </a:rPr>
              <a:t>一个贝叶斯网络</a:t>
            </a:r>
            <a:r>
              <a:rPr sz="2200" spc="-5" dirty="0">
                <a:latin typeface="Times New Roman"/>
                <a:cs typeface="Times New Roman"/>
              </a:rPr>
              <a:t>B</a:t>
            </a:r>
            <a:r>
              <a:rPr sz="2200" dirty="0">
                <a:latin typeface="宋体"/>
                <a:cs typeface="宋体"/>
              </a:rPr>
              <a:t>由有向无环图</a:t>
            </a:r>
            <a:r>
              <a:rPr sz="2200" spc="-5" dirty="0">
                <a:latin typeface="Times New Roman"/>
                <a:cs typeface="Times New Roman"/>
              </a:rPr>
              <a:t>G</a:t>
            </a:r>
            <a:r>
              <a:rPr sz="2200" dirty="0">
                <a:latin typeface="宋体"/>
                <a:cs typeface="宋体"/>
              </a:rPr>
              <a:t>和条</a:t>
            </a:r>
            <a:r>
              <a:rPr sz="2200" spc="-5" dirty="0">
                <a:latin typeface="宋体"/>
                <a:cs typeface="宋体"/>
              </a:rPr>
              <a:t>件 </a:t>
            </a:r>
            <a:r>
              <a:rPr sz="2200" dirty="0">
                <a:latin typeface="宋体"/>
                <a:cs typeface="宋体"/>
              </a:rPr>
              <a:t>概率</a:t>
            </a:r>
            <a:r>
              <a:rPr sz="2200" spc="-5" dirty="0">
                <a:latin typeface="宋体"/>
                <a:cs typeface="宋体"/>
              </a:rPr>
              <a:t>表</a:t>
            </a:r>
            <a:r>
              <a:rPr sz="2200" spc="-254" dirty="0">
                <a:latin typeface="宋体"/>
                <a:cs typeface="宋体"/>
              </a:rPr>
              <a:t> </a:t>
            </a:r>
            <a:r>
              <a:rPr sz="3675" spc="202" baseline="1133" dirty="0">
                <a:latin typeface="Symbol"/>
                <a:cs typeface="Symbol"/>
              </a:rPr>
              <a:t></a:t>
            </a:r>
            <a:r>
              <a:rPr sz="2200" dirty="0">
                <a:latin typeface="宋体"/>
                <a:cs typeface="宋体"/>
              </a:rPr>
              <a:t>两部分构</a:t>
            </a:r>
            <a:r>
              <a:rPr sz="2200" spc="-5" dirty="0">
                <a:latin typeface="宋体"/>
                <a:cs typeface="宋体"/>
              </a:rPr>
              <a:t>成</a:t>
            </a:r>
            <a:endParaRPr sz="2200">
              <a:latin typeface="宋体"/>
              <a:cs typeface="宋体"/>
            </a:endParaRPr>
          </a:p>
          <a:p>
            <a:pPr marL="1557020">
              <a:lnSpc>
                <a:spcPct val="100000"/>
              </a:lnSpc>
              <a:spcBef>
                <a:spcPts val="1325"/>
              </a:spcBef>
            </a:pPr>
            <a:r>
              <a:rPr sz="2350" i="1" spc="-5" dirty="0">
                <a:latin typeface="Times New Roman"/>
                <a:cs typeface="Times New Roman"/>
              </a:rPr>
              <a:t>B</a:t>
            </a:r>
            <a:r>
              <a:rPr sz="2350" i="1" spc="-20" dirty="0">
                <a:latin typeface="Times New Roman"/>
                <a:cs typeface="Times New Roman"/>
              </a:rPr>
              <a:t> </a:t>
            </a:r>
            <a:r>
              <a:rPr sz="2350" spc="-5" dirty="0">
                <a:latin typeface="Symbol"/>
                <a:cs typeface="Symbol"/>
              </a:rPr>
              <a:t></a:t>
            </a:r>
            <a:r>
              <a:rPr sz="2350" spc="-135" dirty="0">
                <a:latin typeface="Times New Roman"/>
                <a:cs typeface="Times New Roman"/>
              </a:rPr>
              <a:t> </a:t>
            </a:r>
            <a:r>
              <a:rPr sz="2350" i="1" spc="20" dirty="0">
                <a:latin typeface="Times New Roman"/>
                <a:cs typeface="Times New Roman"/>
              </a:rPr>
              <a:t>G</a:t>
            </a:r>
            <a:r>
              <a:rPr sz="2350" spc="20" dirty="0">
                <a:latin typeface="Times New Roman"/>
                <a:cs typeface="Times New Roman"/>
              </a:rPr>
              <a:t>,</a:t>
            </a:r>
            <a:r>
              <a:rPr sz="2350" spc="-340" dirty="0">
                <a:latin typeface="Times New Roman"/>
                <a:cs typeface="Times New Roman"/>
              </a:rPr>
              <a:t> </a:t>
            </a:r>
            <a:r>
              <a:rPr sz="2350" spc="-10" dirty="0">
                <a:latin typeface="Symbol"/>
                <a:cs typeface="Symbol"/>
              </a:rPr>
              <a:t></a:t>
            </a:r>
            <a:r>
              <a:rPr sz="2350" spc="-65" dirty="0">
                <a:latin typeface="Times New Roman"/>
                <a:cs typeface="Times New Roman"/>
              </a:rPr>
              <a:t> </a:t>
            </a:r>
            <a:r>
              <a:rPr sz="2350" spc="-5" dirty="0">
                <a:latin typeface="Symbol"/>
                <a:cs typeface="Symbol"/>
              </a:rPr>
              <a:t></a:t>
            </a:r>
            <a:endParaRPr sz="2350">
              <a:latin typeface="Symbol"/>
              <a:cs typeface="Symbol"/>
            </a:endParaRPr>
          </a:p>
          <a:p>
            <a:pPr>
              <a:lnSpc>
                <a:spcPct val="100000"/>
              </a:lnSpc>
              <a:spcBef>
                <a:spcPts val="45"/>
              </a:spcBef>
            </a:pPr>
            <a:endParaRPr sz="2400">
              <a:latin typeface="Times New Roman"/>
              <a:cs typeface="Times New Roman"/>
            </a:endParaRPr>
          </a:p>
          <a:p>
            <a:pPr marL="12700" marR="1278255">
              <a:lnSpc>
                <a:spcPct val="133100"/>
              </a:lnSpc>
            </a:pPr>
            <a:r>
              <a:rPr sz="2200" spc="-5" dirty="0">
                <a:latin typeface="Times New Roman"/>
                <a:cs typeface="Times New Roman"/>
              </a:rPr>
              <a:t>e.g.</a:t>
            </a:r>
            <a:r>
              <a:rPr sz="2200" dirty="0">
                <a:latin typeface="宋体"/>
                <a:cs typeface="宋体"/>
              </a:rPr>
              <a:t>草地变湿可能有两个原因</a:t>
            </a:r>
            <a:r>
              <a:rPr sz="2200" spc="-5" dirty="0">
                <a:latin typeface="宋体"/>
                <a:cs typeface="宋体"/>
              </a:rPr>
              <a:t>： </a:t>
            </a:r>
            <a:r>
              <a:rPr sz="2200" dirty="0">
                <a:latin typeface="宋体"/>
                <a:cs typeface="宋体"/>
              </a:rPr>
              <a:t>洒水装置打开过，或者下过</a:t>
            </a:r>
            <a:r>
              <a:rPr sz="2200" spc="-5" dirty="0">
                <a:latin typeface="宋体"/>
                <a:cs typeface="宋体"/>
              </a:rPr>
              <a:t>雨</a:t>
            </a:r>
            <a:endParaRPr sz="2200">
              <a:latin typeface="宋体"/>
              <a:cs typeface="宋体"/>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1410"/>
              </a:lnSpc>
            </a:pPr>
            <a:fld id="{81D60167-4931-47E6-BA6A-407CBD079E47}" type="slidenum">
              <a:rPr dirty="0"/>
              <a:t>14</a:t>
            </a:fld>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1739" y="879474"/>
            <a:ext cx="2820035" cy="697230"/>
          </a:xfrm>
          <a:prstGeom prst="rect">
            <a:avLst/>
          </a:prstGeom>
        </p:spPr>
        <p:txBody>
          <a:bodyPr vert="horz" wrap="square" lIns="0" tIns="13335" rIns="0" bIns="0" rtlCol="0">
            <a:spAutoFit/>
          </a:bodyPr>
          <a:lstStyle/>
          <a:p>
            <a:pPr marL="12700">
              <a:lnSpc>
                <a:spcPct val="100000"/>
              </a:lnSpc>
              <a:spcBef>
                <a:spcPts val="105"/>
              </a:spcBef>
            </a:pPr>
            <a:r>
              <a:rPr sz="4400" dirty="0">
                <a:latin typeface="宋体"/>
                <a:cs typeface="宋体"/>
              </a:rPr>
              <a:t>贝叶斯网</a:t>
            </a:r>
            <a:r>
              <a:rPr sz="4400" spc="5" dirty="0">
                <a:latin typeface="宋体"/>
                <a:cs typeface="宋体"/>
              </a:rPr>
              <a:t>络</a:t>
            </a:r>
            <a:endParaRPr sz="4400">
              <a:latin typeface="宋体"/>
              <a:cs typeface="宋体"/>
            </a:endParaRPr>
          </a:p>
        </p:txBody>
      </p:sp>
      <p:sp>
        <p:nvSpPr>
          <p:cNvPr id="3" name="object 3"/>
          <p:cNvSpPr txBox="1"/>
          <p:nvPr/>
        </p:nvSpPr>
        <p:spPr>
          <a:xfrm>
            <a:off x="1221739" y="2019300"/>
            <a:ext cx="8321040" cy="360045"/>
          </a:xfrm>
          <a:prstGeom prst="rect">
            <a:avLst/>
          </a:prstGeom>
        </p:spPr>
        <p:txBody>
          <a:bodyPr vert="horz" wrap="square" lIns="0" tIns="12065" rIns="0" bIns="0" rtlCol="0">
            <a:spAutoFit/>
          </a:bodyPr>
          <a:lstStyle/>
          <a:p>
            <a:pPr marL="12700">
              <a:lnSpc>
                <a:spcPct val="100000"/>
              </a:lnSpc>
              <a:spcBef>
                <a:spcPts val="95"/>
              </a:spcBef>
            </a:pPr>
            <a:r>
              <a:rPr sz="2200" spc="-5" dirty="0">
                <a:latin typeface="Times New Roman"/>
                <a:cs typeface="Times New Roman"/>
              </a:rPr>
              <a:t>e.g.</a:t>
            </a:r>
            <a:r>
              <a:rPr sz="2200" spc="-75" dirty="0">
                <a:latin typeface="Times New Roman"/>
                <a:cs typeface="Times New Roman"/>
              </a:rPr>
              <a:t> </a:t>
            </a:r>
            <a:r>
              <a:rPr sz="2200" dirty="0">
                <a:latin typeface="宋体"/>
                <a:cs typeface="宋体"/>
              </a:rPr>
              <a:t>如果看到草地是湿的，判断洒水装置和下雨哪个原因更为可能</a:t>
            </a:r>
            <a:r>
              <a:rPr sz="2200" spc="-5" dirty="0">
                <a:latin typeface="宋体"/>
                <a:cs typeface="宋体"/>
              </a:rPr>
              <a:t>？</a:t>
            </a:r>
            <a:endParaRPr sz="2200">
              <a:latin typeface="宋体"/>
              <a:cs typeface="宋体"/>
            </a:endParaRPr>
          </a:p>
        </p:txBody>
      </p:sp>
      <p:sp>
        <p:nvSpPr>
          <p:cNvPr id="4" name="object 4"/>
          <p:cNvSpPr/>
          <p:nvPr/>
        </p:nvSpPr>
        <p:spPr>
          <a:xfrm>
            <a:off x="2182672" y="2964027"/>
            <a:ext cx="728980" cy="0"/>
          </a:xfrm>
          <a:custGeom>
            <a:avLst/>
            <a:gdLst/>
            <a:ahLst/>
            <a:cxnLst/>
            <a:rect l="l" t="t" r="r" b="b"/>
            <a:pathLst>
              <a:path w="728980">
                <a:moveTo>
                  <a:pt x="0" y="0"/>
                </a:moveTo>
                <a:lnTo>
                  <a:pt x="728624" y="0"/>
                </a:lnTo>
              </a:path>
            </a:pathLst>
          </a:custGeom>
          <a:ln w="10375">
            <a:solidFill>
              <a:srgbClr val="000000"/>
            </a:solidFill>
          </a:ln>
        </p:spPr>
        <p:txBody>
          <a:bodyPr wrap="square" lIns="0" tIns="0" rIns="0" bIns="0" rtlCol="0"/>
          <a:lstStyle/>
          <a:p>
            <a:endParaRPr/>
          </a:p>
        </p:txBody>
      </p:sp>
      <p:sp>
        <p:nvSpPr>
          <p:cNvPr id="5" name="object 5"/>
          <p:cNvSpPr/>
          <p:nvPr/>
        </p:nvSpPr>
        <p:spPr>
          <a:xfrm>
            <a:off x="3144456" y="2964027"/>
            <a:ext cx="3156585" cy="0"/>
          </a:xfrm>
          <a:custGeom>
            <a:avLst/>
            <a:gdLst/>
            <a:ahLst/>
            <a:cxnLst/>
            <a:rect l="l" t="t" r="r" b="b"/>
            <a:pathLst>
              <a:path w="3156585">
                <a:moveTo>
                  <a:pt x="0" y="0"/>
                </a:moveTo>
                <a:lnTo>
                  <a:pt x="3156242" y="0"/>
                </a:lnTo>
              </a:path>
            </a:pathLst>
          </a:custGeom>
          <a:ln w="10375">
            <a:solidFill>
              <a:srgbClr val="000000"/>
            </a:solidFill>
          </a:ln>
        </p:spPr>
        <p:txBody>
          <a:bodyPr wrap="square" lIns="0" tIns="0" rIns="0" bIns="0" rtlCol="0"/>
          <a:lstStyle/>
          <a:p>
            <a:endParaRPr/>
          </a:p>
        </p:txBody>
      </p:sp>
      <p:sp>
        <p:nvSpPr>
          <p:cNvPr id="6" name="object 6"/>
          <p:cNvSpPr/>
          <p:nvPr/>
        </p:nvSpPr>
        <p:spPr>
          <a:xfrm>
            <a:off x="2150948" y="3543795"/>
            <a:ext cx="1290320" cy="0"/>
          </a:xfrm>
          <a:custGeom>
            <a:avLst/>
            <a:gdLst/>
            <a:ahLst/>
            <a:cxnLst/>
            <a:rect l="l" t="t" r="r" b="b"/>
            <a:pathLst>
              <a:path w="1290320">
                <a:moveTo>
                  <a:pt x="0" y="0"/>
                </a:moveTo>
                <a:lnTo>
                  <a:pt x="1289811" y="0"/>
                </a:lnTo>
              </a:path>
            </a:pathLst>
          </a:custGeom>
          <a:ln w="10375">
            <a:solidFill>
              <a:srgbClr val="000000"/>
            </a:solidFill>
          </a:ln>
        </p:spPr>
        <p:txBody>
          <a:bodyPr wrap="square" lIns="0" tIns="0" rIns="0" bIns="0" rtlCol="0"/>
          <a:lstStyle/>
          <a:p>
            <a:endParaRPr/>
          </a:p>
        </p:txBody>
      </p:sp>
      <p:sp>
        <p:nvSpPr>
          <p:cNvPr id="7" name="object 7"/>
          <p:cNvSpPr txBox="1"/>
          <p:nvPr/>
        </p:nvSpPr>
        <p:spPr>
          <a:xfrm>
            <a:off x="2190826" y="2670644"/>
            <a:ext cx="715645" cy="271780"/>
          </a:xfrm>
          <a:prstGeom prst="rect">
            <a:avLst/>
          </a:prstGeom>
        </p:spPr>
        <p:txBody>
          <a:bodyPr vert="horz" wrap="square" lIns="0" tIns="13970" rIns="0" bIns="0" rtlCol="0">
            <a:spAutoFit/>
          </a:bodyPr>
          <a:lstStyle/>
          <a:p>
            <a:pPr marL="12700">
              <a:lnSpc>
                <a:spcPct val="100000"/>
              </a:lnSpc>
              <a:spcBef>
                <a:spcPts val="110"/>
              </a:spcBef>
            </a:pPr>
            <a:r>
              <a:rPr sz="1600" i="1" spc="-40" dirty="0">
                <a:latin typeface="Times New Roman"/>
                <a:cs typeface="Times New Roman"/>
              </a:rPr>
              <a:t>P</a:t>
            </a:r>
            <a:r>
              <a:rPr sz="1600" i="1" spc="-245" dirty="0">
                <a:latin typeface="Times New Roman"/>
                <a:cs typeface="Times New Roman"/>
              </a:rPr>
              <a:t> </a:t>
            </a:r>
            <a:r>
              <a:rPr sz="1600" spc="-25" dirty="0">
                <a:latin typeface="Times New Roman"/>
                <a:cs typeface="Times New Roman"/>
              </a:rPr>
              <a:t>(</a:t>
            </a:r>
            <a:r>
              <a:rPr sz="1600" spc="-275" dirty="0">
                <a:latin typeface="Times New Roman"/>
                <a:cs typeface="Times New Roman"/>
              </a:rPr>
              <a:t> </a:t>
            </a:r>
            <a:r>
              <a:rPr sz="1600" i="1" spc="-35" dirty="0">
                <a:latin typeface="Times New Roman"/>
                <a:cs typeface="Times New Roman"/>
              </a:rPr>
              <a:t>S</a:t>
            </a:r>
            <a:r>
              <a:rPr sz="1600" i="1" spc="-190" dirty="0">
                <a:latin typeface="Times New Roman"/>
                <a:cs typeface="Times New Roman"/>
              </a:rPr>
              <a:t> </a:t>
            </a:r>
            <a:r>
              <a:rPr sz="1600" dirty="0">
                <a:latin typeface="Times New Roman"/>
                <a:cs typeface="Times New Roman"/>
              </a:rPr>
              <a:t>,</a:t>
            </a:r>
            <a:r>
              <a:rPr sz="1600" i="1" dirty="0">
                <a:latin typeface="Times New Roman"/>
                <a:cs typeface="Times New Roman"/>
              </a:rPr>
              <a:t>W</a:t>
            </a:r>
            <a:r>
              <a:rPr sz="1600" i="1" spc="-10" dirty="0">
                <a:latin typeface="Times New Roman"/>
                <a:cs typeface="Times New Roman"/>
              </a:rPr>
              <a:t> </a:t>
            </a:r>
            <a:r>
              <a:rPr sz="1600" spc="-25" dirty="0">
                <a:latin typeface="Times New Roman"/>
                <a:cs typeface="Times New Roman"/>
              </a:rPr>
              <a:t>)</a:t>
            </a:r>
            <a:endParaRPr sz="1600">
              <a:latin typeface="Times New Roman"/>
              <a:cs typeface="Times New Roman"/>
            </a:endParaRPr>
          </a:p>
        </p:txBody>
      </p:sp>
      <p:sp>
        <p:nvSpPr>
          <p:cNvPr id="8" name="object 8"/>
          <p:cNvSpPr txBox="1"/>
          <p:nvPr/>
        </p:nvSpPr>
        <p:spPr>
          <a:xfrm>
            <a:off x="2295690" y="2953232"/>
            <a:ext cx="506730" cy="271780"/>
          </a:xfrm>
          <a:prstGeom prst="rect">
            <a:avLst/>
          </a:prstGeom>
        </p:spPr>
        <p:txBody>
          <a:bodyPr vert="horz" wrap="square" lIns="0" tIns="13970" rIns="0" bIns="0" rtlCol="0">
            <a:spAutoFit/>
          </a:bodyPr>
          <a:lstStyle/>
          <a:p>
            <a:pPr marL="12700">
              <a:lnSpc>
                <a:spcPct val="100000"/>
              </a:lnSpc>
              <a:spcBef>
                <a:spcPts val="110"/>
              </a:spcBef>
            </a:pPr>
            <a:r>
              <a:rPr sz="1600" i="1" spc="-40" dirty="0">
                <a:latin typeface="Times New Roman"/>
                <a:cs typeface="Times New Roman"/>
              </a:rPr>
              <a:t>P </a:t>
            </a:r>
            <a:r>
              <a:rPr sz="1600" spc="-65" dirty="0">
                <a:latin typeface="Times New Roman"/>
                <a:cs typeface="Times New Roman"/>
              </a:rPr>
              <a:t>(</a:t>
            </a:r>
            <a:r>
              <a:rPr sz="1600" i="1" spc="-65" dirty="0">
                <a:latin typeface="Times New Roman"/>
                <a:cs typeface="Times New Roman"/>
              </a:rPr>
              <a:t>W</a:t>
            </a:r>
            <a:r>
              <a:rPr sz="1600" i="1" spc="-250" dirty="0">
                <a:latin typeface="Times New Roman"/>
                <a:cs typeface="Times New Roman"/>
              </a:rPr>
              <a:t> </a:t>
            </a:r>
            <a:r>
              <a:rPr sz="1600" spc="-25" dirty="0">
                <a:latin typeface="Times New Roman"/>
                <a:cs typeface="Times New Roman"/>
              </a:rPr>
              <a:t>)</a:t>
            </a:r>
            <a:endParaRPr sz="1600">
              <a:latin typeface="Times New Roman"/>
              <a:cs typeface="Times New Roman"/>
            </a:endParaRPr>
          </a:p>
        </p:txBody>
      </p:sp>
      <p:sp>
        <p:nvSpPr>
          <p:cNvPr id="9" name="object 9"/>
          <p:cNvSpPr txBox="1"/>
          <p:nvPr/>
        </p:nvSpPr>
        <p:spPr>
          <a:xfrm>
            <a:off x="1202182" y="2796819"/>
            <a:ext cx="925830" cy="271780"/>
          </a:xfrm>
          <a:prstGeom prst="rect">
            <a:avLst/>
          </a:prstGeom>
        </p:spPr>
        <p:txBody>
          <a:bodyPr vert="horz" wrap="square" lIns="0" tIns="13970" rIns="0" bIns="0" rtlCol="0">
            <a:spAutoFit/>
          </a:bodyPr>
          <a:lstStyle/>
          <a:p>
            <a:pPr marL="12700">
              <a:lnSpc>
                <a:spcPct val="100000"/>
              </a:lnSpc>
              <a:spcBef>
                <a:spcPts val="110"/>
              </a:spcBef>
            </a:pPr>
            <a:r>
              <a:rPr sz="1600" i="1" spc="-40" dirty="0">
                <a:latin typeface="Times New Roman"/>
                <a:cs typeface="Times New Roman"/>
              </a:rPr>
              <a:t>P</a:t>
            </a:r>
            <a:r>
              <a:rPr sz="1600" i="1" spc="-240" dirty="0">
                <a:latin typeface="Times New Roman"/>
                <a:cs typeface="Times New Roman"/>
              </a:rPr>
              <a:t> </a:t>
            </a:r>
            <a:r>
              <a:rPr sz="1600" spc="-25" dirty="0">
                <a:latin typeface="Times New Roman"/>
                <a:cs typeface="Times New Roman"/>
              </a:rPr>
              <a:t>(</a:t>
            </a:r>
            <a:r>
              <a:rPr sz="1600" spc="-270" dirty="0">
                <a:latin typeface="Times New Roman"/>
                <a:cs typeface="Times New Roman"/>
              </a:rPr>
              <a:t> </a:t>
            </a:r>
            <a:r>
              <a:rPr sz="1600" i="1" spc="-35" dirty="0">
                <a:latin typeface="Times New Roman"/>
                <a:cs typeface="Times New Roman"/>
              </a:rPr>
              <a:t>S</a:t>
            </a:r>
            <a:r>
              <a:rPr sz="1600" i="1" spc="105" dirty="0">
                <a:latin typeface="Times New Roman"/>
                <a:cs typeface="Times New Roman"/>
              </a:rPr>
              <a:t> </a:t>
            </a:r>
            <a:r>
              <a:rPr sz="1600" spc="-15" dirty="0">
                <a:latin typeface="Times New Roman"/>
                <a:cs typeface="Times New Roman"/>
              </a:rPr>
              <a:t>|</a:t>
            </a:r>
            <a:r>
              <a:rPr sz="1600" spc="-204" dirty="0">
                <a:latin typeface="Times New Roman"/>
                <a:cs typeface="Times New Roman"/>
              </a:rPr>
              <a:t> </a:t>
            </a:r>
            <a:r>
              <a:rPr sz="1600" i="1" spc="-55" dirty="0">
                <a:latin typeface="Times New Roman"/>
                <a:cs typeface="Times New Roman"/>
              </a:rPr>
              <a:t>W</a:t>
            </a:r>
            <a:r>
              <a:rPr sz="1600" i="1" spc="5" dirty="0">
                <a:latin typeface="Times New Roman"/>
                <a:cs typeface="Times New Roman"/>
              </a:rPr>
              <a:t> </a:t>
            </a:r>
            <a:r>
              <a:rPr sz="1600" spc="-25" dirty="0">
                <a:latin typeface="Times New Roman"/>
                <a:cs typeface="Times New Roman"/>
              </a:rPr>
              <a:t>)</a:t>
            </a:r>
            <a:r>
              <a:rPr sz="1600" spc="40" dirty="0">
                <a:latin typeface="Times New Roman"/>
                <a:cs typeface="Times New Roman"/>
              </a:rPr>
              <a:t> </a:t>
            </a:r>
            <a:r>
              <a:rPr sz="1600" spc="-40" dirty="0">
                <a:latin typeface="Symbol"/>
                <a:cs typeface="Symbol"/>
              </a:rPr>
              <a:t></a:t>
            </a:r>
            <a:endParaRPr sz="1600">
              <a:latin typeface="Symbol"/>
              <a:cs typeface="Symbol"/>
            </a:endParaRPr>
          </a:p>
        </p:txBody>
      </p:sp>
      <p:sp>
        <p:nvSpPr>
          <p:cNvPr id="10" name="object 10"/>
          <p:cNvSpPr txBox="1"/>
          <p:nvPr/>
        </p:nvSpPr>
        <p:spPr>
          <a:xfrm>
            <a:off x="2956890" y="2796819"/>
            <a:ext cx="132715" cy="271780"/>
          </a:xfrm>
          <a:prstGeom prst="rect">
            <a:avLst/>
          </a:prstGeom>
        </p:spPr>
        <p:txBody>
          <a:bodyPr vert="horz" wrap="square" lIns="0" tIns="13970" rIns="0" bIns="0" rtlCol="0">
            <a:spAutoFit/>
          </a:bodyPr>
          <a:lstStyle/>
          <a:p>
            <a:pPr marL="12700">
              <a:lnSpc>
                <a:spcPct val="100000"/>
              </a:lnSpc>
              <a:spcBef>
                <a:spcPts val="110"/>
              </a:spcBef>
            </a:pPr>
            <a:r>
              <a:rPr sz="1600" spc="-40" dirty="0">
                <a:latin typeface="Symbol"/>
                <a:cs typeface="Symbol"/>
              </a:rPr>
              <a:t></a:t>
            </a:r>
            <a:endParaRPr sz="1600">
              <a:latin typeface="Symbol"/>
              <a:cs typeface="Symbol"/>
            </a:endParaRPr>
          </a:p>
        </p:txBody>
      </p:sp>
      <p:sp>
        <p:nvSpPr>
          <p:cNvPr id="11" name="object 11"/>
          <p:cNvSpPr txBox="1"/>
          <p:nvPr/>
        </p:nvSpPr>
        <p:spPr>
          <a:xfrm>
            <a:off x="1963381" y="3376587"/>
            <a:ext cx="132715" cy="271780"/>
          </a:xfrm>
          <a:prstGeom prst="rect">
            <a:avLst/>
          </a:prstGeom>
        </p:spPr>
        <p:txBody>
          <a:bodyPr vert="horz" wrap="square" lIns="0" tIns="13970" rIns="0" bIns="0" rtlCol="0">
            <a:spAutoFit/>
          </a:bodyPr>
          <a:lstStyle/>
          <a:p>
            <a:pPr marL="12700">
              <a:lnSpc>
                <a:spcPct val="100000"/>
              </a:lnSpc>
              <a:spcBef>
                <a:spcPts val="110"/>
              </a:spcBef>
            </a:pPr>
            <a:r>
              <a:rPr sz="1600" spc="-40" dirty="0">
                <a:latin typeface="Symbol"/>
                <a:cs typeface="Symbol"/>
              </a:rPr>
              <a:t></a:t>
            </a:r>
            <a:endParaRPr sz="1600">
              <a:latin typeface="Symbol"/>
              <a:cs typeface="Symbol"/>
            </a:endParaRPr>
          </a:p>
        </p:txBody>
      </p:sp>
      <p:sp>
        <p:nvSpPr>
          <p:cNvPr id="12" name="object 12"/>
          <p:cNvSpPr txBox="1"/>
          <p:nvPr/>
        </p:nvSpPr>
        <p:spPr>
          <a:xfrm>
            <a:off x="3486353" y="3376587"/>
            <a:ext cx="675005" cy="271780"/>
          </a:xfrm>
          <a:prstGeom prst="rect">
            <a:avLst/>
          </a:prstGeom>
        </p:spPr>
        <p:txBody>
          <a:bodyPr vert="horz" wrap="square" lIns="0" tIns="13970" rIns="0" bIns="0" rtlCol="0">
            <a:spAutoFit/>
          </a:bodyPr>
          <a:lstStyle/>
          <a:p>
            <a:pPr marL="12700">
              <a:lnSpc>
                <a:spcPct val="100000"/>
              </a:lnSpc>
              <a:spcBef>
                <a:spcPts val="110"/>
              </a:spcBef>
            </a:pPr>
            <a:r>
              <a:rPr sz="1600" spc="-40" dirty="0">
                <a:latin typeface="Symbol"/>
                <a:cs typeface="Symbol"/>
              </a:rPr>
              <a:t></a:t>
            </a:r>
            <a:r>
              <a:rPr sz="1600" spc="5" dirty="0">
                <a:latin typeface="Times New Roman"/>
                <a:cs typeface="Times New Roman"/>
              </a:rPr>
              <a:t> </a:t>
            </a:r>
            <a:r>
              <a:rPr sz="1600" spc="35" dirty="0">
                <a:latin typeface="Times New Roman"/>
                <a:cs typeface="Times New Roman"/>
              </a:rPr>
              <a:t>0.430</a:t>
            </a:r>
            <a:endParaRPr sz="1600">
              <a:latin typeface="Times New Roman"/>
              <a:cs typeface="Times New Roman"/>
            </a:endParaRPr>
          </a:p>
        </p:txBody>
      </p:sp>
      <p:sp>
        <p:nvSpPr>
          <p:cNvPr id="13" name="object 13"/>
          <p:cNvSpPr txBox="1"/>
          <p:nvPr/>
        </p:nvSpPr>
        <p:spPr>
          <a:xfrm>
            <a:off x="2148827" y="3213615"/>
            <a:ext cx="1285875" cy="591185"/>
          </a:xfrm>
          <a:prstGeom prst="rect">
            <a:avLst/>
          </a:prstGeom>
        </p:spPr>
        <p:txBody>
          <a:bodyPr vert="horz" wrap="square" lIns="0" tIns="50800" rIns="0" bIns="0" rtlCol="0">
            <a:spAutoFit/>
          </a:bodyPr>
          <a:lstStyle/>
          <a:p>
            <a:pPr marL="16510" algn="ctr">
              <a:lnSpc>
                <a:spcPct val="100000"/>
              </a:lnSpc>
              <a:spcBef>
                <a:spcPts val="400"/>
              </a:spcBef>
            </a:pPr>
            <a:r>
              <a:rPr sz="1600" spc="40" dirty="0">
                <a:latin typeface="Times New Roman"/>
                <a:cs typeface="Times New Roman"/>
              </a:rPr>
              <a:t>0.2781</a:t>
            </a:r>
            <a:endParaRPr sz="1600">
              <a:latin typeface="Times New Roman"/>
              <a:cs typeface="Times New Roman"/>
            </a:endParaRPr>
          </a:p>
          <a:p>
            <a:pPr algn="ctr">
              <a:lnSpc>
                <a:spcPct val="100000"/>
              </a:lnSpc>
              <a:spcBef>
                <a:spcPts val="305"/>
              </a:spcBef>
            </a:pPr>
            <a:r>
              <a:rPr sz="1600" spc="40" dirty="0">
                <a:latin typeface="Times New Roman"/>
                <a:cs typeface="Times New Roman"/>
              </a:rPr>
              <a:t>0.2781 </a:t>
            </a:r>
            <a:r>
              <a:rPr sz="1600" spc="-40" dirty="0">
                <a:latin typeface="Symbol"/>
                <a:cs typeface="Symbol"/>
              </a:rPr>
              <a:t></a:t>
            </a:r>
            <a:r>
              <a:rPr sz="1600" spc="-280" dirty="0">
                <a:latin typeface="Times New Roman"/>
                <a:cs typeface="Times New Roman"/>
              </a:rPr>
              <a:t> </a:t>
            </a:r>
            <a:r>
              <a:rPr sz="1600" spc="35" dirty="0">
                <a:latin typeface="Times New Roman"/>
                <a:cs typeface="Times New Roman"/>
              </a:rPr>
              <a:t>0.369</a:t>
            </a:r>
            <a:endParaRPr sz="1600">
              <a:latin typeface="Times New Roman"/>
              <a:cs typeface="Times New Roman"/>
            </a:endParaRPr>
          </a:p>
        </p:txBody>
      </p:sp>
      <p:sp>
        <p:nvSpPr>
          <p:cNvPr id="14" name="object 14"/>
          <p:cNvSpPr txBox="1"/>
          <p:nvPr/>
        </p:nvSpPr>
        <p:spPr>
          <a:xfrm>
            <a:off x="3144037" y="2401143"/>
            <a:ext cx="3152140" cy="823594"/>
          </a:xfrm>
          <a:prstGeom prst="rect">
            <a:avLst/>
          </a:prstGeom>
        </p:spPr>
        <p:txBody>
          <a:bodyPr vert="horz" wrap="square" lIns="0" tIns="41275" rIns="0" bIns="0" rtlCol="0">
            <a:spAutoFit/>
          </a:bodyPr>
          <a:lstStyle/>
          <a:p>
            <a:pPr algn="ctr">
              <a:lnSpc>
                <a:spcPct val="100000"/>
              </a:lnSpc>
              <a:spcBef>
                <a:spcPts val="325"/>
              </a:spcBef>
            </a:pPr>
            <a:r>
              <a:rPr sz="3600" spc="-104" baseline="-8101" dirty="0">
                <a:latin typeface="Symbol"/>
                <a:cs typeface="Symbol"/>
              </a:rPr>
              <a:t></a:t>
            </a:r>
            <a:r>
              <a:rPr sz="3600" spc="-315" baseline="-8101" dirty="0">
                <a:latin typeface="Times New Roman"/>
                <a:cs typeface="Times New Roman"/>
              </a:rPr>
              <a:t> </a:t>
            </a:r>
            <a:r>
              <a:rPr sz="3600" spc="-104" baseline="-8101" dirty="0">
                <a:latin typeface="Symbol"/>
                <a:cs typeface="Symbol"/>
              </a:rPr>
              <a:t></a:t>
            </a:r>
            <a:r>
              <a:rPr sz="3600" spc="-217" baseline="-8101" dirty="0">
                <a:latin typeface="Times New Roman"/>
                <a:cs typeface="Times New Roman"/>
              </a:rPr>
              <a:t> </a:t>
            </a:r>
            <a:r>
              <a:rPr sz="1600" i="1" spc="-40" dirty="0">
                <a:latin typeface="Times New Roman"/>
                <a:cs typeface="Times New Roman"/>
              </a:rPr>
              <a:t>P</a:t>
            </a:r>
            <a:r>
              <a:rPr sz="1600" i="1" spc="-235" dirty="0">
                <a:latin typeface="Times New Roman"/>
                <a:cs typeface="Times New Roman"/>
              </a:rPr>
              <a:t> </a:t>
            </a:r>
            <a:r>
              <a:rPr sz="1600" spc="-65" dirty="0">
                <a:latin typeface="Times New Roman"/>
                <a:cs typeface="Times New Roman"/>
              </a:rPr>
              <a:t>(</a:t>
            </a:r>
            <a:r>
              <a:rPr sz="1600" i="1" spc="-65" dirty="0">
                <a:latin typeface="Times New Roman"/>
                <a:cs typeface="Times New Roman"/>
              </a:rPr>
              <a:t>W</a:t>
            </a:r>
            <a:r>
              <a:rPr sz="1600" i="1" spc="-50" dirty="0">
                <a:latin typeface="Times New Roman"/>
                <a:cs typeface="Times New Roman"/>
              </a:rPr>
              <a:t> </a:t>
            </a:r>
            <a:r>
              <a:rPr sz="1600" spc="-15" dirty="0">
                <a:latin typeface="Times New Roman"/>
                <a:cs typeface="Times New Roman"/>
              </a:rPr>
              <a:t>| </a:t>
            </a:r>
            <a:r>
              <a:rPr sz="1600" i="1" spc="-35" dirty="0">
                <a:latin typeface="Times New Roman"/>
                <a:cs typeface="Times New Roman"/>
              </a:rPr>
              <a:t>S</a:t>
            </a:r>
            <a:r>
              <a:rPr sz="1600" i="1" spc="-170" dirty="0">
                <a:latin typeface="Times New Roman"/>
                <a:cs typeface="Times New Roman"/>
              </a:rPr>
              <a:t> </a:t>
            </a:r>
            <a:r>
              <a:rPr sz="1600" spc="-20" dirty="0">
                <a:latin typeface="Times New Roman"/>
                <a:cs typeface="Times New Roman"/>
              </a:rPr>
              <a:t>,</a:t>
            </a:r>
            <a:r>
              <a:rPr sz="1600" spc="-170" dirty="0">
                <a:latin typeface="Times New Roman"/>
                <a:cs typeface="Times New Roman"/>
              </a:rPr>
              <a:t> </a:t>
            </a:r>
            <a:r>
              <a:rPr sz="1600" i="1" spc="-25" dirty="0">
                <a:latin typeface="Times New Roman"/>
                <a:cs typeface="Times New Roman"/>
              </a:rPr>
              <a:t>r</a:t>
            </a:r>
            <a:r>
              <a:rPr sz="1600" i="1" spc="-215" dirty="0">
                <a:latin typeface="Times New Roman"/>
                <a:cs typeface="Times New Roman"/>
              </a:rPr>
              <a:t> </a:t>
            </a:r>
            <a:r>
              <a:rPr sz="1600" spc="-25" dirty="0">
                <a:latin typeface="Times New Roman"/>
                <a:cs typeface="Times New Roman"/>
              </a:rPr>
              <a:t>)</a:t>
            </a:r>
            <a:r>
              <a:rPr sz="1600" spc="-240" dirty="0">
                <a:latin typeface="Times New Roman"/>
                <a:cs typeface="Times New Roman"/>
              </a:rPr>
              <a:t> </a:t>
            </a:r>
            <a:r>
              <a:rPr sz="1600" i="1" spc="-40" dirty="0">
                <a:latin typeface="Times New Roman"/>
                <a:cs typeface="Times New Roman"/>
              </a:rPr>
              <a:t>P</a:t>
            </a:r>
            <a:r>
              <a:rPr sz="1600" i="1" spc="-229" dirty="0">
                <a:latin typeface="Times New Roman"/>
                <a:cs typeface="Times New Roman"/>
              </a:rPr>
              <a:t> </a:t>
            </a:r>
            <a:r>
              <a:rPr sz="1600" spc="-25" dirty="0">
                <a:latin typeface="Times New Roman"/>
                <a:cs typeface="Times New Roman"/>
              </a:rPr>
              <a:t>(</a:t>
            </a:r>
            <a:r>
              <a:rPr sz="1600" spc="-265" dirty="0">
                <a:latin typeface="Times New Roman"/>
                <a:cs typeface="Times New Roman"/>
              </a:rPr>
              <a:t> </a:t>
            </a:r>
            <a:r>
              <a:rPr sz="1600" i="1" spc="-35" dirty="0">
                <a:latin typeface="Times New Roman"/>
                <a:cs typeface="Times New Roman"/>
              </a:rPr>
              <a:t>S</a:t>
            </a:r>
            <a:r>
              <a:rPr sz="1600" i="1" spc="120" dirty="0">
                <a:latin typeface="Times New Roman"/>
                <a:cs typeface="Times New Roman"/>
              </a:rPr>
              <a:t> </a:t>
            </a:r>
            <a:r>
              <a:rPr sz="1600" spc="-15" dirty="0">
                <a:latin typeface="Times New Roman"/>
                <a:cs typeface="Times New Roman"/>
              </a:rPr>
              <a:t>|</a:t>
            </a:r>
            <a:r>
              <a:rPr sz="1600" spc="-65" dirty="0">
                <a:latin typeface="Times New Roman"/>
                <a:cs typeface="Times New Roman"/>
              </a:rPr>
              <a:t> </a:t>
            </a:r>
            <a:r>
              <a:rPr sz="1600" i="1" spc="40" dirty="0">
                <a:latin typeface="Times New Roman"/>
                <a:cs typeface="Times New Roman"/>
              </a:rPr>
              <a:t>c</a:t>
            </a:r>
            <a:r>
              <a:rPr sz="1600" spc="40" dirty="0">
                <a:latin typeface="Times New Roman"/>
                <a:cs typeface="Times New Roman"/>
              </a:rPr>
              <a:t>)</a:t>
            </a:r>
            <a:r>
              <a:rPr sz="1600" spc="-240" dirty="0">
                <a:latin typeface="Times New Roman"/>
                <a:cs typeface="Times New Roman"/>
              </a:rPr>
              <a:t> </a:t>
            </a:r>
            <a:r>
              <a:rPr sz="1600" i="1" spc="-40" dirty="0">
                <a:latin typeface="Times New Roman"/>
                <a:cs typeface="Times New Roman"/>
              </a:rPr>
              <a:t>P</a:t>
            </a:r>
            <a:r>
              <a:rPr sz="1600" i="1" spc="-229" dirty="0">
                <a:latin typeface="Times New Roman"/>
                <a:cs typeface="Times New Roman"/>
              </a:rPr>
              <a:t> </a:t>
            </a:r>
            <a:r>
              <a:rPr sz="1600" spc="30" dirty="0">
                <a:latin typeface="Times New Roman"/>
                <a:cs typeface="Times New Roman"/>
              </a:rPr>
              <a:t>(</a:t>
            </a:r>
            <a:r>
              <a:rPr sz="1600" i="1" spc="30" dirty="0">
                <a:latin typeface="Times New Roman"/>
                <a:cs typeface="Times New Roman"/>
              </a:rPr>
              <a:t>r</a:t>
            </a:r>
            <a:r>
              <a:rPr sz="1600" i="1" spc="50" dirty="0">
                <a:latin typeface="Times New Roman"/>
                <a:cs typeface="Times New Roman"/>
              </a:rPr>
              <a:t> </a:t>
            </a:r>
            <a:r>
              <a:rPr sz="1600" spc="-15" dirty="0">
                <a:latin typeface="Times New Roman"/>
                <a:cs typeface="Times New Roman"/>
              </a:rPr>
              <a:t>|</a:t>
            </a:r>
            <a:r>
              <a:rPr sz="1600" spc="-65" dirty="0">
                <a:latin typeface="Times New Roman"/>
                <a:cs typeface="Times New Roman"/>
              </a:rPr>
              <a:t> </a:t>
            </a:r>
            <a:r>
              <a:rPr sz="1600" i="1" spc="40" dirty="0">
                <a:latin typeface="Times New Roman"/>
                <a:cs typeface="Times New Roman"/>
              </a:rPr>
              <a:t>c</a:t>
            </a:r>
            <a:r>
              <a:rPr sz="1600" spc="40" dirty="0">
                <a:latin typeface="Times New Roman"/>
                <a:cs typeface="Times New Roman"/>
              </a:rPr>
              <a:t>)</a:t>
            </a:r>
            <a:r>
              <a:rPr sz="1600" spc="-235" dirty="0">
                <a:latin typeface="Times New Roman"/>
                <a:cs typeface="Times New Roman"/>
              </a:rPr>
              <a:t> </a:t>
            </a:r>
            <a:r>
              <a:rPr sz="1600" i="1" spc="-40" dirty="0">
                <a:latin typeface="Times New Roman"/>
                <a:cs typeface="Times New Roman"/>
              </a:rPr>
              <a:t>P</a:t>
            </a:r>
            <a:r>
              <a:rPr sz="1600" i="1" spc="-229" dirty="0">
                <a:latin typeface="Times New Roman"/>
                <a:cs typeface="Times New Roman"/>
              </a:rPr>
              <a:t> </a:t>
            </a:r>
            <a:r>
              <a:rPr sz="1600" spc="45" dirty="0">
                <a:latin typeface="Times New Roman"/>
                <a:cs typeface="Times New Roman"/>
              </a:rPr>
              <a:t>(</a:t>
            </a:r>
            <a:r>
              <a:rPr sz="1600" i="1" spc="45" dirty="0">
                <a:latin typeface="Times New Roman"/>
                <a:cs typeface="Times New Roman"/>
              </a:rPr>
              <a:t>c</a:t>
            </a:r>
            <a:r>
              <a:rPr sz="1600" spc="45" dirty="0">
                <a:latin typeface="Times New Roman"/>
                <a:cs typeface="Times New Roman"/>
              </a:rPr>
              <a:t>)</a:t>
            </a:r>
            <a:endParaRPr sz="1600">
              <a:latin typeface="Times New Roman"/>
              <a:cs typeface="Times New Roman"/>
            </a:endParaRPr>
          </a:p>
          <a:p>
            <a:pPr marL="99695">
              <a:lnSpc>
                <a:spcPct val="100000"/>
              </a:lnSpc>
              <a:spcBef>
                <a:spcPts val="120"/>
              </a:spcBef>
              <a:tabLst>
                <a:tab pos="360045" algn="l"/>
              </a:tabLst>
            </a:pPr>
            <a:r>
              <a:rPr sz="900" i="1" spc="-5" dirty="0">
                <a:latin typeface="Times New Roman"/>
                <a:cs typeface="Times New Roman"/>
              </a:rPr>
              <a:t>c	r</a:t>
            </a:r>
            <a:endParaRPr sz="900">
              <a:latin typeface="Times New Roman"/>
              <a:cs typeface="Times New Roman"/>
            </a:endParaRPr>
          </a:p>
          <a:p>
            <a:pPr marL="8255" algn="ctr">
              <a:lnSpc>
                <a:spcPct val="100000"/>
              </a:lnSpc>
              <a:spcBef>
                <a:spcPts val="55"/>
              </a:spcBef>
            </a:pPr>
            <a:r>
              <a:rPr sz="1600" i="1" spc="-40" dirty="0">
                <a:latin typeface="Times New Roman"/>
                <a:cs typeface="Times New Roman"/>
              </a:rPr>
              <a:t>P</a:t>
            </a:r>
            <a:r>
              <a:rPr sz="1600" i="1" spc="-235" dirty="0">
                <a:latin typeface="Times New Roman"/>
                <a:cs typeface="Times New Roman"/>
              </a:rPr>
              <a:t> </a:t>
            </a:r>
            <a:r>
              <a:rPr sz="1600" spc="-25" dirty="0">
                <a:latin typeface="Times New Roman"/>
                <a:cs typeface="Times New Roman"/>
              </a:rPr>
              <a:t>(</a:t>
            </a:r>
            <a:r>
              <a:rPr sz="1600" spc="-265" dirty="0">
                <a:latin typeface="Times New Roman"/>
                <a:cs typeface="Times New Roman"/>
              </a:rPr>
              <a:t> </a:t>
            </a:r>
            <a:r>
              <a:rPr sz="1600" i="1" spc="-35" dirty="0">
                <a:latin typeface="Times New Roman"/>
                <a:cs typeface="Times New Roman"/>
              </a:rPr>
              <a:t>S</a:t>
            </a:r>
            <a:r>
              <a:rPr sz="1600" i="1" spc="-170" dirty="0">
                <a:latin typeface="Times New Roman"/>
                <a:cs typeface="Times New Roman"/>
              </a:rPr>
              <a:t> </a:t>
            </a:r>
            <a:r>
              <a:rPr sz="1600" dirty="0">
                <a:latin typeface="Times New Roman"/>
                <a:cs typeface="Times New Roman"/>
              </a:rPr>
              <a:t>,</a:t>
            </a:r>
            <a:r>
              <a:rPr sz="1600" i="1" dirty="0">
                <a:latin typeface="Times New Roman"/>
                <a:cs typeface="Times New Roman"/>
              </a:rPr>
              <a:t>W</a:t>
            </a:r>
            <a:r>
              <a:rPr sz="1600" i="1" spc="15" dirty="0">
                <a:latin typeface="Times New Roman"/>
                <a:cs typeface="Times New Roman"/>
              </a:rPr>
              <a:t> </a:t>
            </a:r>
            <a:r>
              <a:rPr sz="1600" spc="-25" dirty="0">
                <a:latin typeface="Times New Roman"/>
                <a:cs typeface="Times New Roman"/>
              </a:rPr>
              <a:t>)</a:t>
            </a:r>
            <a:r>
              <a:rPr sz="1600" spc="-55" dirty="0">
                <a:latin typeface="Times New Roman"/>
                <a:cs typeface="Times New Roman"/>
              </a:rPr>
              <a:t> </a:t>
            </a:r>
            <a:r>
              <a:rPr sz="1600" spc="-40" dirty="0">
                <a:latin typeface="Symbol"/>
                <a:cs typeface="Symbol"/>
              </a:rPr>
              <a:t></a:t>
            </a:r>
            <a:r>
              <a:rPr sz="1600" spc="75" dirty="0">
                <a:latin typeface="Times New Roman"/>
                <a:cs typeface="Times New Roman"/>
              </a:rPr>
              <a:t> </a:t>
            </a:r>
            <a:r>
              <a:rPr sz="1600" i="1" spc="-40" dirty="0">
                <a:latin typeface="Times New Roman"/>
                <a:cs typeface="Times New Roman"/>
              </a:rPr>
              <a:t>P</a:t>
            </a:r>
            <a:r>
              <a:rPr sz="1600" i="1" spc="-235" dirty="0">
                <a:latin typeface="Times New Roman"/>
                <a:cs typeface="Times New Roman"/>
              </a:rPr>
              <a:t> </a:t>
            </a:r>
            <a:r>
              <a:rPr sz="1600" spc="5" dirty="0">
                <a:latin typeface="Times New Roman"/>
                <a:cs typeface="Times New Roman"/>
              </a:rPr>
              <a:t>(</a:t>
            </a:r>
            <a:r>
              <a:rPr sz="1600" spc="5" dirty="0">
                <a:latin typeface="Symbol"/>
                <a:cs typeface="Symbol"/>
              </a:rPr>
              <a:t></a:t>
            </a:r>
            <a:r>
              <a:rPr sz="1600" spc="-254" dirty="0">
                <a:latin typeface="Times New Roman"/>
                <a:cs typeface="Times New Roman"/>
              </a:rPr>
              <a:t> </a:t>
            </a:r>
            <a:r>
              <a:rPr sz="1600" i="1" spc="-35" dirty="0">
                <a:latin typeface="Times New Roman"/>
                <a:cs typeface="Times New Roman"/>
              </a:rPr>
              <a:t>S</a:t>
            </a:r>
            <a:r>
              <a:rPr sz="1600" i="1" spc="-170" dirty="0">
                <a:latin typeface="Times New Roman"/>
                <a:cs typeface="Times New Roman"/>
              </a:rPr>
              <a:t> </a:t>
            </a:r>
            <a:r>
              <a:rPr sz="1600" dirty="0">
                <a:latin typeface="Times New Roman"/>
                <a:cs typeface="Times New Roman"/>
              </a:rPr>
              <a:t>,</a:t>
            </a:r>
            <a:r>
              <a:rPr sz="1600" i="1" dirty="0">
                <a:latin typeface="Times New Roman"/>
                <a:cs typeface="Times New Roman"/>
              </a:rPr>
              <a:t>W</a:t>
            </a:r>
            <a:r>
              <a:rPr sz="1600" i="1" spc="15" dirty="0">
                <a:latin typeface="Times New Roman"/>
                <a:cs typeface="Times New Roman"/>
              </a:rPr>
              <a:t> </a:t>
            </a:r>
            <a:r>
              <a:rPr sz="1600" spc="-25" dirty="0">
                <a:latin typeface="Times New Roman"/>
                <a:cs typeface="Times New Roman"/>
              </a:rPr>
              <a:t>)</a:t>
            </a:r>
            <a:endParaRPr sz="1600">
              <a:latin typeface="Times New Roman"/>
              <a:cs typeface="Times New Roman"/>
            </a:endParaRPr>
          </a:p>
        </p:txBody>
      </p:sp>
      <p:sp>
        <p:nvSpPr>
          <p:cNvPr id="15" name="object 15"/>
          <p:cNvSpPr/>
          <p:nvPr/>
        </p:nvSpPr>
        <p:spPr>
          <a:xfrm>
            <a:off x="2179027" y="4435094"/>
            <a:ext cx="729615" cy="0"/>
          </a:xfrm>
          <a:custGeom>
            <a:avLst/>
            <a:gdLst/>
            <a:ahLst/>
            <a:cxnLst/>
            <a:rect l="l" t="t" r="r" b="b"/>
            <a:pathLst>
              <a:path w="729614">
                <a:moveTo>
                  <a:pt x="0" y="0"/>
                </a:moveTo>
                <a:lnTo>
                  <a:pt x="729500" y="0"/>
                </a:lnTo>
              </a:path>
            </a:pathLst>
          </a:custGeom>
          <a:ln w="10375">
            <a:solidFill>
              <a:srgbClr val="000000"/>
            </a:solidFill>
          </a:ln>
        </p:spPr>
        <p:txBody>
          <a:bodyPr wrap="square" lIns="0" tIns="0" rIns="0" bIns="0" rtlCol="0"/>
          <a:lstStyle/>
          <a:p>
            <a:endParaRPr/>
          </a:p>
        </p:txBody>
      </p:sp>
      <p:sp>
        <p:nvSpPr>
          <p:cNvPr id="16" name="object 16"/>
          <p:cNvSpPr/>
          <p:nvPr/>
        </p:nvSpPr>
        <p:spPr>
          <a:xfrm>
            <a:off x="3137649" y="4435094"/>
            <a:ext cx="3122295" cy="0"/>
          </a:xfrm>
          <a:custGeom>
            <a:avLst/>
            <a:gdLst/>
            <a:ahLst/>
            <a:cxnLst/>
            <a:rect l="l" t="t" r="r" b="b"/>
            <a:pathLst>
              <a:path w="3122295">
                <a:moveTo>
                  <a:pt x="0" y="0"/>
                </a:moveTo>
                <a:lnTo>
                  <a:pt x="3121850" y="0"/>
                </a:lnTo>
              </a:path>
            </a:pathLst>
          </a:custGeom>
          <a:ln w="10375">
            <a:solidFill>
              <a:srgbClr val="000000"/>
            </a:solidFill>
          </a:ln>
        </p:spPr>
        <p:txBody>
          <a:bodyPr wrap="square" lIns="0" tIns="0" rIns="0" bIns="0" rtlCol="0"/>
          <a:lstStyle/>
          <a:p>
            <a:endParaRPr/>
          </a:p>
        </p:txBody>
      </p:sp>
      <p:sp>
        <p:nvSpPr>
          <p:cNvPr id="17" name="object 17"/>
          <p:cNvSpPr/>
          <p:nvPr/>
        </p:nvSpPr>
        <p:spPr>
          <a:xfrm>
            <a:off x="2134387" y="5025745"/>
            <a:ext cx="593725" cy="0"/>
          </a:xfrm>
          <a:custGeom>
            <a:avLst/>
            <a:gdLst/>
            <a:ahLst/>
            <a:cxnLst/>
            <a:rect l="l" t="t" r="r" b="b"/>
            <a:pathLst>
              <a:path w="593725">
                <a:moveTo>
                  <a:pt x="0" y="0"/>
                </a:moveTo>
                <a:lnTo>
                  <a:pt x="593585" y="0"/>
                </a:lnTo>
              </a:path>
            </a:pathLst>
          </a:custGeom>
          <a:ln w="10375">
            <a:solidFill>
              <a:srgbClr val="000000"/>
            </a:solidFill>
          </a:ln>
        </p:spPr>
        <p:txBody>
          <a:bodyPr wrap="square" lIns="0" tIns="0" rIns="0" bIns="0" rtlCol="0"/>
          <a:lstStyle/>
          <a:p>
            <a:endParaRPr/>
          </a:p>
        </p:txBody>
      </p:sp>
      <p:sp>
        <p:nvSpPr>
          <p:cNvPr id="18" name="object 18"/>
          <p:cNvSpPr txBox="1"/>
          <p:nvPr/>
        </p:nvSpPr>
        <p:spPr>
          <a:xfrm>
            <a:off x="2132076" y="5018823"/>
            <a:ext cx="613410" cy="271780"/>
          </a:xfrm>
          <a:prstGeom prst="rect">
            <a:avLst/>
          </a:prstGeom>
        </p:spPr>
        <p:txBody>
          <a:bodyPr vert="horz" wrap="square" lIns="0" tIns="13970" rIns="0" bIns="0" rtlCol="0">
            <a:spAutoFit/>
          </a:bodyPr>
          <a:lstStyle/>
          <a:p>
            <a:pPr marL="12700">
              <a:lnSpc>
                <a:spcPct val="100000"/>
              </a:lnSpc>
              <a:spcBef>
                <a:spcPts val="110"/>
              </a:spcBef>
            </a:pPr>
            <a:r>
              <a:rPr sz="1600" spc="45" dirty="0">
                <a:latin typeface="Times New Roman"/>
                <a:cs typeface="Times New Roman"/>
              </a:rPr>
              <a:t>0</a:t>
            </a:r>
            <a:r>
              <a:rPr sz="1600" spc="20" dirty="0">
                <a:latin typeface="Times New Roman"/>
                <a:cs typeface="Times New Roman"/>
              </a:rPr>
              <a:t>.</a:t>
            </a:r>
            <a:r>
              <a:rPr sz="1600" spc="45" dirty="0">
                <a:latin typeface="Times New Roman"/>
                <a:cs typeface="Times New Roman"/>
              </a:rPr>
              <a:t>647</a:t>
            </a:r>
            <a:r>
              <a:rPr sz="1600" spc="5" dirty="0">
                <a:latin typeface="Times New Roman"/>
                <a:cs typeface="Times New Roman"/>
              </a:rPr>
              <a:t>1</a:t>
            </a:r>
            <a:endParaRPr sz="1600">
              <a:latin typeface="Times New Roman"/>
              <a:cs typeface="Times New Roman"/>
            </a:endParaRPr>
          </a:p>
        </p:txBody>
      </p:sp>
      <p:sp>
        <p:nvSpPr>
          <p:cNvPr id="19" name="object 19"/>
          <p:cNvSpPr txBox="1"/>
          <p:nvPr/>
        </p:nvSpPr>
        <p:spPr>
          <a:xfrm>
            <a:off x="2186825" y="4140288"/>
            <a:ext cx="721995" cy="271780"/>
          </a:xfrm>
          <a:prstGeom prst="rect">
            <a:avLst/>
          </a:prstGeom>
        </p:spPr>
        <p:txBody>
          <a:bodyPr vert="horz" wrap="square" lIns="0" tIns="13970" rIns="0" bIns="0" rtlCol="0">
            <a:spAutoFit/>
          </a:bodyPr>
          <a:lstStyle/>
          <a:p>
            <a:pPr marL="12700">
              <a:lnSpc>
                <a:spcPct val="100000"/>
              </a:lnSpc>
              <a:spcBef>
                <a:spcPts val="110"/>
              </a:spcBef>
            </a:pPr>
            <a:r>
              <a:rPr sz="1600" i="1" spc="75" dirty="0">
                <a:latin typeface="Times New Roman"/>
                <a:cs typeface="Times New Roman"/>
              </a:rPr>
              <a:t>P</a:t>
            </a:r>
            <a:r>
              <a:rPr sz="1600" spc="75" dirty="0">
                <a:latin typeface="Times New Roman"/>
                <a:cs typeface="Times New Roman"/>
              </a:rPr>
              <a:t>(</a:t>
            </a:r>
            <a:r>
              <a:rPr sz="1600" i="1" spc="75" dirty="0">
                <a:latin typeface="Times New Roman"/>
                <a:cs typeface="Times New Roman"/>
              </a:rPr>
              <a:t>R</a:t>
            </a:r>
            <a:r>
              <a:rPr sz="1600" spc="75" dirty="0">
                <a:latin typeface="Times New Roman"/>
                <a:cs typeface="Times New Roman"/>
              </a:rPr>
              <a:t>,</a:t>
            </a:r>
            <a:r>
              <a:rPr sz="1600" i="1" spc="75" dirty="0">
                <a:latin typeface="Times New Roman"/>
                <a:cs typeface="Times New Roman"/>
              </a:rPr>
              <a:t>W</a:t>
            </a:r>
            <a:r>
              <a:rPr sz="1600" i="1" spc="-140" dirty="0">
                <a:latin typeface="Times New Roman"/>
                <a:cs typeface="Times New Roman"/>
              </a:rPr>
              <a:t> </a:t>
            </a:r>
            <a:r>
              <a:rPr sz="1600" dirty="0">
                <a:latin typeface="Times New Roman"/>
                <a:cs typeface="Times New Roman"/>
              </a:rPr>
              <a:t>)</a:t>
            </a:r>
            <a:endParaRPr sz="1600">
              <a:latin typeface="Times New Roman"/>
              <a:cs typeface="Times New Roman"/>
            </a:endParaRPr>
          </a:p>
        </p:txBody>
      </p:sp>
      <p:sp>
        <p:nvSpPr>
          <p:cNvPr id="20" name="object 20"/>
          <p:cNvSpPr txBox="1"/>
          <p:nvPr/>
        </p:nvSpPr>
        <p:spPr>
          <a:xfrm>
            <a:off x="2296617" y="4428172"/>
            <a:ext cx="502284" cy="271780"/>
          </a:xfrm>
          <a:prstGeom prst="rect">
            <a:avLst/>
          </a:prstGeom>
        </p:spPr>
        <p:txBody>
          <a:bodyPr vert="horz" wrap="square" lIns="0" tIns="13970" rIns="0" bIns="0" rtlCol="0">
            <a:spAutoFit/>
          </a:bodyPr>
          <a:lstStyle/>
          <a:p>
            <a:pPr marL="12700">
              <a:lnSpc>
                <a:spcPct val="100000"/>
              </a:lnSpc>
              <a:spcBef>
                <a:spcPts val="110"/>
              </a:spcBef>
            </a:pPr>
            <a:r>
              <a:rPr sz="1600" i="1" spc="10" dirty="0">
                <a:latin typeface="Times New Roman"/>
                <a:cs typeface="Times New Roman"/>
              </a:rPr>
              <a:t>P</a:t>
            </a:r>
            <a:r>
              <a:rPr sz="1600" spc="10" dirty="0">
                <a:latin typeface="Times New Roman"/>
                <a:cs typeface="Times New Roman"/>
              </a:rPr>
              <a:t>(</a:t>
            </a:r>
            <a:r>
              <a:rPr sz="1600" i="1" spc="10" dirty="0">
                <a:latin typeface="Times New Roman"/>
                <a:cs typeface="Times New Roman"/>
              </a:rPr>
              <a:t>W</a:t>
            </a:r>
            <a:r>
              <a:rPr sz="1600" i="1" spc="-140" dirty="0">
                <a:latin typeface="Times New Roman"/>
                <a:cs typeface="Times New Roman"/>
              </a:rPr>
              <a:t> </a:t>
            </a:r>
            <a:r>
              <a:rPr sz="1600" dirty="0">
                <a:latin typeface="Times New Roman"/>
                <a:cs typeface="Times New Roman"/>
              </a:rPr>
              <a:t>)</a:t>
            </a:r>
            <a:endParaRPr sz="1600">
              <a:latin typeface="Times New Roman"/>
              <a:cs typeface="Times New Roman"/>
            </a:endParaRPr>
          </a:p>
        </p:txBody>
      </p:sp>
      <p:sp>
        <p:nvSpPr>
          <p:cNvPr id="21" name="object 21"/>
          <p:cNvSpPr txBox="1"/>
          <p:nvPr/>
        </p:nvSpPr>
        <p:spPr>
          <a:xfrm>
            <a:off x="1201800" y="4268825"/>
            <a:ext cx="1889125" cy="271780"/>
          </a:xfrm>
          <a:prstGeom prst="rect">
            <a:avLst/>
          </a:prstGeom>
        </p:spPr>
        <p:txBody>
          <a:bodyPr vert="horz" wrap="square" lIns="0" tIns="13970" rIns="0" bIns="0" rtlCol="0">
            <a:spAutoFit/>
          </a:bodyPr>
          <a:lstStyle/>
          <a:p>
            <a:pPr marL="12700">
              <a:lnSpc>
                <a:spcPct val="100000"/>
              </a:lnSpc>
              <a:spcBef>
                <a:spcPts val="110"/>
              </a:spcBef>
              <a:tabLst>
                <a:tab pos="1763395" algn="l"/>
              </a:tabLst>
            </a:pPr>
            <a:r>
              <a:rPr sz="1600" i="1" spc="105" dirty="0">
                <a:latin typeface="Times New Roman"/>
                <a:cs typeface="Times New Roman"/>
              </a:rPr>
              <a:t>P</a:t>
            </a:r>
            <a:r>
              <a:rPr sz="1600" spc="125" dirty="0">
                <a:latin typeface="Times New Roman"/>
                <a:cs typeface="Times New Roman"/>
              </a:rPr>
              <a:t>(</a:t>
            </a:r>
            <a:r>
              <a:rPr sz="1600" i="1" spc="5" dirty="0">
                <a:latin typeface="Times New Roman"/>
                <a:cs typeface="Times New Roman"/>
              </a:rPr>
              <a:t>R</a:t>
            </a:r>
            <a:r>
              <a:rPr sz="1600" i="1" spc="-35" dirty="0">
                <a:latin typeface="Times New Roman"/>
                <a:cs typeface="Times New Roman"/>
              </a:rPr>
              <a:t> </a:t>
            </a:r>
            <a:r>
              <a:rPr sz="1600" dirty="0">
                <a:latin typeface="Times New Roman"/>
                <a:cs typeface="Times New Roman"/>
              </a:rPr>
              <a:t>|</a:t>
            </a:r>
            <a:r>
              <a:rPr sz="1600" spc="-220" dirty="0">
                <a:latin typeface="Times New Roman"/>
                <a:cs typeface="Times New Roman"/>
              </a:rPr>
              <a:t> </a:t>
            </a:r>
            <a:r>
              <a:rPr sz="1600" i="1" spc="10" dirty="0">
                <a:latin typeface="Times New Roman"/>
                <a:cs typeface="Times New Roman"/>
              </a:rPr>
              <a:t>W</a:t>
            </a:r>
            <a:r>
              <a:rPr sz="1600" i="1" spc="-70" dirty="0">
                <a:latin typeface="Times New Roman"/>
                <a:cs typeface="Times New Roman"/>
              </a:rPr>
              <a:t> </a:t>
            </a:r>
            <a:r>
              <a:rPr sz="1600" dirty="0">
                <a:latin typeface="Times New Roman"/>
                <a:cs typeface="Times New Roman"/>
              </a:rPr>
              <a:t>)</a:t>
            </a:r>
            <a:r>
              <a:rPr sz="1600" spc="15" dirty="0">
                <a:latin typeface="Times New Roman"/>
                <a:cs typeface="Times New Roman"/>
              </a:rPr>
              <a:t> </a:t>
            </a:r>
            <a:r>
              <a:rPr sz="1600" spc="5" dirty="0">
                <a:latin typeface="Symbol"/>
                <a:cs typeface="Symbol"/>
              </a:rPr>
              <a:t></a:t>
            </a:r>
            <a:r>
              <a:rPr sz="1600" dirty="0">
                <a:latin typeface="Times New Roman"/>
                <a:cs typeface="Times New Roman"/>
              </a:rPr>
              <a:t>	</a:t>
            </a:r>
            <a:r>
              <a:rPr sz="1600" spc="5" dirty="0">
                <a:latin typeface="Symbol"/>
                <a:cs typeface="Symbol"/>
              </a:rPr>
              <a:t></a:t>
            </a:r>
            <a:endParaRPr sz="1600">
              <a:latin typeface="Symbol"/>
              <a:cs typeface="Symbol"/>
            </a:endParaRPr>
          </a:p>
        </p:txBody>
      </p:sp>
      <p:sp>
        <p:nvSpPr>
          <p:cNvPr id="22" name="object 22"/>
          <p:cNvSpPr txBox="1"/>
          <p:nvPr/>
        </p:nvSpPr>
        <p:spPr>
          <a:xfrm>
            <a:off x="3818788" y="4428172"/>
            <a:ext cx="1767205" cy="271780"/>
          </a:xfrm>
          <a:prstGeom prst="rect">
            <a:avLst/>
          </a:prstGeom>
        </p:spPr>
        <p:txBody>
          <a:bodyPr vert="horz" wrap="square" lIns="0" tIns="13970" rIns="0" bIns="0" rtlCol="0">
            <a:spAutoFit/>
          </a:bodyPr>
          <a:lstStyle/>
          <a:p>
            <a:pPr marL="12700">
              <a:lnSpc>
                <a:spcPct val="100000"/>
              </a:lnSpc>
              <a:spcBef>
                <a:spcPts val="110"/>
              </a:spcBef>
            </a:pPr>
            <a:r>
              <a:rPr sz="1600" i="1" spc="75" dirty="0">
                <a:latin typeface="Times New Roman"/>
                <a:cs typeface="Times New Roman"/>
              </a:rPr>
              <a:t>P</a:t>
            </a:r>
            <a:r>
              <a:rPr sz="1600" spc="75" dirty="0">
                <a:latin typeface="Times New Roman"/>
                <a:cs typeface="Times New Roman"/>
              </a:rPr>
              <a:t>(</a:t>
            </a:r>
            <a:r>
              <a:rPr sz="1600" i="1" spc="75" dirty="0">
                <a:latin typeface="Times New Roman"/>
                <a:cs typeface="Times New Roman"/>
              </a:rPr>
              <a:t>R</a:t>
            </a:r>
            <a:r>
              <a:rPr sz="1600" spc="75" dirty="0">
                <a:latin typeface="Times New Roman"/>
                <a:cs typeface="Times New Roman"/>
              </a:rPr>
              <a:t>,</a:t>
            </a:r>
            <a:r>
              <a:rPr sz="1600" i="1" spc="75" dirty="0">
                <a:latin typeface="Times New Roman"/>
                <a:cs typeface="Times New Roman"/>
              </a:rPr>
              <a:t>W</a:t>
            </a:r>
            <a:r>
              <a:rPr sz="1600" i="1" spc="-85" dirty="0">
                <a:latin typeface="Times New Roman"/>
                <a:cs typeface="Times New Roman"/>
              </a:rPr>
              <a:t> </a:t>
            </a:r>
            <a:r>
              <a:rPr sz="1600" dirty="0">
                <a:latin typeface="Times New Roman"/>
                <a:cs typeface="Times New Roman"/>
              </a:rPr>
              <a:t>)</a:t>
            </a:r>
            <a:r>
              <a:rPr sz="1600" spc="-105" dirty="0">
                <a:latin typeface="Times New Roman"/>
                <a:cs typeface="Times New Roman"/>
              </a:rPr>
              <a:t> </a:t>
            </a:r>
            <a:r>
              <a:rPr sz="1600" spc="5" dirty="0">
                <a:latin typeface="Symbol"/>
                <a:cs typeface="Symbol"/>
              </a:rPr>
              <a:t></a:t>
            </a:r>
            <a:r>
              <a:rPr sz="1600" spc="-10" dirty="0">
                <a:latin typeface="Times New Roman"/>
                <a:cs typeface="Times New Roman"/>
              </a:rPr>
              <a:t> </a:t>
            </a:r>
            <a:r>
              <a:rPr sz="1600" i="1" spc="60" dirty="0">
                <a:latin typeface="Times New Roman"/>
                <a:cs typeface="Times New Roman"/>
              </a:rPr>
              <a:t>P</a:t>
            </a:r>
            <a:r>
              <a:rPr sz="1600" spc="60" dirty="0">
                <a:latin typeface="Times New Roman"/>
                <a:cs typeface="Times New Roman"/>
              </a:rPr>
              <a:t>(</a:t>
            </a:r>
            <a:r>
              <a:rPr sz="1600" spc="60" dirty="0">
                <a:latin typeface="Symbol"/>
                <a:cs typeface="Symbol"/>
              </a:rPr>
              <a:t></a:t>
            </a:r>
            <a:r>
              <a:rPr sz="1600" i="1" spc="60" dirty="0">
                <a:latin typeface="Times New Roman"/>
                <a:cs typeface="Times New Roman"/>
              </a:rPr>
              <a:t>R</a:t>
            </a:r>
            <a:r>
              <a:rPr sz="1600" spc="60" dirty="0">
                <a:latin typeface="Times New Roman"/>
                <a:cs typeface="Times New Roman"/>
              </a:rPr>
              <a:t>,</a:t>
            </a:r>
            <a:r>
              <a:rPr sz="1600" i="1" spc="60" dirty="0">
                <a:latin typeface="Times New Roman"/>
                <a:cs typeface="Times New Roman"/>
              </a:rPr>
              <a:t>W</a:t>
            </a:r>
            <a:r>
              <a:rPr sz="1600" i="1" spc="-85" dirty="0">
                <a:latin typeface="Times New Roman"/>
                <a:cs typeface="Times New Roman"/>
              </a:rPr>
              <a:t> </a:t>
            </a:r>
            <a:r>
              <a:rPr sz="1600" dirty="0">
                <a:latin typeface="Times New Roman"/>
                <a:cs typeface="Times New Roman"/>
              </a:rPr>
              <a:t>)</a:t>
            </a:r>
            <a:endParaRPr sz="1600">
              <a:latin typeface="Times New Roman"/>
              <a:cs typeface="Times New Roman"/>
            </a:endParaRPr>
          </a:p>
        </p:txBody>
      </p:sp>
      <p:sp>
        <p:nvSpPr>
          <p:cNvPr id="23" name="object 23"/>
          <p:cNvSpPr txBox="1"/>
          <p:nvPr/>
        </p:nvSpPr>
        <p:spPr>
          <a:xfrm>
            <a:off x="1949830" y="4859477"/>
            <a:ext cx="1493520" cy="271780"/>
          </a:xfrm>
          <a:prstGeom prst="rect">
            <a:avLst/>
          </a:prstGeom>
        </p:spPr>
        <p:txBody>
          <a:bodyPr vert="horz" wrap="square" lIns="0" tIns="13970" rIns="0" bIns="0" rtlCol="0">
            <a:spAutoFit/>
          </a:bodyPr>
          <a:lstStyle/>
          <a:p>
            <a:pPr marL="12700">
              <a:lnSpc>
                <a:spcPct val="100000"/>
              </a:lnSpc>
              <a:spcBef>
                <a:spcPts val="110"/>
              </a:spcBef>
            </a:pPr>
            <a:r>
              <a:rPr sz="1600" spc="5" dirty="0">
                <a:latin typeface="Symbol"/>
                <a:cs typeface="Symbol"/>
              </a:rPr>
              <a:t></a:t>
            </a:r>
            <a:r>
              <a:rPr sz="1600" spc="5" dirty="0">
                <a:latin typeface="Times New Roman"/>
                <a:cs typeface="Times New Roman"/>
              </a:rPr>
              <a:t> </a:t>
            </a:r>
            <a:r>
              <a:rPr sz="2400" spc="52" baseline="34722" dirty="0">
                <a:latin typeface="Times New Roman"/>
                <a:cs typeface="Times New Roman"/>
              </a:rPr>
              <a:t>0.4581 </a:t>
            </a:r>
            <a:r>
              <a:rPr sz="1600" spc="5" dirty="0">
                <a:latin typeface="Symbol"/>
                <a:cs typeface="Symbol"/>
              </a:rPr>
              <a:t></a:t>
            </a:r>
            <a:r>
              <a:rPr sz="1600" spc="60" dirty="0">
                <a:latin typeface="Times New Roman"/>
                <a:cs typeface="Times New Roman"/>
              </a:rPr>
              <a:t> </a:t>
            </a:r>
            <a:r>
              <a:rPr sz="1600" spc="30" dirty="0">
                <a:latin typeface="Times New Roman"/>
                <a:cs typeface="Times New Roman"/>
              </a:rPr>
              <a:t>0.708</a:t>
            </a:r>
            <a:endParaRPr sz="1600">
              <a:latin typeface="Times New Roman"/>
              <a:cs typeface="Times New Roman"/>
            </a:endParaRPr>
          </a:p>
        </p:txBody>
      </p:sp>
      <p:sp>
        <p:nvSpPr>
          <p:cNvPr id="24" name="object 24"/>
          <p:cNvSpPr txBox="1"/>
          <p:nvPr/>
        </p:nvSpPr>
        <p:spPr>
          <a:xfrm>
            <a:off x="3137026" y="3858861"/>
            <a:ext cx="3122295" cy="586105"/>
          </a:xfrm>
          <a:prstGeom prst="rect">
            <a:avLst/>
          </a:prstGeom>
        </p:spPr>
        <p:txBody>
          <a:bodyPr vert="horz" wrap="square" lIns="0" tIns="50800" rIns="0" bIns="0" rtlCol="0">
            <a:spAutoFit/>
          </a:bodyPr>
          <a:lstStyle/>
          <a:p>
            <a:pPr marL="12700">
              <a:lnSpc>
                <a:spcPct val="100000"/>
              </a:lnSpc>
              <a:spcBef>
                <a:spcPts val="400"/>
              </a:spcBef>
            </a:pPr>
            <a:r>
              <a:rPr sz="3600" spc="225" baseline="-8101" dirty="0">
                <a:latin typeface="Symbol"/>
                <a:cs typeface="Symbol"/>
              </a:rPr>
              <a:t></a:t>
            </a:r>
            <a:r>
              <a:rPr sz="3600" spc="-405" baseline="-8101" dirty="0">
                <a:latin typeface="Times New Roman"/>
                <a:cs typeface="Times New Roman"/>
              </a:rPr>
              <a:t> </a:t>
            </a:r>
            <a:r>
              <a:rPr sz="1600" i="1" spc="10" dirty="0">
                <a:latin typeface="Times New Roman"/>
                <a:cs typeface="Times New Roman"/>
              </a:rPr>
              <a:t>P</a:t>
            </a:r>
            <a:r>
              <a:rPr sz="1600" spc="10" dirty="0">
                <a:latin typeface="Times New Roman"/>
                <a:cs typeface="Times New Roman"/>
              </a:rPr>
              <a:t>(</a:t>
            </a:r>
            <a:r>
              <a:rPr sz="1600" i="1" spc="10" dirty="0">
                <a:latin typeface="Times New Roman"/>
                <a:cs typeface="Times New Roman"/>
              </a:rPr>
              <a:t>W</a:t>
            </a:r>
            <a:r>
              <a:rPr sz="1600" i="1" spc="185" dirty="0">
                <a:latin typeface="Times New Roman"/>
                <a:cs typeface="Times New Roman"/>
              </a:rPr>
              <a:t> </a:t>
            </a:r>
            <a:r>
              <a:rPr sz="1600" dirty="0">
                <a:latin typeface="Times New Roman"/>
                <a:cs typeface="Times New Roman"/>
              </a:rPr>
              <a:t>|</a:t>
            </a:r>
            <a:r>
              <a:rPr sz="1600" spc="-45" dirty="0">
                <a:latin typeface="Times New Roman"/>
                <a:cs typeface="Times New Roman"/>
              </a:rPr>
              <a:t> </a:t>
            </a:r>
            <a:r>
              <a:rPr sz="1600" i="1" spc="30" dirty="0">
                <a:latin typeface="Times New Roman"/>
                <a:cs typeface="Times New Roman"/>
              </a:rPr>
              <a:t>s</a:t>
            </a:r>
            <a:r>
              <a:rPr sz="1600" spc="30" dirty="0">
                <a:latin typeface="Times New Roman"/>
                <a:cs typeface="Times New Roman"/>
              </a:rPr>
              <a:t>,</a:t>
            </a:r>
            <a:r>
              <a:rPr sz="1600" spc="-140" dirty="0">
                <a:latin typeface="Times New Roman"/>
                <a:cs typeface="Times New Roman"/>
              </a:rPr>
              <a:t> </a:t>
            </a:r>
            <a:r>
              <a:rPr sz="1600" i="1" spc="90" dirty="0">
                <a:latin typeface="Times New Roman"/>
                <a:cs typeface="Times New Roman"/>
              </a:rPr>
              <a:t>R</a:t>
            </a:r>
            <a:r>
              <a:rPr sz="1600" spc="90" dirty="0">
                <a:latin typeface="Times New Roman"/>
                <a:cs typeface="Times New Roman"/>
              </a:rPr>
              <a:t>)</a:t>
            </a:r>
            <a:r>
              <a:rPr sz="1600" i="1" spc="90" dirty="0">
                <a:latin typeface="Times New Roman"/>
                <a:cs typeface="Times New Roman"/>
              </a:rPr>
              <a:t>P</a:t>
            </a:r>
            <a:r>
              <a:rPr sz="1600" spc="90" dirty="0">
                <a:latin typeface="Times New Roman"/>
                <a:cs typeface="Times New Roman"/>
              </a:rPr>
              <a:t>(</a:t>
            </a:r>
            <a:r>
              <a:rPr sz="1600" i="1" spc="90" dirty="0">
                <a:latin typeface="Times New Roman"/>
                <a:cs typeface="Times New Roman"/>
              </a:rPr>
              <a:t>s</a:t>
            </a:r>
            <a:r>
              <a:rPr sz="1600" i="1" spc="-55" dirty="0">
                <a:latin typeface="Times New Roman"/>
                <a:cs typeface="Times New Roman"/>
              </a:rPr>
              <a:t> </a:t>
            </a:r>
            <a:r>
              <a:rPr sz="1600" dirty="0">
                <a:latin typeface="Times New Roman"/>
                <a:cs typeface="Times New Roman"/>
              </a:rPr>
              <a:t>|</a:t>
            </a:r>
            <a:r>
              <a:rPr sz="1600" spc="-95" dirty="0">
                <a:latin typeface="Times New Roman"/>
                <a:cs typeface="Times New Roman"/>
              </a:rPr>
              <a:t> </a:t>
            </a:r>
            <a:r>
              <a:rPr sz="1600" i="1" spc="90" dirty="0">
                <a:latin typeface="Times New Roman"/>
                <a:cs typeface="Times New Roman"/>
              </a:rPr>
              <a:t>c</a:t>
            </a:r>
            <a:r>
              <a:rPr sz="1600" spc="90" dirty="0">
                <a:latin typeface="Times New Roman"/>
                <a:cs typeface="Times New Roman"/>
              </a:rPr>
              <a:t>)</a:t>
            </a:r>
            <a:r>
              <a:rPr sz="1600" i="1" spc="90" dirty="0">
                <a:latin typeface="Times New Roman"/>
                <a:cs typeface="Times New Roman"/>
              </a:rPr>
              <a:t>P</a:t>
            </a:r>
            <a:r>
              <a:rPr sz="1600" spc="90" dirty="0">
                <a:latin typeface="Times New Roman"/>
                <a:cs typeface="Times New Roman"/>
              </a:rPr>
              <a:t>(</a:t>
            </a:r>
            <a:r>
              <a:rPr sz="1600" i="1" spc="90" dirty="0">
                <a:latin typeface="Times New Roman"/>
                <a:cs typeface="Times New Roman"/>
              </a:rPr>
              <a:t>R</a:t>
            </a:r>
            <a:r>
              <a:rPr sz="1600" i="1" spc="-45" dirty="0">
                <a:latin typeface="Times New Roman"/>
                <a:cs typeface="Times New Roman"/>
              </a:rPr>
              <a:t> </a:t>
            </a:r>
            <a:r>
              <a:rPr sz="1600" dirty="0">
                <a:latin typeface="Times New Roman"/>
                <a:cs typeface="Times New Roman"/>
              </a:rPr>
              <a:t>|</a:t>
            </a:r>
            <a:r>
              <a:rPr sz="1600" spc="-95" dirty="0">
                <a:latin typeface="Times New Roman"/>
                <a:cs typeface="Times New Roman"/>
              </a:rPr>
              <a:t> </a:t>
            </a:r>
            <a:r>
              <a:rPr sz="1600" i="1" spc="75" dirty="0">
                <a:latin typeface="Times New Roman"/>
                <a:cs typeface="Times New Roman"/>
              </a:rPr>
              <a:t>c</a:t>
            </a:r>
            <a:r>
              <a:rPr sz="1600" spc="75" dirty="0">
                <a:latin typeface="Times New Roman"/>
                <a:cs typeface="Times New Roman"/>
              </a:rPr>
              <a:t>)</a:t>
            </a:r>
            <a:r>
              <a:rPr sz="1600" i="1" spc="75" dirty="0">
                <a:latin typeface="Times New Roman"/>
                <a:cs typeface="Times New Roman"/>
              </a:rPr>
              <a:t>P</a:t>
            </a:r>
            <a:r>
              <a:rPr sz="1600" spc="75" dirty="0">
                <a:latin typeface="Times New Roman"/>
                <a:cs typeface="Times New Roman"/>
              </a:rPr>
              <a:t>(</a:t>
            </a:r>
            <a:r>
              <a:rPr sz="1600" i="1" spc="75" dirty="0">
                <a:latin typeface="Times New Roman"/>
                <a:cs typeface="Times New Roman"/>
              </a:rPr>
              <a:t>c</a:t>
            </a:r>
            <a:r>
              <a:rPr sz="1600" spc="75" dirty="0">
                <a:latin typeface="Times New Roman"/>
                <a:cs typeface="Times New Roman"/>
              </a:rPr>
              <a:t>)</a:t>
            </a:r>
            <a:endParaRPr sz="1600">
              <a:latin typeface="Times New Roman"/>
              <a:cs typeface="Times New Roman"/>
            </a:endParaRPr>
          </a:p>
          <a:p>
            <a:pPr marL="97790">
              <a:lnSpc>
                <a:spcPct val="100000"/>
              </a:lnSpc>
              <a:spcBef>
                <a:spcPts val="145"/>
              </a:spcBef>
              <a:tabLst>
                <a:tab pos="356870" algn="l"/>
              </a:tabLst>
            </a:pPr>
            <a:r>
              <a:rPr sz="900" i="1" spc="15" dirty="0">
                <a:latin typeface="Times New Roman"/>
                <a:cs typeface="Times New Roman"/>
              </a:rPr>
              <a:t>c	</a:t>
            </a:r>
            <a:r>
              <a:rPr sz="900" i="1" spc="10" dirty="0">
                <a:latin typeface="Times New Roman"/>
                <a:cs typeface="Times New Roman"/>
              </a:rPr>
              <a:t>s</a:t>
            </a:r>
            <a:endParaRPr sz="900">
              <a:latin typeface="Times New Roman"/>
              <a:cs typeface="Times New Roman"/>
            </a:endParaRPr>
          </a:p>
        </p:txBody>
      </p:sp>
      <p:sp>
        <p:nvSpPr>
          <p:cNvPr id="25" name="object 25"/>
          <p:cNvSpPr txBox="1"/>
          <p:nvPr/>
        </p:nvSpPr>
        <p:spPr>
          <a:xfrm>
            <a:off x="1341755" y="5627370"/>
            <a:ext cx="535305" cy="331470"/>
          </a:xfrm>
          <a:prstGeom prst="rect">
            <a:avLst/>
          </a:prstGeom>
        </p:spPr>
        <p:txBody>
          <a:bodyPr vert="horz" wrap="square" lIns="0" tIns="13335" rIns="0" bIns="0" rtlCol="0">
            <a:spAutoFit/>
          </a:bodyPr>
          <a:lstStyle/>
          <a:p>
            <a:pPr marL="12700">
              <a:lnSpc>
                <a:spcPct val="100000"/>
              </a:lnSpc>
              <a:spcBef>
                <a:spcPts val="105"/>
              </a:spcBef>
            </a:pPr>
            <a:r>
              <a:rPr sz="2000" b="1" dirty="0">
                <a:latin typeface="宋体"/>
                <a:cs typeface="宋体"/>
              </a:rPr>
              <a:t>因</a:t>
            </a:r>
            <a:r>
              <a:rPr sz="2000" b="1" spc="-5" dirty="0">
                <a:latin typeface="宋体"/>
                <a:cs typeface="宋体"/>
              </a:rPr>
              <a:t>为</a:t>
            </a:r>
            <a:endParaRPr sz="2000">
              <a:latin typeface="宋体"/>
              <a:cs typeface="宋体"/>
            </a:endParaRPr>
          </a:p>
        </p:txBody>
      </p:sp>
      <p:sp>
        <p:nvSpPr>
          <p:cNvPr id="26" name="object 26"/>
          <p:cNvSpPr txBox="1"/>
          <p:nvPr/>
        </p:nvSpPr>
        <p:spPr>
          <a:xfrm>
            <a:off x="4178300" y="5627370"/>
            <a:ext cx="4109085" cy="331470"/>
          </a:xfrm>
          <a:prstGeom prst="rect">
            <a:avLst/>
          </a:prstGeom>
        </p:spPr>
        <p:txBody>
          <a:bodyPr vert="horz" wrap="square" lIns="0" tIns="13335" rIns="0" bIns="0" rtlCol="0">
            <a:spAutoFit/>
          </a:bodyPr>
          <a:lstStyle/>
          <a:p>
            <a:pPr marL="12700">
              <a:lnSpc>
                <a:spcPct val="100000"/>
              </a:lnSpc>
              <a:spcBef>
                <a:spcPts val="105"/>
              </a:spcBef>
            </a:pPr>
            <a:r>
              <a:rPr sz="2000" b="1" dirty="0">
                <a:latin typeface="宋体"/>
                <a:cs typeface="宋体"/>
              </a:rPr>
              <a:t>，所以下雨造成草地湿的可能性更</a:t>
            </a:r>
            <a:r>
              <a:rPr sz="2000" b="1" spc="-5" dirty="0">
                <a:latin typeface="宋体"/>
                <a:cs typeface="宋体"/>
              </a:rPr>
              <a:t>大</a:t>
            </a:r>
            <a:endParaRPr sz="2000">
              <a:latin typeface="宋体"/>
              <a:cs typeface="宋体"/>
            </a:endParaRPr>
          </a:p>
        </p:txBody>
      </p:sp>
      <p:sp>
        <p:nvSpPr>
          <p:cNvPr id="27" name="object 27"/>
          <p:cNvSpPr txBox="1"/>
          <p:nvPr/>
        </p:nvSpPr>
        <p:spPr>
          <a:xfrm>
            <a:off x="2088845" y="5629109"/>
            <a:ext cx="1956435" cy="283210"/>
          </a:xfrm>
          <a:prstGeom prst="rect">
            <a:avLst/>
          </a:prstGeom>
        </p:spPr>
        <p:txBody>
          <a:bodyPr vert="horz" wrap="square" lIns="0" tIns="17780" rIns="0" bIns="0" rtlCol="0">
            <a:spAutoFit/>
          </a:bodyPr>
          <a:lstStyle/>
          <a:p>
            <a:pPr marL="12700">
              <a:lnSpc>
                <a:spcPct val="100000"/>
              </a:lnSpc>
              <a:spcBef>
                <a:spcPts val="140"/>
              </a:spcBef>
            </a:pPr>
            <a:r>
              <a:rPr sz="1650" i="1" spc="20" dirty="0">
                <a:latin typeface="Times New Roman"/>
                <a:cs typeface="Times New Roman"/>
              </a:rPr>
              <a:t>P</a:t>
            </a:r>
            <a:r>
              <a:rPr sz="1650" i="1" spc="-204" dirty="0">
                <a:latin typeface="Times New Roman"/>
                <a:cs typeface="Times New Roman"/>
              </a:rPr>
              <a:t> </a:t>
            </a:r>
            <a:r>
              <a:rPr sz="1650" spc="10" dirty="0">
                <a:latin typeface="Times New Roman"/>
                <a:cs typeface="Times New Roman"/>
              </a:rPr>
              <a:t>(</a:t>
            </a:r>
            <a:r>
              <a:rPr sz="1650" spc="-245" dirty="0">
                <a:latin typeface="Times New Roman"/>
                <a:cs typeface="Times New Roman"/>
              </a:rPr>
              <a:t> </a:t>
            </a:r>
            <a:r>
              <a:rPr sz="1650" i="1" spc="15" dirty="0">
                <a:latin typeface="Times New Roman"/>
                <a:cs typeface="Times New Roman"/>
              </a:rPr>
              <a:t>S</a:t>
            </a:r>
            <a:r>
              <a:rPr sz="1650" i="1" spc="190" dirty="0">
                <a:latin typeface="Times New Roman"/>
                <a:cs typeface="Times New Roman"/>
              </a:rPr>
              <a:t> </a:t>
            </a:r>
            <a:r>
              <a:rPr sz="1650" spc="5" dirty="0">
                <a:latin typeface="Times New Roman"/>
                <a:cs typeface="Times New Roman"/>
              </a:rPr>
              <a:t>|</a:t>
            </a:r>
            <a:r>
              <a:rPr sz="1650" spc="-175" dirty="0">
                <a:latin typeface="Times New Roman"/>
                <a:cs typeface="Times New Roman"/>
              </a:rPr>
              <a:t> </a:t>
            </a:r>
            <a:r>
              <a:rPr sz="1650" i="1" spc="30" dirty="0">
                <a:latin typeface="Times New Roman"/>
                <a:cs typeface="Times New Roman"/>
              </a:rPr>
              <a:t>W</a:t>
            </a:r>
            <a:r>
              <a:rPr sz="1650" i="1" spc="85" dirty="0">
                <a:latin typeface="Times New Roman"/>
                <a:cs typeface="Times New Roman"/>
              </a:rPr>
              <a:t> </a:t>
            </a:r>
            <a:r>
              <a:rPr sz="1650" spc="10" dirty="0">
                <a:latin typeface="Times New Roman"/>
                <a:cs typeface="Times New Roman"/>
              </a:rPr>
              <a:t>)</a:t>
            </a:r>
            <a:r>
              <a:rPr sz="1650" spc="80" dirty="0">
                <a:latin typeface="Times New Roman"/>
                <a:cs typeface="Times New Roman"/>
              </a:rPr>
              <a:t> </a:t>
            </a:r>
            <a:r>
              <a:rPr sz="1650" spc="20" dirty="0">
                <a:latin typeface="Symbol"/>
                <a:cs typeface="Symbol"/>
              </a:rPr>
              <a:t></a:t>
            </a:r>
            <a:r>
              <a:rPr sz="1650" spc="229" dirty="0">
                <a:latin typeface="Times New Roman"/>
                <a:cs typeface="Times New Roman"/>
              </a:rPr>
              <a:t> </a:t>
            </a:r>
            <a:r>
              <a:rPr sz="1650" i="1" spc="20" dirty="0">
                <a:latin typeface="Times New Roman"/>
                <a:cs typeface="Times New Roman"/>
              </a:rPr>
              <a:t>P</a:t>
            </a:r>
            <a:r>
              <a:rPr sz="1650" i="1" spc="-200" dirty="0">
                <a:latin typeface="Times New Roman"/>
                <a:cs typeface="Times New Roman"/>
              </a:rPr>
              <a:t> </a:t>
            </a:r>
            <a:r>
              <a:rPr sz="1650" spc="10" dirty="0">
                <a:latin typeface="Times New Roman"/>
                <a:cs typeface="Times New Roman"/>
              </a:rPr>
              <a:t>(</a:t>
            </a:r>
            <a:r>
              <a:rPr sz="1650" spc="-220" dirty="0">
                <a:latin typeface="Times New Roman"/>
                <a:cs typeface="Times New Roman"/>
              </a:rPr>
              <a:t> </a:t>
            </a:r>
            <a:r>
              <a:rPr sz="1650" i="1" spc="20" dirty="0">
                <a:latin typeface="Times New Roman"/>
                <a:cs typeface="Times New Roman"/>
              </a:rPr>
              <a:t>R</a:t>
            </a:r>
            <a:r>
              <a:rPr sz="1650" i="1" spc="100" dirty="0">
                <a:latin typeface="Times New Roman"/>
                <a:cs typeface="Times New Roman"/>
              </a:rPr>
              <a:t> </a:t>
            </a:r>
            <a:r>
              <a:rPr sz="1650" spc="5" dirty="0">
                <a:latin typeface="Times New Roman"/>
                <a:cs typeface="Times New Roman"/>
              </a:rPr>
              <a:t>|</a:t>
            </a:r>
            <a:r>
              <a:rPr sz="1650" spc="-180" dirty="0">
                <a:latin typeface="Times New Roman"/>
                <a:cs typeface="Times New Roman"/>
              </a:rPr>
              <a:t> </a:t>
            </a:r>
            <a:r>
              <a:rPr sz="1650" i="1" spc="30" dirty="0">
                <a:latin typeface="Times New Roman"/>
                <a:cs typeface="Times New Roman"/>
              </a:rPr>
              <a:t>W</a:t>
            </a:r>
            <a:r>
              <a:rPr sz="1650" i="1" spc="90" dirty="0">
                <a:latin typeface="Times New Roman"/>
                <a:cs typeface="Times New Roman"/>
              </a:rPr>
              <a:t> </a:t>
            </a:r>
            <a:r>
              <a:rPr sz="1650" spc="10" dirty="0">
                <a:latin typeface="Times New Roman"/>
                <a:cs typeface="Times New Roman"/>
              </a:rPr>
              <a:t>)</a:t>
            </a:r>
            <a:endParaRPr sz="1650">
              <a:latin typeface="Times New Roman"/>
              <a:cs typeface="Times New Roman"/>
            </a:endParaRPr>
          </a:p>
        </p:txBody>
      </p:sp>
      <p:sp>
        <p:nvSpPr>
          <p:cNvPr id="28" name="object 28"/>
          <p:cNvSpPr/>
          <p:nvPr/>
        </p:nvSpPr>
        <p:spPr>
          <a:xfrm>
            <a:off x="6911340" y="2385060"/>
            <a:ext cx="4900295" cy="3064268"/>
          </a:xfrm>
          <a:prstGeom prst="rect">
            <a:avLst/>
          </a:prstGeom>
          <a:blipFill>
            <a:blip r:embed="rId2" cstate="print"/>
            <a:stretch>
              <a:fillRect/>
            </a:stretch>
          </a:blipFill>
        </p:spPr>
        <p:txBody>
          <a:bodyPr wrap="square" lIns="0" tIns="0" rIns="0" bIns="0" rtlCol="0"/>
          <a:lstStyle/>
          <a:p>
            <a:endParaRPr/>
          </a:p>
        </p:txBody>
      </p:sp>
      <p:sp>
        <p:nvSpPr>
          <p:cNvPr id="31" name="object 31"/>
          <p:cNvSpPr txBox="1">
            <a:spLocks noGrp="1"/>
          </p:cNvSpPr>
          <p:nvPr>
            <p:ph type="sldNum" sz="quarter" idx="7"/>
          </p:nvPr>
        </p:nvSpPr>
        <p:spPr>
          <a:prstGeom prst="rect">
            <a:avLst/>
          </a:prstGeom>
        </p:spPr>
        <p:txBody>
          <a:bodyPr vert="horz" wrap="square" lIns="0" tIns="0" rIns="0" bIns="0" rtlCol="0">
            <a:spAutoFit/>
          </a:bodyPr>
          <a:lstStyle/>
          <a:p>
            <a:pPr marL="25400">
              <a:lnSpc>
                <a:spcPts val="1410"/>
              </a:lnSpc>
            </a:pPr>
            <a:fld id="{81D60167-4931-47E6-BA6A-407CBD079E47}" type="slidenum">
              <a:rPr dirty="0"/>
              <a:t>15</a:t>
            </a:fld>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1739" y="879474"/>
            <a:ext cx="2820035" cy="697230"/>
          </a:xfrm>
          <a:prstGeom prst="rect">
            <a:avLst/>
          </a:prstGeom>
        </p:spPr>
        <p:txBody>
          <a:bodyPr vert="horz" wrap="square" lIns="0" tIns="13335" rIns="0" bIns="0" rtlCol="0">
            <a:spAutoFit/>
          </a:bodyPr>
          <a:lstStyle/>
          <a:p>
            <a:pPr marL="12700">
              <a:lnSpc>
                <a:spcPct val="100000"/>
              </a:lnSpc>
              <a:spcBef>
                <a:spcPts val="105"/>
              </a:spcBef>
            </a:pPr>
            <a:r>
              <a:rPr sz="4400" dirty="0">
                <a:latin typeface="宋体"/>
                <a:cs typeface="宋体"/>
              </a:rPr>
              <a:t>贝叶斯网</a:t>
            </a:r>
            <a:r>
              <a:rPr sz="4400" spc="5" dirty="0">
                <a:latin typeface="宋体"/>
                <a:cs typeface="宋体"/>
              </a:rPr>
              <a:t>络</a:t>
            </a:r>
            <a:endParaRPr sz="4400">
              <a:latin typeface="宋体"/>
              <a:cs typeface="宋体"/>
            </a:endParaRPr>
          </a:p>
        </p:txBody>
      </p:sp>
      <p:sp>
        <p:nvSpPr>
          <p:cNvPr id="3" name="object 3"/>
          <p:cNvSpPr/>
          <p:nvPr/>
        </p:nvSpPr>
        <p:spPr>
          <a:xfrm>
            <a:off x="1897379" y="2260092"/>
            <a:ext cx="3742944" cy="844296"/>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098478" y="4873409"/>
            <a:ext cx="113030" cy="236220"/>
          </a:xfrm>
          <a:prstGeom prst="rect">
            <a:avLst/>
          </a:prstGeom>
        </p:spPr>
        <p:txBody>
          <a:bodyPr vert="horz" wrap="square" lIns="0" tIns="16510" rIns="0" bIns="0" rtlCol="0">
            <a:spAutoFit/>
          </a:bodyPr>
          <a:lstStyle/>
          <a:p>
            <a:pPr marL="12700">
              <a:lnSpc>
                <a:spcPct val="100000"/>
              </a:lnSpc>
              <a:spcBef>
                <a:spcPts val="130"/>
              </a:spcBef>
            </a:pPr>
            <a:r>
              <a:rPr sz="1350" i="1" spc="10" dirty="0">
                <a:latin typeface="Times New Roman"/>
                <a:cs typeface="Times New Roman"/>
              </a:rPr>
              <a:t>a</a:t>
            </a:r>
            <a:endParaRPr sz="135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410"/>
              </a:lnSpc>
            </a:pPr>
            <a:fld id="{81D60167-4931-47E6-BA6A-407CBD079E47}" type="slidenum">
              <a:rPr dirty="0"/>
              <a:t>16</a:t>
            </a:fld>
            <a:endParaRPr dirty="0"/>
          </a:p>
        </p:txBody>
      </p:sp>
      <p:sp>
        <p:nvSpPr>
          <p:cNvPr id="5" name="object 5"/>
          <p:cNvSpPr txBox="1"/>
          <p:nvPr/>
        </p:nvSpPr>
        <p:spPr>
          <a:xfrm>
            <a:off x="1792922" y="3555759"/>
            <a:ext cx="5124450" cy="2201545"/>
          </a:xfrm>
          <a:prstGeom prst="rect">
            <a:avLst/>
          </a:prstGeom>
        </p:spPr>
        <p:txBody>
          <a:bodyPr vert="horz" wrap="square" lIns="0" tIns="170815" rIns="0" bIns="0" rtlCol="0">
            <a:spAutoFit/>
          </a:bodyPr>
          <a:lstStyle/>
          <a:p>
            <a:pPr marR="189865" algn="ctr">
              <a:lnSpc>
                <a:spcPct val="100000"/>
              </a:lnSpc>
              <a:spcBef>
                <a:spcPts val="1345"/>
              </a:spcBef>
            </a:pPr>
            <a:r>
              <a:rPr sz="2350" i="1" spc="70" dirty="0">
                <a:latin typeface="Times New Roman"/>
                <a:cs typeface="Times New Roman"/>
              </a:rPr>
              <a:t>P</a:t>
            </a:r>
            <a:r>
              <a:rPr sz="2350" spc="70" dirty="0">
                <a:latin typeface="Times New Roman"/>
                <a:cs typeface="Times New Roman"/>
              </a:rPr>
              <a:t>(</a:t>
            </a:r>
            <a:r>
              <a:rPr sz="2350" i="1" spc="70" dirty="0">
                <a:latin typeface="Times New Roman"/>
                <a:cs typeface="Times New Roman"/>
              </a:rPr>
              <a:t>a</a:t>
            </a:r>
            <a:r>
              <a:rPr sz="2350" spc="70" dirty="0">
                <a:latin typeface="Times New Roman"/>
                <a:cs typeface="Times New Roman"/>
              </a:rPr>
              <a:t>,</a:t>
            </a:r>
            <a:r>
              <a:rPr sz="2350" i="1" spc="70" dirty="0">
                <a:latin typeface="Times New Roman"/>
                <a:cs typeface="Times New Roman"/>
              </a:rPr>
              <a:t>b</a:t>
            </a:r>
            <a:r>
              <a:rPr sz="2350" spc="70" dirty="0">
                <a:latin typeface="Times New Roman"/>
                <a:cs typeface="Times New Roman"/>
              </a:rPr>
              <a:t>,</a:t>
            </a:r>
            <a:r>
              <a:rPr sz="2350" spc="-385" dirty="0">
                <a:latin typeface="Times New Roman"/>
                <a:cs typeface="Times New Roman"/>
              </a:rPr>
              <a:t> </a:t>
            </a:r>
            <a:r>
              <a:rPr sz="2350" i="1" spc="25" dirty="0">
                <a:latin typeface="Times New Roman"/>
                <a:cs typeface="Times New Roman"/>
              </a:rPr>
              <a:t>c</a:t>
            </a:r>
            <a:r>
              <a:rPr sz="2350" spc="25" dirty="0">
                <a:latin typeface="Times New Roman"/>
                <a:cs typeface="Times New Roman"/>
              </a:rPr>
              <a:t>,</a:t>
            </a:r>
            <a:r>
              <a:rPr sz="2350" spc="-340" dirty="0">
                <a:latin typeface="Times New Roman"/>
                <a:cs typeface="Times New Roman"/>
              </a:rPr>
              <a:t> </a:t>
            </a:r>
            <a:r>
              <a:rPr sz="2350" i="1" spc="15" dirty="0">
                <a:latin typeface="Times New Roman"/>
                <a:cs typeface="Times New Roman"/>
              </a:rPr>
              <a:t>d</a:t>
            </a:r>
            <a:r>
              <a:rPr sz="2350" i="1" spc="-320" dirty="0">
                <a:latin typeface="Times New Roman"/>
                <a:cs typeface="Times New Roman"/>
              </a:rPr>
              <a:t> </a:t>
            </a:r>
            <a:r>
              <a:rPr sz="2350" spc="10" dirty="0">
                <a:latin typeface="Times New Roman"/>
                <a:cs typeface="Times New Roman"/>
              </a:rPr>
              <a:t>)</a:t>
            </a:r>
            <a:r>
              <a:rPr sz="2350" spc="30" dirty="0">
                <a:latin typeface="Times New Roman"/>
                <a:cs typeface="Times New Roman"/>
              </a:rPr>
              <a:t> </a:t>
            </a:r>
            <a:r>
              <a:rPr sz="2350" spc="15" dirty="0">
                <a:latin typeface="Symbol"/>
                <a:cs typeface="Symbol"/>
              </a:rPr>
              <a:t></a:t>
            </a:r>
            <a:r>
              <a:rPr sz="2350" spc="-50" dirty="0">
                <a:latin typeface="Times New Roman"/>
                <a:cs typeface="Times New Roman"/>
              </a:rPr>
              <a:t> </a:t>
            </a:r>
            <a:r>
              <a:rPr sz="2350" i="1" spc="70" dirty="0">
                <a:latin typeface="Times New Roman"/>
                <a:cs typeface="Times New Roman"/>
              </a:rPr>
              <a:t>P</a:t>
            </a:r>
            <a:r>
              <a:rPr sz="2350" spc="70" dirty="0">
                <a:latin typeface="Times New Roman"/>
                <a:cs typeface="Times New Roman"/>
              </a:rPr>
              <a:t>(</a:t>
            </a:r>
            <a:r>
              <a:rPr sz="2350" i="1" spc="70" dirty="0">
                <a:latin typeface="Times New Roman"/>
                <a:cs typeface="Times New Roman"/>
              </a:rPr>
              <a:t>a</a:t>
            </a:r>
            <a:r>
              <a:rPr sz="2350" spc="70" dirty="0">
                <a:latin typeface="Times New Roman"/>
                <a:cs typeface="Times New Roman"/>
              </a:rPr>
              <a:t>)</a:t>
            </a:r>
            <a:r>
              <a:rPr sz="2350" i="1" spc="70" dirty="0">
                <a:latin typeface="Times New Roman"/>
                <a:cs typeface="Times New Roman"/>
              </a:rPr>
              <a:t>P</a:t>
            </a:r>
            <a:r>
              <a:rPr sz="2350" spc="70" dirty="0">
                <a:latin typeface="Times New Roman"/>
                <a:cs typeface="Times New Roman"/>
              </a:rPr>
              <a:t>(</a:t>
            </a:r>
            <a:r>
              <a:rPr sz="2350" i="1" spc="70" dirty="0">
                <a:latin typeface="Times New Roman"/>
                <a:cs typeface="Times New Roman"/>
              </a:rPr>
              <a:t>b</a:t>
            </a:r>
            <a:r>
              <a:rPr sz="2350" i="1" spc="-175" dirty="0">
                <a:latin typeface="Times New Roman"/>
                <a:cs typeface="Times New Roman"/>
              </a:rPr>
              <a:t> </a:t>
            </a:r>
            <a:r>
              <a:rPr sz="2350" spc="5" dirty="0">
                <a:latin typeface="Times New Roman"/>
                <a:cs typeface="Times New Roman"/>
              </a:rPr>
              <a:t>|</a:t>
            </a:r>
            <a:r>
              <a:rPr sz="2350" spc="-155" dirty="0">
                <a:latin typeface="Times New Roman"/>
                <a:cs typeface="Times New Roman"/>
              </a:rPr>
              <a:t> </a:t>
            </a:r>
            <a:r>
              <a:rPr sz="2350" i="1" spc="75" dirty="0">
                <a:latin typeface="Times New Roman"/>
                <a:cs typeface="Times New Roman"/>
              </a:rPr>
              <a:t>a</a:t>
            </a:r>
            <a:r>
              <a:rPr sz="2350" spc="75" dirty="0">
                <a:latin typeface="Times New Roman"/>
                <a:cs typeface="Times New Roman"/>
              </a:rPr>
              <a:t>)</a:t>
            </a:r>
            <a:r>
              <a:rPr sz="2350" i="1" spc="75" dirty="0">
                <a:latin typeface="Times New Roman"/>
                <a:cs typeface="Times New Roman"/>
              </a:rPr>
              <a:t>P</a:t>
            </a:r>
            <a:r>
              <a:rPr sz="2350" spc="75" dirty="0">
                <a:latin typeface="Times New Roman"/>
                <a:cs typeface="Times New Roman"/>
              </a:rPr>
              <a:t>(</a:t>
            </a:r>
            <a:r>
              <a:rPr sz="2350" i="1" spc="75" dirty="0">
                <a:latin typeface="Times New Roman"/>
                <a:cs typeface="Times New Roman"/>
              </a:rPr>
              <a:t>c</a:t>
            </a:r>
            <a:r>
              <a:rPr sz="2350" i="1" spc="-145" dirty="0">
                <a:latin typeface="Times New Roman"/>
                <a:cs typeface="Times New Roman"/>
              </a:rPr>
              <a:t> </a:t>
            </a:r>
            <a:r>
              <a:rPr sz="2350" spc="5" dirty="0">
                <a:latin typeface="Times New Roman"/>
                <a:cs typeface="Times New Roman"/>
              </a:rPr>
              <a:t>|</a:t>
            </a:r>
            <a:r>
              <a:rPr sz="2350" spc="-229" dirty="0">
                <a:latin typeface="Times New Roman"/>
                <a:cs typeface="Times New Roman"/>
              </a:rPr>
              <a:t> </a:t>
            </a:r>
            <a:r>
              <a:rPr sz="2350" i="1" spc="75" dirty="0">
                <a:latin typeface="Times New Roman"/>
                <a:cs typeface="Times New Roman"/>
              </a:rPr>
              <a:t>b</a:t>
            </a:r>
            <a:r>
              <a:rPr sz="2350" spc="75" dirty="0">
                <a:latin typeface="Times New Roman"/>
                <a:cs typeface="Times New Roman"/>
              </a:rPr>
              <a:t>)</a:t>
            </a:r>
            <a:r>
              <a:rPr sz="2350" i="1" spc="75" dirty="0">
                <a:latin typeface="Times New Roman"/>
                <a:cs typeface="Times New Roman"/>
              </a:rPr>
              <a:t>P</a:t>
            </a:r>
            <a:r>
              <a:rPr sz="2350" spc="75" dirty="0">
                <a:latin typeface="Times New Roman"/>
                <a:cs typeface="Times New Roman"/>
              </a:rPr>
              <a:t>(</a:t>
            </a:r>
            <a:r>
              <a:rPr sz="2350" i="1" spc="75" dirty="0">
                <a:latin typeface="Times New Roman"/>
                <a:cs typeface="Times New Roman"/>
              </a:rPr>
              <a:t>d</a:t>
            </a:r>
            <a:r>
              <a:rPr sz="2350" i="1" spc="50" dirty="0">
                <a:latin typeface="Times New Roman"/>
                <a:cs typeface="Times New Roman"/>
              </a:rPr>
              <a:t> </a:t>
            </a:r>
            <a:r>
              <a:rPr sz="2350" spc="5" dirty="0">
                <a:latin typeface="Times New Roman"/>
                <a:cs typeface="Times New Roman"/>
              </a:rPr>
              <a:t>|</a:t>
            </a:r>
            <a:r>
              <a:rPr sz="2350" spc="-185" dirty="0">
                <a:latin typeface="Times New Roman"/>
                <a:cs typeface="Times New Roman"/>
              </a:rPr>
              <a:t> </a:t>
            </a:r>
            <a:r>
              <a:rPr sz="2350" i="1" spc="45" dirty="0">
                <a:latin typeface="Times New Roman"/>
                <a:cs typeface="Times New Roman"/>
              </a:rPr>
              <a:t>c</a:t>
            </a:r>
            <a:r>
              <a:rPr sz="2350" spc="45" dirty="0">
                <a:latin typeface="Times New Roman"/>
                <a:cs typeface="Times New Roman"/>
              </a:rPr>
              <a:t>)</a:t>
            </a:r>
            <a:endParaRPr sz="2350">
              <a:latin typeface="Times New Roman"/>
              <a:cs typeface="Times New Roman"/>
            </a:endParaRPr>
          </a:p>
          <a:p>
            <a:pPr marL="12700">
              <a:lnSpc>
                <a:spcPct val="100000"/>
              </a:lnSpc>
              <a:spcBef>
                <a:spcPts val="1855"/>
              </a:spcBef>
            </a:pPr>
            <a:r>
              <a:rPr sz="2350" i="1" spc="30" dirty="0">
                <a:latin typeface="Times New Roman"/>
                <a:cs typeface="Times New Roman"/>
              </a:rPr>
              <a:t>P</a:t>
            </a:r>
            <a:r>
              <a:rPr sz="2350" spc="30" dirty="0">
                <a:latin typeface="Times New Roman"/>
                <a:cs typeface="Times New Roman"/>
              </a:rPr>
              <a:t>(</a:t>
            </a:r>
            <a:r>
              <a:rPr sz="2350" i="1" spc="30" dirty="0">
                <a:latin typeface="Times New Roman"/>
                <a:cs typeface="Times New Roman"/>
              </a:rPr>
              <a:t>b</a:t>
            </a:r>
            <a:r>
              <a:rPr sz="2350" spc="30" dirty="0">
                <a:latin typeface="Times New Roman"/>
                <a:cs typeface="Times New Roman"/>
              </a:rPr>
              <a:t>,</a:t>
            </a:r>
            <a:r>
              <a:rPr sz="2350" spc="-385" dirty="0">
                <a:latin typeface="Times New Roman"/>
                <a:cs typeface="Times New Roman"/>
              </a:rPr>
              <a:t> </a:t>
            </a:r>
            <a:r>
              <a:rPr sz="2350" i="1" spc="25" dirty="0">
                <a:latin typeface="Times New Roman"/>
                <a:cs typeface="Times New Roman"/>
              </a:rPr>
              <a:t>c</a:t>
            </a:r>
            <a:r>
              <a:rPr sz="2350" spc="25" dirty="0">
                <a:latin typeface="Times New Roman"/>
                <a:cs typeface="Times New Roman"/>
              </a:rPr>
              <a:t>,</a:t>
            </a:r>
            <a:r>
              <a:rPr sz="2350" spc="-340" dirty="0">
                <a:latin typeface="Times New Roman"/>
                <a:cs typeface="Times New Roman"/>
              </a:rPr>
              <a:t> </a:t>
            </a:r>
            <a:r>
              <a:rPr sz="2350" i="1" spc="15" dirty="0">
                <a:latin typeface="Times New Roman"/>
                <a:cs typeface="Times New Roman"/>
              </a:rPr>
              <a:t>d</a:t>
            </a:r>
            <a:r>
              <a:rPr sz="2350" i="1" spc="-315" dirty="0">
                <a:latin typeface="Times New Roman"/>
                <a:cs typeface="Times New Roman"/>
              </a:rPr>
              <a:t> </a:t>
            </a:r>
            <a:r>
              <a:rPr sz="2350" spc="10" dirty="0">
                <a:latin typeface="Times New Roman"/>
                <a:cs typeface="Times New Roman"/>
              </a:rPr>
              <a:t>) </a:t>
            </a:r>
            <a:r>
              <a:rPr sz="2350" spc="15" dirty="0">
                <a:latin typeface="Symbol"/>
                <a:cs typeface="Symbol"/>
              </a:rPr>
              <a:t></a:t>
            </a:r>
            <a:r>
              <a:rPr sz="2350" spc="-35" dirty="0">
                <a:latin typeface="Times New Roman"/>
                <a:cs typeface="Times New Roman"/>
              </a:rPr>
              <a:t> </a:t>
            </a:r>
            <a:r>
              <a:rPr sz="2350" i="1" spc="45" dirty="0">
                <a:latin typeface="Times New Roman"/>
                <a:cs typeface="Times New Roman"/>
              </a:rPr>
              <a:t>P</a:t>
            </a:r>
            <a:r>
              <a:rPr sz="2350" spc="45" dirty="0">
                <a:latin typeface="Times New Roman"/>
                <a:cs typeface="Times New Roman"/>
              </a:rPr>
              <a:t>(</a:t>
            </a:r>
            <a:r>
              <a:rPr sz="2350" i="1" spc="45" dirty="0">
                <a:latin typeface="Times New Roman"/>
                <a:cs typeface="Times New Roman"/>
              </a:rPr>
              <a:t>c</a:t>
            </a:r>
            <a:r>
              <a:rPr sz="2350" i="1" spc="-150" dirty="0">
                <a:latin typeface="Times New Roman"/>
                <a:cs typeface="Times New Roman"/>
              </a:rPr>
              <a:t> </a:t>
            </a:r>
            <a:r>
              <a:rPr sz="2350" spc="5" dirty="0">
                <a:latin typeface="Times New Roman"/>
                <a:cs typeface="Times New Roman"/>
              </a:rPr>
              <a:t>|</a:t>
            </a:r>
            <a:r>
              <a:rPr sz="2350" spc="-225" dirty="0">
                <a:latin typeface="Times New Roman"/>
                <a:cs typeface="Times New Roman"/>
              </a:rPr>
              <a:t> </a:t>
            </a:r>
            <a:r>
              <a:rPr sz="2350" i="1" spc="75" dirty="0">
                <a:latin typeface="Times New Roman"/>
                <a:cs typeface="Times New Roman"/>
              </a:rPr>
              <a:t>b</a:t>
            </a:r>
            <a:r>
              <a:rPr sz="2350" spc="75" dirty="0">
                <a:latin typeface="Times New Roman"/>
                <a:cs typeface="Times New Roman"/>
              </a:rPr>
              <a:t>)</a:t>
            </a:r>
            <a:r>
              <a:rPr sz="2350" i="1" spc="75" dirty="0">
                <a:latin typeface="Times New Roman"/>
                <a:cs typeface="Times New Roman"/>
              </a:rPr>
              <a:t>P</a:t>
            </a:r>
            <a:r>
              <a:rPr sz="2350" spc="75" dirty="0">
                <a:latin typeface="Times New Roman"/>
                <a:cs typeface="Times New Roman"/>
              </a:rPr>
              <a:t>(</a:t>
            </a:r>
            <a:r>
              <a:rPr sz="2350" i="1" spc="75" dirty="0">
                <a:latin typeface="Times New Roman"/>
                <a:cs typeface="Times New Roman"/>
              </a:rPr>
              <a:t>d</a:t>
            </a:r>
            <a:r>
              <a:rPr sz="2350" i="1" spc="50" dirty="0">
                <a:latin typeface="Times New Roman"/>
                <a:cs typeface="Times New Roman"/>
              </a:rPr>
              <a:t> </a:t>
            </a:r>
            <a:r>
              <a:rPr sz="2350" spc="5" dirty="0">
                <a:latin typeface="Times New Roman"/>
                <a:cs typeface="Times New Roman"/>
              </a:rPr>
              <a:t>|</a:t>
            </a:r>
            <a:r>
              <a:rPr sz="2350" spc="-185" dirty="0">
                <a:latin typeface="Times New Roman"/>
                <a:cs typeface="Times New Roman"/>
              </a:rPr>
              <a:t> </a:t>
            </a:r>
            <a:r>
              <a:rPr sz="2350" i="1" spc="45" dirty="0">
                <a:latin typeface="Times New Roman"/>
                <a:cs typeface="Times New Roman"/>
              </a:rPr>
              <a:t>c</a:t>
            </a:r>
            <a:r>
              <a:rPr sz="2350" spc="45" dirty="0">
                <a:latin typeface="Times New Roman"/>
                <a:cs typeface="Times New Roman"/>
              </a:rPr>
              <a:t>)</a:t>
            </a:r>
            <a:r>
              <a:rPr sz="2350" spc="-355" dirty="0">
                <a:latin typeface="Times New Roman"/>
                <a:cs typeface="Times New Roman"/>
              </a:rPr>
              <a:t> </a:t>
            </a:r>
            <a:r>
              <a:rPr sz="5325" spc="120" baseline="-8607" dirty="0">
                <a:latin typeface="Symbol"/>
                <a:cs typeface="Symbol"/>
              </a:rPr>
              <a:t></a:t>
            </a:r>
            <a:r>
              <a:rPr sz="2350" i="1" spc="80" dirty="0">
                <a:latin typeface="Times New Roman"/>
                <a:cs typeface="Times New Roman"/>
              </a:rPr>
              <a:t>P</a:t>
            </a:r>
            <a:r>
              <a:rPr sz="2350" spc="80" dirty="0">
                <a:latin typeface="Times New Roman"/>
                <a:cs typeface="Times New Roman"/>
              </a:rPr>
              <a:t>(</a:t>
            </a:r>
            <a:r>
              <a:rPr sz="2350" i="1" spc="80" dirty="0">
                <a:latin typeface="Times New Roman"/>
                <a:cs typeface="Times New Roman"/>
              </a:rPr>
              <a:t>a</a:t>
            </a:r>
            <a:r>
              <a:rPr sz="2350" spc="80" dirty="0">
                <a:latin typeface="Times New Roman"/>
                <a:cs typeface="Times New Roman"/>
              </a:rPr>
              <a:t>)</a:t>
            </a:r>
            <a:r>
              <a:rPr sz="2350" i="1" spc="80" dirty="0">
                <a:latin typeface="Times New Roman"/>
                <a:cs typeface="Times New Roman"/>
              </a:rPr>
              <a:t>P</a:t>
            </a:r>
            <a:r>
              <a:rPr sz="2350" spc="80" dirty="0">
                <a:latin typeface="Times New Roman"/>
                <a:cs typeface="Times New Roman"/>
              </a:rPr>
              <a:t>(</a:t>
            </a:r>
            <a:r>
              <a:rPr sz="2350" i="1" spc="80" dirty="0">
                <a:latin typeface="Times New Roman"/>
                <a:cs typeface="Times New Roman"/>
              </a:rPr>
              <a:t>b</a:t>
            </a:r>
            <a:r>
              <a:rPr sz="2350" i="1" spc="-175" dirty="0">
                <a:latin typeface="Times New Roman"/>
                <a:cs typeface="Times New Roman"/>
              </a:rPr>
              <a:t> </a:t>
            </a:r>
            <a:r>
              <a:rPr sz="2350" spc="5" dirty="0">
                <a:latin typeface="Times New Roman"/>
                <a:cs typeface="Times New Roman"/>
              </a:rPr>
              <a:t>|</a:t>
            </a:r>
            <a:r>
              <a:rPr sz="2350" spc="-150" dirty="0">
                <a:latin typeface="Times New Roman"/>
                <a:cs typeface="Times New Roman"/>
              </a:rPr>
              <a:t> </a:t>
            </a:r>
            <a:r>
              <a:rPr sz="2350" i="1" spc="55" dirty="0">
                <a:latin typeface="Times New Roman"/>
                <a:cs typeface="Times New Roman"/>
              </a:rPr>
              <a:t>a</a:t>
            </a:r>
            <a:r>
              <a:rPr sz="2350" spc="55" dirty="0">
                <a:latin typeface="Times New Roman"/>
                <a:cs typeface="Times New Roman"/>
              </a:rPr>
              <a:t>)</a:t>
            </a:r>
            <a:endParaRPr sz="2350">
              <a:latin typeface="Times New Roman"/>
              <a:cs typeface="Times New Roman"/>
            </a:endParaRPr>
          </a:p>
          <a:p>
            <a:pPr marL="12700">
              <a:lnSpc>
                <a:spcPct val="100000"/>
              </a:lnSpc>
              <a:spcBef>
                <a:spcPts val="840"/>
              </a:spcBef>
            </a:pPr>
            <a:r>
              <a:rPr sz="2350" i="1" spc="45" dirty="0">
                <a:latin typeface="Times New Roman"/>
                <a:cs typeface="Times New Roman"/>
              </a:rPr>
              <a:t>P</a:t>
            </a:r>
            <a:r>
              <a:rPr sz="2350" spc="45" dirty="0">
                <a:latin typeface="Times New Roman"/>
                <a:cs typeface="Times New Roman"/>
              </a:rPr>
              <a:t>(</a:t>
            </a:r>
            <a:r>
              <a:rPr sz="2350" i="1" spc="45" dirty="0">
                <a:latin typeface="Times New Roman"/>
                <a:cs typeface="Times New Roman"/>
              </a:rPr>
              <a:t>c</a:t>
            </a:r>
            <a:r>
              <a:rPr sz="2350" spc="45" dirty="0">
                <a:latin typeface="Times New Roman"/>
                <a:cs typeface="Times New Roman"/>
              </a:rPr>
              <a:t>,</a:t>
            </a:r>
            <a:r>
              <a:rPr sz="2350" spc="-345" dirty="0">
                <a:latin typeface="Times New Roman"/>
                <a:cs typeface="Times New Roman"/>
              </a:rPr>
              <a:t> </a:t>
            </a:r>
            <a:r>
              <a:rPr sz="2350" i="1" spc="15" dirty="0">
                <a:latin typeface="Times New Roman"/>
                <a:cs typeface="Times New Roman"/>
              </a:rPr>
              <a:t>d</a:t>
            </a:r>
            <a:r>
              <a:rPr sz="2350" i="1" spc="-320" dirty="0">
                <a:latin typeface="Times New Roman"/>
                <a:cs typeface="Times New Roman"/>
              </a:rPr>
              <a:t> </a:t>
            </a:r>
            <a:r>
              <a:rPr sz="2350" spc="10" dirty="0">
                <a:latin typeface="Times New Roman"/>
                <a:cs typeface="Times New Roman"/>
              </a:rPr>
              <a:t>)</a:t>
            </a:r>
            <a:r>
              <a:rPr sz="2350" spc="-5" dirty="0">
                <a:latin typeface="Times New Roman"/>
                <a:cs typeface="Times New Roman"/>
              </a:rPr>
              <a:t> </a:t>
            </a:r>
            <a:r>
              <a:rPr sz="2350" spc="15" dirty="0">
                <a:latin typeface="Symbol"/>
                <a:cs typeface="Symbol"/>
              </a:rPr>
              <a:t></a:t>
            </a:r>
            <a:r>
              <a:rPr sz="2350" spc="-30" dirty="0">
                <a:latin typeface="Times New Roman"/>
                <a:cs typeface="Times New Roman"/>
              </a:rPr>
              <a:t> </a:t>
            </a:r>
            <a:r>
              <a:rPr sz="2350" i="1" spc="55" dirty="0">
                <a:latin typeface="Times New Roman"/>
                <a:cs typeface="Times New Roman"/>
              </a:rPr>
              <a:t>P</a:t>
            </a:r>
            <a:r>
              <a:rPr sz="2350" spc="55" dirty="0">
                <a:latin typeface="Times New Roman"/>
                <a:cs typeface="Times New Roman"/>
              </a:rPr>
              <a:t>(</a:t>
            </a:r>
            <a:r>
              <a:rPr sz="2350" i="1" spc="55" dirty="0">
                <a:latin typeface="Times New Roman"/>
                <a:cs typeface="Times New Roman"/>
              </a:rPr>
              <a:t>d</a:t>
            </a:r>
            <a:r>
              <a:rPr sz="2350" i="1" spc="50" dirty="0">
                <a:latin typeface="Times New Roman"/>
                <a:cs typeface="Times New Roman"/>
              </a:rPr>
              <a:t> </a:t>
            </a:r>
            <a:r>
              <a:rPr sz="2350" spc="5" dirty="0">
                <a:latin typeface="Times New Roman"/>
                <a:cs typeface="Times New Roman"/>
              </a:rPr>
              <a:t>|</a:t>
            </a:r>
            <a:r>
              <a:rPr sz="2350" spc="-190" dirty="0">
                <a:latin typeface="Times New Roman"/>
                <a:cs typeface="Times New Roman"/>
              </a:rPr>
              <a:t> </a:t>
            </a:r>
            <a:r>
              <a:rPr sz="2350" i="1" spc="114" dirty="0">
                <a:latin typeface="Times New Roman"/>
                <a:cs typeface="Times New Roman"/>
              </a:rPr>
              <a:t>c</a:t>
            </a:r>
            <a:r>
              <a:rPr sz="2350" spc="114" dirty="0">
                <a:latin typeface="Times New Roman"/>
                <a:cs typeface="Times New Roman"/>
              </a:rPr>
              <a:t>)</a:t>
            </a:r>
            <a:r>
              <a:rPr sz="5325" spc="172" baseline="-8607" dirty="0">
                <a:latin typeface="Symbol"/>
                <a:cs typeface="Symbol"/>
              </a:rPr>
              <a:t></a:t>
            </a:r>
            <a:r>
              <a:rPr sz="2350" i="1" spc="114" dirty="0">
                <a:latin typeface="Times New Roman"/>
                <a:cs typeface="Times New Roman"/>
              </a:rPr>
              <a:t>P</a:t>
            </a:r>
            <a:r>
              <a:rPr sz="2350" spc="114" dirty="0">
                <a:latin typeface="Times New Roman"/>
                <a:cs typeface="Times New Roman"/>
              </a:rPr>
              <a:t>(</a:t>
            </a:r>
            <a:r>
              <a:rPr sz="2350" i="1" spc="114" dirty="0">
                <a:latin typeface="Times New Roman"/>
                <a:cs typeface="Times New Roman"/>
              </a:rPr>
              <a:t>a</a:t>
            </a:r>
            <a:r>
              <a:rPr sz="2350" spc="114" dirty="0">
                <a:latin typeface="Times New Roman"/>
                <a:cs typeface="Times New Roman"/>
              </a:rPr>
              <a:t>)</a:t>
            </a:r>
            <a:r>
              <a:rPr sz="2350" i="1" spc="114" dirty="0">
                <a:latin typeface="Times New Roman"/>
                <a:cs typeface="Times New Roman"/>
              </a:rPr>
              <a:t>P</a:t>
            </a:r>
            <a:r>
              <a:rPr sz="2350" spc="114" dirty="0">
                <a:latin typeface="Times New Roman"/>
                <a:cs typeface="Times New Roman"/>
              </a:rPr>
              <a:t>(</a:t>
            </a:r>
            <a:r>
              <a:rPr sz="2350" i="1" spc="114" dirty="0">
                <a:latin typeface="Times New Roman"/>
                <a:cs typeface="Times New Roman"/>
              </a:rPr>
              <a:t>b</a:t>
            </a:r>
            <a:r>
              <a:rPr sz="2350" i="1" spc="-175" dirty="0">
                <a:latin typeface="Times New Roman"/>
                <a:cs typeface="Times New Roman"/>
              </a:rPr>
              <a:t> </a:t>
            </a:r>
            <a:r>
              <a:rPr sz="2350" spc="5" dirty="0">
                <a:latin typeface="Times New Roman"/>
                <a:cs typeface="Times New Roman"/>
              </a:rPr>
              <a:t>|</a:t>
            </a:r>
            <a:r>
              <a:rPr sz="2350" spc="-155" dirty="0">
                <a:latin typeface="Times New Roman"/>
                <a:cs typeface="Times New Roman"/>
              </a:rPr>
              <a:t> </a:t>
            </a:r>
            <a:r>
              <a:rPr sz="2350" i="1" spc="75" dirty="0">
                <a:latin typeface="Times New Roman"/>
                <a:cs typeface="Times New Roman"/>
              </a:rPr>
              <a:t>a</a:t>
            </a:r>
            <a:r>
              <a:rPr sz="2350" spc="75" dirty="0">
                <a:latin typeface="Times New Roman"/>
                <a:cs typeface="Times New Roman"/>
              </a:rPr>
              <a:t>)</a:t>
            </a:r>
            <a:r>
              <a:rPr sz="2350" i="1" spc="75" dirty="0">
                <a:latin typeface="Times New Roman"/>
                <a:cs typeface="Times New Roman"/>
              </a:rPr>
              <a:t>P</a:t>
            </a:r>
            <a:r>
              <a:rPr sz="2350" spc="75" dirty="0">
                <a:latin typeface="Times New Roman"/>
                <a:cs typeface="Times New Roman"/>
              </a:rPr>
              <a:t>(</a:t>
            </a:r>
            <a:r>
              <a:rPr sz="2350" i="1" spc="75" dirty="0">
                <a:latin typeface="Times New Roman"/>
                <a:cs typeface="Times New Roman"/>
              </a:rPr>
              <a:t>c</a:t>
            </a:r>
            <a:r>
              <a:rPr sz="2350" i="1" spc="-150" dirty="0">
                <a:latin typeface="Times New Roman"/>
                <a:cs typeface="Times New Roman"/>
              </a:rPr>
              <a:t> </a:t>
            </a:r>
            <a:r>
              <a:rPr sz="2350" spc="5" dirty="0">
                <a:latin typeface="Times New Roman"/>
                <a:cs typeface="Times New Roman"/>
              </a:rPr>
              <a:t>|</a:t>
            </a:r>
            <a:r>
              <a:rPr sz="2350" spc="-229" dirty="0">
                <a:latin typeface="Times New Roman"/>
                <a:cs typeface="Times New Roman"/>
              </a:rPr>
              <a:t> </a:t>
            </a:r>
            <a:r>
              <a:rPr sz="2350" i="1" spc="35" dirty="0">
                <a:latin typeface="Times New Roman"/>
                <a:cs typeface="Times New Roman"/>
              </a:rPr>
              <a:t>b</a:t>
            </a:r>
            <a:r>
              <a:rPr sz="2350" spc="35" dirty="0">
                <a:latin typeface="Times New Roman"/>
                <a:cs typeface="Times New Roman"/>
              </a:rPr>
              <a:t>)</a:t>
            </a:r>
            <a:endParaRPr sz="2350">
              <a:latin typeface="Times New Roman"/>
              <a:cs typeface="Times New Roman"/>
            </a:endParaRPr>
          </a:p>
          <a:p>
            <a:pPr marR="297815" algn="ctr">
              <a:lnSpc>
                <a:spcPct val="100000"/>
              </a:lnSpc>
              <a:spcBef>
                <a:spcPts val="225"/>
              </a:spcBef>
              <a:tabLst>
                <a:tab pos="354965" algn="l"/>
              </a:tabLst>
            </a:pPr>
            <a:r>
              <a:rPr sz="1350" i="1" spc="10" dirty="0">
                <a:latin typeface="Times New Roman"/>
                <a:cs typeface="Times New Roman"/>
              </a:rPr>
              <a:t>a	b</a:t>
            </a:r>
            <a:endParaRPr sz="135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1739" y="867410"/>
            <a:ext cx="1981835" cy="697230"/>
          </a:xfrm>
          <a:prstGeom prst="rect">
            <a:avLst/>
          </a:prstGeom>
        </p:spPr>
        <p:txBody>
          <a:bodyPr vert="horz" wrap="square" lIns="0" tIns="13335" rIns="0" bIns="0" rtlCol="0">
            <a:spAutoFit/>
          </a:bodyPr>
          <a:lstStyle/>
          <a:p>
            <a:pPr marL="12700">
              <a:lnSpc>
                <a:spcPct val="100000"/>
              </a:lnSpc>
              <a:spcBef>
                <a:spcPts val="105"/>
              </a:spcBef>
            </a:pPr>
            <a:r>
              <a:rPr sz="4400" spc="-5" dirty="0"/>
              <a:t>E</a:t>
            </a:r>
            <a:r>
              <a:rPr sz="4400" spc="-10" dirty="0"/>
              <a:t>M</a:t>
            </a:r>
            <a:r>
              <a:rPr sz="4400" dirty="0">
                <a:latin typeface="宋体"/>
                <a:cs typeface="宋体"/>
              </a:rPr>
              <a:t>算</a:t>
            </a:r>
            <a:r>
              <a:rPr sz="4400" spc="5" dirty="0">
                <a:latin typeface="宋体"/>
                <a:cs typeface="宋体"/>
              </a:rPr>
              <a:t>法</a:t>
            </a:r>
            <a:endParaRPr sz="4400">
              <a:latin typeface="宋体"/>
              <a:cs typeface="宋体"/>
            </a:endParaRPr>
          </a:p>
        </p:txBody>
      </p:sp>
      <p:sp>
        <p:nvSpPr>
          <p:cNvPr id="3" name="object 3"/>
          <p:cNvSpPr/>
          <p:nvPr/>
        </p:nvSpPr>
        <p:spPr>
          <a:xfrm>
            <a:off x="1577339" y="2343150"/>
            <a:ext cx="1397000" cy="0"/>
          </a:xfrm>
          <a:custGeom>
            <a:avLst/>
            <a:gdLst/>
            <a:ahLst/>
            <a:cxnLst/>
            <a:rect l="l" t="t" r="r" b="b"/>
            <a:pathLst>
              <a:path w="1397000">
                <a:moveTo>
                  <a:pt x="0" y="0"/>
                </a:moveTo>
                <a:lnTo>
                  <a:pt x="1396999" y="0"/>
                </a:lnTo>
              </a:path>
            </a:pathLst>
          </a:custGeom>
          <a:ln w="13716">
            <a:solidFill>
              <a:srgbClr val="000000"/>
            </a:solidFill>
          </a:ln>
        </p:spPr>
        <p:txBody>
          <a:bodyPr wrap="square" lIns="0" tIns="0" rIns="0" bIns="0" rtlCol="0"/>
          <a:lstStyle/>
          <a:p>
            <a:endParaRPr/>
          </a:p>
        </p:txBody>
      </p:sp>
      <p:sp>
        <p:nvSpPr>
          <p:cNvPr id="4" name="object 4"/>
          <p:cNvSpPr/>
          <p:nvPr/>
        </p:nvSpPr>
        <p:spPr>
          <a:xfrm>
            <a:off x="3253740" y="2343150"/>
            <a:ext cx="1397000" cy="0"/>
          </a:xfrm>
          <a:custGeom>
            <a:avLst/>
            <a:gdLst/>
            <a:ahLst/>
            <a:cxnLst/>
            <a:rect l="l" t="t" r="r" b="b"/>
            <a:pathLst>
              <a:path w="1397000">
                <a:moveTo>
                  <a:pt x="0" y="0"/>
                </a:moveTo>
                <a:lnTo>
                  <a:pt x="1397000" y="0"/>
                </a:lnTo>
              </a:path>
            </a:pathLst>
          </a:custGeom>
          <a:ln w="13716">
            <a:solidFill>
              <a:srgbClr val="000000"/>
            </a:solidFill>
          </a:ln>
        </p:spPr>
        <p:txBody>
          <a:bodyPr wrap="square" lIns="0" tIns="0" rIns="0" bIns="0" rtlCol="0"/>
          <a:lstStyle/>
          <a:p>
            <a:endParaRPr/>
          </a:p>
        </p:txBody>
      </p:sp>
      <p:sp>
        <p:nvSpPr>
          <p:cNvPr id="5" name="object 5"/>
          <p:cNvSpPr txBox="1"/>
          <p:nvPr/>
        </p:nvSpPr>
        <p:spPr>
          <a:xfrm>
            <a:off x="1221739" y="1908682"/>
            <a:ext cx="9505315" cy="3858895"/>
          </a:xfrm>
          <a:prstGeom prst="rect">
            <a:avLst/>
          </a:prstGeom>
        </p:spPr>
        <p:txBody>
          <a:bodyPr vert="horz" wrap="square" lIns="0" tIns="123189" rIns="0" bIns="0" rtlCol="0">
            <a:spAutoFit/>
          </a:bodyPr>
          <a:lstStyle/>
          <a:p>
            <a:pPr marL="355600" indent="-342900">
              <a:lnSpc>
                <a:spcPct val="100000"/>
              </a:lnSpc>
              <a:spcBef>
                <a:spcPts val="969"/>
              </a:spcBef>
              <a:buSzPct val="79545"/>
              <a:buFont typeface="Wingdings"/>
              <a:buChar char=""/>
              <a:tabLst>
                <a:tab pos="354965" algn="l"/>
                <a:tab pos="355600" algn="l"/>
              </a:tabLst>
            </a:pPr>
            <a:r>
              <a:rPr sz="2200" dirty="0">
                <a:latin typeface="宋体"/>
                <a:cs typeface="宋体"/>
              </a:rPr>
              <a:t>不完全数据或有数据丢失的数据集（存在隐含变量</a:t>
            </a:r>
            <a:r>
              <a:rPr sz="2200" spc="-5" dirty="0">
                <a:latin typeface="宋体"/>
                <a:cs typeface="宋体"/>
              </a:rPr>
              <a:t>）</a:t>
            </a:r>
            <a:endParaRPr sz="2200">
              <a:latin typeface="宋体"/>
              <a:cs typeface="宋体"/>
            </a:endParaRPr>
          </a:p>
          <a:p>
            <a:pPr marL="355600" indent="-342900">
              <a:lnSpc>
                <a:spcPct val="100000"/>
              </a:lnSpc>
              <a:spcBef>
                <a:spcPts val="869"/>
              </a:spcBef>
              <a:buSzPct val="79545"/>
              <a:buFont typeface="Wingdings"/>
              <a:buChar char=""/>
              <a:tabLst>
                <a:tab pos="354965" algn="l"/>
                <a:tab pos="355600" algn="l"/>
              </a:tabLst>
            </a:pPr>
            <a:r>
              <a:rPr sz="2200" dirty="0">
                <a:latin typeface="宋体"/>
                <a:cs typeface="宋体"/>
              </a:rPr>
              <a:t>求解概率模型参数的最大似然估计方</a:t>
            </a:r>
            <a:r>
              <a:rPr sz="2200" spc="-5" dirty="0">
                <a:latin typeface="宋体"/>
                <a:cs typeface="宋体"/>
              </a:rPr>
              <a:t>法</a:t>
            </a:r>
            <a:endParaRPr sz="2200">
              <a:latin typeface="宋体"/>
              <a:cs typeface="宋体"/>
            </a:endParaRPr>
          </a:p>
          <a:p>
            <a:pPr>
              <a:lnSpc>
                <a:spcPct val="100000"/>
              </a:lnSpc>
            </a:pPr>
            <a:endParaRPr sz="2200">
              <a:latin typeface="Times New Roman"/>
              <a:cs typeface="Times New Roman"/>
            </a:endParaRPr>
          </a:p>
          <a:p>
            <a:pPr marL="12700">
              <a:lnSpc>
                <a:spcPct val="100000"/>
              </a:lnSpc>
              <a:spcBef>
                <a:spcPts val="1845"/>
              </a:spcBef>
            </a:pPr>
            <a:r>
              <a:rPr sz="2200" spc="-5" dirty="0">
                <a:latin typeface="Times New Roman"/>
                <a:cs typeface="Times New Roman"/>
              </a:rPr>
              <a:t>e.g.</a:t>
            </a:r>
            <a:endParaRPr sz="2200">
              <a:latin typeface="Times New Roman"/>
              <a:cs typeface="Times New Roman"/>
            </a:endParaRPr>
          </a:p>
          <a:p>
            <a:pPr marL="12700" marR="5080">
              <a:lnSpc>
                <a:spcPct val="79900"/>
              </a:lnSpc>
              <a:spcBef>
                <a:spcPts val="1400"/>
              </a:spcBef>
            </a:pPr>
            <a:r>
              <a:rPr sz="2200" dirty="0">
                <a:latin typeface="宋体"/>
                <a:cs typeface="宋体"/>
              </a:rPr>
              <a:t>西瓜的特征有</a:t>
            </a:r>
            <a:r>
              <a:rPr sz="2200" dirty="0">
                <a:latin typeface="Times New Roman"/>
                <a:cs typeface="Times New Roman"/>
              </a:rPr>
              <a:t>{x</a:t>
            </a:r>
            <a:r>
              <a:rPr sz="2100" baseline="21825" dirty="0">
                <a:latin typeface="Times New Roman"/>
                <a:cs typeface="Times New Roman"/>
              </a:rPr>
              <a:t>1</a:t>
            </a:r>
            <a:r>
              <a:rPr sz="2200" dirty="0">
                <a:latin typeface="Times New Roman"/>
                <a:cs typeface="Times New Roman"/>
              </a:rPr>
              <a:t>(</a:t>
            </a:r>
            <a:r>
              <a:rPr sz="2200" dirty="0">
                <a:latin typeface="宋体"/>
                <a:cs typeface="宋体"/>
              </a:rPr>
              <a:t>色泽</a:t>
            </a:r>
            <a:r>
              <a:rPr sz="2200" dirty="0">
                <a:latin typeface="Times New Roman"/>
                <a:cs typeface="Times New Roman"/>
              </a:rPr>
              <a:t>)</a:t>
            </a:r>
            <a:r>
              <a:rPr sz="2200" dirty="0">
                <a:latin typeface="宋体"/>
                <a:cs typeface="宋体"/>
              </a:rPr>
              <a:t>，</a:t>
            </a:r>
            <a:r>
              <a:rPr sz="2200" dirty="0">
                <a:latin typeface="Times New Roman"/>
                <a:cs typeface="Times New Roman"/>
              </a:rPr>
              <a:t>x</a:t>
            </a:r>
            <a:r>
              <a:rPr sz="2100" baseline="21825" dirty="0">
                <a:latin typeface="Times New Roman"/>
                <a:cs typeface="Times New Roman"/>
              </a:rPr>
              <a:t>2</a:t>
            </a:r>
            <a:r>
              <a:rPr sz="2200" dirty="0">
                <a:latin typeface="Times New Roman"/>
                <a:cs typeface="Times New Roman"/>
              </a:rPr>
              <a:t>(</a:t>
            </a:r>
            <a:r>
              <a:rPr sz="2200" dirty="0">
                <a:latin typeface="宋体"/>
                <a:cs typeface="宋体"/>
              </a:rPr>
              <a:t>根蒂</a:t>
            </a:r>
            <a:r>
              <a:rPr sz="2200" dirty="0">
                <a:latin typeface="Times New Roman"/>
                <a:cs typeface="Times New Roman"/>
              </a:rPr>
              <a:t>)</a:t>
            </a:r>
            <a:r>
              <a:rPr sz="2200" dirty="0">
                <a:latin typeface="宋体"/>
                <a:cs typeface="宋体"/>
              </a:rPr>
              <a:t>，</a:t>
            </a:r>
            <a:r>
              <a:rPr sz="2200" dirty="0">
                <a:latin typeface="Times New Roman"/>
                <a:cs typeface="Times New Roman"/>
              </a:rPr>
              <a:t>x</a:t>
            </a:r>
            <a:r>
              <a:rPr sz="2100" baseline="21825" dirty="0">
                <a:latin typeface="Times New Roman"/>
                <a:cs typeface="Times New Roman"/>
              </a:rPr>
              <a:t>3</a:t>
            </a:r>
            <a:r>
              <a:rPr sz="2200" dirty="0">
                <a:latin typeface="Times New Roman"/>
                <a:cs typeface="Times New Roman"/>
              </a:rPr>
              <a:t>(</a:t>
            </a:r>
            <a:r>
              <a:rPr sz="2200" dirty="0">
                <a:latin typeface="宋体"/>
                <a:cs typeface="宋体"/>
              </a:rPr>
              <a:t>敲声</a:t>
            </a:r>
            <a:r>
              <a:rPr sz="2200" dirty="0">
                <a:latin typeface="Times New Roman"/>
                <a:cs typeface="Times New Roman"/>
              </a:rPr>
              <a:t>)</a:t>
            </a:r>
            <a:r>
              <a:rPr sz="2200" dirty="0">
                <a:latin typeface="宋体"/>
                <a:cs typeface="宋体"/>
              </a:rPr>
              <a:t>，</a:t>
            </a:r>
            <a:r>
              <a:rPr sz="2200" dirty="0">
                <a:latin typeface="Times New Roman"/>
                <a:cs typeface="Times New Roman"/>
              </a:rPr>
              <a:t>x</a:t>
            </a:r>
            <a:r>
              <a:rPr sz="2100" baseline="21825" dirty="0">
                <a:latin typeface="Times New Roman"/>
                <a:cs typeface="Times New Roman"/>
              </a:rPr>
              <a:t>4</a:t>
            </a:r>
            <a:r>
              <a:rPr sz="2200" dirty="0">
                <a:latin typeface="Times New Roman"/>
                <a:cs typeface="Times New Roman"/>
              </a:rPr>
              <a:t>(</a:t>
            </a:r>
            <a:r>
              <a:rPr sz="2200" dirty="0">
                <a:latin typeface="宋体"/>
                <a:cs typeface="宋体"/>
              </a:rPr>
              <a:t>纹理</a:t>
            </a:r>
            <a:r>
              <a:rPr sz="2200" spc="-5" dirty="0">
                <a:latin typeface="Times New Roman"/>
                <a:cs typeface="Times New Roman"/>
              </a:rPr>
              <a:t>)...}</a:t>
            </a:r>
            <a:r>
              <a:rPr sz="2200" spc="-45" dirty="0">
                <a:latin typeface="Times New Roman"/>
                <a:cs typeface="Times New Roman"/>
              </a:rPr>
              <a:t> </a:t>
            </a:r>
            <a:r>
              <a:rPr sz="2200" dirty="0">
                <a:latin typeface="宋体"/>
                <a:cs typeface="宋体"/>
              </a:rPr>
              <a:t>，但是瓜根蒂掉了</a:t>
            </a:r>
            <a:r>
              <a:rPr sz="2200" spc="-5" dirty="0">
                <a:latin typeface="宋体"/>
                <a:cs typeface="宋体"/>
              </a:rPr>
              <a:t>，  </a:t>
            </a:r>
            <a:r>
              <a:rPr sz="2200" dirty="0">
                <a:latin typeface="宋体"/>
                <a:cs typeface="宋体"/>
              </a:rPr>
              <a:t>不知道是</a:t>
            </a:r>
            <a:r>
              <a:rPr sz="2200" spc="-5" dirty="0">
                <a:latin typeface="Times New Roman"/>
                <a:cs typeface="Times New Roman"/>
              </a:rPr>
              <a:t>“</a:t>
            </a:r>
            <a:r>
              <a:rPr sz="2200" dirty="0">
                <a:latin typeface="宋体"/>
                <a:cs typeface="宋体"/>
              </a:rPr>
              <a:t>蜷缩</a:t>
            </a:r>
            <a:r>
              <a:rPr sz="2200" spc="-5" dirty="0">
                <a:latin typeface="Times New Roman"/>
                <a:cs typeface="Times New Roman"/>
              </a:rPr>
              <a:t>”</a:t>
            </a:r>
            <a:r>
              <a:rPr sz="2200" dirty="0">
                <a:latin typeface="宋体"/>
                <a:cs typeface="宋体"/>
              </a:rPr>
              <a:t>还是</a:t>
            </a:r>
            <a:r>
              <a:rPr sz="2200" spc="-5" dirty="0">
                <a:latin typeface="Times New Roman"/>
                <a:cs typeface="Times New Roman"/>
              </a:rPr>
              <a:t>“</a:t>
            </a:r>
            <a:r>
              <a:rPr sz="2200" dirty="0">
                <a:latin typeface="宋体"/>
                <a:cs typeface="宋体"/>
              </a:rPr>
              <a:t>硬挺</a:t>
            </a:r>
            <a:r>
              <a:rPr sz="2200" spc="-5" dirty="0">
                <a:latin typeface="Times New Roman"/>
                <a:cs typeface="Times New Roman"/>
              </a:rPr>
              <a:t>”</a:t>
            </a:r>
            <a:r>
              <a:rPr sz="2200" spc="-5" dirty="0">
                <a:latin typeface="宋体"/>
                <a:cs typeface="宋体"/>
              </a:rPr>
              <a:t>。</a:t>
            </a:r>
            <a:endParaRPr sz="2200">
              <a:latin typeface="宋体"/>
              <a:cs typeface="宋体"/>
            </a:endParaRPr>
          </a:p>
          <a:p>
            <a:pPr marL="12700">
              <a:lnSpc>
                <a:spcPct val="100000"/>
              </a:lnSpc>
              <a:spcBef>
                <a:spcPts val="869"/>
              </a:spcBef>
            </a:pPr>
            <a:r>
              <a:rPr sz="2200" dirty="0">
                <a:latin typeface="宋体"/>
                <a:cs typeface="宋体"/>
              </a:rPr>
              <a:t>随机找</a:t>
            </a:r>
            <a:r>
              <a:rPr sz="2200" spc="-5" dirty="0">
                <a:latin typeface="Times New Roman"/>
                <a:cs typeface="Times New Roman"/>
              </a:rPr>
              <a:t>100</a:t>
            </a:r>
            <a:r>
              <a:rPr sz="2200" dirty="0">
                <a:latin typeface="宋体"/>
                <a:cs typeface="宋体"/>
              </a:rPr>
              <a:t>个男生和</a:t>
            </a:r>
            <a:r>
              <a:rPr sz="2200" spc="-5" dirty="0">
                <a:latin typeface="Times New Roman"/>
                <a:cs typeface="Times New Roman"/>
              </a:rPr>
              <a:t>100</a:t>
            </a:r>
            <a:r>
              <a:rPr sz="2200" dirty="0">
                <a:latin typeface="宋体"/>
                <a:cs typeface="宋体"/>
              </a:rPr>
              <a:t>个女生测量身高，但样本记录时没有记录性别</a:t>
            </a:r>
            <a:r>
              <a:rPr sz="2200" spc="-5" dirty="0">
                <a:latin typeface="宋体"/>
                <a:cs typeface="宋体"/>
              </a:rPr>
              <a:t>。</a:t>
            </a:r>
            <a:endParaRPr sz="2200">
              <a:latin typeface="宋体"/>
              <a:cs typeface="宋体"/>
            </a:endParaRPr>
          </a:p>
          <a:p>
            <a:pPr>
              <a:lnSpc>
                <a:spcPct val="100000"/>
              </a:lnSpc>
            </a:pPr>
            <a:endParaRPr sz="2400">
              <a:latin typeface="Times New Roman"/>
              <a:cs typeface="Times New Roman"/>
            </a:endParaRPr>
          </a:p>
          <a:p>
            <a:pPr marL="12700">
              <a:lnSpc>
                <a:spcPct val="100000"/>
              </a:lnSpc>
              <a:spcBef>
                <a:spcPts val="1620"/>
              </a:spcBef>
            </a:pPr>
            <a:r>
              <a:rPr sz="2200" dirty="0">
                <a:latin typeface="宋体"/>
                <a:cs typeface="宋体"/>
              </a:rPr>
              <a:t>这些未观测的变量称为</a:t>
            </a:r>
            <a:r>
              <a:rPr sz="2200" spc="-5" dirty="0">
                <a:latin typeface="Times New Roman"/>
                <a:cs typeface="Times New Roman"/>
              </a:rPr>
              <a:t>“</a:t>
            </a:r>
            <a:r>
              <a:rPr sz="2200" dirty="0">
                <a:latin typeface="宋体"/>
                <a:cs typeface="宋体"/>
              </a:rPr>
              <a:t>隐变量</a:t>
            </a:r>
            <a:r>
              <a:rPr sz="2200" spc="-5" dirty="0">
                <a:latin typeface="Times New Roman"/>
                <a:cs typeface="Times New Roman"/>
              </a:rPr>
              <a:t>”</a:t>
            </a:r>
            <a:endParaRPr sz="2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410"/>
              </a:lnSpc>
            </a:pPr>
            <a:fld id="{81D60167-4931-47E6-BA6A-407CBD079E47}" type="slidenum">
              <a:rPr dirty="0"/>
              <a:t>17</a:t>
            </a:fld>
            <a:endParaRPr dirty="0"/>
          </a:p>
        </p:txBody>
      </p:sp>
    </p:spTree>
    <p:extLst>
      <p:ext uri="{BB962C8B-B14F-4D97-AF65-F5344CB8AC3E}">
        <p14:creationId xmlns:p14="http://schemas.microsoft.com/office/powerpoint/2010/main" val="3542998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1739" y="867410"/>
            <a:ext cx="1981835" cy="697230"/>
          </a:xfrm>
          <a:prstGeom prst="rect">
            <a:avLst/>
          </a:prstGeom>
        </p:spPr>
        <p:txBody>
          <a:bodyPr vert="horz" wrap="square" lIns="0" tIns="13335" rIns="0" bIns="0" rtlCol="0">
            <a:spAutoFit/>
          </a:bodyPr>
          <a:lstStyle/>
          <a:p>
            <a:pPr marL="12700">
              <a:lnSpc>
                <a:spcPct val="100000"/>
              </a:lnSpc>
              <a:spcBef>
                <a:spcPts val="105"/>
              </a:spcBef>
            </a:pPr>
            <a:r>
              <a:rPr sz="4400" spc="-5" dirty="0"/>
              <a:t>E</a:t>
            </a:r>
            <a:r>
              <a:rPr sz="4400" spc="-10" dirty="0"/>
              <a:t>M</a:t>
            </a:r>
            <a:r>
              <a:rPr sz="4400" dirty="0">
                <a:latin typeface="宋体"/>
                <a:cs typeface="宋体"/>
              </a:rPr>
              <a:t>算</a:t>
            </a:r>
            <a:r>
              <a:rPr sz="4400" spc="5" dirty="0">
                <a:latin typeface="宋体"/>
                <a:cs typeface="宋体"/>
              </a:rPr>
              <a:t>法</a:t>
            </a:r>
            <a:endParaRPr sz="4400">
              <a:latin typeface="宋体"/>
              <a:cs typeface="宋体"/>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410"/>
              </a:lnSpc>
            </a:pPr>
            <a:fld id="{81D60167-4931-47E6-BA6A-407CBD079E47}" type="slidenum">
              <a:rPr dirty="0"/>
              <a:t>18</a:t>
            </a:fld>
            <a:endParaRPr dirty="0"/>
          </a:p>
        </p:txBody>
      </p:sp>
      <p:sp>
        <p:nvSpPr>
          <p:cNvPr id="3" name="object 3"/>
          <p:cNvSpPr txBox="1"/>
          <p:nvPr/>
        </p:nvSpPr>
        <p:spPr>
          <a:xfrm>
            <a:off x="1221739" y="1866684"/>
            <a:ext cx="9240520" cy="3931920"/>
          </a:xfrm>
          <a:prstGeom prst="rect">
            <a:avLst/>
          </a:prstGeom>
        </p:spPr>
        <p:txBody>
          <a:bodyPr vert="horz" wrap="square" lIns="0" tIns="191770" rIns="0" bIns="0" rtlCol="0">
            <a:spAutoFit/>
          </a:bodyPr>
          <a:lstStyle/>
          <a:p>
            <a:pPr marL="355600" indent="-342900">
              <a:lnSpc>
                <a:spcPct val="100000"/>
              </a:lnSpc>
              <a:spcBef>
                <a:spcPts val="1510"/>
              </a:spcBef>
              <a:buSzPct val="79545"/>
              <a:buFont typeface="Wingdings"/>
              <a:buChar char=""/>
              <a:tabLst>
                <a:tab pos="354965" algn="l"/>
                <a:tab pos="355600" algn="l"/>
              </a:tabLst>
            </a:pPr>
            <a:r>
              <a:rPr sz="2200" b="1" spc="-5" dirty="0">
                <a:latin typeface="Times New Roman"/>
                <a:cs typeface="Times New Roman"/>
              </a:rPr>
              <a:t>X</a:t>
            </a:r>
            <a:r>
              <a:rPr sz="2200" dirty="0">
                <a:latin typeface="宋体"/>
                <a:cs typeface="宋体"/>
              </a:rPr>
              <a:t>表示已观测变量集</a:t>
            </a:r>
            <a:r>
              <a:rPr sz="2200" spc="-5" dirty="0">
                <a:latin typeface="宋体"/>
                <a:cs typeface="宋体"/>
              </a:rPr>
              <a:t>，</a:t>
            </a:r>
            <a:r>
              <a:rPr sz="2200" b="1" spc="-5" dirty="0">
                <a:latin typeface="Times New Roman"/>
                <a:cs typeface="Times New Roman"/>
              </a:rPr>
              <a:t>Z</a:t>
            </a:r>
            <a:r>
              <a:rPr sz="2200" dirty="0">
                <a:latin typeface="宋体"/>
                <a:cs typeface="宋体"/>
              </a:rPr>
              <a:t>表示隐变量集</a:t>
            </a:r>
            <a:r>
              <a:rPr sz="2200" spc="-5" dirty="0">
                <a:latin typeface="宋体"/>
                <a:cs typeface="宋体"/>
              </a:rPr>
              <a:t>，</a:t>
            </a:r>
            <a:r>
              <a:rPr sz="2200" spc="-5" dirty="0">
                <a:latin typeface="Times New Roman"/>
                <a:cs typeface="Times New Roman"/>
              </a:rPr>
              <a:t>θ</a:t>
            </a:r>
            <a:r>
              <a:rPr sz="2200" dirty="0">
                <a:latin typeface="宋体"/>
                <a:cs typeface="宋体"/>
              </a:rPr>
              <a:t>表示模型参</a:t>
            </a:r>
            <a:r>
              <a:rPr sz="2200" spc="-5" dirty="0">
                <a:latin typeface="宋体"/>
                <a:cs typeface="宋体"/>
              </a:rPr>
              <a:t>数</a:t>
            </a:r>
            <a:endParaRPr sz="2200">
              <a:latin typeface="宋体"/>
              <a:cs typeface="宋体"/>
            </a:endParaRPr>
          </a:p>
          <a:p>
            <a:pPr marL="143510" algn="ctr">
              <a:lnSpc>
                <a:spcPct val="100000"/>
              </a:lnSpc>
              <a:spcBef>
                <a:spcPts val="1465"/>
              </a:spcBef>
              <a:tabLst>
                <a:tab pos="3564254" algn="l"/>
                <a:tab pos="4766945" algn="l"/>
              </a:tabLst>
            </a:pPr>
            <a:r>
              <a:rPr sz="2150" i="1" spc="20" dirty="0">
                <a:latin typeface="Times New Roman"/>
                <a:cs typeface="Times New Roman"/>
              </a:rPr>
              <a:t>L</a:t>
            </a:r>
            <a:r>
              <a:rPr sz="2150" i="1" spc="-280" dirty="0">
                <a:latin typeface="Times New Roman"/>
                <a:cs typeface="Times New Roman"/>
              </a:rPr>
              <a:t> </a:t>
            </a:r>
            <a:r>
              <a:rPr sz="2150" spc="-114" dirty="0">
                <a:latin typeface="Times New Roman"/>
                <a:cs typeface="Times New Roman"/>
              </a:rPr>
              <a:t>(</a:t>
            </a:r>
            <a:r>
              <a:rPr sz="2250" i="1" spc="-114" dirty="0">
                <a:latin typeface="Symbol"/>
                <a:cs typeface="Symbol"/>
              </a:rPr>
              <a:t></a:t>
            </a:r>
            <a:r>
              <a:rPr sz="2250" i="1" spc="-320" dirty="0">
                <a:latin typeface="Times New Roman"/>
                <a:cs typeface="Times New Roman"/>
              </a:rPr>
              <a:t> </a:t>
            </a:r>
            <a:r>
              <a:rPr sz="2150" spc="5" dirty="0">
                <a:latin typeface="Times New Roman"/>
                <a:cs typeface="Times New Roman"/>
              </a:rPr>
              <a:t>|</a:t>
            </a:r>
            <a:r>
              <a:rPr sz="2150" spc="65" dirty="0">
                <a:latin typeface="Times New Roman"/>
                <a:cs typeface="Times New Roman"/>
              </a:rPr>
              <a:t> </a:t>
            </a:r>
            <a:r>
              <a:rPr sz="2150" b="1" spc="25" dirty="0">
                <a:latin typeface="Times New Roman"/>
                <a:cs typeface="Times New Roman"/>
              </a:rPr>
              <a:t>X</a:t>
            </a:r>
            <a:r>
              <a:rPr sz="2150" b="1" spc="-245" dirty="0">
                <a:latin typeface="Times New Roman"/>
                <a:cs typeface="Times New Roman"/>
              </a:rPr>
              <a:t> </a:t>
            </a:r>
            <a:r>
              <a:rPr sz="2150" spc="10" dirty="0">
                <a:latin typeface="Times New Roman"/>
                <a:cs typeface="Times New Roman"/>
              </a:rPr>
              <a:t>)</a:t>
            </a:r>
            <a:r>
              <a:rPr sz="2150" spc="175" dirty="0">
                <a:latin typeface="Times New Roman"/>
                <a:cs typeface="Times New Roman"/>
              </a:rPr>
              <a:t> </a:t>
            </a:r>
            <a:r>
              <a:rPr sz="2150" spc="20" dirty="0">
                <a:latin typeface="Symbol"/>
                <a:cs typeface="Symbol"/>
              </a:rPr>
              <a:t></a:t>
            </a:r>
            <a:r>
              <a:rPr sz="2150" spc="220" dirty="0">
                <a:latin typeface="Times New Roman"/>
                <a:cs typeface="Times New Roman"/>
              </a:rPr>
              <a:t> </a:t>
            </a:r>
            <a:r>
              <a:rPr sz="2150" spc="5" dirty="0">
                <a:latin typeface="Times New Roman"/>
                <a:cs typeface="Times New Roman"/>
              </a:rPr>
              <a:t>ln</a:t>
            </a:r>
            <a:r>
              <a:rPr sz="2150" spc="409" dirty="0">
                <a:latin typeface="Times New Roman"/>
                <a:cs typeface="Times New Roman"/>
              </a:rPr>
              <a:t> </a:t>
            </a:r>
            <a:r>
              <a:rPr sz="2150" i="1" spc="20" dirty="0">
                <a:latin typeface="Times New Roman"/>
                <a:cs typeface="Times New Roman"/>
              </a:rPr>
              <a:t>P</a:t>
            </a:r>
            <a:r>
              <a:rPr sz="2150" i="1" spc="-235" dirty="0">
                <a:latin typeface="Times New Roman"/>
                <a:cs typeface="Times New Roman"/>
              </a:rPr>
              <a:t> </a:t>
            </a:r>
            <a:r>
              <a:rPr sz="2150" spc="10" dirty="0">
                <a:latin typeface="Times New Roman"/>
                <a:cs typeface="Times New Roman"/>
              </a:rPr>
              <a:t>(</a:t>
            </a:r>
            <a:r>
              <a:rPr sz="2150" spc="-310" dirty="0">
                <a:latin typeface="Times New Roman"/>
                <a:cs typeface="Times New Roman"/>
              </a:rPr>
              <a:t> </a:t>
            </a:r>
            <a:r>
              <a:rPr sz="2150" b="1" spc="25" dirty="0">
                <a:latin typeface="Times New Roman"/>
                <a:cs typeface="Times New Roman"/>
              </a:rPr>
              <a:t>X</a:t>
            </a:r>
            <a:r>
              <a:rPr sz="2150" b="1" spc="160" dirty="0">
                <a:latin typeface="Times New Roman"/>
                <a:cs typeface="Times New Roman"/>
              </a:rPr>
              <a:t> </a:t>
            </a:r>
            <a:r>
              <a:rPr sz="2150" spc="-5" dirty="0">
                <a:latin typeface="Times New Roman"/>
                <a:cs typeface="Times New Roman"/>
              </a:rPr>
              <a:t>|</a:t>
            </a:r>
            <a:r>
              <a:rPr sz="2250" i="1" spc="-5" dirty="0">
                <a:latin typeface="Symbol"/>
                <a:cs typeface="Symbol"/>
              </a:rPr>
              <a:t></a:t>
            </a:r>
            <a:r>
              <a:rPr sz="2150" spc="-5" dirty="0">
                <a:latin typeface="Times New Roman"/>
                <a:cs typeface="Times New Roman"/>
              </a:rPr>
              <a:t>)	</a:t>
            </a:r>
            <a:r>
              <a:rPr sz="2150" spc="35" dirty="0">
                <a:latin typeface="Symbol"/>
                <a:cs typeface="Symbol"/>
              </a:rPr>
              <a:t></a:t>
            </a:r>
            <a:r>
              <a:rPr sz="2150" spc="35" dirty="0">
                <a:latin typeface="Times New Roman"/>
                <a:cs typeface="Times New Roman"/>
              </a:rPr>
              <a:t>	</a:t>
            </a:r>
            <a:r>
              <a:rPr sz="2150" i="1" spc="20" dirty="0">
                <a:latin typeface="Times New Roman"/>
                <a:cs typeface="Times New Roman"/>
              </a:rPr>
              <a:t>L</a:t>
            </a:r>
            <a:r>
              <a:rPr sz="2150" i="1" spc="-280" dirty="0">
                <a:latin typeface="Times New Roman"/>
                <a:cs typeface="Times New Roman"/>
              </a:rPr>
              <a:t> </a:t>
            </a:r>
            <a:r>
              <a:rPr sz="2150" spc="-114" dirty="0">
                <a:latin typeface="Times New Roman"/>
                <a:cs typeface="Times New Roman"/>
              </a:rPr>
              <a:t>(</a:t>
            </a:r>
            <a:r>
              <a:rPr sz="2250" i="1" spc="-114" dirty="0">
                <a:latin typeface="Symbol"/>
                <a:cs typeface="Symbol"/>
              </a:rPr>
              <a:t></a:t>
            </a:r>
            <a:r>
              <a:rPr sz="2250" i="1" spc="-330" dirty="0">
                <a:latin typeface="Times New Roman"/>
                <a:cs typeface="Times New Roman"/>
              </a:rPr>
              <a:t> </a:t>
            </a:r>
            <a:r>
              <a:rPr sz="2150" spc="5" dirty="0">
                <a:latin typeface="Times New Roman"/>
                <a:cs typeface="Times New Roman"/>
              </a:rPr>
              <a:t>|</a:t>
            </a:r>
            <a:r>
              <a:rPr sz="2150" spc="60" dirty="0">
                <a:latin typeface="Times New Roman"/>
                <a:cs typeface="Times New Roman"/>
              </a:rPr>
              <a:t> </a:t>
            </a:r>
            <a:r>
              <a:rPr sz="2150" b="1" spc="25" dirty="0">
                <a:latin typeface="Times New Roman"/>
                <a:cs typeface="Times New Roman"/>
              </a:rPr>
              <a:t>X</a:t>
            </a:r>
            <a:r>
              <a:rPr sz="2150" b="1" spc="-325" dirty="0">
                <a:latin typeface="Times New Roman"/>
                <a:cs typeface="Times New Roman"/>
              </a:rPr>
              <a:t> </a:t>
            </a:r>
            <a:r>
              <a:rPr sz="2150" i="1" spc="60" dirty="0">
                <a:latin typeface="Times New Roman"/>
                <a:cs typeface="Times New Roman"/>
              </a:rPr>
              <a:t>,</a:t>
            </a:r>
            <a:r>
              <a:rPr sz="2150" b="1" spc="60" dirty="0">
                <a:latin typeface="Times New Roman"/>
                <a:cs typeface="Times New Roman"/>
              </a:rPr>
              <a:t>Z</a:t>
            </a:r>
            <a:r>
              <a:rPr sz="2150" b="1" spc="-240" dirty="0">
                <a:latin typeface="Times New Roman"/>
                <a:cs typeface="Times New Roman"/>
              </a:rPr>
              <a:t> </a:t>
            </a:r>
            <a:r>
              <a:rPr sz="2150" spc="10" dirty="0">
                <a:latin typeface="Times New Roman"/>
                <a:cs typeface="Times New Roman"/>
              </a:rPr>
              <a:t>)</a:t>
            </a:r>
            <a:r>
              <a:rPr sz="2150" spc="165" dirty="0">
                <a:latin typeface="Times New Roman"/>
                <a:cs typeface="Times New Roman"/>
              </a:rPr>
              <a:t> </a:t>
            </a:r>
            <a:r>
              <a:rPr sz="2150" spc="20" dirty="0">
                <a:latin typeface="Symbol"/>
                <a:cs typeface="Symbol"/>
              </a:rPr>
              <a:t></a:t>
            </a:r>
            <a:r>
              <a:rPr sz="2150" spc="210" dirty="0">
                <a:latin typeface="Times New Roman"/>
                <a:cs typeface="Times New Roman"/>
              </a:rPr>
              <a:t> </a:t>
            </a:r>
            <a:r>
              <a:rPr sz="2150" spc="5" dirty="0">
                <a:latin typeface="Times New Roman"/>
                <a:cs typeface="Times New Roman"/>
              </a:rPr>
              <a:t>ln</a:t>
            </a:r>
            <a:r>
              <a:rPr sz="2150" spc="245" dirty="0">
                <a:latin typeface="Times New Roman"/>
                <a:cs typeface="Times New Roman"/>
              </a:rPr>
              <a:t> </a:t>
            </a:r>
            <a:r>
              <a:rPr sz="2150" i="1" spc="20" dirty="0">
                <a:latin typeface="Times New Roman"/>
                <a:cs typeface="Times New Roman"/>
              </a:rPr>
              <a:t>P</a:t>
            </a:r>
            <a:r>
              <a:rPr sz="2150" i="1" spc="-245" dirty="0">
                <a:latin typeface="Times New Roman"/>
                <a:cs typeface="Times New Roman"/>
              </a:rPr>
              <a:t> </a:t>
            </a:r>
            <a:r>
              <a:rPr sz="2150" spc="10" dirty="0">
                <a:latin typeface="Times New Roman"/>
                <a:cs typeface="Times New Roman"/>
              </a:rPr>
              <a:t>(</a:t>
            </a:r>
            <a:r>
              <a:rPr sz="2150" spc="-310" dirty="0">
                <a:latin typeface="Times New Roman"/>
                <a:cs typeface="Times New Roman"/>
              </a:rPr>
              <a:t> </a:t>
            </a:r>
            <a:r>
              <a:rPr sz="2150" b="1" spc="25" dirty="0">
                <a:latin typeface="Times New Roman"/>
                <a:cs typeface="Times New Roman"/>
              </a:rPr>
              <a:t>X</a:t>
            </a:r>
            <a:r>
              <a:rPr sz="2150" b="1" spc="-285" dirty="0">
                <a:latin typeface="Times New Roman"/>
                <a:cs typeface="Times New Roman"/>
              </a:rPr>
              <a:t> </a:t>
            </a:r>
            <a:r>
              <a:rPr sz="2150" spc="5" dirty="0">
                <a:latin typeface="Times New Roman"/>
                <a:cs typeface="Times New Roman"/>
              </a:rPr>
              <a:t>,</a:t>
            </a:r>
            <a:r>
              <a:rPr sz="2150" spc="-130" dirty="0">
                <a:latin typeface="Times New Roman"/>
                <a:cs typeface="Times New Roman"/>
              </a:rPr>
              <a:t> </a:t>
            </a:r>
            <a:r>
              <a:rPr sz="2150" b="1" spc="25" dirty="0">
                <a:latin typeface="Times New Roman"/>
                <a:cs typeface="Times New Roman"/>
              </a:rPr>
              <a:t>Z</a:t>
            </a:r>
            <a:r>
              <a:rPr sz="2150" b="1" spc="155" dirty="0">
                <a:latin typeface="Times New Roman"/>
                <a:cs typeface="Times New Roman"/>
              </a:rPr>
              <a:t> </a:t>
            </a:r>
            <a:r>
              <a:rPr sz="2150" spc="-5" dirty="0">
                <a:latin typeface="Times New Roman"/>
                <a:cs typeface="Times New Roman"/>
              </a:rPr>
              <a:t>|</a:t>
            </a:r>
            <a:r>
              <a:rPr sz="2250" i="1" spc="-5" dirty="0">
                <a:latin typeface="Symbol"/>
                <a:cs typeface="Symbol"/>
              </a:rPr>
              <a:t></a:t>
            </a:r>
            <a:r>
              <a:rPr sz="2150" spc="-5" dirty="0">
                <a:latin typeface="Times New Roman"/>
                <a:cs typeface="Times New Roman"/>
              </a:rPr>
              <a:t>)</a:t>
            </a:r>
            <a:endParaRPr sz="2150">
              <a:latin typeface="Times New Roman"/>
              <a:cs typeface="Times New Roman"/>
            </a:endParaRPr>
          </a:p>
          <a:p>
            <a:pPr marL="12700">
              <a:lnSpc>
                <a:spcPct val="100000"/>
              </a:lnSpc>
              <a:spcBef>
                <a:spcPts val="745"/>
              </a:spcBef>
            </a:pPr>
            <a:r>
              <a:rPr sz="2200" dirty="0">
                <a:latin typeface="宋体"/>
                <a:cs typeface="宋体"/>
              </a:rPr>
              <a:t>由于</a:t>
            </a:r>
            <a:r>
              <a:rPr sz="2200" spc="-5" dirty="0">
                <a:latin typeface="Times New Roman"/>
                <a:cs typeface="Times New Roman"/>
              </a:rPr>
              <a:t>Z</a:t>
            </a:r>
            <a:r>
              <a:rPr sz="2200" dirty="0">
                <a:latin typeface="宋体"/>
                <a:cs typeface="宋体"/>
              </a:rPr>
              <a:t>是隐变量，这个式子无法求</a:t>
            </a:r>
            <a:r>
              <a:rPr sz="2200" spc="-5" dirty="0">
                <a:latin typeface="宋体"/>
                <a:cs typeface="宋体"/>
              </a:rPr>
              <a:t>解</a:t>
            </a:r>
            <a:endParaRPr sz="2200">
              <a:latin typeface="宋体"/>
              <a:cs typeface="宋体"/>
            </a:endParaRPr>
          </a:p>
          <a:p>
            <a:pPr marL="355600" indent="-342900">
              <a:lnSpc>
                <a:spcPct val="100000"/>
              </a:lnSpc>
              <a:spcBef>
                <a:spcPts val="1135"/>
              </a:spcBef>
              <a:buSzPct val="79545"/>
              <a:buFont typeface="Wingdings"/>
              <a:buChar char=""/>
              <a:tabLst>
                <a:tab pos="354965" algn="l"/>
                <a:tab pos="355600" algn="l"/>
              </a:tabLst>
            </a:pPr>
            <a:r>
              <a:rPr sz="2200" dirty="0">
                <a:latin typeface="宋体"/>
                <a:cs typeface="宋体"/>
              </a:rPr>
              <a:t>可以通过对</a:t>
            </a:r>
            <a:r>
              <a:rPr sz="2200" spc="-5" dirty="0">
                <a:latin typeface="Times New Roman"/>
                <a:cs typeface="Times New Roman"/>
              </a:rPr>
              <a:t>Z</a:t>
            </a:r>
            <a:r>
              <a:rPr sz="2200" dirty="0">
                <a:latin typeface="宋体"/>
                <a:cs typeface="宋体"/>
              </a:rPr>
              <a:t>计算期望，来最大化一观测数据的</a:t>
            </a:r>
            <a:r>
              <a:rPr sz="2200" spc="-5" dirty="0">
                <a:latin typeface="Times New Roman"/>
                <a:cs typeface="Times New Roman"/>
              </a:rPr>
              <a:t>“</a:t>
            </a:r>
            <a:r>
              <a:rPr sz="2200" dirty="0">
                <a:latin typeface="宋体"/>
                <a:cs typeface="宋体"/>
              </a:rPr>
              <a:t>边际似然</a:t>
            </a:r>
            <a:r>
              <a:rPr sz="2200" spc="-5" dirty="0">
                <a:latin typeface="Times New Roman"/>
                <a:cs typeface="Times New Roman"/>
              </a:rPr>
              <a:t>”</a:t>
            </a:r>
            <a:endParaRPr sz="2200">
              <a:latin typeface="Times New Roman"/>
              <a:cs typeface="Times New Roman"/>
            </a:endParaRPr>
          </a:p>
          <a:p>
            <a:pPr marL="172085" algn="ctr">
              <a:lnSpc>
                <a:spcPct val="100000"/>
              </a:lnSpc>
              <a:spcBef>
                <a:spcPts val="1110"/>
              </a:spcBef>
            </a:pPr>
            <a:r>
              <a:rPr sz="2400" i="1" spc="-110" dirty="0">
                <a:latin typeface="Times New Roman"/>
                <a:cs typeface="Times New Roman"/>
              </a:rPr>
              <a:t>L</a:t>
            </a:r>
            <a:r>
              <a:rPr sz="2400" spc="-110" dirty="0">
                <a:latin typeface="Times New Roman"/>
                <a:cs typeface="Times New Roman"/>
              </a:rPr>
              <a:t>(</a:t>
            </a:r>
            <a:r>
              <a:rPr sz="2550" i="1" spc="-110" dirty="0">
                <a:latin typeface="Symbol"/>
                <a:cs typeface="Symbol"/>
              </a:rPr>
              <a:t></a:t>
            </a:r>
            <a:r>
              <a:rPr sz="2400" spc="-110" dirty="0">
                <a:latin typeface="Times New Roman"/>
                <a:cs typeface="Times New Roman"/>
              </a:rPr>
              <a:t>| </a:t>
            </a:r>
            <a:r>
              <a:rPr sz="2400" b="1" spc="25" dirty="0">
                <a:latin typeface="Times New Roman"/>
                <a:cs typeface="Times New Roman"/>
              </a:rPr>
              <a:t>X</a:t>
            </a:r>
            <a:r>
              <a:rPr sz="2400" spc="25" dirty="0">
                <a:latin typeface="Times New Roman"/>
                <a:cs typeface="Times New Roman"/>
              </a:rPr>
              <a:t>)</a:t>
            </a:r>
            <a:r>
              <a:rPr sz="2400" spc="-45" dirty="0">
                <a:latin typeface="Times New Roman"/>
                <a:cs typeface="Times New Roman"/>
              </a:rPr>
              <a:t> </a:t>
            </a:r>
            <a:r>
              <a:rPr sz="2400" spc="10" dirty="0">
                <a:latin typeface="Symbol"/>
                <a:cs typeface="Symbol"/>
              </a:rPr>
              <a:t></a:t>
            </a:r>
            <a:r>
              <a:rPr sz="2400" spc="-75" dirty="0">
                <a:latin typeface="Times New Roman"/>
                <a:cs typeface="Times New Roman"/>
              </a:rPr>
              <a:t> </a:t>
            </a:r>
            <a:r>
              <a:rPr sz="2400" spc="5" dirty="0">
                <a:latin typeface="Times New Roman"/>
                <a:cs typeface="Times New Roman"/>
              </a:rPr>
              <a:t>ln</a:t>
            </a:r>
            <a:r>
              <a:rPr sz="2400" spc="-140" dirty="0">
                <a:latin typeface="Times New Roman"/>
                <a:cs typeface="Times New Roman"/>
              </a:rPr>
              <a:t> </a:t>
            </a:r>
            <a:r>
              <a:rPr sz="2400" i="1" spc="65" dirty="0">
                <a:latin typeface="Times New Roman"/>
                <a:cs typeface="Times New Roman"/>
              </a:rPr>
              <a:t>P</a:t>
            </a:r>
            <a:r>
              <a:rPr sz="2400" spc="65" dirty="0">
                <a:latin typeface="Times New Roman"/>
                <a:cs typeface="Times New Roman"/>
              </a:rPr>
              <a:t>(</a:t>
            </a:r>
            <a:r>
              <a:rPr sz="2400" b="1" spc="65" dirty="0">
                <a:latin typeface="Times New Roman"/>
                <a:cs typeface="Times New Roman"/>
              </a:rPr>
              <a:t>X</a:t>
            </a:r>
            <a:r>
              <a:rPr sz="2400" b="1" spc="-190" dirty="0">
                <a:latin typeface="Times New Roman"/>
                <a:cs typeface="Times New Roman"/>
              </a:rPr>
              <a:t> </a:t>
            </a:r>
            <a:r>
              <a:rPr sz="2400" spc="-165" dirty="0">
                <a:latin typeface="Times New Roman"/>
                <a:cs typeface="Times New Roman"/>
              </a:rPr>
              <a:t>|</a:t>
            </a:r>
            <a:r>
              <a:rPr sz="2550" i="1" spc="-165" dirty="0">
                <a:latin typeface="Symbol"/>
                <a:cs typeface="Symbol"/>
              </a:rPr>
              <a:t></a:t>
            </a:r>
            <a:r>
              <a:rPr sz="2400" spc="-165" dirty="0">
                <a:latin typeface="Times New Roman"/>
                <a:cs typeface="Times New Roman"/>
              </a:rPr>
              <a:t>)</a:t>
            </a:r>
            <a:r>
              <a:rPr sz="2400" spc="-50" dirty="0">
                <a:latin typeface="Times New Roman"/>
                <a:cs typeface="Times New Roman"/>
              </a:rPr>
              <a:t> </a:t>
            </a:r>
            <a:r>
              <a:rPr sz="2400" spc="10" dirty="0">
                <a:latin typeface="Symbol"/>
                <a:cs typeface="Symbol"/>
              </a:rPr>
              <a:t></a:t>
            </a:r>
            <a:r>
              <a:rPr sz="2400" spc="-75" dirty="0">
                <a:latin typeface="Times New Roman"/>
                <a:cs typeface="Times New Roman"/>
              </a:rPr>
              <a:t> </a:t>
            </a:r>
            <a:r>
              <a:rPr sz="2400" spc="5" dirty="0">
                <a:latin typeface="Times New Roman"/>
                <a:cs typeface="Times New Roman"/>
              </a:rPr>
              <a:t>ln</a:t>
            </a:r>
            <a:r>
              <a:rPr sz="2400" spc="-235" dirty="0">
                <a:latin typeface="Times New Roman"/>
                <a:cs typeface="Times New Roman"/>
              </a:rPr>
              <a:t> </a:t>
            </a:r>
            <a:r>
              <a:rPr sz="5400" spc="30" baseline="-8487" dirty="0">
                <a:latin typeface="Symbol"/>
                <a:cs typeface="Symbol"/>
              </a:rPr>
              <a:t></a:t>
            </a:r>
            <a:r>
              <a:rPr sz="5400" spc="-750" baseline="-8487" dirty="0">
                <a:latin typeface="Times New Roman"/>
                <a:cs typeface="Times New Roman"/>
              </a:rPr>
              <a:t> </a:t>
            </a:r>
            <a:r>
              <a:rPr sz="2400" i="1" spc="45" dirty="0">
                <a:latin typeface="Times New Roman"/>
                <a:cs typeface="Times New Roman"/>
              </a:rPr>
              <a:t>P</a:t>
            </a:r>
            <a:r>
              <a:rPr sz="2400" spc="45" dirty="0">
                <a:latin typeface="Times New Roman"/>
                <a:cs typeface="Times New Roman"/>
              </a:rPr>
              <a:t>(</a:t>
            </a:r>
            <a:r>
              <a:rPr sz="2400" b="1" spc="45" dirty="0">
                <a:latin typeface="Times New Roman"/>
                <a:cs typeface="Times New Roman"/>
              </a:rPr>
              <a:t>X</a:t>
            </a:r>
            <a:r>
              <a:rPr sz="2400" spc="45" dirty="0">
                <a:latin typeface="Times New Roman"/>
                <a:cs typeface="Times New Roman"/>
              </a:rPr>
              <a:t>,</a:t>
            </a:r>
            <a:r>
              <a:rPr sz="2400" spc="-300" dirty="0">
                <a:latin typeface="Times New Roman"/>
                <a:cs typeface="Times New Roman"/>
              </a:rPr>
              <a:t> </a:t>
            </a:r>
            <a:r>
              <a:rPr sz="2400" b="1" spc="10" dirty="0">
                <a:latin typeface="Times New Roman"/>
                <a:cs typeface="Times New Roman"/>
              </a:rPr>
              <a:t>Z</a:t>
            </a:r>
            <a:r>
              <a:rPr sz="2400" b="1" spc="-170" dirty="0">
                <a:latin typeface="Times New Roman"/>
                <a:cs typeface="Times New Roman"/>
              </a:rPr>
              <a:t> </a:t>
            </a:r>
            <a:r>
              <a:rPr sz="2400" spc="-165" dirty="0">
                <a:latin typeface="Times New Roman"/>
                <a:cs typeface="Times New Roman"/>
              </a:rPr>
              <a:t>|</a:t>
            </a:r>
            <a:r>
              <a:rPr sz="2550" i="1" spc="-165" dirty="0">
                <a:latin typeface="Symbol"/>
                <a:cs typeface="Symbol"/>
              </a:rPr>
              <a:t></a:t>
            </a:r>
            <a:r>
              <a:rPr sz="2400" spc="-165" dirty="0">
                <a:latin typeface="Times New Roman"/>
                <a:cs typeface="Times New Roman"/>
              </a:rPr>
              <a:t>)</a:t>
            </a:r>
            <a:endParaRPr sz="2400">
              <a:latin typeface="Times New Roman"/>
              <a:cs typeface="Times New Roman"/>
            </a:endParaRPr>
          </a:p>
          <a:p>
            <a:pPr marL="1955800" algn="ctr">
              <a:lnSpc>
                <a:spcPct val="100000"/>
              </a:lnSpc>
              <a:spcBef>
                <a:spcPts val="195"/>
              </a:spcBef>
            </a:pPr>
            <a:r>
              <a:rPr sz="1400" b="1" spc="5" dirty="0">
                <a:latin typeface="Times New Roman"/>
                <a:cs typeface="Times New Roman"/>
              </a:rPr>
              <a:t>Z</a:t>
            </a:r>
            <a:endParaRPr sz="1400">
              <a:latin typeface="Times New Roman"/>
              <a:cs typeface="Times New Roman"/>
            </a:endParaRPr>
          </a:p>
          <a:p>
            <a:pPr>
              <a:lnSpc>
                <a:spcPct val="100000"/>
              </a:lnSpc>
            </a:pPr>
            <a:endParaRPr sz="1200">
              <a:latin typeface="Times New Roman"/>
              <a:cs typeface="Times New Roman"/>
            </a:endParaRPr>
          </a:p>
          <a:p>
            <a:pPr marL="355600" indent="-342900">
              <a:lnSpc>
                <a:spcPct val="100000"/>
              </a:lnSpc>
              <a:buSzPct val="79545"/>
              <a:buFont typeface="Wingdings"/>
              <a:buChar char=""/>
              <a:tabLst>
                <a:tab pos="354965" algn="l"/>
                <a:tab pos="355600" algn="l"/>
              </a:tabLst>
            </a:pPr>
            <a:r>
              <a:rPr sz="2200" dirty="0">
                <a:latin typeface="宋体"/>
                <a:cs typeface="宋体"/>
              </a:rPr>
              <a:t>如果不是直接计算</a:t>
            </a:r>
            <a:r>
              <a:rPr sz="2200" b="1" spc="-5" dirty="0">
                <a:latin typeface="Times New Roman"/>
                <a:cs typeface="Times New Roman"/>
              </a:rPr>
              <a:t>Z</a:t>
            </a:r>
            <a:r>
              <a:rPr sz="2200" dirty="0">
                <a:latin typeface="宋体"/>
                <a:cs typeface="宋体"/>
              </a:rPr>
              <a:t>的期望，而是</a:t>
            </a:r>
            <a:r>
              <a:rPr sz="2200" b="1" spc="-5" dirty="0">
                <a:latin typeface="Times New Roman"/>
                <a:cs typeface="Times New Roman"/>
              </a:rPr>
              <a:t>Z</a:t>
            </a:r>
            <a:r>
              <a:rPr sz="2200" dirty="0">
                <a:latin typeface="宋体"/>
                <a:cs typeface="宋体"/>
              </a:rPr>
              <a:t>的概率分布，再计算</a:t>
            </a:r>
            <a:r>
              <a:rPr sz="2200" spc="-5" dirty="0">
                <a:latin typeface="Times New Roman"/>
                <a:cs typeface="Times New Roman"/>
              </a:rPr>
              <a:t>L(θ)</a:t>
            </a:r>
            <a:r>
              <a:rPr sz="2200" dirty="0">
                <a:latin typeface="宋体"/>
                <a:cs typeface="宋体"/>
              </a:rPr>
              <a:t>关于</a:t>
            </a:r>
            <a:r>
              <a:rPr sz="2200" b="1" spc="-5" dirty="0">
                <a:latin typeface="Times New Roman"/>
                <a:cs typeface="Times New Roman"/>
              </a:rPr>
              <a:t>Z</a:t>
            </a:r>
            <a:r>
              <a:rPr sz="2200" dirty="0">
                <a:latin typeface="宋体"/>
                <a:cs typeface="宋体"/>
              </a:rPr>
              <a:t>的期</a:t>
            </a:r>
            <a:r>
              <a:rPr sz="2200" spc="-5" dirty="0">
                <a:latin typeface="宋体"/>
                <a:cs typeface="宋体"/>
              </a:rPr>
              <a:t>望</a:t>
            </a:r>
            <a:endParaRPr sz="2200">
              <a:latin typeface="宋体"/>
              <a:cs typeface="宋体"/>
            </a:endParaRPr>
          </a:p>
          <a:p>
            <a:pPr marR="96520" algn="ctr">
              <a:lnSpc>
                <a:spcPct val="100000"/>
              </a:lnSpc>
              <a:spcBef>
                <a:spcPts val="815"/>
              </a:spcBef>
            </a:pPr>
            <a:r>
              <a:rPr sz="2550" i="1" spc="-110" dirty="0">
                <a:latin typeface="Times New Roman"/>
                <a:cs typeface="Times New Roman"/>
              </a:rPr>
              <a:t>Q</a:t>
            </a:r>
            <a:r>
              <a:rPr sz="2550" spc="-110" dirty="0">
                <a:latin typeface="Times New Roman"/>
                <a:cs typeface="Times New Roman"/>
              </a:rPr>
              <a:t>(</a:t>
            </a:r>
            <a:r>
              <a:rPr sz="2700" i="1" spc="-110" dirty="0">
                <a:latin typeface="Symbol"/>
                <a:cs typeface="Symbol"/>
              </a:rPr>
              <a:t></a:t>
            </a:r>
            <a:r>
              <a:rPr sz="2550" spc="-110" dirty="0">
                <a:latin typeface="Times New Roman"/>
                <a:cs typeface="Times New Roman"/>
              </a:rPr>
              <a:t>| </a:t>
            </a:r>
            <a:r>
              <a:rPr sz="2550" b="1" spc="25" dirty="0">
                <a:latin typeface="Times New Roman"/>
                <a:cs typeface="Times New Roman"/>
              </a:rPr>
              <a:t>X</a:t>
            </a:r>
            <a:r>
              <a:rPr sz="2550" spc="25" dirty="0">
                <a:latin typeface="Times New Roman"/>
                <a:cs typeface="Times New Roman"/>
              </a:rPr>
              <a:t>) </a:t>
            </a:r>
            <a:r>
              <a:rPr sz="2550" spc="10" dirty="0">
                <a:latin typeface="Symbol"/>
                <a:cs typeface="Symbol"/>
              </a:rPr>
              <a:t></a:t>
            </a:r>
            <a:r>
              <a:rPr sz="2550" spc="10" dirty="0">
                <a:latin typeface="Times New Roman"/>
                <a:cs typeface="Times New Roman"/>
              </a:rPr>
              <a:t> </a:t>
            </a:r>
            <a:r>
              <a:rPr sz="2550" i="1" spc="20" dirty="0">
                <a:latin typeface="Times New Roman"/>
                <a:cs typeface="Times New Roman"/>
              </a:rPr>
              <a:t>E</a:t>
            </a:r>
            <a:r>
              <a:rPr sz="2250" b="1" spc="30" baseline="-24074" dirty="0">
                <a:latin typeface="Times New Roman"/>
                <a:cs typeface="Times New Roman"/>
              </a:rPr>
              <a:t>Z</a:t>
            </a:r>
            <a:r>
              <a:rPr sz="2250" spc="30" baseline="-24074" dirty="0">
                <a:latin typeface="Times New Roman"/>
                <a:cs typeface="Times New Roman"/>
              </a:rPr>
              <a:t>|</a:t>
            </a:r>
            <a:r>
              <a:rPr sz="2250" b="1" spc="30" baseline="-24074" dirty="0">
                <a:latin typeface="Times New Roman"/>
                <a:cs typeface="Times New Roman"/>
              </a:rPr>
              <a:t>X </a:t>
            </a:r>
            <a:r>
              <a:rPr sz="2550" i="1" spc="-114" dirty="0">
                <a:latin typeface="Times New Roman"/>
                <a:cs typeface="Times New Roman"/>
              </a:rPr>
              <a:t>L</a:t>
            </a:r>
            <a:r>
              <a:rPr sz="2550" spc="-114" dirty="0">
                <a:latin typeface="Times New Roman"/>
                <a:cs typeface="Times New Roman"/>
              </a:rPr>
              <a:t>(</a:t>
            </a:r>
            <a:r>
              <a:rPr sz="2700" i="1" spc="-114" dirty="0">
                <a:latin typeface="Symbol"/>
                <a:cs typeface="Symbol"/>
              </a:rPr>
              <a:t></a:t>
            </a:r>
            <a:r>
              <a:rPr sz="2550" spc="-114" dirty="0">
                <a:latin typeface="Times New Roman"/>
                <a:cs typeface="Times New Roman"/>
              </a:rPr>
              <a:t>| </a:t>
            </a:r>
            <a:r>
              <a:rPr sz="2550" b="1" spc="5" dirty="0">
                <a:latin typeface="Times New Roman"/>
                <a:cs typeface="Times New Roman"/>
              </a:rPr>
              <a:t>X</a:t>
            </a:r>
            <a:r>
              <a:rPr sz="2550" spc="5" dirty="0">
                <a:latin typeface="Times New Roman"/>
                <a:cs typeface="Times New Roman"/>
              </a:rPr>
              <a:t>,</a:t>
            </a:r>
            <a:r>
              <a:rPr sz="2550" spc="-535" dirty="0">
                <a:latin typeface="Times New Roman"/>
                <a:cs typeface="Times New Roman"/>
              </a:rPr>
              <a:t> </a:t>
            </a:r>
            <a:r>
              <a:rPr sz="2550" b="1" spc="35" dirty="0">
                <a:latin typeface="Times New Roman"/>
                <a:cs typeface="Times New Roman"/>
              </a:rPr>
              <a:t>Z</a:t>
            </a:r>
            <a:r>
              <a:rPr sz="2550" spc="35" dirty="0">
                <a:latin typeface="Times New Roman"/>
                <a:cs typeface="Times New Roman"/>
              </a:rPr>
              <a:t>)</a:t>
            </a:r>
            <a:endParaRPr sz="2550">
              <a:latin typeface="Times New Roman"/>
              <a:cs typeface="Times New Roman"/>
            </a:endParaRPr>
          </a:p>
        </p:txBody>
      </p:sp>
    </p:spTree>
    <p:extLst>
      <p:ext uri="{BB962C8B-B14F-4D97-AF65-F5344CB8AC3E}">
        <p14:creationId xmlns:p14="http://schemas.microsoft.com/office/powerpoint/2010/main" val="660904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1739" y="867410"/>
            <a:ext cx="1981835" cy="697230"/>
          </a:xfrm>
          <a:prstGeom prst="rect">
            <a:avLst/>
          </a:prstGeom>
        </p:spPr>
        <p:txBody>
          <a:bodyPr vert="horz" wrap="square" lIns="0" tIns="13335" rIns="0" bIns="0" rtlCol="0">
            <a:spAutoFit/>
          </a:bodyPr>
          <a:lstStyle/>
          <a:p>
            <a:pPr marL="12700">
              <a:lnSpc>
                <a:spcPct val="100000"/>
              </a:lnSpc>
              <a:spcBef>
                <a:spcPts val="105"/>
              </a:spcBef>
            </a:pPr>
            <a:r>
              <a:rPr sz="4400" spc="-5" dirty="0"/>
              <a:t>E</a:t>
            </a:r>
            <a:r>
              <a:rPr sz="4400" spc="-10" dirty="0"/>
              <a:t>M</a:t>
            </a:r>
            <a:r>
              <a:rPr sz="4400" dirty="0">
                <a:latin typeface="宋体"/>
                <a:cs typeface="宋体"/>
              </a:rPr>
              <a:t>算</a:t>
            </a:r>
            <a:r>
              <a:rPr sz="4400" spc="5" dirty="0">
                <a:latin typeface="宋体"/>
                <a:cs typeface="宋体"/>
              </a:rPr>
              <a:t>法</a:t>
            </a:r>
            <a:endParaRPr sz="4400">
              <a:latin typeface="宋体"/>
              <a:cs typeface="宋体"/>
            </a:endParaRPr>
          </a:p>
        </p:txBody>
      </p:sp>
      <p:sp>
        <p:nvSpPr>
          <p:cNvPr id="3" name="object 3"/>
          <p:cNvSpPr/>
          <p:nvPr/>
        </p:nvSpPr>
        <p:spPr>
          <a:xfrm>
            <a:off x="6659880" y="1668779"/>
            <a:ext cx="4151376" cy="3942588"/>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388110" y="2433320"/>
            <a:ext cx="4989195" cy="2818130"/>
          </a:xfrm>
          <a:prstGeom prst="rect">
            <a:avLst/>
          </a:prstGeom>
        </p:spPr>
        <p:txBody>
          <a:bodyPr vert="horz" wrap="square" lIns="0" tIns="12700" rIns="0" bIns="0" rtlCol="0">
            <a:spAutoFit/>
          </a:bodyPr>
          <a:lstStyle/>
          <a:p>
            <a:pPr marL="469900" marR="104775" indent="-457200">
              <a:lnSpc>
                <a:spcPct val="100000"/>
              </a:lnSpc>
              <a:spcBef>
                <a:spcPts val="100"/>
              </a:spcBef>
            </a:pPr>
            <a:r>
              <a:rPr sz="1800" spc="-5" dirty="0">
                <a:latin typeface="Corbel"/>
                <a:cs typeface="Corbel"/>
              </a:rPr>
              <a:t>E</a:t>
            </a:r>
            <a:r>
              <a:rPr sz="1800" dirty="0">
                <a:latin typeface="宋体"/>
                <a:cs typeface="宋体"/>
              </a:rPr>
              <a:t>步（</a:t>
            </a:r>
            <a:r>
              <a:rPr sz="1800" spc="-5" dirty="0">
                <a:latin typeface="Corbel"/>
                <a:cs typeface="Corbel"/>
              </a:rPr>
              <a:t>E</a:t>
            </a:r>
            <a:r>
              <a:rPr sz="1800" dirty="0">
                <a:latin typeface="Corbel"/>
                <a:cs typeface="Corbel"/>
              </a:rPr>
              <a:t>x</a:t>
            </a:r>
            <a:r>
              <a:rPr sz="1800" spc="-5" dirty="0">
                <a:latin typeface="Corbel"/>
                <a:cs typeface="Corbel"/>
              </a:rPr>
              <a:t>pe</a:t>
            </a:r>
            <a:r>
              <a:rPr sz="1800" dirty="0">
                <a:latin typeface="Corbel"/>
                <a:cs typeface="Corbel"/>
              </a:rPr>
              <a:t>ct</a:t>
            </a:r>
            <a:r>
              <a:rPr sz="1800" spc="-5" dirty="0">
                <a:latin typeface="Corbel"/>
                <a:cs typeface="Corbel"/>
              </a:rPr>
              <a:t>a</a:t>
            </a:r>
            <a:r>
              <a:rPr sz="1800" dirty="0">
                <a:latin typeface="Corbel"/>
                <a:cs typeface="Corbel"/>
              </a:rPr>
              <a:t>t</a:t>
            </a:r>
            <a:r>
              <a:rPr sz="1800" spc="-5" dirty="0">
                <a:latin typeface="Corbel"/>
                <a:cs typeface="Corbel"/>
              </a:rPr>
              <a:t>i</a:t>
            </a:r>
            <a:r>
              <a:rPr sz="1800" dirty="0">
                <a:latin typeface="Corbel"/>
                <a:cs typeface="Corbel"/>
              </a:rPr>
              <a:t>on</a:t>
            </a:r>
            <a:r>
              <a:rPr sz="1800" dirty="0">
                <a:latin typeface="宋体"/>
                <a:cs typeface="宋体"/>
              </a:rPr>
              <a:t>）：以当前参数</a:t>
            </a:r>
            <a:r>
              <a:rPr sz="1800" spc="-5" dirty="0">
                <a:latin typeface="Corbel"/>
                <a:cs typeface="Corbel"/>
              </a:rPr>
              <a:t>θ</a:t>
            </a:r>
            <a:r>
              <a:rPr sz="1725" baseline="21739" dirty="0">
                <a:latin typeface="Corbel"/>
                <a:cs typeface="Corbel"/>
              </a:rPr>
              <a:t>t</a:t>
            </a:r>
            <a:r>
              <a:rPr sz="1800" dirty="0">
                <a:latin typeface="宋体"/>
                <a:cs typeface="宋体"/>
              </a:rPr>
              <a:t>推断隐变量分 布</a:t>
            </a:r>
            <a:r>
              <a:rPr sz="1800" spc="-5" dirty="0">
                <a:latin typeface="Corbel"/>
                <a:cs typeface="Corbel"/>
              </a:rPr>
              <a:t>P</a:t>
            </a:r>
            <a:r>
              <a:rPr sz="1800" dirty="0">
                <a:latin typeface="宋体"/>
                <a:cs typeface="宋体"/>
              </a:rPr>
              <a:t>（</a:t>
            </a:r>
            <a:r>
              <a:rPr sz="1800" b="1" spc="-5" dirty="0">
                <a:latin typeface="Corbel"/>
                <a:cs typeface="Corbel"/>
              </a:rPr>
              <a:t>Z</a:t>
            </a:r>
            <a:r>
              <a:rPr sz="1800" dirty="0">
                <a:latin typeface="Corbel"/>
                <a:cs typeface="Corbel"/>
              </a:rPr>
              <a:t>|</a:t>
            </a:r>
            <a:r>
              <a:rPr sz="1800" b="1" dirty="0">
                <a:latin typeface="Corbel"/>
                <a:cs typeface="Corbel"/>
              </a:rPr>
              <a:t>X</a:t>
            </a:r>
            <a:r>
              <a:rPr sz="1800" dirty="0">
                <a:latin typeface="Corbel"/>
                <a:cs typeface="Corbel"/>
              </a:rPr>
              <a:t>,</a:t>
            </a:r>
            <a:r>
              <a:rPr sz="1800" spc="-5" dirty="0">
                <a:latin typeface="Corbel"/>
                <a:cs typeface="Corbel"/>
              </a:rPr>
              <a:t>θ</a:t>
            </a:r>
            <a:r>
              <a:rPr sz="1800" dirty="0">
                <a:latin typeface="宋体"/>
                <a:cs typeface="宋体"/>
              </a:rPr>
              <a:t>），并计算对数似然</a:t>
            </a:r>
            <a:r>
              <a:rPr sz="1800" spc="-5" dirty="0">
                <a:latin typeface="Corbel"/>
                <a:cs typeface="Corbel"/>
              </a:rPr>
              <a:t>L</a:t>
            </a:r>
            <a:r>
              <a:rPr sz="1800" dirty="0">
                <a:latin typeface="Corbel"/>
                <a:cs typeface="Corbel"/>
              </a:rPr>
              <a:t>(</a:t>
            </a:r>
            <a:r>
              <a:rPr sz="1800" spc="-5" dirty="0">
                <a:latin typeface="Corbel"/>
                <a:cs typeface="Corbel"/>
              </a:rPr>
              <a:t>θ</a:t>
            </a:r>
            <a:r>
              <a:rPr sz="1800" dirty="0">
                <a:latin typeface="Corbel"/>
                <a:cs typeface="Corbel"/>
              </a:rPr>
              <a:t>|</a:t>
            </a:r>
            <a:r>
              <a:rPr sz="1800" b="1" dirty="0">
                <a:latin typeface="Corbel"/>
                <a:cs typeface="Corbel"/>
              </a:rPr>
              <a:t>X</a:t>
            </a:r>
            <a:r>
              <a:rPr sz="1800" b="1" spc="-5" dirty="0">
                <a:latin typeface="Corbel"/>
                <a:cs typeface="Corbel"/>
              </a:rPr>
              <a:t>,Z</a:t>
            </a:r>
            <a:r>
              <a:rPr sz="1800" dirty="0">
                <a:latin typeface="Corbel"/>
                <a:cs typeface="Corbel"/>
              </a:rPr>
              <a:t>)</a:t>
            </a:r>
            <a:r>
              <a:rPr sz="1800" dirty="0">
                <a:latin typeface="宋体"/>
                <a:cs typeface="宋体"/>
              </a:rPr>
              <a:t>关于</a:t>
            </a:r>
            <a:endParaRPr sz="1800">
              <a:latin typeface="宋体"/>
              <a:cs typeface="宋体"/>
            </a:endParaRPr>
          </a:p>
          <a:p>
            <a:pPr marL="469900">
              <a:lnSpc>
                <a:spcPct val="100000"/>
              </a:lnSpc>
            </a:pPr>
            <a:r>
              <a:rPr sz="1800" b="1" spc="-5" dirty="0">
                <a:latin typeface="Corbel"/>
                <a:cs typeface="Corbel"/>
              </a:rPr>
              <a:t>Z</a:t>
            </a:r>
            <a:r>
              <a:rPr sz="1800" dirty="0">
                <a:latin typeface="宋体"/>
                <a:cs typeface="宋体"/>
              </a:rPr>
              <a:t>的期望</a:t>
            </a:r>
            <a:endParaRPr sz="1800">
              <a:latin typeface="宋体"/>
              <a:cs typeface="宋体"/>
            </a:endParaRPr>
          </a:p>
          <a:p>
            <a:pPr marL="1051560">
              <a:lnSpc>
                <a:spcPts val="2170"/>
              </a:lnSpc>
              <a:spcBef>
                <a:spcPts val="1035"/>
              </a:spcBef>
              <a:tabLst>
                <a:tab pos="2889250" algn="l"/>
              </a:tabLst>
            </a:pPr>
            <a:r>
              <a:rPr sz="2100" i="1" spc="-130" dirty="0">
                <a:latin typeface="Times New Roman"/>
                <a:cs typeface="Times New Roman"/>
              </a:rPr>
              <a:t>Q</a:t>
            </a:r>
            <a:r>
              <a:rPr sz="2100" spc="-130" dirty="0">
                <a:latin typeface="Times New Roman"/>
                <a:cs typeface="Times New Roman"/>
              </a:rPr>
              <a:t>(</a:t>
            </a:r>
            <a:r>
              <a:rPr sz="2200" i="1" spc="-130" dirty="0">
                <a:latin typeface="Symbol"/>
                <a:cs typeface="Symbol"/>
              </a:rPr>
              <a:t></a:t>
            </a:r>
            <a:r>
              <a:rPr sz="2100" spc="-130" dirty="0">
                <a:latin typeface="Times New Roman"/>
                <a:cs typeface="Times New Roman"/>
              </a:rPr>
              <a:t>|</a:t>
            </a:r>
            <a:r>
              <a:rPr sz="2200" i="1" spc="-130" dirty="0">
                <a:latin typeface="Symbol"/>
                <a:cs typeface="Symbol"/>
              </a:rPr>
              <a:t></a:t>
            </a:r>
            <a:r>
              <a:rPr sz="1800" i="1" spc="-195" baseline="43981" dirty="0">
                <a:latin typeface="Times New Roman"/>
                <a:cs typeface="Times New Roman"/>
              </a:rPr>
              <a:t>t  </a:t>
            </a:r>
            <a:r>
              <a:rPr sz="2100" dirty="0">
                <a:latin typeface="Times New Roman"/>
                <a:cs typeface="Times New Roman"/>
              </a:rPr>
              <a:t>)</a:t>
            </a:r>
            <a:r>
              <a:rPr sz="2100" spc="-70" dirty="0">
                <a:latin typeface="Times New Roman"/>
                <a:cs typeface="Times New Roman"/>
              </a:rPr>
              <a:t> </a:t>
            </a:r>
            <a:r>
              <a:rPr sz="2100" spc="5" dirty="0">
                <a:latin typeface="Symbol"/>
                <a:cs typeface="Symbol"/>
              </a:rPr>
              <a:t></a:t>
            </a:r>
            <a:r>
              <a:rPr sz="2100" spc="20" dirty="0">
                <a:latin typeface="Times New Roman"/>
                <a:cs typeface="Times New Roman"/>
              </a:rPr>
              <a:t> </a:t>
            </a:r>
            <a:r>
              <a:rPr sz="2100" i="1" spc="5" dirty="0">
                <a:latin typeface="Times New Roman"/>
                <a:cs typeface="Times New Roman"/>
              </a:rPr>
              <a:t>E	</a:t>
            </a:r>
            <a:r>
              <a:rPr sz="2100" i="1" spc="-100" dirty="0">
                <a:latin typeface="Times New Roman"/>
                <a:cs typeface="Times New Roman"/>
              </a:rPr>
              <a:t>L</a:t>
            </a:r>
            <a:r>
              <a:rPr sz="2100" spc="-100" dirty="0">
                <a:latin typeface="Times New Roman"/>
                <a:cs typeface="Times New Roman"/>
              </a:rPr>
              <a:t>(</a:t>
            </a:r>
            <a:r>
              <a:rPr sz="2200" i="1" spc="-100" dirty="0">
                <a:latin typeface="Symbol"/>
                <a:cs typeface="Symbol"/>
              </a:rPr>
              <a:t></a:t>
            </a:r>
            <a:r>
              <a:rPr sz="2100" spc="-100" dirty="0">
                <a:latin typeface="Times New Roman"/>
                <a:cs typeface="Times New Roman"/>
              </a:rPr>
              <a:t>| </a:t>
            </a:r>
            <a:r>
              <a:rPr sz="2100" b="1" spc="-5" dirty="0">
                <a:latin typeface="Times New Roman"/>
                <a:cs typeface="Times New Roman"/>
              </a:rPr>
              <a:t>X</a:t>
            </a:r>
            <a:r>
              <a:rPr sz="2100" spc="-5" dirty="0">
                <a:latin typeface="Times New Roman"/>
                <a:cs typeface="Times New Roman"/>
              </a:rPr>
              <a:t>,</a:t>
            </a:r>
            <a:r>
              <a:rPr sz="2100" spc="-275" dirty="0">
                <a:latin typeface="Times New Roman"/>
                <a:cs typeface="Times New Roman"/>
              </a:rPr>
              <a:t> </a:t>
            </a:r>
            <a:r>
              <a:rPr sz="2100" b="1" spc="20" dirty="0">
                <a:latin typeface="Times New Roman"/>
                <a:cs typeface="Times New Roman"/>
              </a:rPr>
              <a:t>Z</a:t>
            </a:r>
            <a:r>
              <a:rPr sz="2100" spc="20" dirty="0">
                <a:latin typeface="Times New Roman"/>
                <a:cs typeface="Times New Roman"/>
              </a:rPr>
              <a:t>)</a:t>
            </a:r>
            <a:endParaRPr sz="2100">
              <a:latin typeface="Times New Roman"/>
              <a:cs typeface="Times New Roman"/>
            </a:endParaRPr>
          </a:p>
          <a:p>
            <a:pPr marL="2413000">
              <a:lnSpc>
                <a:spcPts val="1090"/>
              </a:lnSpc>
            </a:pPr>
            <a:r>
              <a:rPr sz="1200" b="1" spc="-45" dirty="0">
                <a:latin typeface="Times New Roman"/>
                <a:cs typeface="Times New Roman"/>
              </a:rPr>
              <a:t>Z</a:t>
            </a:r>
            <a:r>
              <a:rPr sz="1200" spc="-45" dirty="0">
                <a:latin typeface="Times New Roman"/>
                <a:cs typeface="Times New Roman"/>
              </a:rPr>
              <a:t>|</a:t>
            </a:r>
            <a:r>
              <a:rPr sz="1200" b="1" spc="-45" dirty="0">
                <a:latin typeface="Times New Roman"/>
                <a:cs typeface="Times New Roman"/>
              </a:rPr>
              <a:t>X</a:t>
            </a:r>
            <a:r>
              <a:rPr sz="1200" spc="-45" dirty="0">
                <a:latin typeface="Times New Roman"/>
                <a:cs typeface="Times New Roman"/>
              </a:rPr>
              <a:t>,</a:t>
            </a:r>
            <a:r>
              <a:rPr sz="1300" i="1" spc="-45" dirty="0">
                <a:latin typeface="Symbol"/>
                <a:cs typeface="Symbol"/>
              </a:rPr>
              <a:t></a:t>
            </a:r>
            <a:r>
              <a:rPr sz="1275" i="1" spc="-67" baseline="35947" dirty="0">
                <a:latin typeface="Times New Roman"/>
                <a:cs typeface="Times New Roman"/>
              </a:rPr>
              <a:t>t</a:t>
            </a:r>
            <a:endParaRPr sz="1275" baseline="35947">
              <a:latin typeface="Times New Roman"/>
              <a:cs typeface="Times New Roman"/>
            </a:endParaRPr>
          </a:p>
          <a:p>
            <a:pPr>
              <a:lnSpc>
                <a:spcPct val="100000"/>
              </a:lnSpc>
              <a:spcBef>
                <a:spcPts val="50"/>
              </a:spcBef>
            </a:pPr>
            <a:endParaRPr sz="1850">
              <a:latin typeface="Times New Roman"/>
              <a:cs typeface="Times New Roman"/>
            </a:endParaRPr>
          </a:p>
          <a:p>
            <a:pPr marL="469900" marR="5080" indent="-457200">
              <a:lnSpc>
                <a:spcPct val="100000"/>
              </a:lnSpc>
              <a:spcBef>
                <a:spcPts val="5"/>
              </a:spcBef>
            </a:pPr>
            <a:r>
              <a:rPr sz="1800" dirty="0">
                <a:latin typeface="Corbel"/>
                <a:cs typeface="Corbel"/>
              </a:rPr>
              <a:t>M</a:t>
            </a:r>
            <a:r>
              <a:rPr sz="1800" dirty="0">
                <a:latin typeface="宋体"/>
                <a:cs typeface="宋体"/>
              </a:rPr>
              <a:t>步（</a:t>
            </a:r>
            <a:r>
              <a:rPr sz="1800" dirty="0">
                <a:latin typeface="Corbel"/>
                <a:cs typeface="Corbel"/>
              </a:rPr>
              <a:t>M</a:t>
            </a:r>
            <a:r>
              <a:rPr sz="1800" spc="-5" dirty="0">
                <a:latin typeface="Corbel"/>
                <a:cs typeface="Corbel"/>
              </a:rPr>
              <a:t>a</a:t>
            </a:r>
            <a:r>
              <a:rPr sz="1800" dirty="0">
                <a:latin typeface="Corbel"/>
                <a:cs typeface="Corbel"/>
              </a:rPr>
              <a:t>x</a:t>
            </a:r>
            <a:r>
              <a:rPr sz="1800" spc="-5" dirty="0">
                <a:latin typeface="Corbel"/>
                <a:cs typeface="Corbel"/>
              </a:rPr>
              <a:t>imi</a:t>
            </a:r>
            <a:r>
              <a:rPr sz="1800" dirty="0">
                <a:latin typeface="Corbel"/>
                <a:cs typeface="Corbel"/>
              </a:rPr>
              <a:t>z</a:t>
            </a:r>
            <a:r>
              <a:rPr sz="1800" spc="-5" dirty="0">
                <a:latin typeface="Corbel"/>
                <a:cs typeface="Corbel"/>
              </a:rPr>
              <a:t>a</a:t>
            </a:r>
            <a:r>
              <a:rPr sz="1800" dirty="0">
                <a:latin typeface="Corbel"/>
                <a:cs typeface="Corbel"/>
              </a:rPr>
              <a:t>t</a:t>
            </a:r>
            <a:r>
              <a:rPr sz="1800" spc="-5" dirty="0">
                <a:latin typeface="Corbel"/>
                <a:cs typeface="Corbel"/>
              </a:rPr>
              <a:t>i</a:t>
            </a:r>
            <a:r>
              <a:rPr sz="1800" dirty="0">
                <a:latin typeface="Corbel"/>
                <a:cs typeface="Corbel"/>
              </a:rPr>
              <a:t>on</a:t>
            </a:r>
            <a:r>
              <a:rPr sz="1800" dirty="0">
                <a:latin typeface="宋体"/>
                <a:cs typeface="宋体"/>
              </a:rPr>
              <a:t>）</a:t>
            </a:r>
            <a:r>
              <a:rPr sz="1800" spc="-5" dirty="0">
                <a:latin typeface="Corbel"/>
                <a:cs typeface="Corbel"/>
              </a:rPr>
              <a:t>:</a:t>
            </a:r>
            <a:r>
              <a:rPr sz="1800" dirty="0">
                <a:latin typeface="宋体"/>
                <a:cs typeface="宋体"/>
              </a:rPr>
              <a:t>寻找参数最大化期望似然， 即</a:t>
            </a:r>
            <a:endParaRPr sz="1800">
              <a:latin typeface="宋体"/>
              <a:cs typeface="宋体"/>
            </a:endParaRPr>
          </a:p>
          <a:p>
            <a:pPr marL="19050" algn="ctr">
              <a:lnSpc>
                <a:spcPts val="2620"/>
              </a:lnSpc>
              <a:spcBef>
                <a:spcPts val="545"/>
              </a:spcBef>
            </a:pPr>
            <a:r>
              <a:rPr sz="2200" i="1" spc="-60" dirty="0">
                <a:latin typeface="Symbol"/>
                <a:cs typeface="Symbol"/>
              </a:rPr>
              <a:t></a:t>
            </a:r>
            <a:r>
              <a:rPr sz="1800" spc="-89" baseline="43981" dirty="0">
                <a:latin typeface="Times New Roman"/>
                <a:cs typeface="Times New Roman"/>
              </a:rPr>
              <a:t>t</a:t>
            </a:r>
            <a:r>
              <a:rPr sz="1800" spc="-89" baseline="43981" dirty="0">
                <a:latin typeface="Symbol"/>
                <a:cs typeface="Symbol"/>
              </a:rPr>
              <a:t></a:t>
            </a:r>
            <a:r>
              <a:rPr sz="1800" spc="-89" baseline="43981" dirty="0">
                <a:latin typeface="Times New Roman"/>
                <a:cs typeface="Times New Roman"/>
              </a:rPr>
              <a:t>1 </a:t>
            </a:r>
            <a:r>
              <a:rPr sz="2100" spc="5" dirty="0">
                <a:latin typeface="Symbol"/>
                <a:cs typeface="Symbol"/>
              </a:rPr>
              <a:t></a:t>
            </a:r>
            <a:r>
              <a:rPr sz="2100" spc="5" dirty="0">
                <a:latin typeface="Times New Roman"/>
                <a:cs typeface="Times New Roman"/>
              </a:rPr>
              <a:t> </a:t>
            </a:r>
            <a:r>
              <a:rPr sz="2100" dirty="0">
                <a:latin typeface="Times New Roman"/>
                <a:cs typeface="Times New Roman"/>
              </a:rPr>
              <a:t>arg </a:t>
            </a:r>
            <a:r>
              <a:rPr sz="2100" spc="5" dirty="0">
                <a:latin typeface="Times New Roman"/>
                <a:cs typeface="Times New Roman"/>
              </a:rPr>
              <a:t>max</a:t>
            </a:r>
            <a:r>
              <a:rPr sz="2100" spc="-265" dirty="0">
                <a:latin typeface="Times New Roman"/>
                <a:cs typeface="Times New Roman"/>
              </a:rPr>
              <a:t> </a:t>
            </a:r>
            <a:r>
              <a:rPr sz="2100" i="1" spc="-114" dirty="0">
                <a:latin typeface="Times New Roman"/>
                <a:cs typeface="Times New Roman"/>
              </a:rPr>
              <a:t>Q</a:t>
            </a:r>
            <a:r>
              <a:rPr sz="2100" spc="-114" dirty="0">
                <a:latin typeface="Times New Roman"/>
                <a:cs typeface="Times New Roman"/>
              </a:rPr>
              <a:t>(</a:t>
            </a:r>
            <a:r>
              <a:rPr sz="2200" i="1" spc="-114" dirty="0">
                <a:latin typeface="Symbol"/>
                <a:cs typeface="Symbol"/>
              </a:rPr>
              <a:t></a:t>
            </a:r>
            <a:r>
              <a:rPr sz="2100" spc="-114" dirty="0">
                <a:latin typeface="Times New Roman"/>
                <a:cs typeface="Times New Roman"/>
              </a:rPr>
              <a:t>|</a:t>
            </a:r>
            <a:r>
              <a:rPr sz="2200" i="1" spc="-114" dirty="0">
                <a:latin typeface="Symbol"/>
                <a:cs typeface="Symbol"/>
              </a:rPr>
              <a:t></a:t>
            </a:r>
            <a:r>
              <a:rPr sz="1800" i="1" spc="-172" baseline="43981" dirty="0">
                <a:latin typeface="Times New Roman"/>
                <a:cs typeface="Times New Roman"/>
              </a:rPr>
              <a:t>t </a:t>
            </a:r>
            <a:r>
              <a:rPr sz="2100" dirty="0">
                <a:latin typeface="Times New Roman"/>
                <a:cs typeface="Times New Roman"/>
              </a:rPr>
              <a:t>)</a:t>
            </a:r>
            <a:endParaRPr sz="2100">
              <a:latin typeface="Times New Roman"/>
              <a:cs typeface="Times New Roman"/>
            </a:endParaRPr>
          </a:p>
          <a:p>
            <a:pPr marR="210820" algn="ctr">
              <a:lnSpc>
                <a:spcPts val="1540"/>
              </a:lnSpc>
            </a:pPr>
            <a:r>
              <a:rPr sz="1300" i="1" spc="-40" dirty="0">
                <a:latin typeface="Symbol"/>
                <a:cs typeface="Symbol"/>
              </a:rPr>
              <a:t></a:t>
            </a:r>
            <a:endParaRPr sz="1300">
              <a:latin typeface="Symbol"/>
              <a:cs typeface="Symbo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410"/>
              </a:lnSpc>
            </a:pPr>
            <a:fld id="{81D60167-4931-47E6-BA6A-407CBD079E47}" type="slidenum">
              <a:rPr dirty="0"/>
              <a:t>19</a:t>
            </a:fld>
            <a:endParaRPr dirty="0"/>
          </a:p>
        </p:txBody>
      </p:sp>
    </p:spTree>
    <p:extLst>
      <p:ext uri="{BB962C8B-B14F-4D97-AF65-F5344CB8AC3E}">
        <p14:creationId xmlns:p14="http://schemas.microsoft.com/office/powerpoint/2010/main" val="2124241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1739" y="879474"/>
            <a:ext cx="2261235" cy="697230"/>
          </a:xfrm>
          <a:prstGeom prst="rect">
            <a:avLst/>
          </a:prstGeom>
        </p:spPr>
        <p:txBody>
          <a:bodyPr vert="horz" wrap="square" lIns="0" tIns="13335" rIns="0" bIns="0" rtlCol="0">
            <a:spAutoFit/>
          </a:bodyPr>
          <a:lstStyle/>
          <a:p>
            <a:pPr marL="12700">
              <a:lnSpc>
                <a:spcPct val="100000"/>
              </a:lnSpc>
              <a:spcBef>
                <a:spcPts val="105"/>
              </a:spcBef>
            </a:pPr>
            <a:r>
              <a:rPr sz="4400" dirty="0">
                <a:latin typeface="宋体"/>
                <a:cs typeface="宋体"/>
              </a:rPr>
              <a:t>介绍内</a:t>
            </a:r>
            <a:r>
              <a:rPr sz="4400" spc="5" dirty="0">
                <a:latin typeface="宋体"/>
                <a:cs typeface="宋体"/>
              </a:rPr>
              <a:t>容</a:t>
            </a:r>
            <a:endParaRPr sz="4400">
              <a:latin typeface="宋体"/>
              <a:cs typeface="宋体"/>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01600">
              <a:lnSpc>
                <a:spcPts val="1410"/>
              </a:lnSpc>
            </a:pPr>
            <a:fld id="{81D60167-4931-47E6-BA6A-407CBD079E47}" type="slidenum">
              <a:rPr dirty="0"/>
              <a:t>2</a:t>
            </a:fld>
            <a:endParaRPr dirty="0"/>
          </a:p>
        </p:txBody>
      </p:sp>
      <p:sp>
        <p:nvSpPr>
          <p:cNvPr id="3" name="object 3"/>
          <p:cNvSpPr txBox="1"/>
          <p:nvPr/>
        </p:nvSpPr>
        <p:spPr>
          <a:xfrm>
            <a:off x="1221739" y="1901698"/>
            <a:ext cx="3350260" cy="2415405"/>
          </a:xfrm>
          <a:prstGeom prst="rect">
            <a:avLst/>
          </a:prstGeom>
        </p:spPr>
        <p:txBody>
          <a:bodyPr vert="horz" wrap="square" lIns="0" tIns="156845" rIns="0" bIns="0" rtlCol="0">
            <a:spAutoFit/>
          </a:bodyPr>
          <a:lstStyle/>
          <a:p>
            <a:pPr marL="334645" indent="-321945">
              <a:lnSpc>
                <a:spcPct val="100000"/>
              </a:lnSpc>
              <a:spcBef>
                <a:spcPts val="1235"/>
              </a:spcBef>
              <a:buSzPct val="79545"/>
              <a:buFont typeface="Wingdings"/>
              <a:buChar char=""/>
              <a:tabLst>
                <a:tab pos="334010" algn="l"/>
                <a:tab pos="334645" algn="l"/>
              </a:tabLst>
            </a:pPr>
            <a:r>
              <a:rPr sz="2200" dirty="0">
                <a:latin typeface="宋体"/>
                <a:cs typeface="宋体"/>
              </a:rPr>
              <a:t>贝叶斯决策</a:t>
            </a:r>
            <a:r>
              <a:rPr sz="2200" spc="-5" dirty="0">
                <a:latin typeface="宋体"/>
                <a:cs typeface="宋体"/>
              </a:rPr>
              <a:t>论</a:t>
            </a:r>
            <a:endParaRPr sz="2200" dirty="0">
              <a:latin typeface="宋体"/>
              <a:cs typeface="宋体"/>
            </a:endParaRPr>
          </a:p>
          <a:p>
            <a:pPr marL="334645" indent="-321945">
              <a:lnSpc>
                <a:spcPct val="100000"/>
              </a:lnSpc>
              <a:spcBef>
                <a:spcPts val="1135"/>
              </a:spcBef>
              <a:buSzPct val="79545"/>
              <a:buFont typeface="Wingdings"/>
              <a:buChar char=""/>
              <a:tabLst>
                <a:tab pos="334010" algn="l"/>
                <a:tab pos="334645" algn="l"/>
              </a:tabLst>
            </a:pPr>
            <a:r>
              <a:rPr sz="2200" dirty="0">
                <a:latin typeface="宋体"/>
                <a:cs typeface="宋体"/>
              </a:rPr>
              <a:t>朴素贝叶斯分类</a:t>
            </a:r>
            <a:r>
              <a:rPr sz="2200" spc="-5" dirty="0">
                <a:latin typeface="宋体"/>
                <a:cs typeface="宋体"/>
              </a:rPr>
              <a:t>器</a:t>
            </a:r>
            <a:endParaRPr sz="2200" dirty="0">
              <a:latin typeface="宋体"/>
              <a:cs typeface="宋体"/>
            </a:endParaRPr>
          </a:p>
          <a:p>
            <a:pPr marL="334645" indent="-321945">
              <a:lnSpc>
                <a:spcPct val="100000"/>
              </a:lnSpc>
              <a:spcBef>
                <a:spcPts val="1135"/>
              </a:spcBef>
              <a:buSzPct val="79545"/>
              <a:buFont typeface="Wingdings"/>
              <a:buChar char=""/>
              <a:tabLst>
                <a:tab pos="334010" algn="l"/>
                <a:tab pos="334645" algn="l"/>
              </a:tabLst>
            </a:pPr>
            <a:r>
              <a:rPr sz="2200" dirty="0">
                <a:latin typeface="宋体"/>
                <a:cs typeface="宋体"/>
              </a:rPr>
              <a:t>极大似然估</a:t>
            </a:r>
            <a:r>
              <a:rPr sz="2200" spc="-5" dirty="0">
                <a:latin typeface="宋体"/>
                <a:cs typeface="宋体"/>
              </a:rPr>
              <a:t>计</a:t>
            </a:r>
            <a:endParaRPr sz="2200" dirty="0">
              <a:latin typeface="宋体"/>
              <a:cs typeface="宋体"/>
            </a:endParaRPr>
          </a:p>
          <a:p>
            <a:pPr marL="404495" indent="-391795">
              <a:spcBef>
                <a:spcPts val="1135"/>
              </a:spcBef>
              <a:buSzPct val="79545"/>
              <a:buFont typeface="Wingdings"/>
              <a:buChar char=""/>
              <a:tabLst>
                <a:tab pos="403860" algn="l"/>
                <a:tab pos="404495" algn="l"/>
              </a:tabLst>
            </a:pPr>
            <a:r>
              <a:rPr lang="zh-CN" altLang="en-US" sz="2200" dirty="0">
                <a:latin typeface="宋体"/>
                <a:cs typeface="宋体"/>
              </a:rPr>
              <a:t>贝叶斯网</a:t>
            </a:r>
            <a:r>
              <a:rPr lang="zh-CN" altLang="en-US" sz="2200" spc="-5" dirty="0">
                <a:latin typeface="宋体"/>
                <a:cs typeface="宋体"/>
              </a:rPr>
              <a:t>络</a:t>
            </a:r>
            <a:endParaRPr lang="zh-CN" altLang="en-US" sz="2200" dirty="0">
              <a:latin typeface="宋体"/>
              <a:cs typeface="宋体"/>
            </a:endParaRPr>
          </a:p>
          <a:p>
            <a:pPr marL="404495" indent="-391795">
              <a:lnSpc>
                <a:spcPct val="100000"/>
              </a:lnSpc>
              <a:spcBef>
                <a:spcPts val="1135"/>
              </a:spcBef>
              <a:buSzPct val="79545"/>
              <a:buFont typeface="Wingdings"/>
              <a:buChar char=""/>
              <a:tabLst>
                <a:tab pos="403860" algn="l"/>
                <a:tab pos="404495" algn="l"/>
              </a:tabLst>
            </a:pPr>
            <a:r>
              <a:rPr sz="2200" spc="-5" dirty="0" err="1">
                <a:latin typeface="Times New Roman"/>
                <a:cs typeface="Times New Roman"/>
              </a:rPr>
              <a:t>EM</a:t>
            </a:r>
            <a:r>
              <a:rPr sz="2200" dirty="0" err="1">
                <a:latin typeface="宋体"/>
                <a:cs typeface="宋体"/>
              </a:rPr>
              <a:t>（期望最大化）算</a:t>
            </a:r>
            <a:r>
              <a:rPr sz="2200" spc="-5" dirty="0" err="1">
                <a:latin typeface="宋体"/>
                <a:cs typeface="宋体"/>
              </a:rPr>
              <a:t>法</a:t>
            </a:r>
            <a:endParaRPr sz="2200" dirty="0">
              <a:latin typeface="宋体"/>
              <a:cs typeface="宋体"/>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1739" y="867410"/>
            <a:ext cx="1981835" cy="697230"/>
          </a:xfrm>
          <a:prstGeom prst="rect">
            <a:avLst/>
          </a:prstGeom>
        </p:spPr>
        <p:txBody>
          <a:bodyPr vert="horz" wrap="square" lIns="0" tIns="13335" rIns="0" bIns="0" rtlCol="0">
            <a:spAutoFit/>
          </a:bodyPr>
          <a:lstStyle/>
          <a:p>
            <a:pPr marL="12700">
              <a:lnSpc>
                <a:spcPct val="100000"/>
              </a:lnSpc>
              <a:spcBef>
                <a:spcPts val="105"/>
              </a:spcBef>
            </a:pPr>
            <a:r>
              <a:rPr sz="4400" spc="-5" dirty="0"/>
              <a:t>E</a:t>
            </a:r>
            <a:r>
              <a:rPr sz="4400" spc="-10" dirty="0"/>
              <a:t>M</a:t>
            </a:r>
            <a:r>
              <a:rPr sz="4400" dirty="0">
                <a:latin typeface="宋体"/>
                <a:cs typeface="宋体"/>
              </a:rPr>
              <a:t>算</a:t>
            </a:r>
            <a:r>
              <a:rPr sz="4400" spc="5" dirty="0">
                <a:latin typeface="宋体"/>
                <a:cs typeface="宋体"/>
              </a:rPr>
              <a:t>法</a:t>
            </a:r>
            <a:endParaRPr sz="4400">
              <a:latin typeface="宋体"/>
              <a:cs typeface="宋体"/>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410"/>
              </a:lnSpc>
            </a:pPr>
            <a:fld id="{81D60167-4931-47E6-BA6A-407CBD079E47}" type="slidenum">
              <a:rPr dirty="0"/>
              <a:t>20</a:t>
            </a:fld>
            <a:endParaRPr dirty="0"/>
          </a:p>
        </p:txBody>
      </p:sp>
      <p:sp>
        <p:nvSpPr>
          <p:cNvPr id="3" name="object 3"/>
          <p:cNvSpPr txBox="1"/>
          <p:nvPr/>
        </p:nvSpPr>
        <p:spPr>
          <a:xfrm>
            <a:off x="1221739" y="1902332"/>
            <a:ext cx="9088755" cy="3382645"/>
          </a:xfrm>
          <a:prstGeom prst="rect">
            <a:avLst/>
          </a:prstGeom>
        </p:spPr>
        <p:txBody>
          <a:bodyPr vert="horz" wrap="square" lIns="0" tIns="156845" rIns="0" bIns="0" rtlCol="0">
            <a:spAutoFit/>
          </a:bodyPr>
          <a:lstStyle/>
          <a:p>
            <a:pPr marL="264795" indent="-252095">
              <a:lnSpc>
                <a:spcPct val="100000"/>
              </a:lnSpc>
              <a:spcBef>
                <a:spcPts val="1235"/>
              </a:spcBef>
              <a:buSzPct val="79545"/>
              <a:buFont typeface="Wingdings"/>
              <a:buChar char=""/>
              <a:tabLst>
                <a:tab pos="264795" algn="l"/>
              </a:tabLst>
            </a:pPr>
            <a:r>
              <a:rPr sz="2200" dirty="0">
                <a:latin typeface="宋体"/>
                <a:cs typeface="宋体"/>
              </a:rPr>
              <a:t>应用领域：参数估计，计算机视觉的数据集</a:t>
            </a:r>
            <a:r>
              <a:rPr sz="2200" spc="-5" dirty="0">
                <a:latin typeface="宋体"/>
                <a:cs typeface="宋体"/>
              </a:rPr>
              <a:t>聚</a:t>
            </a:r>
            <a:endParaRPr sz="2200">
              <a:latin typeface="宋体"/>
              <a:cs typeface="宋体"/>
            </a:endParaRPr>
          </a:p>
          <a:p>
            <a:pPr marL="264795" indent="-252095">
              <a:lnSpc>
                <a:spcPct val="100000"/>
              </a:lnSpc>
              <a:spcBef>
                <a:spcPts val="1135"/>
              </a:spcBef>
              <a:buSzPct val="79545"/>
              <a:buFont typeface="Wingdings"/>
              <a:buChar char=""/>
              <a:tabLst>
                <a:tab pos="264795" algn="l"/>
              </a:tabLst>
            </a:pPr>
            <a:r>
              <a:rPr sz="2200" dirty="0">
                <a:latin typeface="宋体"/>
                <a:cs typeface="宋体"/>
              </a:rPr>
              <a:t>缺</a:t>
            </a:r>
            <a:r>
              <a:rPr sz="2200" spc="-5" dirty="0">
                <a:latin typeface="宋体"/>
                <a:cs typeface="宋体"/>
              </a:rPr>
              <a:t>点</a:t>
            </a:r>
            <a:endParaRPr sz="2200">
              <a:latin typeface="宋体"/>
              <a:cs typeface="宋体"/>
            </a:endParaRPr>
          </a:p>
          <a:p>
            <a:pPr marL="1253490" lvl="1" indent="-326390">
              <a:lnSpc>
                <a:spcPct val="100000"/>
              </a:lnSpc>
              <a:spcBef>
                <a:spcPts val="1145"/>
              </a:spcBef>
              <a:buSzPct val="95454"/>
              <a:buFont typeface="Times New Roman"/>
              <a:buAutoNum type="arabicParenBoth"/>
              <a:tabLst>
                <a:tab pos="1254125" algn="l"/>
              </a:tabLst>
            </a:pPr>
            <a:r>
              <a:rPr sz="2200" dirty="0">
                <a:latin typeface="宋体"/>
                <a:cs typeface="宋体"/>
              </a:rPr>
              <a:t>迭代速度慢，次数多，不适合大规模数据集和高维数</a:t>
            </a:r>
            <a:r>
              <a:rPr sz="2200" spc="-5" dirty="0">
                <a:latin typeface="宋体"/>
                <a:cs typeface="宋体"/>
              </a:rPr>
              <a:t>据</a:t>
            </a:r>
            <a:endParaRPr sz="2200">
              <a:latin typeface="宋体"/>
              <a:cs typeface="宋体"/>
            </a:endParaRPr>
          </a:p>
          <a:p>
            <a:pPr marL="1253490" lvl="1" indent="-326390">
              <a:lnSpc>
                <a:spcPct val="100000"/>
              </a:lnSpc>
              <a:spcBef>
                <a:spcPts val="1135"/>
              </a:spcBef>
              <a:buSzPct val="95454"/>
              <a:buFont typeface="Times New Roman"/>
              <a:buAutoNum type="arabicParenBoth"/>
              <a:tabLst>
                <a:tab pos="1254125" algn="l"/>
              </a:tabLst>
            </a:pPr>
            <a:r>
              <a:rPr sz="2200" dirty="0">
                <a:latin typeface="宋体"/>
                <a:cs typeface="宋体"/>
              </a:rPr>
              <a:t>当目标函数不是凸函数时，容易给出局部最佳解，而不是最优</a:t>
            </a:r>
            <a:r>
              <a:rPr sz="2200" spc="-5" dirty="0">
                <a:latin typeface="宋体"/>
                <a:cs typeface="宋体"/>
              </a:rPr>
              <a:t>解</a:t>
            </a:r>
            <a:endParaRPr sz="2200">
              <a:latin typeface="宋体"/>
              <a:cs typeface="宋体"/>
            </a:endParaRPr>
          </a:p>
          <a:p>
            <a:pPr marL="355600" indent="-342900">
              <a:lnSpc>
                <a:spcPct val="100000"/>
              </a:lnSpc>
              <a:spcBef>
                <a:spcPts val="1125"/>
              </a:spcBef>
              <a:buSzPct val="79545"/>
              <a:buFont typeface="Wingdings"/>
              <a:buChar char=""/>
              <a:tabLst>
                <a:tab pos="354965" algn="l"/>
                <a:tab pos="355600" algn="l"/>
              </a:tabLst>
            </a:pPr>
            <a:r>
              <a:rPr sz="2200" dirty="0">
                <a:latin typeface="宋体"/>
                <a:cs typeface="宋体"/>
              </a:rPr>
              <a:t>优</a:t>
            </a:r>
            <a:r>
              <a:rPr sz="2200" spc="-5" dirty="0">
                <a:latin typeface="宋体"/>
                <a:cs typeface="宋体"/>
              </a:rPr>
              <a:t>点</a:t>
            </a:r>
            <a:endParaRPr sz="2200">
              <a:latin typeface="宋体"/>
              <a:cs typeface="宋体"/>
            </a:endParaRPr>
          </a:p>
          <a:p>
            <a:pPr marL="1253490" lvl="1" indent="-326390">
              <a:lnSpc>
                <a:spcPct val="100000"/>
              </a:lnSpc>
              <a:spcBef>
                <a:spcPts val="1145"/>
              </a:spcBef>
              <a:buSzPct val="95454"/>
              <a:buFont typeface="Times New Roman"/>
              <a:buAutoNum type="arabicParenBoth"/>
              <a:tabLst>
                <a:tab pos="1254125" algn="l"/>
              </a:tabLst>
            </a:pPr>
            <a:r>
              <a:rPr sz="2200" dirty="0">
                <a:latin typeface="宋体"/>
                <a:cs typeface="宋体"/>
              </a:rPr>
              <a:t>简单稳</a:t>
            </a:r>
            <a:r>
              <a:rPr sz="2200" spc="-5" dirty="0">
                <a:latin typeface="宋体"/>
                <a:cs typeface="宋体"/>
              </a:rPr>
              <a:t>定</a:t>
            </a:r>
            <a:endParaRPr sz="2200">
              <a:latin typeface="宋体"/>
              <a:cs typeface="宋体"/>
            </a:endParaRPr>
          </a:p>
          <a:p>
            <a:pPr marL="1253490" lvl="1" indent="-326390">
              <a:lnSpc>
                <a:spcPct val="100000"/>
              </a:lnSpc>
              <a:spcBef>
                <a:spcPts val="1135"/>
              </a:spcBef>
              <a:buSzPct val="95454"/>
              <a:buFont typeface="Times New Roman"/>
              <a:buAutoNum type="arabicParenBoth"/>
              <a:tabLst>
                <a:tab pos="1254125" algn="l"/>
              </a:tabLst>
            </a:pPr>
            <a:r>
              <a:rPr sz="2200" dirty="0">
                <a:latin typeface="宋体"/>
                <a:cs typeface="宋体"/>
              </a:rPr>
              <a:t>自收敛的分类算法，不需要事先设定类</a:t>
            </a:r>
            <a:r>
              <a:rPr sz="2200" spc="-5" dirty="0">
                <a:latin typeface="宋体"/>
                <a:cs typeface="宋体"/>
              </a:rPr>
              <a:t>别</a:t>
            </a:r>
            <a:endParaRPr sz="2200">
              <a:latin typeface="宋体"/>
              <a:cs typeface="宋体"/>
            </a:endParaRPr>
          </a:p>
        </p:txBody>
      </p:sp>
    </p:spTree>
    <p:extLst>
      <p:ext uri="{BB962C8B-B14F-4D97-AF65-F5344CB8AC3E}">
        <p14:creationId xmlns:p14="http://schemas.microsoft.com/office/powerpoint/2010/main" val="3265506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1739" y="879474"/>
            <a:ext cx="2820035" cy="697230"/>
          </a:xfrm>
          <a:prstGeom prst="rect">
            <a:avLst/>
          </a:prstGeom>
        </p:spPr>
        <p:txBody>
          <a:bodyPr vert="horz" wrap="square" lIns="0" tIns="13335" rIns="0" bIns="0" rtlCol="0">
            <a:spAutoFit/>
          </a:bodyPr>
          <a:lstStyle/>
          <a:p>
            <a:pPr marL="12700">
              <a:lnSpc>
                <a:spcPct val="100000"/>
              </a:lnSpc>
              <a:spcBef>
                <a:spcPts val="105"/>
              </a:spcBef>
            </a:pPr>
            <a:r>
              <a:rPr sz="4400" dirty="0">
                <a:latin typeface="宋体"/>
                <a:cs typeface="宋体"/>
              </a:rPr>
              <a:t>课后练习</a:t>
            </a:r>
            <a:r>
              <a:rPr sz="4400" spc="5" dirty="0">
                <a:latin typeface="宋体"/>
                <a:cs typeface="宋体"/>
              </a:rPr>
              <a:t>：</a:t>
            </a:r>
            <a:endParaRPr sz="4400">
              <a:latin typeface="宋体"/>
              <a:cs typeface="宋体"/>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410"/>
              </a:lnSpc>
            </a:pPr>
            <a:fld id="{81D60167-4931-47E6-BA6A-407CBD079E47}" type="slidenum">
              <a:rPr dirty="0"/>
              <a:t>21</a:t>
            </a:fld>
            <a:endParaRPr dirty="0"/>
          </a:p>
        </p:txBody>
      </p:sp>
      <p:sp>
        <p:nvSpPr>
          <p:cNvPr id="3" name="object 3"/>
          <p:cNvSpPr txBox="1"/>
          <p:nvPr/>
        </p:nvSpPr>
        <p:spPr>
          <a:xfrm>
            <a:off x="1221739" y="1901698"/>
            <a:ext cx="9687560" cy="4254370"/>
          </a:xfrm>
          <a:prstGeom prst="rect">
            <a:avLst/>
          </a:prstGeom>
        </p:spPr>
        <p:txBody>
          <a:bodyPr vert="horz" wrap="square" lIns="0" tIns="156845" rIns="0" bIns="0" rtlCol="0">
            <a:spAutoFit/>
          </a:bodyPr>
          <a:lstStyle/>
          <a:p>
            <a:pPr marL="222250" indent="-209550">
              <a:lnSpc>
                <a:spcPct val="100000"/>
              </a:lnSpc>
              <a:spcBef>
                <a:spcPts val="1235"/>
              </a:spcBef>
              <a:buSzPct val="95454"/>
              <a:buFont typeface="Times New Roman"/>
              <a:buAutoNum type="arabicPeriod"/>
              <a:tabLst>
                <a:tab pos="222885" algn="l"/>
              </a:tabLst>
            </a:pPr>
            <a:r>
              <a:rPr sz="2200" dirty="0">
                <a:latin typeface="宋体"/>
                <a:cs typeface="宋体"/>
              </a:rPr>
              <a:t>用</a:t>
            </a:r>
            <a:r>
              <a:rPr sz="2200" spc="-5" dirty="0">
                <a:latin typeface="Times New Roman"/>
                <a:cs typeface="Times New Roman"/>
              </a:rPr>
              <a:t>Python</a:t>
            </a:r>
            <a:r>
              <a:rPr sz="2200" dirty="0">
                <a:latin typeface="宋体"/>
                <a:cs typeface="宋体"/>
              </a:rPr>
              <a:t>实现朴素贝叶斯分类器对垃圾邮件的分类，识别文本中的侮辱性文</a:t>
            </a:r>
            <a:r>
              <a:rPr sz="2200" spc="-5" dirty="0">
                <a:latin typeface="宋体"/>
                <a:cs typeface="宋体"/>
              </a:rPr>
              <a:t>本</a:t>
            </a:r>
            <a:endParaRPr sz="2200" dirty="0">
              <a:latin typeface="宋体"/>
              <a:cs typeface="宋体"/>
            </a:endParaRPr>
          </a:p>
          <a:p>
            <a:pPr marL="12700">
              <a:lnSpc>
                <a:spcPct val="100000"/>
              </a:lnSpc>
              <a:spcBef>
                <a:spcPts val="1135"/>
              </a:spcBef>
            </a:pPr>
            <a:r>
              <a:rPr sz="2200" dirty="0">
                <a:latin typeface="宋体"/>
                <a:cs typeface="宋体"/>
              </a:rPr>
              <a:t>（参</a:t>
            </a:r>
            <a:r>
              <a:rPr sz="2200" spc="-5" dirty="0">
                <a:latin typeface="宋体"/>
                <a:cs typeface="宋体"/>
              </a:rPr>
              <a:t>考</a:t>
            </a:r>
            <a:r>
              <a:rPr sz="2200" spc="-550" dirty="0">
                <a:latin typeface="宋体"/>
                <a:cs typeface="宋体"/>
              </a:rPr>
              <a:t> </a:t>
            </a:r>
            <a:r>
              <a:rPr sz="2200" spc="-5" dirty="0">
                <a:latin typeface="Times New Roman"/>
                <a:cs typeface="Times New Roman"/>
                <a:hlinkClick r:id="rId2"/>
              </a:rPr>
              <a:t>https://www.cnblogs.com/pursued-deer/p/7783459.html</a:t>
            </a:r>
            <a:r>
              <a:rPr sz="2200" spc="-5" dirty="0">
                <a:latin typeface="宋体"/>
                <a:cs typeface="宋体"/>
              </a:rPr>
              <a:t>）</a:t>
            </a:r>
            <a:endParaRPr sz="2200" dirty="0">
              <a:latin typeface="宋体"/>
              <a:cs typeface="宋体"/>
            </a:endParaRPr>
          </a:p>
          <a:p>
            <a:pPr>
              <a:lnSpc>
                <a:spcPct val="100000"/>
              </a:lnSpc>
            </a:pPr>
            <a:endParaRPr sz="2400" dirty="0">
              <a:latin typeface="Times New Roman"/>
              <a:cs typeface="Times New Roman"/>
            </a:endParaRPr>
          </a:p>
          <a:p>
            <a:pPr marL="222250" indent="-209550">
              <a:lnSpc>
                <a:spcPct val="100000"/>
              </a:lnSpc>
              <a:spcBef>
                <a:spcPts val="2150"/>
              </a:spcBef>
              <a:buSzPct val="95454"/>
              <a:buFont typeface="Times New Roman"/>
              <a:buAutoNum type="arabicPeriod" startAt="2"/>
              <a:tabLst>
                <a:tab pos="222885" algn="l"/>
              </a:tabLst>
            </a:pPr>
            <a:r>
              <a:rPr sz="2200" dirty="0">
                <a:latin typeface="宋体"/>
                <a:cs typeface="宋体"/>
              </a:rPr>
              <a:t>贝叶斯置信网的应</a:t>
            </a:r>
            <a:r>
              <a:rPr sz="2200" spc="-5" dirty="0">
                <a:latin typeface="宋体"/>
                <a:cs typeface="宋体"/>
              </a:rPr>
              <a:t>用</a:t>
            </a:r>
            <a:endParaRPr sz="2200" dirty="0">
              <a:latin typeface="宋体"/>
              <a:cs typeface="宋体"/>
            </a:endParaRPr>
          </a:p>
          <a:p>
            <a:pPr marL="12700">
              <a:lnSpc>
                <a:spcPct val="100000"/>
              </a:lnSpc>
              <a:spcBef>
                <a:spcPts val="1135"/>
              </a:spcBef>
              <a:tabLst>
                <a:tab pos="8757920" algn="l"/>
              </a:tabLst>
            </a:pPr>
            <a:r>
              <a:rPr sz="2200" dirty="0">
                <a:latin typeface="宋体"/>
                <a:cs typeface="宋体"/>
              </a:rPr>
              <a:t>（参</a:t>
            </a:r>
            <a:r>
              <a:rPr sz="2200" spc="-5" dirty="0">
                <a:latin typeface="宋体"/>
                <a:cs typeface="宋体"/>
              </a:rPr>
              <a:t>考</a:t>
            </a:r>
            <a:r>
              <a:rPr sz="2200" spc="-535" dirty="0">
                <a:latin typeface="宋体"/>
                <a:cs typeface="宋体"/>
              </a:rPr>
              <a:t> </a:t>
            </a:r>
            <a:r>
              <a:rPr sz="2200" spc="-5" dirty="0">
                <a:latin typeface="Times New Roman"/>
                <a:cs typeface="Times New Roman"/>
              </a:rPr>
              <a:t>RichardO.Duda,</a:t>
            </a:r>
            <a:r>
              <a:rPr sz="2200" spc="10" dirty="0">
                <a:latin typeface="Times New Roman"/>
                <a:cs typeface="Times New Roman"/>
              </a:rPr>
              <a:t> </a:t>
            </a:r>
            <a:r>
              <a:rPr sz="2200" spc="-5" dirty="0">
                <a:latin typeface="Times New Roman"/>
                <a:cs typeface="Times New Roman"/>
              </a:rPr>
              <a:t>Duda,</a:t>
            </a:r>
            <a:r>
              <a:rPr sz="2200" spc="10" dirty="0">
                <a:latin typeface="Times New Roman"/>
                <a:cs typeface="Times New Roman"/>
              </a:rPr>
              <a:t> </a:t>
            </a:r>
            <a:r>
              <a:rPr sz="2200" spc="-5" dirty="0">
                <a:latin typeface="Times New Roman"/>
                <a:cs typeface="Times New Roman"/>
              </a:rPr>
              <a:t>Hart.</a:t>
            </a:r>
            <a:r>
              <a:rPr sz="2200" spc="15" dirty="0">
                <a:latin typeface="Times New Roman"/>
                <a:cs typeface="Times New Roman"/>
              </a:rPr>
              <a:t> </a:t>
            </a:r>
            <a:r>
              <a:rPr sz="2200" dirty="0">
                <a:latin typeface="宋体"/>
                <a:cs typeface="宋体"/>
              </a:rPr>
              <a:t>模式分类</a:t>
            </a:r>
            <a:r>
              <a:rPr sz="2200" spc="-5" dirty="0">
                <a:latin typeface="Times New Roman"/>
                <a:cs typeface="Times New Roman"/>
              </a:rPr>
              <a:t>[M].</a:t>
            </a:r>
            <a:r>
              <a:rPr sz="2200" spc="10" dirty="0">
                <a:latin typeface="Times New Roman"/>
                <a:cs typeface="Times New Roman"/>
              </a:rPr>
              <a:t> </a:t>
            </a:r>
            <a:r>
              <a:rPr sz="2200" dirty="0">
                <a:latin typeface="宋体"/>
                <a:cs typeface="宋体"/>
              </a:rPr>
              <a:t>机械工业出版社</a:t>
            </a:r>
            <a:r>
              <a:rPr sz="2200" spc="-5" dirty="0">
                <a:latin typeface="Times New Roman"/>
                <a:cs typeface="Times New Roman"/>
              </a:rPr>
              <a:t>,</a:t>
            </a:r>
            <a:r>
              <a:rPr sz="2200" spc="10" dirty="0">
                <a:latin typeface="Times New Roman"/>
                <a:cs typeface="Times New Roman"/>
              </a:rPr>
              <a:t> </a:t>
            </a:r>
            <a:r>
              <a:rPr sz="2200" spc="-5" dirty="0">
                <a:latin typeface="Times New Roman"/>
                <a:cs typeface="Times New Roman"/>
              </a:rPr>
              <a:t>2004.	P47</a:t>
            </a:r>
            <a:r>
              <a:rPr sz="2200" spc="-5" dirty="0">
                <a:latin typeface="宋体"/>
                <a:cs typeface="宋体"/>
              </a:rPr>
              <a:t>）</a:t>
            </a:r>
            <a:endParaRPr sz="2200" dirty="0">
              <a:latin typeface="宋体"/>
              <a:cs typeface="宋体"/>
            </a:endParaRPr>
          </a:p>
          <a:p>
            <a:pPr>
              <a:lnSpc>
                <a:spcPct val="100000"/>
              </a:lnSpc>
            </a:pPr>
            <a:endParaRPr sz="2400" dirty="0">
              <a:latin typeface="Times New Roman"/>
              <a:cs typeface="Times New Roman"/>
            </a:endParaRPr>
          </a:p>
          <a:p>
            <a:pPr marL="222250" indent="-209550">
              <a:lnSpc>
                <a:spcPct val="100000"/>
              </a:lnSpc>
              <a:spcBef>
                <a:spcPts val="2150"/>
              </a:spcBef>
              <a:buSzPct val="95454"/>
              <a:buAutoNum type="arabicPeriod" startAt="3"/>
              <a:tabLst>
                <a:tab pos="222885" algn="l"/>
              </a:tabLst>
            </a:pPr>
            <a:r>
              <a:rPr sz="2200" spc="-5" dirty="0">
                <a:latin typeface="Times New Roman"/>
                <a:cs typeface="Times New Roman"/>
              </a:rPr>
              <a:t>SKlearn</a:t>
            </a:r>
            <a:r>
              <a:rPr sz="2200" dirty="0">
                <a:latin typeface="宋体"/>
                <a:cs typeface="宋体"/>
              </a:rPr>
              <a:t>库</a:t>
            </a:r>
            <a:r>
              <a:rPr sz="2200" spc="-5" dirty="0">
                <a:latin typeface="Times New Roman"/>
                <a:cs typeface="Times New Roman"/>
              </a:rPr>
              <a:t>EM</a:t>
            </a:r>
            <a:r>
              <a:rPr sz="2200" dirty="0">
                <a:latin typeface="宋体"/>
                <a:cs typeface="宋体"/>
              </a:rPr>
              <a:t>算</a:t>
            </a:r>
            <a:r>
              <a:rPr sz="2200" spc="-5" dirty="0">
                <a:latin typeface="宋体"/>
                <a:cs typeface="宋体"/>
              </a:rPr>
              <a:t>法</a:t>
            </a:r>
            <a:endParaRPr sz="2200" dirty="0">
              <a:latin typeface="宋体"/>
              <a:cs typeface="宋体"/>
            </a:endParaRPr>
          </a:p>
          <a:p>
            <a:pPr marL="12700">
              <a:lnSpc>
                <a:spcPct val="100000"/>
              </a:lnSpc>
              <a:spcBef>
                <a:spcPts val="1135"/>
              </a:spcBef>
            </a:pPr>
            <a:r>
              <a:rPr sz="2200" dirty="0">
                <a:latin typeface="宋体"/>
                <a:cs typeface="宋体"/>
              </a:rPr>
              <a:t>（参</a:t>
            </a:r>
            <a:r>
              <a:rPr sz="2200" spc="-5" dirty="0">
                <a:latin typeface="宋体"/>
                <a:cs typeface="宋体"/>
              </a:rPr>
              <a:t>考</a:t>
            </a:r>
            <a:r>
              <a:rPr sz="2200" spc="-545" dirty="0">
                <a:latin typeface="宋体"/>
                <a:cs typeface="宋体"/>
              </a:rPr>
              <a:t> </a:t>
            </a:r>
            <a:r>
              <a:rPr sz="2200" spc="-5" dirty="0">
                <a:latin typeface="Times New Roman"/>
                <a:cs typeface="Times New Roman"/>
              </a:rPr>
              <a:t>https://blog.csdn.net/lihou1987/article/details/70833229)</a:t>
            </a:r>
            <a:endParaRPr sz="2200" dirty="0">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60340" y="2830004"/>
            <a:ext cx="1739900" cy="848360"/>
          </a:xfrm>
          <a:prstGeom prst="rect">
            <a:avLst/>
          </a:prstGeom>
        </p:spPr>
        <p:txBody>
          <a:bodyPr vert="horz" wrap="square" lIns="0" tIns="12700" rIns="0" bIns="0" rtlCol="0">
            <a:spAutoFit/>
          </a:bodyPr>
          <a:lstStyle/>
          <a:p>
            <a:pPr marL="12700">
              <a:lnSpc>
                <a:spcPct val="100000"/>
              </a:lnSpc>
              <a:spcBef>
                <a:spcPts val="100"/>
              </a:spcBef>
              <a:tabLst>
                <a:tab pos="1040765" algn="l"/>
              </a:tabLst>
            </a:pPr>
            <a:r>
              <a:rPr sz="5400" dirty="0">
                <a:solidFill>
                  <a:srgbClr val="DF5227"/>
                </a:solidFill>
                <a:latin typeface="楷体"/>
                <a:cs typeface="楷体"/>
              </a:rPr>
              <a:t>谢	谢</a:t>
            </a:r>
            <a:endParaRPr sz="5400">
              <a:latin typeface="楷体"/>
              <a:cs typeface="楷体"/>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410"/>
              </a:lnSpc>
            </a:pPr>
            <a:fld id="{81D60167-4931-47E6-BA6A-407CBD079E47}" type="slidenum">
              <a:rPr dirty="0"/>
              <a:t>22</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21739" y="2047239"/>
            <a:ext cx="2259965" cy="360045"/>
          </a:xfrm>
          <a:prstGeom prst="rect">
            <a:avLst/>
          </a:prstGeom>
        </p:spPr>
        <p:txBody>
          <a:bodyPr vert="horz" wrap="square" lIns="0" tIns="12065" rIns="0" bIns="0" rtlCol="0">
            <a:spAutoFit/>
          </a:bodyPr>
          <a:lstStyle/>
          <a:p>
            <a:pPr marL="12700">
              <a:lnSpc>
                <a:spcPct val="100000"/>
              </a:lnSpc>
              <a:spcBef>
                <a:spcPts val="95"/>
              </a:spcBef>
            </a:pPr>
            <a:r>
              <a:rPr sz="2200" dirty="0">
                <a:latin typeface="宋体"/>
                <a:cs typeface="宋体"/>
              </a:rPr>
              <a:t>以多分类任务为</a:t>
            </a:r>
            <a:r>
              <a:rPr sz="2200" spc="-5" dirty="0">
                <a:latin typeface="宋体"/>
                <a:cs typeface="宋体"/>
              </a:rPr>
              <a:t>例</a:t>
            </a:r>
            <a:endParaRPr sz="2200">
              <a:latin typeface="宋体"/>
              <a:cs typeface="宋体"/>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101600">
              <a:lnSpc>
                <a:spcPts val="1410"/>
              </a:lnSpc>
            </a:pPr>
            <a:fld id="{81D60167-4931-47E6-BA6A-407CBD079E47}" type="slidenum">
              <a:rPr dirty="0"/>
              <a:t>3</a:t>
            </a:fld>
            <a:endParaRPr dirty="0"/>
          </a:p>
        </p:txBody>
      </p:sp>
      <p:sp>
        <p:nvSpPr>
          <p:cNvPr id="3" name="object 3"/>
          <p:cNvSpPr txBox="1"/>
          <p:nvPr/>
        </p:nvSpPr>
        <p:spPr>
          <a:xfrm>
            <a:off x="2136139" y="3007360"/>
            <a:ext cx="1903095" cy="360045"/>
          </a:xfrm>
          <a:prstGeom prst="rect">
            <a:avLst/>
          </a:prstGeom>
        </p:spPr>
        <p:txBody>
          <a:bodyPr vert="horz" wrap="square" lIns="0" tIns="12065" rIns="0" bIns="0" rtlCol="0">
            <a:spAutoFit/>
          </a:bodyPr>
          <a:lstStyle/>
          <a:p>
            <a:pPr marL="12700">
              <a:lnSpc>
                <a:spcPct val="100000"/>
              </a:lnSpc>
              <a:spcBef>
                <a:spcPts val="95"/>
              </a:spcBef>
            </a:pPr>
            <a:r>
              <a:rPr sz="2200" dirty="0">
                <a:latin typeface="宋体"/>
                <a:cs typeface="宋体"/>
              </a:rPr>
              <a:t>已知有</a:t>
            </a:r>
            <a:r>
              <a:rPr sz="2200" spc="-5" dirty="0">
                <a:latin typeface="Times New Roman"/>
                <a:cs typeface="Times New Roman"/>
              </a:rPr>
              <a:t>N</a:t>
            </a:r>
            <a:r>
              <a:rPr sz="2200" dirty="0">
                <a:latin typeface="宋体"/>
                <a:cs typeface="宋体"/>
              </a:rPr>
              <a:t>个类</a:t>
            </a:r>
            <a:r>
              <a:rPr sz="2200" spc="-5" dirty="0">
                <a:latin typeface="宋体"/>
                <a:cs typeface="宋体"/>
              </a:rPr>
              <a:t>别</a:t>
            </a:r>
            <a:endParaRPr sz="2200">
              <a:latin typeface="宋体"/>
              <a:cs typeface="宋体"/>
            </a:endParaRPr>
          </a:p>
        </p:txBody>
      </p:sp>
      <p:sp>
        <p:nvSpPr>
          <p:cNvPr id="4" name="object 4"/>
          <p:cNvSpPr txBox="1">
            <a:spLocks noGrp="1"/>
          </p:cNvSpPr>
          <p:nvPr>
            <p:ph type="title"/>
          </p:nvPr>
        </p:nvSpPr>
        <p:spPr>
          <a:xfrm>
            <a:off x="1221739" y="879474"/>
            <a:ext cx="2261235" cy="697230"/>
          </a:xfrm>
          <a:prstGeom prst="rect">
            <a:avLst/>
          </a:prstGeom>
        </p:spPr>
        <p:txBody>
          <a:bodyPr vert="horz" wrap="square" lIns="0" tIns="13335" rIns="0" bIns="0" rtlCol="0">
            <a:spAutoFit/>
          </a:bodyPr>
          <a:lstStyle/>
          <a:p>
            <a:pPr marL="12700">
              <a:lnSpc>
                <a:spcPct val="100000"/>
              </a:lnSpc>
              <a:spcBef>
                <a:spcPts val="105"/>
              </a:spcBef>
            </a:pPr>
            <a:r>
              <a:rPr sz="4400" dirty="0">
                <a:latin typeface="宋体"/>
                <a:cs typeface="宋体"/>
              </a:rPr>
              <a:t>分类问</a:t>
            </a:r>
            <a:r>
              <a:rPr sz="4400" spc="5" dirty="0">
                <a:latin typeface="宋体"/>
                <a:cs typeface="宋体"/>
              </a:rPr>
              <a:t>题</a:t>
            </a:r>
            <a:endParaRPr sz="4400">
              <a:latin typeface="宋体"/>
              <a:cs typeface="宋体"/>
            </a:endParaRPr>
          </a:p>
        </p:txBody>
      </p:sp>
      <p:sp>
        <p:nvSpPr>
          <p:cNvPr id="5" name="object 5"/>
          <p:cNvSpPr txBox="1"/>
          <p:nvPr/>
        </p:nvSpPr>
        <p:spPr>
          <a:xfrm>
            <a:off x="4223102" y="2868389"/>
            <a:ext cx="2324735" cy="443865"/>
          </a:xfrm>
          <a:prstGeom prst="rect">
            <a:avLst/>
          </a:prstGeom>
        </p:spPr>
        <p:txBody>
          <a:bodyPr vert="horz" wrap="square" lIns="0" tIns="12065" rIns="0" bIns="0" rtlCol="0">
            <a:spAutoFit/>
          </a:bodyPr>
          <a:lstStyle/>
          <a:p>
            <a:pPr marL="12700">
              <a:lnSpc>
                <a:spcPct val="100000"/>
              </a:lnSpc>
              <a:spcBef>
                <a:spcPts val="95"/>
              </a:spcBef>
            </a:pPr>
            <a:r>
              <a:rPr sz="2750" i="1" spc="75" dirty="0">
                <a:latin typeface="Symbol"/>
                <a:cs typeface="Symbol"/>
              </a:rPr>
              <a:t></a:t>
            </a:r>
            <a:r>
              <a:rPr sz="2600" spc="75" dirty="0">
                <a:latin typeface="Symbol"/>
                <a:cs typeface="Symbol"/>
              </a:rPr>
              <a:t></a:t>
            </a:r>
            <a:r>
              <a:rPr sz="2600" spc="-290" dirty="0">
                <a:latin typeface="Times New Roman"/>
                <a:cs typeface="Times New Roman"/>
              </a:rPr>
              <a:t> </a:t>
            </a:r>
            <a:r>
              <a:rPr sz="2600" spc="-5" dirty="0">
                <a:latin typeface="Times New Roman"/>
                <a:cs typeface="Times New Roman"/>
              </a:rPr>
              <a:t>{c</a:t>
            </a:r>
            <a:r>
              <a:rPr sz="2250" spc="-7" baseline="-24074" dirty="0">
                <a:latin typeface="Times New Roman"/>
                <a:cs typeface="Times New Roman"/>
              </a:rPr>
              <a:t>1</a:t>
            </a:r>
            <a:r>
              <a:rPr sz="2250" spc="-352" baseline="-24074" dirty="0">
                <a:latin typeface="Times New Roman"/>
                <a:cs typeface="Times New Roman"/>
              </a:rPr>
              <a:t> </a:t>
            </a:r>
            <a:r>
              <a:rPr sz="2600" dirty="0">
                <a:latin typeface="Times New Roman"/>
                <a:cs typeface="Times New Roman"/>
              </a:rPr>
              <a:t>,</a:t>
            </a:r>
            <a:r>
              <a:rPr sz="2600" spc="-370" dirty="0">
                <a:latin typeface="Times New Roman"/>
                <a:cs typeface="Times New Roman"/>
              </a:rPr>
              <a:t> </a:t>
            </a:r>
            <a:r>
              <a:rPr sz="2600" spc="70" dirty="0">
                <a:latin typeface="Times New Roman"/>
                <a:cs typeface="Times New Roman"/>
              </a:rPr>
              <a:t>c</a:t>
            </a:r>
            <a:r>
              <a:rPr sz="2250" spc="104" baseline="-24074" dirty="0">
                <a:latin typeface="Times New Roman"/>
                <a:cs typeface="Times New Roman"/>
              </a:rPr>
              <a:t>2</a:t>
            </a:r>
            <a:r>
              <a:rPr sz="2250" spc="-187" baseline="-24074" dirty="0">
                <a:latin typeface="Times New Roman"/>
                <a:cs typeface="Times New Roman"/>
              </a:rPr>
              <a:t> </a:t>
            </a:r>
            <a:r>
              <a:rPr sz="2600" dirty="0">
                <a:latin typeface="Times New Roman"/>
                <a:cs typeface="Times New Roman"/>
              </a:rPr>
              <a:t>,...,</a:t>
            </a:r>
            <a:r>
              <a:rPr sz="2600" spc="-355" dirty="0">
                <a:latin typeface="Times New Roman"/>
                <a:cs typeface="Times New Roman"/>
              </a:rPr>
              <a:t> </a:t>
            </a:r>
            <a:r>
              <a:rPr sz="2600" spc="120" dirty="0">
                <a:latin typeface="Times New Roman"/>
                <a:cs typeface="Times New Roman"/>
              </a:rPr>
              <a:t>c</a:t>
            </a:r>
            <a:r>
              <a:rPr sz="2250" spc="179" baseline="-24074" dirty="0">
                <a:latin typeface="Times New Roman"/>
                <a:cs typeface="Times New Roman"/>
              </a:rPr>
              <a:t>N</a:t>
            </a:r>
            <a:r>
              <a:rPr sz="2600" spc="120" dirty="0">
                <a:latin typeface="Times New Roman"/>
                <a:cs typeface="Times New Roman"/>
              </a:rPr>
              <a:t>}</a:t>
            </a:r>
            <a:endParaRPr sz="2600">
              <a:latin typeface="Times New Roman"/>
              <a:cs typeface="Times New Roman"/>
            </a:endParaRPr>
          </a:p>
        </p:txBody>
      </p:sp>
      <p:sp>
        <p:nvSpPr>
          <p:cNvPr id="6" name="object 6"/>
          <p:cNvSpPr txBox="1"/>
          <p:nvPr/>
        </p:nvSpPr>
        <p:spPr>
          <a:xfrm>
            <a:off x="6847840" y="2946845"/>
            <a:ext cx="1855470" cy="433070"/>
          </a:xfrm>
          <a:prstGeom prst="rect">
            <a:avLst/>
          </a:prstGeom>
        </p:spPr>
        <p:txBody>
          <a:bodyPr vert="horz" wrap="square" lIns="0" tIns="15240" rIns="0" bIns="0" rtlCol="0">
            <a:spAutoFit/>
          </a:bodyPr>
          <a:lstStyle/>
          <a:p>
            <a:pPr marL="12700">
              <a:lnSpc>
                <a:spcPct val="100000"/>
              </a:lnSpc>
              <a:spcBef>
                <a:spcPts val="120"/>
              </a:spcBef>
            </a:pPr>
            <a:r>
              <a:rPr sz="2200" dirty="0">
                <a:latin typeface="宋体"/>
                <a:cs typeface="宋体"/>
              </a:rPr>
              <a:t>，样本集</a:t>
            </a:r>
            <a:r>
              <a:rPr sz="2200" spc="-5" dirty="0">
                <a:latin typeface="宋体"/>
                <a:cs typeface="宋体"/>
              </a:rPr>
              <a:t>为</a:t>
            </a:r>
            <a:r>
              <a:rPr sz="2200" spc="-180" dirty="0">
                <a:latin typeface="宋体"/>
                <a:cs typeface="宋体"/>
              </a:rPr>
              <a:t> </a:t>
            </a:r>
            <a:r>
              <a:rPr sz="3975" i="1" spc="-67" baseline="6289" dirty="0">
                <a:latin typeface="Symbol"/>
                <a:cs typeface="Symbol"/>
              </a:rPr>
              <a:t></a:t>
            </a:r>
            <a:endParaRPr sz="3975" baseline="6289">
              <a:latin typeface="Symbol"/>
              <a:cs typeface="Symbol"/>
            </a:endParaRPr>
          </a:p>
        </p:txBody>
      </p:sp>
      <p:sp>
        <p:nvSpPr>
          <p:cNvPr id="7" name="object 7"/>
          <p:cNvSpPr txBox="1"/>
          <p:nvPr/>
        </p:nvSpPr>
        <p:spPr>
          <a:xfrm>
            <a:off x="2136139" y="3903598"/>
            <a:ext cx="7752080" cy="435609"/>
          </a:xfrm>
          <a:prstGeom prst="rect">
            <a:avLst/>
          </a:prstGeom>
        </p:spPr>
        <p:txBody>
          <a:bodyPr vert="horz" wrap="square" lIns="0" tIns="17145" rIns="0" bIns="0" rtlCol="0">
            <a:spAutoFit/>
          </a:bodyPr>
          <a:lstStyle/>
          <a:p>
            <a:pPr marL="12700">
              <a:lnSpc>
                <a:spcPct val="100000"/>
              </a:lnSpc>
              <a:spcBef>
                <a:spcPts val="135"/>
              </a:spcBef>
              <a:tabLst>
                <a:tab pos="1943100" algn="l"/>
                <a:tab pos="3295015" algn="l"/>
              </a:tabLst>
            </a:pPr>
            <a:r>
              <a:rPr sz="2200" dirty="0">
                <a:latin typeface="宋体"/>
                <a:cs typeface="宋体"/>
              </a:rPr>
              <a:t>寻找判定准</a:t>
            </a:r>
            <a:r>
              <a:rPr sz="2200" spc="-5" dirty="0">
                <a:latin typeface="宋体"/>
                <a:cs typeface="宋体"/>
              </a:rPr>
              <a:t>则	</a:t>
            </a:r>
            <a:r>
              <a:rPr sz="3675" i="1" baseline="9070" dirty="0">
                <a:latin typeface="Times New Roman"/>
                <a:cs typeface="Times New Roman"/>
              </a:rPr>
              <a:t>h</a:t>
            </a:r>
            <a:r>
              <a:rPr sz="3675" i="1" spc="-345" baseline="9070" dirty="0">
                <a:latin typeface="Times New Roman"/>
                <a:cs typeface="Times New Roman"/>
              </a:rPr>
              <a:t> </a:t>
            </a:r>
            <a:r>
              <a:rPr sz="3675" baseline="9070" dirty="0">
                <a:latin typeface="Times New Roman"/>
                <a:cs typeface="Times New Roman"/>
              </a:rPr>
              <a:t>:</a:t>
            </a:r>
            <a:r>
              <a:rPr sz="3675" spc="-480" baseline="9070" dirty="0">
                <a:latin typeface="Times New Roman"/>
                <a:cs typeface="Times New Roman"/>
              </a:rPr>
              <a:t> </a:t>
            </a:r>
            <a:r>
              <a:rPr sz="3825" i="1" spc="-75" baseline="8714" dirty="0">
                <a:latin typeface="Symbol"/>
                <a:cs typeface="Symbol"/>
              </a:rPr>
              <a:t></a:t>
            </a:r>
            <a:r>
              <a:rPr sz="3675" spc="-75" baseline="9070" dirty="0">
                <a:latin typeface="Symbol"/>
                <a:cs typeface="Symbol"/>
              </a:rPr>
              <a:t></a:t>
            </a:r>
            <a:r>
              <a:rPr sz="3675" spc="-562" baseline="9070" dirty="0">
                <a:latin typeface="Times New Roman"/>
                <a:cs typeface="Times New Roman"/>
              </a:rPr>
              <a:t> </a:t>
            </a:r>
            <a:r>
              <a:rPr sz="3825" i="1" spc="-60" baseline="8714" dirty="0">
                <a:latin typeface="Symbol"/>
                <a:cs typeface="Symbol"/>
              </a:rPr>
              <a:t></a:t>
            </a:r>
            <a:r>
              <a:rPr sz="3825" spc="-60" baseline="8714" dirty="0">
                <a:latin typeface="Times New Roman"/>
                <a:cs typeface="Times New Roman"/>
              </a:rPr>
              <a:t>	</a:t>
            </a:r>
            <a:r>
              <a:rPr sz="2200" dirty="0">
                <a:latin typeface="宋体"/>
                <a:cs typeface="宋体"/>
              </a:rPr>
              <a:t>，每一个样</a:t>
            </a:r>
            <a:r>
              <a:rPr sz="2200" spc="-5" dirty="0">
                <a:latin typeface="宋体"/>
                <a:cs typeface="宋体"/>
              </a:rPr>
              <a:t>本</a:t>
            </a:r>
            <a:r>
              <a:rPr sz="2200" spc="-130" dirty="0">
                <a:latin typeface="宋体"/>
                <a:cs typeface="宋体"/>
              </a:rPr>
              <a:t> </a:t>
            </a:r>
            <a:r>
              <a:rPr sz="2500" i="1" spc="70" dirty="0">
                <a:latin typeface="Times New Roman"/>
                <a:cs typeface="Times New Roman"/>
              </a:rPr>
              <a:t>x</a:t>
            </a:r>
            <a:r>
              <a:rPr sz="2200" dirty="0">
                <a:latin typeface="宋体"/>
                <a:cs typeface="宋体"/>
              </a:rPr>
              <a:t>有且仅有一个类</a:t>
            </a:r>
            <a:r>
              <a:rPr sz="2200" spc="-5" dirty="0">
                <a:latin typeface="宋体"/>
                <a:cs typeface="宋体"/>
              </a:rPr>
              <a:t>别</a:t>
            </a:r>
            <a:r>
              <a:rPr sz="2200" spc="-335" dirty="0">
                <a:latin typeface="宋体"/>
                <a:cs typeface="宋体"/>
              </a:rPr>
              <a:t> </a:t>
            </a:r>
            <a:r>
              <a:rPr sz="3975" i="1" spc="22" baseline="1048" dirty="0">
                <a:latin typeface="Times New Roman"/>
                <a:cs typeface="Times New Roman"/>
              </a:rPr>
              <a:t>c</a:t>
            </a:r>
            <a:endParaRPr sz="3975" baseline="1048">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1739" y="879474"/>
            <a:ext cx="3378835" cy="697230"/>
          </a:xfrm>
          <a:prstGeom prst="rect">
            <a:avLst/>
          </a:prstGeom>
        </p:spPr>
        <p:txBody>
          <a:bodyPr vert="horz" wrap="square" lIns="0" tIns="13335" rIns="0" bIns="0" rtlCol="0">
            <a:spAutoFit/>
          </a:bodyPr>
          <a:lstStyle/>
          <a:p>
            <a:pPr marL="12700">
              <a:lnSpc>
                <a:spcPct val="100000"/>
              </a:lnSpc>
              <a:spcBef>
                <a:spcPts val="105"/>
              </a:spcBef>
            </a:pPr>
            <a:r>
              <a:rPr sz="4400" dirty="0">
                <a:latin typeface="宋体"/>
                <a:cs typeface="宋体"/>
              </a:rPr>
              <a:t>贝叶斯决策</a:t>
            </a:r>
            <a:r>
              <a:rPr sz="4400" spc="5" dirty="0">
                <a:latin typeface="宋体"/>
                <a:cs typeface="宋体"/>
              </a:rPr>
              <a:t>论</a:t>
            </a:r>
            <a:endParaRPr sz="4400">
              <a:latin typeface="宋体"/>
              <a:cs typeface="宋体"/>
            </a:endParaRPr>
          </a:p>
        </p:txBody>
      </p:sp>
      <p:sp>
        <p:nvSpPr>
          <p:cNvPr id="3" name="object 3"/>
          <p:cNvSpPr txBox="1"/>
          <p:nvPr/>
        </p:nvSpPr>
        <p:spPr>
          <a:xfrm>
            <a:off x="1221739" y="2047239"/>
            <a:ext cx="4495165" cy="360045"/>
          </a:xfrm>
          <a:prstGeom prst="rect">
            <a:avLst/>
          </a:prstGeom>
        </p:spPr>
        <p:txBody>
          <a:bodyPr vert="horz" wrap="square" lIns="0" tIns="12065" rIns="0" bIns="0" rtlCol="0">
            <a:spAutoFit/>
          </a:bodyPr>
          <a:lstStyle/>
          <a:p>
            <a:pPr marL="12700">
              <a:lnSpc>
                <a:spcPct val="100000"/>
              </a:lnSpc>
              <a:spcBef>
                <a:spcPts val="95"/>
              </a:spcBef>
            </a:pPr>
            <a:r>
              <a:rPr sz="2200" dirty="0">
                <a:latin typeface="宋体"/>
                <a:cs typeface="宋体"/>
              </a:rPr>
              <a:t>基于相关概率和误判损失来进行分</a:t>
            </a:r>
            <a:r>
              <a:rPr sz="2200" spc="-5" dirty="0">
                <a:latin typeface="宋体"/>
                <a:cs typeface="宋体"/>
              </a:rPr>
              <a:t>类</a:t>
            </a:r>
            <a:endParaRPr sz="2200">
              <a:latin typeface="宋体"/>
              <a:cs typeface="宋体"/>
            </a:endParaRPr>
          </a:p>
        </p:txBody>
      </p:sp>
      <p:sp>
        <p:nvSpPr>
          <p:cNvPr id="4" name="object 4"/>
          <p:cNvSpPr/>
          <p:nvPr/>
        </p:nvSpPr>
        <p:spPr>
          <a:xfrm>
            <a:off x="1793239" y="2370454"/>
            <a:ext cx="1117600" cy="0"/>
          </a:xfrm>
          <a:custGeom>
            <a:avLst/>
            <a:gdLst/>
            <a:ahLst/>
            <a:cxnLst/>
            <a:rect l="l" t="t" r="r" b="b"/>
            <a:pathLst>
              <a:path w="1117600">
                <a:moveTo>
                  <a:pt x="0" y="0"/>
                </a:moveTo>
                <a:lnTo>
                  <a:pt x="1117600" y="0"/>
                </a:lnTo>
              </a:path>
            </a:pathLst>
          </a:custGeom>
          <a:ln w="13716">
            <a:solidFill>
              <a:srgbClr val="000000"/>
            </a:solidFill>
          </a:ln>
        </p:spPr>
        <p:txBody>
          <a:bodyPr wrap="square" lIns="0" tIns="0" rIns="0" bIns="0" rtlCol="0"/>
          <a:lstStyle/>
          <a:p>
            <a:endParaRPr/>
          </a:p>
        </p:txBody>
      </p:sp>
      <p:sp>
        <p:nvSpPr>
          <p:cNvPr id="5" name="object 5"/>
          <p:cNvSpPr/>
          <p:nvPr/>
        </p:nvSpPr>
        <p:spPr>
          <a:xfrm>
            <a:off x="3190239" y="2370454"/>
            <a:ext cx="1117600" cy="0"/>
          </a:xfrm>
          <a:custGeom>
            <a:avLst/>
            <a:gdLst/>
            <a:ahLst/>
            <a:cxnLst/>
            <a:rect l="l" t="t" r="r" b="b"/>
            <a:pathLst>
              <a:path w="1117600">
                <a:moveTo>
                  <a:pt x="0" y="0"/>
                </a:moveTo>
                <a:lnTo>
                  <a:pt x="1117600" y="0"/>
                </a:lnTo>
              </a:path>
            </a:pathLst>
          </a:custGeom>
          <a:ln w="13716">
            <a:solidFill>
              <a:srgbClr val="000000"/>
            </a:solidFill>
          </a:ln>
        </p:spPr>
        <p:txBody>
          <a:bodyPr wrap="square" lIns="0" tIns="0" rIns="0" bIns="0" rtlCol="0"/>
          <a:lstStyle/>
          <a:p>
            <a:endParaRPr/>
          </a:p>
        </p:txBody>
      </p:sp>
      <p:sp>
        <p:nvSpPr>
          <p:cNvPr id="6" name="object 6"/>
          <p:cNvSpPr txBox="1"/>
          <p:nvPr/>
        </p:nvSpPr>
        <p:spPr>
          <a:xfrm>
            <a:off x="2136139" y="3487420"/>
            <a:ext cx="2259965" cy="360045"/>
          </a:xfrm>
          <a:prstGeom prst="rect">
            <a:avLst/>
          </a:prstGeom>
        </p:spPr>
        <p:txBody>
          <a:bodyPr vert="horz" wrap="square" lIns="0" tIns="12065" rIns="0" bIns="0" rtlCol="0">
            <a:spAutoFit/>
          </a:bodyPr>
          <a:lstStyle/>
          <a:p>
            <a:pPr marL="12700">
              <a:lnSpc>
                <a:spcPct val="100000"/>
              </a:lnSpc>
              <a:spcBef>
                <a:spcPts val="95"/>
              </a:spcBef>
            </a:pPr>
            <a:r>
              <a:rPr sz="2200" dirty="0">
                <a:latin typeface="宋体"/>
                <a:cs typeface="宋体"/>
              </a:rPr>
              <a:t>贝叶斯最优分类</a:t>
            </a:r>
            <a:r>
              <a:rPr sz="2200" spc="-5" dirty="0">
                <a:latin typeface="宋体"/>
                <a:cs typeface="宋体"/>
              </a:rPr>
              <a:t>器</a:t>
            </a:r>
            <a:endParaRPr sz="2200" dirty="0">
              <a:latin typeface="宋体"/>
              <a:cs typeface="宋体"/>
            </a:endParaRPr>
          </a:p>
        </p:txBody>
      </p:sp>
      <p:sp>
        <p:nvSpPr>
          <p:cNvPr id="7" name="object 7"/>
          <p:cNvSpPr txBox="1"/>
          <p:nvPr/>
        </p:nvSpPr>
        <p:spPr>
          <a:xfrm>
            <a:off x="6490334" y="4445634"/>
            <a:ext cx="583565" cy="360045"/>
          </a:xfrm>
          <a:prstGeom prst="rect">
            <a:avLst/>
          </a:prstGeom>
        </p:spPr>
        <p:txBody>
          <a:bodyPr vert="horz" wrap="square" lIns="0" tIns="12065" rIns="0" bIns="0" rtlCol="0">
            <a:spAutoFit/>
          </a:bodyPr>
          <a:lstStyle/>
          <a:p>
            <a:pPr marL="12700">
              <a:lnSpc>
                <a:spcPct val="100000"/>
              </a:lnSpc>
              <a:spcBef>
                <a:spcPts val="95"/>
              </a:spcBef>
            </a:pPr>
            <a:r>
              <a:rPr sz="2200" dirty="0">
                <a:latin typeface="宋体"/>
                <a:cs typeface="宋体"/>
              </a:rPr>
              <a:t>，</a:t>
            </a:r>
            <a:r>
              <a:rPr sz="2200" spc="-5" dirty="0">
                <a:latin typeface="宋体"/>
                <a:cs typeface="宋体"/>
              </a:rPr>
              <a:t>则</a:t>
            </a:r>
            <a:endParaRPr sz="2200">
              <a:latin typeface="宋体"/>
              <a:cs typeface="宋体"/>
            </a:endParaRPr>
          </a:p>
        </p:txBody>
      </p:sp>
      <p:sp>
        <p:nvSpPr>
          <p:cNvPr id="8" name="object 8"/>
          <p:cNvSpPr txBox="1"/>
          <p:nvPr/>
        </p:nvSpPr>
        <p:spPr>
          <a:xfrm>
            <a:off x="6215176" y="2343937"/>
            <a:ext cx="126364" cy="206375"/>
          </a:xfrm>
          <a:prstGeom prst="rect">
            <a:avLst/>
          </a:prstGeom>
        </p:spPr>
        <p:txBody>
          <a:bodyPr vert="horz" wrap="square" lIns="0" tIns="17145" rIns="0" bIns="0" rtlCol="0">
            <a:spAutoFit/>
          </a:bodyPr>
          <a:lstStyle/>
          <a:p>
            <a:pPr marL="12700">
              <a:lnSpc>
                <a:spcPct val="100000"/>
              </a:lnSpc>
              <a:spcBef>
                <a:spcPts val="135"/>
              </a:spcBef>
            </a:pPr>
            <a:r>
              <a:rPr sz="1150" i="1" spc="20" dirty="0">
                <a:latin typeface="Times New Roman"/>
                <a:cs typeface="Times New Roman"/>
              </a:rPr>
              <a:t>N</a:t>
            </a:r>
            <a:endParaRPr sz="1150">
              <a:latin typeface="Times New Roman"/>
              <a:cs typeface="Times New Roman"/>
            </a:endParaRPr>
          </a:p>
        </p:txBody>
      </p:sp>
      <p:sp>
        <p:nvSpPr>
          <p:cNvPr id="9" name="object 9"/>
          <p:cNvSpPr txBox="1"/>
          <p:nvPr/>
        </p:nvSpPr>
        <p:spPr>
          <a:xfrm>
            <a:off x="2129789" y="2323357"/>
            <a:ext cx="5416550" cy="734060"/>
          </a:xfrm>
          <a:prstGeom prst="rect">
            <a:avLst/>
          </a:prstGeom>
        </p:spPr>
        <p:txBody>
          <a:bodyPr vert="horz" wrap="square" lIns="0" tIns="57785" rIns="0" bIns="0" rtlCol="0">
            <a:spAutoFit/>
          </a:bodyPr>
          <a:lstStyle/>
          <a:p>
            <a:pPr marL="12700">
              <a:lnSpc>
                <a:spcPct val="100000"/>
              </a:lnSpc>
              <a:spcBef>
                <a:spcPts val="455"/>
              </a:spcBef>
            </a:pPr>
            <a:r>
              <a:rPr sz="3300" baseline="-10101" dirty="0">
                <a:latin typeface="宋体"/>
                <a:cs typeface="宋体"/>
              </a:rPr>
              <a:t>条件风险（期望损失</a:t>
            </a:r>
            <a:r>
              <a:rPr sz="3300" spc="-7" baseline="-10101" dirty="0">
                <a:latin typeface="宋体"/>
                <a:cs typeface="宋体"/>
              </a:rPr>
              <a:t>）</a:t>
            </a:r>
            <a:r>
              <a:rPr sz="3300" spc="142" baseline="-10101" dirty="0">
                <a:latin typeface="宋体"/>
                <a:cs typeface="宋体"/>
              </a:rPr>
              <a:t> </a:t>
            </a:r>
            <a:r>
              <a:rPr sz="2000" i="1" spc="70" dirty="0">
                <a:latin typeface="Times New Roman"/>
                <a:cs typeface="Times New Roman"/>
              </a:rPr>
              <a:t>R</a:t>
            </a:r>
            <a:r>
              <a:rPr sz="2000" spc="25" dirty="0">
                <a:latin typeface="Times New Roman"/>
                <a:cs typeface="Times New Roman"/>
              </a:rPr>
              <a:t>(</a:t>
            </a:r>
            <a:r>
              <a:rPr sz="2000" i="1" spc="-15" dirty="0">
                <a:latin typeface="Times New Roman"/>
                <a:cs typeface="Times New Roman"/>
              </a:rPr>
              <a:t>c</a:t>
            </a:r>
            <a:r>
              <a:rPr sz="1725" i="1" spc="15" baseline="-24154" dirty="0">
                <a:latin typeface="Times New Roman"/>
                <a:cs typeface="Times New Roman"/>
              </a:rPr>
              <a:t>i</a:t>
            </a:r>
            <a:r>
              <a:rPr sz="1725" i="1" baseline="-24154" dirty="0">
                <a:latin typeface="Times New Roman"/>
                <a:cs typeface="Times New Roman"/>
              </a:rPr>
              <a:t> </a:t>
            </a:r>
            <a:r>
              <a:rPr sz="1725" i="1" spc="7" baseline="-24154" dirty="0">
                <a:latin typeface="Times New Roman"/>
                <a:cs typeface="Times New Roman"/>
              </a:rPr>
              <a:t> </a:t>
            </a:r>
            <a:r>
              <a:rPr sz="2000" spc="5" dirty="0">
                <a:latin typeface="Times New Roman"/>
                <a:cs typeface="Times New Roman"/>
              </a:rPr>
              <a:t>|</a:t>
            </a:r>
            <a:r>
              <a:rPr sz="2000" spc="-25" dirty="0">
                <a:latin typeface="Times New Roman"/>
                <a:cs typeface="Times New Roman"/>
              </a:rPr>
              <a:t> </a:t>
            </a:r>
            <a:r>
              <a:rPr sz="2000" i="1" spc="60" dirty="0">
                <a:latin typeface="Times New Roman"/>
                <a:cs typeface="Times New Roman"/>
              </a:rPr>
              <a:t>x</a:t>
            </a:r>
            <a:r>
              <a:rPr sz="2000" spc="10" dirty="0">
                <a:latin typeface="Times New Roman"/>
                <a:cs typeface="Times New Roman"/>
              </a:rPr>
              <a:t>)</a:t>
            </a:r>
            <a:r>
              <a:rPr sz="2000" spc="-40" dirty="0">
                <a:latin typeface="Times New Roman"/>
                <a:cs typeface="Times New Roman"/>
              </a:rPr>
              <a:t> </a:t>
            </a:r>
            <a:r>
              <a:rPr sz="2000" spc="15" dirty="0">
                <a:latin typeface="Symbol"/>
                <a:cs typeface="Symbol"/>
              </a:rPr>
              <a:t></a:t>
            </a:r>
            <a:r>
              <a:rPr sz="2000" spc="-55" dirty="0">
                <a:latin typeface="Times New Roman"/>
                <a:cs typeface="Times New Roman"/>
              </a:rPr>
              <a:t> </a:t>
            </a:r>
            <a:r>
              <a:rPr sz="4575" spc="120" baseline="-8196" dirty="0">
                <a:latin typeface="Symbol"/>
                <a:cs typeface="Symbol"/>
              </a:rPr>
              <a:t></a:t>
            </a:r>
            <a:r>
              <a:rPr sz="2100" i="1" spc="-740" dirty="0">
                <a:latin typeface="Symbol"/>
                <a:cs typeface="Symbol"/>
              </a:rPr>
              <a:t></a:t>
            </a:r>
            <a:r>
              <a:rPr sz="1725" i="1" spc="7" baseline="-24154" dirty="0">
                <a:latin typeface="Times New Roman"/>
                <a:cs typeface="Times New Roman"/>
              </a:rPr>
              <a:t>i</a:t>
            </a:r>
            <a:r>
              <a:rPr sz="1725" i="1" spc="15" baseline="-24154" dirty="0">
                <a:latin typeface="Times New Roman"/>
                <a:cs typeface="Times New Roman"/>
              </a:rPr>
              <a:t>j</a:t>
            </a:r>
            <a:r>
              <a:rPr sz="1725" i="1" spc="-97" baseline="-24154" dirty="0">
                <a:latin typeface="Times New Roman"/>
                <a:cs typeface="Times New Roman"/>
              </a:rPr>
              <a:t> </a:t>
            </a:r>
            <a:r>
              <a:rPr sz="2000" i="1" spc="70" dirty="0">
                <a:latin typeface="Times New Roman"/>
                <a:cs typeface="Times New Roman"/>
              </a:rPr>
              <a:t>P</a:t>
            </a:r>
            <a:r>
              <a:rPr sz="2000" spc="25" dirty="0">
                <a:latin typeface="Times New Roman"/>
                <a:cs typeface="Times New Roman"/>
              </a:rPr>
              <a:t>(</a:t>
            </a:r>
            <a:r>
              <a:rPr sz="2000" i="1" spc="240" dirty="0">
                <a:latin typeface="Times New Roman"/>
                <a:cs typeface="Times New Roman"/>
              </a:rPr>
              <a:t>c</a:t>
            </a:r>
            <a:r>
              <a:rPr sz="1725" i="1" spc="15" baseline="-24154" dirty="0">
                <a:latin typeface="Times New Roman"/>
                <a:cs typeface="Times New Roman"/>
              </a:rPr>
              <a:t>j</a:t>
            </a:r>
            <a:r>
              <a:rPr sz="1725" i="1" baseline="-24154" dirty="0">
                <a:latin typeface="Times New Roman"/>
                <a:cs typeface="Times New Roman"/>
              </a:rPr>
              <a:t> </a:t>
            </a:r>
            <a:r>
              <a:rPr sz="1725" i="1" spc="37" baseline="-24154" dirty="0">
                <a:latin typeface="Times New Roman"/>
                <a:cs typeface="Times New Roman"/>
              </a:rPr>
              <a:t> </a:t>
            </a:r>
            <a:r>
              <a:rPr sz="2000" spc="5" dirty="0">
                <a:latin typeface="Times New Roman"/>
                <a:cs typeface="Times New Roman"/>
              </a:rPr>
              <a:t>|</a:t>
            </a:r>
            <a:r>
              <a:rPr sz="2000" spc="-25" dirty="0">
                <a:latin typeface="Times New Roman"/>
                <a:cs typeface="Times New Roman"/>
              </a:rPr>
              <a:t> </a:t>
            </a:r>
            <a:r>
              <a:rPr sz="2000" i="1" spc="60" dirty="0">
                <a:latin typeface="Times New Roman"/>
                <a:cs typeface="Times New Roman"/>
              </a:rPr>
              <a:t>x</a:t>
            </a:r>
            <a:r>
              <a:rPr sz="2000" spc="10" dirty="0">
                <a:latin typeface="Times New Roman"/>
                <a:cs typeface="Times New Roman"/>
              </a:rPr>
              <a:t>)</a:t>
            </a:r>
            <a:endParaRPr sz="2000" dirty="0">
              <a:latin typeface="Times New Roman"/>
              <a:cs typeface="Times New Roman"/>
            </a:endParaRPr>
          </a:p>
          <a:p>
            <a:pPr marR="1132205" algn="r">
              <a:lnSpc>
                <a:spcPct val="100000"/>
              </a:lnSpc>
              <a:spcBef>
                <a:spcPts val="175"/>
              </a:spcBef>
            </a:pPr>
            <a:r>
              <a:rPr sz="1150" i="1" spc="10" dirty="0">
                <a:latin typeface="Times New Roman"/>
                <a:cs typeface="Times New Roman"/>
              </a:rPr>
              <a:t>j</a:t>
            </a:r>
            <a:r>
              <a:rPr sz="1150" i="1" spc="-175" dirty="0">
                <a:latin typeface="Times New Roman"/>
                <a:cs typeface="Times New Roman"/>
              </a:rPr>
              <a:t> </a:t>
            </a:r>
            <a:r>
              <a:rPr sz="1150" spc="-50" dirty="0">
                <a:latin typeface="Symbol"/>
                <a:cs typeface="Symbol"/>
              </a:rPr>
              <a:t></a:t>
            </a:r>
            <a:r>
              <a:rPr sz="1150" spc="15" dirty="0">
                <a:latin typeface="Times New Roman"/>
                <a:cs typeface="Times New Roman"/>
              </a:rPr>
              <a:t>1</a:t>
            </a:r>
            <a:endParaRPr sz="1150" dirty="0">
              <a:latin typeface="Times New Roman"/>
              <a:cs typeface="Times New Roman"/>
            </a:endParaRPr>
          </a:p>
        </p:txBody>
      </p:sp>
      <p:sp>
        <p:nvSpPr>
          <p:cNvPr id="10" name="object 10"/>
          <p:cNvSpPr txBox="1"/>
          <p:nvPr/>
        </p:nvSpPr>
        <p:spPr>
          <a:xfrm>
            <a:off x="5069192" y="3450945"/>
            <a:ext cx="2478405" cy="542290"/>
          </a:xfrm>
          <a:prstGeom prst="rect">
            <a:avLst/>
          </a:prstGeom>
        </p:spPr>
        <p:txBody>
          <a:bodyPr vert="horz" wrap="square" lIns="0" tIns="13970" rIns="0" bIns="0" rtlCol="0">
            <a:spAutoFit/>
          </a:bodyPr>
          <a:lstStyle/>
          <a:p>
            <a:pPr algn="ctr">
              <a:lnSpc>
                <a:spcPts val="2510"/>
              </a:lnSpc>
              <a:spcBef>
                <a:spcPts val="110"/>
              </a:spcBef>
            </a:pPr>
            <a:r>
              <a:rPr sz="2100" i="1" spc="30" dirty="0">
                <a:latin typeface="Times New Roman"/>
                <a:cs typeface="Times New Roman"/>
              </a:rPr>
              <a:t>h</a:t>
            </a:r>
            <a:r>
              <a:rPr sz="1800" spc="44" baseline="43981" dirty="0">
                <a:latin typeface="Times New Roman"/>
                <a:cs typeface="Times New Roman"/>
              </a:rPr>
              <a:t>*</a:t>
            </a:r>
            <a:r>
              <a:rPr sz="1800" spc="-187" baseline="43981" dirty="0">
                <a:latin typeface="Times New Roman"/>
                <a:cs typeface="Times New Roman"/>
              </a:rPr>
              <a:t> </a:t>
            </a:r>
            <a:r>
              <a:rPr sz="2100" spc="70" dirty="0">
                <a:latin typeface="Times New Roman"/>
                <a:cs typeface="Times New Roman"/>
              </a:rPr>
              <a:t>(</a:t>
            </a:r>
            <a:r>
              <a:rPr sz="2100" i="1" spc="70" dirty="0">
                <a:latin typeface="Times New Roman"/>
                <a:cs typeface="Times New Roman"/>
              </a:rPr>
              <a:t>x</a:t>
            </a:r>
            <a:r>
              <a:rPr sz="2100" spc="70" dirty="0">
                <a:latin typeface="Times New Roman"/>
                <a:cs typeface="Times New Roman"/>
              </a:rPr>
              <a:t>)</a:t>
            </a:r>
            <a:r>
              <a:rPr sz="2100" spc="-50" dirty="0">
                <a:latin typeface="Times New Roman"/>
                <a:cs typeface="Times New Roman"/>
              </a:rPr>
              <a:t> </a:t>
            </a:r>
            <a:r>
              <a:rPr sz="2100" spc="5" dirty="0">
                <a:latin typeface="Symbol"/>
                <a:cs typeface="Symbol"/>
              </a:rPr>
              <a:t></a:t>
            </a:r>
            <a:r>
              <a:rPr sz="2100" spc="-70" dirty="0">
                <a:latin typeface="Times New Roman"/>
                <a:cs typeface="Times New Roman"/>
              </a:rPr>
              <a:t> </a:t>
            </a:r>
            <a:r>
              <a:rPr sz="2100" dirty="0">
                <a:latin typeface="Times New Roman"/>
                <a:cs typeface="Times New Roman"/>
              </a:rPr>
              <a:t>arg</a:t>
            </a:r>
            <a:r>
              <a:rPr sz="2100" spc="-220" dirty="0">
                <a:latin typeface="Times New Roman"/>
                <a:cs typeface="Times New Roman"/>
              </a:rPr>
              <a:t> </a:t>
            </a:r>
            <a:r>
              <a:rPr sz="2100" spc="5" dirty="0">
                <a:latin typeface="Times New Roman"/>
                <a:cs typeface="Times New Roman"/>
              </a:rPr>
              <a:t>min</a:t>
            </a:r>
            <a:r>
              <a:rPr sz="2100" spc="-114" dirty="0">
                <a:latin typeface="Times New Roman"/>
                <a:cs typeface="Times New Roman"/>
              </a:rPr>
              <a:t> </a:t>
            </a:r>
            <a:r>
              <a:rPr sz="2100" i="1" spc="30" dirty="0">
                <a:latin typeface="Times New Roman"/>
                <a:cs typeface="Times New Roman"/>
              </a:rPr>
              <a:t>R</a:t>
            </a:r>
            <a:r>
              <a:rPr sz="2100" spc="30" dirty="0">
                <a:latin typeface="Times New Roman"/>
                <a:cs typeface="Times New Roman"/>
              </a:rPr>
              <a:t>(</a:t>
            </a:r>
            <a:r>
              <a:rPr sz="2100" i="1" spc="30" dirty="0">
                <a:latin typeface="Times New Roman"/>
                <a:cs typeface="Times New Roman"/>
              </a:rPr>
              <a:t>c</a:t>
            </a:r>
            <a:r>
              <a:rPr sz="2100" i="1" spc="-145" dirty="0">
                <a:latin typeface="Times New Roman"/>
                <a:cs typeface="Times New Roman"/>
              </a:rPr>
              <a:t> </a:t>
            </a:r>
            <a:r>
              <a:rPr sz="2100" dirty="0">
                <a:latin typeface="Times New Roman"/>
                <a:cs typeface="Times New Roman"/>
              </a:rPr>
              <a:t>|</a:t>
            </a:r>
            <a:r>
              <a:rPr sz="2100" spc="-35" dirty="0">
                <a:latin typeface="Times New Roman"/>
                <a:cs typeface="Times New Roman"/>
              </a:rPr>
              <a:t> </a:t>
            </a:r>
            <a:r>
              <a:rPr sz="2100" i="1" spc="30" dirty="0">
                <a:latin typeface="Times New Roman"/>
                <a:cs typeface="Times New Roman"/>
              </a:rPr>
              <a:t>x</a:t>
            </a:r>
            <a:r>
              <a:rPr sz="2100" spc="30" dirty="0">
                <a:latin typeface="Times New Roman"/>
                <a:cs typeface="Times New Roman"/>
              </a:rPr>
              <a:t>)</a:t>
            </a:r>
            <a:endParaRPr sz="2100" dirty="0">
              <a:latin typeface="Times New Roman"/>
              <a:cs typeface="Times New Roman"/>
            </a:endParaRPr>
          </a:p>
          <a:p>
            <a:pPr marL="46355" algn="ctr">
              <a:lnSpc>
                <a:spcPts val="1550"/>
              </a:lnSpc>
            </a:pPr>
            <a:r>
              <a:rPr sz="1200" i="1" spc="-85" dirty="0">
                <a:latin typeface="Times New Roman"/>
                <a:cs typeface="Times New Roman"/>
              </a:rPr>
              <a:t>c</a:t>
            </a:r>
            <a:r>
              <a:rPr sz="1200" spc="-85" dirty="0">
                <a:latin typeface="Symbol"/>
                <a:cs typeface="Symbol"/>
              </a:rPr>
              <a:t></a:t>
            </a:r>
            <a:r>
              <a:rPr sz="1300" i="1" spc="-85" dirty="0">
                <a:latin typeface="Symbol"/>
                <a:cs typeface="Symbol"/>
              </a:rPr>
              <a:t></a:t>
            </a:r>
            <a:endParaRPr sz="1300" dirty="0">
              <a:latin typeface="Symbol"/>
              <a:cs typeface="Symbol"/>
            </a:endParaRPr>
          </a:p>
        </p:txBody>
      </p:sp>
      <p:sp>
        <p:nvSpPr>
          <p:cNvPr id="11" name="object 11"/>
          <p:cNvSpPr txBox="1"/>
          <p:nvPr/>
        </p:nvSpPr>
        <p:spPr>
          <a:xfrm>
            <a:off x="4587341" y="4172485"/>
            <a:ext cx="1567815" cy="816610"/>
          </a:xfrm>
          <a:prstGeom prst="rect">
            <a:avLst/>
          </a:prstGeom>
        </p:spPr>
        <p:txBody>
          <a:bodyPr vert="horz" wrap="square" lIns="0" tIns="95250" rIns="0" bIns="0" rtlCol="0">
            <a:spAutoFit/>
          </a:bodyPr>
          <a:lstStyle/>
          <a:p>
            <a:pPr marL="12700">
              <a:lnSpc>
                <a:spcPct val="100000"/>
              </a:lnSpc>
              <a:spcBef>
                <a:spcPts val="750"/>
              </a:spcBef>
              <a:tabLst>
                <a:tab pos="572135" algn="l"/>
              </a:tabLst>
            </a:pPr>
            <a:r>
              <a:rPr sz="3075" spc="-15" baseline="-4065" dirty="0">
                <a:latin typeface="Symbol"/>
                <a:cs typeface="Symbol"/>
              </a:rPr>
              <a:t></a:t>
            </a:r>
            <a:r>
              <a:rPr sz="2050" spc="-10" dirty="0">
                <a:latin typeface="Times New Roman"/>
                <a:cs typeface="Times New Roman"/>
              </a:rPr>
              <a:t>0,	</a:t>
            </a:r>
            <a:r>
              <a:rPr sz="2050" i="1" spc="5" dirty="0">
                <a:latin typeface="Times New Roman"/>
                <a:cs typeface="Times New Roman"/>
              </a:rPr>
              <a:t>if i </a:t>
            </a:r>
            <a:r>
              <a:rPr sz="2050" spc="10" dirty="0">
                <a:latin typeface="Symbol"/>
                <a:cs typeface="Symbol"/>
              </a:rPr>
              <a:t></a:t>
            </a:r>
            <a:r>
              <a:rPr sz="2050" spc="95" dirty="0">
                <a:latin typeface="Times New Roman"/>
                <a:cs typeface="Times New Roman"/>
              </a:rPr>
              <a:t> </a:t>
            </a:r>
            <a:r>
              <a:rPr sz="2050" i="1" spc="20" dirty="0">
                <a:latin typeface="Times New Roman"/>
                <a:cs typeface="Times New Roman"/>
              </a:rPr>
              <a:t>j</a:t>
            </a:r>
            <a:r>
              <a:rPr sz="2050" spc="20" dirty="0">
                <a:latin typeface="Times New Roman"/>
                <a:cs typeface="Times New Roman"/>
              </a:rPr>
              <a:t>;</a:t>
            </a:r>
            <a:endParaRPr sz="2050" dirty="0">
              <a:latin typeface="Times New Roman"/>
              <a:cs typeface="Times New Roman"/>
            </a:endParaRPr>
          </a:p>
          <a:p>
            <a:pPr marL="12700">
              <a:lnSpc>
                <a:spcPct val="100000"/>
              </a:lnSpc>
              <a:spcBef>
                <a:spcPts val="655"/>
              </a:spcBef>
              <a:tabLst>
                <a:tab pos="530860" algn="l"/>
              </a:tabLst>
            </a:pPr>
            <a:r>
              <a:rPr sz="3075" spc="-195" baseline="-13550" dirty="0">
                <a:latin typeface="Symbol"/>
                <a:cs typeface="Symbol"/>
              </a:rPr>
              <a:t></a:t>
            </a:r>
            <a:r>
              <a:rPr sz="2050" spc="-130" dirty="0">
                <a:latin typeface="Times New Roman"/>
                <a:cs typeface="Times New Roman"/>
              </a:rPr>
              <a:t>1,	</a:t>
            </a:r>
            <a:r>
              <a:rPr sz="2050" i="1" spc="5" dirty="0">
                <a:latin typeface="Times New Roman"/>
                <a:cs typeface="Times New Roman"/>
              </a:rPr>
              <a:t>otherwise</a:t>
            </a:r>
            <a:endParaRPr sz="2050" dirty="0">
              <a:latin typeface="Times New Roman"/>
              <a:cs typeface="Times New Roman"/>
            </a:endParaRPr>
          </a:p>
        </p:txBody>
      </p:sp>
      <p:sp>
        <p:nvSpPr>
          <p:cNvPr id="12" name="object 12"/>
          <p:cNvSpPr txBox="1"/>
          <p:nvPr/>
        </p:nvSpPr>
        <p:spPr>
          <a:xfrm>
            <a:off x="2136139" y="4445634"/>
            <a:ext cx="2607310" cy="360045"/>
          </a:xfrm>
          <a:prstGeom prst="rect">
            <a:avLst/>
          </a:prstGeom>
        </p:spPr>
        <p:txBody>
          <a:bodyPr vert="horz" wrap="square" lIns="0" tIns="12065" rIns="0" bIns="0" rtlCol="0">
            <a:spAutoFit/>
          </a:bodyPr>
          <a:lstStyle/>
          <a:p>
            <a:pPr marL="12700">
              <a:lnSpc>
                <a:spcPct val="100000"/>
              </a:lnSpc>
              <a:spcBef>
                <a:spcPts val="95"/>
              </a:spcBef>
            </a:pPr>
            <a:r>
              <a:rPr sz="2200" spc="-45" dirty="0">
                <a:latin typeface="宋体"/>
                <a:cs typeface="宋体"/>
              </a:rPr>
              <a:t>若</a:t>
            </a:r>
            <a:r>
              <a:rPr sz="3225" i="1" spc="-390" baseline="5167" dirty="0">
                <a:latin typeface="Symbol"/>
                <a:cs typeface="Symbol"/>
              </a:rPr>
              <a:t></a:t>
            </a:r>
            <a:r>
              <a:rPr sz="1800" spc="-390" baseline="-13888" dirty="0">
                <a:latin typeface="Times New Roman"/>
                <a:cs typeface="Times New Roman"/>
              </a:rPr>
              <a:t>ij</a:t>
            </a:r>
            <a:r>
              <a:rPr sz="1800" spc="-359" baseline="-13888" dirty="0">
                <a:latin typeface="Times New Roman"/>
                <a:cs typeface="Times New Roman"/>
              </a:rPr>
              <a:t> </a:t>
            </a:r>
            <a:r>
              <a:rPr sz="2200" dirty="0">
                <a:latin typeface="宋体"/>
                <a:cs typeface="宋体"/>
              </a:rPr>
              <a:t>为</a:t>
            </a:r>
            <a:r>
              <a:rPr sz="2200" spc="-5" dirty="0">
                <a:latin typeface="Times New Roman"/>
                <a:cs typeface="Times New Roman"/>
              </a:rPr>
              <a:t>0-1</a:t>
            </a:r>
            <a:r>
              <a:rPr sz="2200" dirty="0">
                <a:latin typeface="宋体"/>
                <a:cs typeface="宋体"/>
              </a:rPr>
              <a:t>损</a:t>
            </a:r>
            <a:r>
              <a:rPr sz="2200" spc="-5" dirty="0">
                <a:latin typeface="宋体"/>
                <a:cs typeface="宋体"/>
              </a:rPr>
              <a:t>失</a:t>
            </a:r>
            <a:r>
              <a:rPr sz="2200" spc="-50" dirty="0">
                <a:latin typeface="宋体"/>
                <a:cs typeface="宋体"/>
              </a:rPr>
              <a:t> </a:t>
            </a:r>
            <a:r>
              <a:rPr sz="3225" i="1" spc="-390" baseline="2583" dirty="0">
                <a:latin typeface="Symbol"/>
                <a:cs typeface="Symbol"/>
              </a:rPr>
              <a:t></a:t>
            </a:r>
            <a:r>
              <a:rPr sz="1800" i="1" spc="-390" baseline="-18518" dirty="0">
                <a:latin typeface="Times New Roman"/>
                <a:cs typeface="Times New Roman"/>
              </a:rPr>
              <a:t>ij</a:t>
            </a:r>
            <a:r>
              <a:rPr sz="1800" i="1" spc="-359" baseline="-18518" dirty="0">
                <a:latin typeface="Times New Roman"/>
                <a:cs typeface="Times New Roman"/>
              </a:rPr>
              <a:t> </a:t>
            </a:r>
            <a:r>
              <a:rPr sz="3075" spc="15" baseline="2710" dirty="0">
                <a:latin typeface="Symbol"/>
                <a:cs typeface="Symbol"/>
              </a:rPr>
              <a:t></a:t>
            </a:r>
            <a:r>
              <a:rPr sz="3075" spc="-52" baseline="2710" dirty="0">
                <a:latin typeface="Times New Roman"/>
                <a:cs typeface="Times New Roman"/>
              </a:rPr>
              <a:t> </a:t>
            </a:r>
            <a:r>
              <a:rPr sz="3075" spc="15" baseline="-6775" dirty="0">
                <a:latin typeface="Symbol"/>
                <a:cs typeface="Symbol"/>
              </a:rPr>
              <a:t></a:t>
            </a:r>
            <a:endParaRPr sz="3075" baseline="-6775" dirty="0">
              <a:latin typeface="Symbol"/>
              <a:cs typeface="Symbol"/>
            </a:endParaRPr>
          </a:p>
        </p:txBody>
      </p:sp>
      <p:sp>
        <p:nvSpPr>
          <p:cNvPr id="13" name="object 13"/>
          <p:cNvSpPr txBox="1"/>
          <p:nvPr/>
        </p:nvSpPr>
        <p:spPr>
          <a:xfrm>
            <a:off x="7256703" y="4177093"/>
            <a:ext cx="3484245" cy="1146175"/>
          </a:xfrm>
          <a:prstGeom prst="rect">
            <a:avLst/>
          </a:prstGeom>
        </p:spPr>
        <p:txBody>
          <a:bodyPr vert="horz" wrap="square" lIns="0" tIns="12700" rIns="0" bIns="0" rtlCol="0">
            <a:spAutoFit/>
          </a:bodyPr>
          <a:lstStyle/>
          <a:p>
            <a:pPr algn="ctr">
              <a:lnSpc>
                <a:spcPts val="2575"/>
              </a:lnSpc>
              <a:spcBef>
                <a:spcPts val="100"/>
              </a:spcBef>
            </a:pPr>
            <a:r>
              <a:rPr sz="2150" i="1" spc="15" dirty="0">
                <a:latin typeface="Times New Roman"/>
                <a:cs typeface="Times New Roman"/>
              </a:rPr>
              <a:t>h</a:t>
            </a:r>
            <a:r>
              <a:rPr sz="1875" spc="22" baseline="42222" dirty="0">
                <a:latin typeface="Times New Roman"/>
                <a:cs typeface="Times New Roman"/>
              </a:rPr>
              <a:t>*</a:t>
            </a:r>
            <a:r>
              <a:rPr sz="1875" spc="-202" baseline="42222" dirty="0">
                <a:latin typeface="Times New Roman"/>
                <a:cs typeface="Times New Roman"/>
              </a:rPr>
              <a:t> </a:t>
            </a:r>
            <a:r>
              <a:rPr sz="2150" spc="65" dirty="0">
                <a:latin typeface="Times New Roman"/>
                <a:cs typeface="Times New Roman"/>
              </a:rPr>
              <a:t>(</a:t>
            </a:r>
            <a:r>
              <a:rPr sz="2150" i="1" spc="65" dirty="0">
                <a:latin typeface="Times New Roman"/>
                <a:cs typeface="Times New Roman"/>
              </a:rPr>
              <a:t>x</a:t>
            </a:r>
            <a:r>
              <a:rPr sz="2150" spc="65" dirty="0">
                <a:latin typeface="Times New Roman"/>
                <a:cs typeface="Times New Roman"/>
              </a:rPr>
              <a:t>)</a:t>
            </a:r>
            <a:r>
              <a:rPr sz="2150" spc="-60" dirty="0">
                <a:latin typeface="Times New Roman"/>
                <a:cs typeface="Times New Roman"/>
              </a:rPr>
              <a:t> </a:t>
            </a:r>
            <a:r>
              <a:rPr sz="2150" dirty="0">
                <a:latin typeface="Symbol"/>
                <a:cs typeface="Symbol"/>
              </a:rPr>
              <a:t></a:t>
            </a:r>
            <a:r>
              <a:rPr sz="2150" spc="-80" dirty="0">
                <a:latin typeface="Times New Roman"/>
                <a:cs typeface="Times New Roman"/>
              </a:rPr>
              <a:t> </a:t>
            </a:r>
            <a:r>
              <a:rPr sz="2150" spc="-5" dirty="0">
                <a:latin typeface="Times New Roman"/>
                <a:cs typeface="Times New Roman"/>
              </a:rPr>
              <a:t>arg</a:t>
            </a:r>
            <a:r>
              <a:rPr sz="2150" spc="-235" dirty="0">
                <a:latin typeface="Times New Roman"/>
                <a:cs typeface="Times New Roman"/>
              </a:rPr>
              <a:t> </a:t>
            </a:r>
            <a:r>
              <a:rPr sz="2150" spc="-195" dirty="0">
                <a:latin typeface="Times New Roman"/>
                <a:cs typeface="Times New Roman"/>
              </a:rPr>
              <a:t>min</a:t>
            </a:r>
            <a:r>
              <a:rPr sz="2150" spc="-195" dirty="0">
                <a:latin typeface="宋体"/>
                <a:cs typeface="宋体"/>
              </a:rPr>
              <a:t>（</a:t>
            </a:r>
            <a:r>
              <a:rPr sz="2150" spc="-195" dirty="0">
                <a:latin typeface="Times New Roman"/>
                <a:cs typeface="Times New Roman"/>
              </a:rPr>
              <a:t>1-</a:t>
            </a:r>
            <a:r>
              <a:rPr sz="2150" spc="-160" dirty="0">
                <a:latin typeface="Times New Roman"/>
                <a:cs typeface="Times New Roman"/>
              </a:rPr>
              <a:t> </a:t>
            </a:r>
            <a:r>
              <a:rPr sz="2150" i="1" spc="-5" dirty="0">
                <a:latin typeface="Times New Roman"/>
                <a:cs typeface="Times New Roman"/>
              </a:rPr>
              <a:t>P</a:t>
            </a:r>
            <a:r>
              <a:rPr sz="2150" spc="-5" dirty="0">
                <a:latin typeface="宋体"/>
                <a:cs typeface="宋体"/>
              </a:rPr>
              <a:t>（</a:t>
            </a:r>
            <a:r>
              <a:rPr sz="2150" i="1" spc="-5" dirty="0">
                <a:latin typeface="Times New Roman"/>
                <a:cs typeface="Times New Roman"/>
              </a:rPr>
              <a:t>c</a:t>
            </a:r>
            <a:r>
              <a:rPr sz="2150" i="1" spc="-155" dirty="0">
                <a:latin typeface="Times New Roman"/>
                <a:cs typeface="Times New Roman"/>
              </a:rPr>
              <a:t> </a:t>
            </a:r>
            <a:r>
              <a:rPr sz="2150" dirty="0">
                <a:latin typeface="Times New Roman"/>
                <a:cs typeface="Times New Roman"/>
              </a:rPr>
              <a:t>|</a:t>
            </a:r>
            <a:r>
              <a:rPr sz="2150" spc="-40" dirty="0">
                <a:latin typeface="Times New Roman"/>
                <a:cs typeface="Times New Roman"/>
              </a:rPr>
              <a:t> </a:t>
            </a:r>
            <a:r>
              <a:rPr sz="2150" i="1" spc="-5" dirty="0">
                <a:latin typeface="Times New Roman"/>
                <a:cs typeface="Times New Roman"/>
              </a:rPr>
              <a:t>x</a:t>
            </a:r>
            <a:r>
              <a:rPr sz="2150" spc="-5" dirty="0">
                <a:latin typeface="宋体"/>
                <a:cs typeface="宋体"/>
              </a:rPr>
              <a:t>））</a:t>
            </a:r>
            <a:endParaRPr sz="2150">
              <a:latin typeface="宋体"/>
              <a:cs typeface="宋体"/>
            </a:endParaRPr>
          </a:p>
          <a:p>
            <a:pPr marL="1139825">
              <a:lnSpc>
                <a:spcPts val="1555"/>
              </a:lnSpc>
            </a:pPr>
            <a:r>
              <a:rPr sz="1250" i="1" spc="-95" dirty="0">
                <a:latin typeface="Times New Roman"/>
                <a:cs typeface="Times New Roman"/>
              </a:rPr>
              <a:t>c</a:t>
            </a:r>
            <a:r>
              <a:rPr sz="1250" spc="-95" dirty="0">
                <a:latin typeface="Symbol"/>
                <a:cs typeface="Symbol"/>
              </a:rPr>
              <a:t></a:t>
            </a:r>
            <a:r>
              <a:rPr sz="1300" i="1" spc="-95" dirty="0">
                <a:latin typeface="Symbol"/>
                <a:cs typeface="Symbol"/>
              </a:rPr>
              <a:t></a:t>
            </a:r>
            <a:endParaRPr sz="1300">
              <a:latin typeface="Symbol"/>
              <a:cs typeface="Symbol"/>
            </a:endParaRPr>
          </a:p>
          <a:p>
            <a:pPr marL="626110">
              <a:lnSpc>
                <a:spcPts val="2575"/>
              </a:lnSpc>
              <a:spcBef>
                <a:spcPts val="555"/>
              </a:spcBef>
            </a:pPr>
            <a:r>
              <a:rPr sz="2150" dirty="0">
                <a:latin typeface="Symbol"/>
                <a:cs typeface="Symbol"/>
              </a:rPr>
              <a:t></a:t>
            </a:r>
            <a:r>
              <a:rPr sz="2150" spc="-80" dirty="0">
                <a:latin typeface="Times New Roman"/>
                <a:cs typeface="Times New Roman"/>
              </a:rPr>
              <a:t> </a:t>
            </a:r>
            <a:r>
              <a:rPr sz="2150" spc="-5" dirty="0">
                <a:latin typeface="Times New Roman"/>
                <a:cs typeface="Times New Roman"/>
              </a:rPr>
              <a:t>arg</a:t>
            </a:r>
            <a:r>
              <a:rPr sz="2150" spc="-235" dirty="0">
                <a:latin typeface="Times New Roman"/>
                <a:cs typeface="Times New Roman"/>
              </a:rPr>
              <a:t> </a:t>
            </a:r>
            <a:r>
              <a:rPr sz="2150" spc="-5" dirty="0">
                <a:latin typeface="Times New Roman"/>
                <a:cs typeface="Times New Roman"/>
              </a:rPr>
              <a:t>max</a:t>
            </a:r>
            <a:r>
              <a:rPr sz="2150" spc="-150" dirty="0">
                <a:latin typeface="Times New Roman"/>
                <a:cs typeface="Times New Roman"/>
              </a:rPr>
              <a:t> </a:t>
            </a:r>
            <a:r>
              <a:rPr sz="2150" i="1" spc="25" dirty="0">
                <a:latin typeface="Times New Roman"/>
                <a:cs typeface="Times New Roman"/>
              </a:rPr>
              <a:t>P</a:t>
            </a:r>
            <a:r>
              <a:rPr sz="2150" spc="25" dirty="0">
                <a:latin typeface="Times New Roman"/>
                <a:cs typeface="Times New Roman"/>
              </a:rPr>
              <a:t>(</a:t>
            </a:r>
            <a:r>
              <a:rPr sz="2150" i="1" spc="25" dirty="0">
                <a:latin typeface="Times New Roman"/>
                <a:cs typeface="Times New Roman"/>
              </a:rPr>
              <a:t>c</a:t>
            </a:r>
            <a:r>
              <a:rPr sz="2150" i="1" spc="-155" dirty="0">
                <a:latin typeface="Times New Roman"/>
                <a:cs typeface="Times New Roman"/>
              </a:rPr>
              <a:t> </a:t>
            </a:r>
            <a:r>
              <a:rPr sz="2150" dirty="0">
                <a:latin typeface="Times New Roman"/>
                <a:cs typeface="Times New Roman"/>
              </a:rPr>
              <a:t>|</a:t>
            </a:r>
            <a:r>
              <a:rPr sz="2150" spc="-35" dirty="0">
                <a:latin typeface="Times New Roman"/>
                <a:cs typeface="Times New Roman"/>
              </a:rPr>
              <a:t> </a:t>
            </a:r>
            <a:r>
              <a:rPr sz="2150" i="1" spc="25" dirty="0">
                <a:latin typeface="Times New Roman"/>
                <a:cs typeface="Times New Roman"/>
              </a:rPr>
              <a:t>x</a:t>
            </a:r>
            <a:r>
              <a:rPr sz="2150" spc="25" dirty="0">
                <a:latin typeface="Times New Roman"/>
                <a:cs typeface="Times New Roman"/>
              </a:rPr>
              <a:t>)</a:t>
            </a:r>
            <a:endParaRPr sz="2150">
              <a:latin typeface="Times New Roman"/>
              <a:cs typeface="Times New Roman"/>
            </a:endParaRPr>
          </a:p>
          <a:p>
            <a:pPr marR="96520" algn="ctr">
              <a:lnSpc>
                <a:spcPts val="1555"/>
              </a:lnSpc>
            </a:pPr>
            <a:r>
              <a:rPr sz="1250" i="1" spc="-95" dirty="0">
                <a:latin typeface="Times New Roman"/>
                <a:cs typeface="Times New Roman"/>
              </a:rPr>
              <a:t>c</a:t>
            </a:r>
            <a:r>
              <a:rPr sz="1250" spc="-95" dirty="0">
                <a:latin typeface="Symbol"/>
                <a:cs typeface="Symbol"/>
              </a:rPr>
              <a:t></a:t>
            </a:r>
            <a:r>
              <a:rPr sz="1300" i="1" spc="-95" dirty="0">
                <a:latin typeface="Symbol"/>
                <a:cs typeface="Symbol"/>
              </a:rPr>
              <a:t></a:t>
            </a:r>
            <a:endParaRPr sz="1300">
              <a:latin typeface="Symbol"/>
              <a:cs typeface="Symbol"/>
            </a:endParaRPr>
          </a:p>
        </p:txBody>
      </p:sp>
      <p:sp>
        <p:nvSpPr>
          <p:cNvPr id="14" name="object 14"/>
          <p:cNvSpPr/>
          <p:nvPr/>
        </p:nvSpPr>
        <p:spPr>
          <a:xfrm>
            <a:off x="6571818" y="1841500"/>
            <a:ext cx="284480" cy="647065"/>
          </a:xfrm>
          <a:custGeom>
            <a:avLst/>
            <a:gdLst/>
            <a:ahLst/>
            <a:cxnLst/>
            <a:rect l="l" t="t" r="r" b="b"/>
            <a:pathLst>
              <a:path w="284479" h="647064">
                <a:moveTo>
                  <a:pt x="20717" y="628725"/>
                </a:moveTo>
                <a:lnTo>
                  <a:pt x="19371" y="618899"/>
                </a:lnTo>
                <a:lnTo>
                  <a:pt x="275208" y="0"/>
                </a:lnTo>
                <a:lnTo>
                  <a:pt x="284454" y="3810"/>
                </a:lnTo>
                <a:lnTo>
                  <a:pt x="28598" y="622725"/>
                </a:lnTo>
                <a:lnTo>
                  <a:pt x="20717" y="628725"/>
                </a:lnTo>
                <a:close/>
              </a:path>
              <a:path w="284479" h="647064">
                <a:moveTo>
                  <a:pt x="13131" y="647064"/>
                </a:moveTo>
                <a:lnTo>
                  <a:pt x="0" y="551167"/>
                </a:lnTo>
                <a:lnTo>
                  <a:pt x="63" y="549440"/>
                </a:lnTo>
                <a:lnTo>
                  <a:pt x="723" y="547827"/>
                </a:lnTo>
                <a:lnTo>
                  <a:pt x="1892" y="546544"/>
                </a:lnTo>
                <a:lnTo>
                  <a:pt x="3428" y="545731"/>
                </a:lnTo>
                <a:lnTo>
                  <a:pt x="5143" y="545490"/>
                </a:lnTo>
                <a:lnTo>
                  <a:pt x="6845" y="545858"/>
                </a:lnTo>
                <a:lnTo>
                  <a:pt x="8318" y="546785"/>
                </a:lnTo>
                <a:lnTo>
                  <a:pt x="9372" y="548157"/>
                </a:lnTo>
                <a:lnTo>
                  <a:pt x="9905" y="549821"/>
                </a:lnTo>
                <a:lnTo>
                  <a:pt x="19371" y="618899"/>
                </a:lnTo>
                <a:lnTo>
                  <a:pt x="12306" y="635990"/>
                </a:lnTo>
                <a:lnTo>
                  <a:pt x="21539" y="639800"/>
                </a:lnTo>
                <a:lnTo>
                  <a:pt x="22672" y="639800"/>
                </a:lnTo>
                <a:lnTo>
                  <a:pt x="13131" y="647064"/>
                </a:lnTo>
                <a:close/>
              </a:path>
              <a:path w="284479" h="647064">
                <a:moveTo>
                  <a:pt x="22672" y="639800"/>
                </a:moveTo>
                <a:lnTo>
                  <a:pt x="21539" y="639800"/>
                </a:lnTo>
                <a:lnTo>
                  <a:pt x="28598" y="622725"/>
                </a:lnTo>
                <a:lnTo>
                  <a:pt x="84086" y="580478"/>
                </a:lnTo>
                <a:lnTo>
                  <a:pt x="85623" y="579678"/>
                </a:lnTo>
                <a:lnTo>
                  <a:pt x="87350" y="579462"/>
                </a:lnTo>
                <a:lnTo>
                  <a:pt x="89039" y="579843"/>
                </a:lnTo>
                <a:lnTo>
                  <a:pt x="90500" y="580783"/>
                </a:lnTo>
                <a:lnTo>
                  <a:pt x="91554" y="582168"/>
                </a:lnTo>
                <a:lnTo>
                  <a:pt x="92075" y="583819"/>
                </a:lnTo>
                <a:lnTo>
                  <a:pt x="91986" y="585558"/>
                </a:lnTo>
                <a:lnTo>
                  <a:pt x="91312" y="587159"/>
                </a:lnTo>
                <a:lnTo>
                  <a:pt x="90144" y="588429"/>
                </a:lnTo>
                <a:lnTo>
                  <a:pt x="22672" y="639800"/>
                </a:lnTo>
                <a:close/>
              </a:path>
              <a:path w="284479" h="647064">
                <a:moveTo>
                  <a:pt x="21539" y="639800"/>
                </a:moveTo>
                <a:lnTo>
                  <a:pt x="12306" y="635990"/>
                </a:lnTo>
                <a:lnTo>
                  <a:pt x="19371" y="618899"/>
                </a:lnTo>
                <a:lnTo>
                  <a:pt x="20717" y="628725"/>
                </a:lnTo>
                <a:lnTo>
                  <a:pt x="13893" y="633920"/>
                </a:lnTo>
                <a:lnTo>
                  <a:pt x="21882" y="637222"/>
                </a:lnTo>
                <a:lnTo>
                  <a:pt x="22604" y="637222"/>
                </a:lnTo>
                <a:lnTo>
                  <a:pt x="21539" y="639800"/>
                </a:lnTo>
                <a:close/>
              </a:path>
              <a:path w="284479" h="647064">
                <a:moveTo>
                  <a:pt x="22604" y="637222"/>
                </a:moveTo>
                <a:lnTo>
                  <a:pt x="21882" y="637222"/>
                </a:lnTo>
                <a:lnTo>
                  <a:pt x="20717" y="628725"/>
                </a:lnTo>
                <a:lnTo>
                  <a:pt x="28598" y="622725"/>
                </a:lnTo>
                <a:lnTo>
                  <a:pt x="22604" y="637222"/>
                </a:lnTo>
                <a:close/>
              </a:path>
              <a:path w="284479" h="647064">
                <a:moveTo>
                  <a:pt x="21882" y="637222"/>
                </a:moveTo>
                <a:lnTo>
                  <a:pt x="13893" y="633920"/>
                </a:lnTo>
                <a:lnTo>
                  <a:pt x="20717" y="628725"/>
                </a:lnTo>
                <a:lnTo>
                  <a:pt x="21882" y="637222"/>
                </a:lnTo>
                <a:close/>
              </a:path>
            </a:pathLst>
          </a:custGeom>
          <a:solidFill>
            <a:srgbClr val="FF0000"/>
          </a:solidFill>
        </p:spPr>
        <p:txBody>
          <a:bodyPr wrap="square" lIns="0" tIns="0" rIns="0" bIns="0" rtlCol="0"/>
          <a:lstStyle/>
          <a:p>
            <a:endParaRPr/>
          </a:p>
        </p:txBody>
      </p:sp>
      <p:sp>
        <p:nvSpPr>
          <p:cNvPr id="15" name="object 15"/>
          <p:cNvSpPr txBox="1"/>
          <p:nvPr/>
        </p:nvSpPr>
        <p:spPr>
          <a:xfrm>
            <a:off x="6267450" y="1326514"/>
            <a:ext cx="1991360" cy="512445"/>
          </a:xfrm>
          <a:prstGeom prst="rect">
            <a:avLst/>
          </a:prstGeom>
        </p:spPr>
        <p:txBody>
          <a:bodyPr vert="horz" wrap="square" lIns="0" tIns="12065" rIns="0" bIns="0" rtlCol="0">
            <a:spAutoFit/>
          </a:bodyPr>
          <a:lstStyle/>
          <a:p>
            <a:pPr marL="12700" marR="5080">
              <a:lnSpc>
                <a:spcPct val="100000"/>
              </a:lnSpc>
              <a:spcBef>
                <a:spcPts val="95"/>
              </a:spcBef>
            </a:pPr>
            <a:r>
              <a:rPr sz="1600" dirty="0">
                <a:solidFill>
                  <a:srgbClr val="FF0000"/>
                </a:solidFill>
                <a:latin typeface="宋体"/>
                <a:cs typeface="宋体"/>
              </a:rPr>
              <a:t>将真实样本标记为</a:t>
            </a:r>
            <a:r>
              <a:rPr sz="1600" spc="-5" dirty="0">
                <a:solidFill>
                  <a:srgbClr val="FF0000"/>
                </a:solidFill>
                <a:latin typeface="Corbel"/>
                <a:cs typeface="Corbel"/>
              </a:rPr>
              <a:t>cj</a:t>
            </a:r>
            <a:r>
              <a:rPr sz="1600" spc="-5" dirty="0">
                <a:solidFill>
                  <a:srgbClr val="FF0000"/>
                </a:solidFill>
                <a:latin typeface="宋体"/>
                <a:cs typeface="宋体"/>
              </a:rPr>
              <a:t>的 </a:t>
            </a:r>
            <a:r>
              <a:rPr sz="1600" dirty="0">
                <a:solidFill>
                  <a:srgbClr val="FF0000"/>
                </a:solidFill>
                <a:latin typeface="宋体"/>
                <a:cs typeface="宋体"/>
              </a:rPr>
              <a:t>样本误分类为</a:t>
            </a:r>
            <a:r>
              <a:rPr sz="1600" spc="-5" dirty="0">
                <a:solidFill>
                  <a:srgbClr val="FF0000"/>
                </a:solidFill>
                <a:latin typeface="Corbel"/>
                <a:cs typeface="Corbel"/>
              </a:rPr>
              <a:t>ci</a:t>
            </a:r>
            <a:r>
              <a:rPr sz="1600" dirty="0">
                <a:solidFill>
                  <a:srgbClr val="FF0000"/>
                </a:solidFill>
                <a:latin typeface="宋体"/>
                <a:cs typeface="宋体"/>
              </a:rPr>
              <a:t>的损</a:t>
            </a:r>
            <a:r>
              <a:rPr sz="1600" spc="-5" dirty="0">
                <a:solidFill>
                  <a:srgbClr val="FF0000"/>
                </a:solidFill>
                <a:latin typeface="宋体"/>
                <a:cs typeface="宋体"/>
              </a:rPr>
              <a:t>失</a:t>
            </a:r>
            <a:endParaRPr sz="1600">
              <a:latin typeface="宋体"/>
              <a:cs typeface="宋体"/>
            </a:endParaRPr>
          </a:p>
        </p:txBody>
      </p:sp>
      <p:sp>
        <p:nvSpPr>
          <p:cNvPr id="16" name="object 16"/>
          <p:cNvSpPr txBox="1"/>
          <p:nvPr/>
        </p:nvSpPr>
        <p:spPr>
          <a:xfrm>
            <a:off x="2136139" y="5404484"/>
            <a:ext cx="6552565" cy="360045"/>
          </a:xfrm>
          <a:prstGeom prst="rect">
            <a:avLst/>
          </a:prstGeom>
        </p:spPr>
        <p:txBody>
          <a:bodyPr vert="horz" wrap="square" lIns="0" tIns="12065" rIns="0" bIns="0" rtlCol="0">
            <a:spAutoFit/>
          </a:bodyPr>
          <a:lstStyle/>
          <a:p>
            <a:pPr marL="12700">
              <a:lnSpc>
                <a:spcPct val="100000"/>
              </a:lnSpc>
              <a:spcBef>
                <a:spcPts val="95"/>
              </a:spcBef>
            </a:pPr>
            <a:r>
              <a:rPr sz="2200" dirty="0">
                <a:latin typeface="宋体"/>
                <a:cs typeface="宋体"/>
              </a:rPr>
              <a:t>对每个样本</a:t>
            </a:r>
            <a:r>
              <a:rPr sz="2200" spc="-5" dirty="0">
                <a:latin typeface="Times New Roman"/>
                <a:cs typeface="Times New Roman"/>
              </a:rPr>
              <a:t>x</a:t>
            </a:r>
            <a:r>
              <a:rPr sz="2200" spc="-5" dirty="0">
                <a:latin typeface="宋体"/>
                <a:cs typeface="宋体"/>
              </a:rPr>
              <a:t>，</a:t>
            </a:r>
            <a:r>
              <a:rPr sz="2200" dirty="0">
                <a:latin typeface="宋体"/>
                <a:cs typeface="宋体"/>
              </a:rPr>
              <a:t>选择后验概</a:t>
            </a:r>
            <a:r>
              <a:rPr sz="2200" spc="-5" dirty="0">
                <a:latin typeface="宋体"/>
                <a:cs typeface="宋体"/>
              </a:rPr>
              <a:t>率</a:t>
            </a:r>
            <a:r>
              <a:rPr sz="2200" spc="-525" dirty="0">
                <a:latin typeface="宋体"/>
                <a:cs typeface="宋体"/>
              </a:rPr>
              <a:t> </a:t>
            </a:r>
            <a:r>
              <a:rPr sz="2775" i="1" spc="-22" baseline="10510" dirty="0">
                <a:latin typeface="Times New Roman"/>
                <a:cs typeface="Times New Roman"/>
              </a:rPr>
              <a:t>P</a:t>
            </a:r>
            <a:r>
              <a:rPr sz="2775" spc="-22" baseline="10510" dirty="0">
                <a:latin typeface="宋体"/>
                <a:cs typeface="宋体"/>
              </a:rPr>
              <a:t>（</a:t>
            </a:r>
            <a:r>
              <a:rPr sz="2775" i="1" spc="-22" baseline="10510" dirty="0">
                <a:latin typeface="Times New Roman"/>
                <a:cs typeface="Times New Roman"/>
              </a:rPr>
              <a:t>c</a:t>
            </a:r>
            <a:r>
              <a:rPr sz="2775" i="1" spc="-232" baseline="10510" dirty="0">
                <a:latin typeface="Times New Roman"/>
                <a:cs typeface="Times New Roman"/>
              </a:rPr>
              <a:t> </a:t>
            </a:r>
            <a:r>
              <a:rPr sz="2775" spc="-7" baseline="10510" dirty="0">
                <a:latin typeface="Times New Roman"/>
                <a:cs typeface="Times New Roman"/>
              </a:rPr>
              <a:t>|</a:t>
            </a:r>
            <a:r>
              <a:rPr sz="2775" spc="-82" baseline="10510" dirty="0">
                <a:latin typeface="Times New Roman"/>
                <a:cs typeface="Times New Roman"/>
              </a:rPr>
              <a:t> </a:t>
            </a:r>
            <a:r>
              <a:rPr sz="2775" i="1" spc="-22" baseline="10510" dirty="0">
                <a:latin typeface="Times New Roman"/>
                <a:cs typeface="Times New Roman"/>
              </a:rPr>
              <a:t>x</a:t>
            </a:r>
            <a:r>
              <a:rPr sz="2775" spc="-22" baseline="10510" dirty="0">
                <a:latin typeface="宋体"/>
                <a:cs typeface="宋体"/>
              </a:rPr>
              <a:t>）</a:t>
            </a:r>
            <a:r>
              <a:rPr sz="2775" spc="-869" baseline="10510" dirty="0">
                <a:latin typeface="宋体"/>
                <a:cs typeface="宋体"/>
              </a:rPr>
              <a:t> </a:t>
            </a:r>
            <a:r>
              <a:rPr sz="2200" dirty="0">
                <a:latin typeface="宋体"/>
                <a:cs typeface="宋体"/>
              </a:rPr>
              <a:t>最大的类别标</a:t>
            </a:r>
            <a:r>
              <a:rPr sz="2200" spc="-5" dirty="0">
                <a:latin typeface="宋体"/>
                <a:cs typeface="宋体"/>
              </a:rPr>
              <a:t>记</a:t>
            </a:r>
            <a:endParaRPr sz="2200">
              <a:latin typeface="宋体"/>
              <a:cs typeface="宋体"/>
            </a:endParaRPr>
          </a:p>
        </p:txBody>
      </p:sp>
      <p:sp>
        <p:nvSpPr>
          <p:cNvPr id="17" name="object 17"/>
          <p:cNvSpPr/>
          <p:nvPr/>
        </p:nvSpPr>
        <p:spPr>
          <a:xfrm>
            <a:off x="2103754" y="5344795"/>
            <a:ext cx="6726555" cy="519430"/>
          </a:xfrm>
          <a:custGeom>
            <a:avLst/>
            <a:gdLst/>
            <a:ahLst/>
            <a:cxnLst/>
            <a:rect l="l" t="t" r="r" b="b"/>
            <a:pathLst>
              <a:path w="6726555" h="519429">
                <a:moveTo>
                  <a:pt x="6717030" y="519429"/>
                </a:moveTo>
                <a:lnTo>
                  <a:pt x="9525" y="519429"/>
                </a:lnTo>
                <a:lnTo>
                  <a:pt x="7404" y="519188"/>
                </a:lnTo>
                <a:lnTo>
                  <a:pt x="0" y="509904"/>
                </a:lnTo>
                <a:lnTo>
                  <a:pt x="0" y="9525"/>
                </a:lnTo>
                <a:lnTo>
                  <a:pt x="9525" y="0"/>
                </a:lnTo>
                <a:lnTo>
                  <a:pt x="6717030" y="0"/>
                </a:lnTo>
                <a:lnTo>
                  <a:pt x="6726555" y="9525"/>
                </a:lnTo>
                <a:lnTo>
                  <a:pt x="19050" y="9525"/>
                </a:lnTo>
                <a:lnTo>
                  <a:pt x="9525" y="19050"/>
                </a:lnTo>
                <a:lnTo>
                  <a:pt x="19050" y="19050"/>
                </a:lnTo>
                <a:lnTo>
                  <a:pt x="19050" y="500379"/>
                </a:lnTo>
                <a:lnTo>
                  <a:pt x="9525" y="500379"/>
                </a:lnTo>
                <a:lnTo>
                  <a:pt x="19050" y="509904"/>
                </a:lnTo>
                <a:lnTo>
                  <a:pt x="6726555" y="509904"/>
                </a:lnTo>
                <a:lnTo>
                  <a:pt x="6726313" y="512025"/>
                </a:lnTo>
                <a:lnTo>
                  <a:pt x="6719150" y="519188"/>
                </a:lnTo>
                <a:lnTo>
                  <a:pt x="6717030" y="519429"/>
                </a:lnTo>
                <a:close/>
              </a:path>
              <a:path w="6726555" h="519429">
                <a:moveTo>
                  <a:pt x="19050" y="19050"/>
                </a:moveTo>
                <a:lnTo>
                  <a:pt x="9525" y="19050"/>
                </a:lnTo>
                <a:lnTo>
                  <a:pt x="19050" y="9525"/>
                </a:lnTo>
                <a:lnTo>
                  <a:pt x="19050" y="19050"/>
                </a:lnTo>
                <a:close/>
              </a:path>
              <a:path w="6726555" h="519429">
                <a:moveTo>
                  <a:pt x="6707505" y="19050"/>
                </a:moveTo>
                <a:lnTo>
                  <a:pt x="19050" y="19050"/>
                </a:lnTo>
                <a:lnTo>
                  <a:pt x="19050" y="9525"/>
                </a:lnTo>
                <a:lnTo>
                  <a:pt x="6707505" y="9525"/>
                </a:lnTo>
                <a:lnTo>
                  <a:pt x="6707505" y="19050"/>
                </a:lnTo>
                <a:close/>
              </a:path>
              <a:path w="6726555" h="519429">
                <a:moveTo>
                  <a:pt x="6707505" y="509904"/>
                </a:moveTo>
                <a:lnTo>
                  <a:pt x="6707505" y="9525"/>
                </a:lnTo>
                <a:lnTo>
                  <a:pt x="6717030" y="19050"/>
                </a:lnTo>
                <a:lnTo>
                  <a:pt x="6726555" y="19050"/>
                </a:lnTo>
                <a:lnTo>
                  <a:pt x="6726555" y="500379"/>
                </a:lnTo>
                <a:lnTo>
                  <a:pt x="6717030" y="500379"/>
                </a:lnTo>
                <a:lnTo>
                  <a:pt x="6707505" y="509904"/>
                </a:lnTo>
                <a:close/>
              </a:path>
              <a:path w="6726555" h="519429">
                <a:moveTo>
                  <a:pt x="6726555" y="19050"/>
                </a:moveTo>
                <a:lnTo>
                  <a:pt x="6717030" y="19050"/>
                </a:lnTo>
                <a:lnTo>
                  <a:pt x="6707505" y="9525"/>
                </a:lnTo>
                <a:lnTo>
                  <a:pt x="6726555" y="9525"/>
                </a:lnTo>
                <a:lnTo>
                  <a:pt x="6726555" y="19050"/>
                </a:lnTo>
                <a:close/>
              </a:path>
              <a:path w="6726555" h="519429">
                <a:moveTo>
                  <a:pt x="19050" y="509904"/>
                </a:moveTo>
                <a:lnTo>
                  <a:pt x="9525" y="500379"/>
                </a:lnTo>
                <a:lnTo>
                  <a:pt x="19050" y="500379"/>
                </a:lnTo>
                <a:lnTo>
                  <a:pt x="19050" y="509904"/>
                </a:lnTo>
                <a:close/>
              </a:path>
              <a:path w="6726555" h="519429">
                <a:moveTo>
                  <a:pt x="6707505" y="509904"/>
                </a:moveTo>
                <a:lnTo>
                  <a:pt x="19050" y="509904"/>
                </a:lnTo>
                <a:lnTo>
                  <a:pt x="19050" y="500379"/>
                </a:lnTo>
                <a:lnTo>
                  <a:pt x="6707505" y="500379"/>
                </a:lnTo>
                <a:lnTo>
                  <a:pt x="6707505" y="509904"/>
                </a:lnTo>
                <a:close/>
              </a:path>
              <a:path w="6726555" h="519429">
                <a:moveTo>
                  <a:pt x="6726555" y="509904"/>
                </a:moveTo>
                <a:lnTo>
                  <a:pt x="6707505" y="509904"/>
                </a:lnTo>
                <a:lnTo>
                  <a:pt x="6717030" y="500379"/>
                </a:lnTo>
                <a:lnTo>
                  <a:pt x="6726555" y="500379"/>
                </a:lnTo>
                <a:lnTo>
                  <a:pt x="6726555" y="509904"/>
                </a:lnTo>
                <a:close/>
              </a:path>
            </a:pathLst>
          </a:custGeom>
          <a:solidFill>
            <a:srgbClr val="FF0000"/>
          </a:solidFill>
        </p:spPr>
        <p:txBody>
          <a:bodyPr wrap="square" lIns="0" tIns="0" rIns="0" bIns="0" rtlCol="0"/>
          <a:lstStyle/>
          <a:p>
            <a:endParaRPr/>
          </a:p>
        </p:txBody>
      </p:sp>
      <p:sp>
        <p:nvSpPr>
          <p:cNvPr id="18" name="object 18"/>
          <p:cNvSpPr txBox="1"/>
          <p:nvPr/>
        </p:nvSpPr>
        <p:spPr>
          <a:xfrm>
            <a:off x="8401684" y="1988185"/>
            <a:ext cx="1540510" cy="512445"/>
          </a:xfrm>
          <a:prstGeom prst="rect">
            <a:avLst/>
          </a:prstGeom>
        </p:spPr>
        <p:txBody>
          <a:bodyPr vert="horz" wrap="square" lIns="0" tIns="12065" rIns="0" bIns="0" rtlCol="0">
            <a:spAutoFit/>
          </a:bodyPr>
          <a:lstStyle/>
          <a:p>
            <a:pPr marL="12700" marR="5080">
              <a:lnSpc>
                <a:spcPct val="100000"/>
              </a:lnSpc>
              <a:spcBef>
                <a:spcPts val="95"/>
              </a:spcBef>
            </a:pPr>
            <a:r>
              <a:rPr sz="1600" dirty="0">
                <a:solidFill>
                  <a:srgbClr val="FF0000"/>
                </a:solidFill>
                <a:latin typeface="宋体"/>
                <a:cs typeface="宋体"/>
              </a:rPr>
              <a:t>后验概率，样本</a:t>
            </a:r>
            <a:r>
              <a:rPr sz="1600" spc="-5" dirty="0">
                <a:solidFill>
                  <a:srgbClr val="FF0000"/>
                </a:solidFill>
                <a:latin typeface="Corbel"/>
                <a:cs typeface="Corbel"/>
              </a:rPr>
              <a:t>x </a:t>
            </a:r>
            <a:r>
              <a:rPr sz="1600" dirty="0">
                <a:solidFill>
                  <a:srgbClr val="FF0000"/>
                </a:solidFill>
                <a:latin typeface="宋体"/>
                <a:cs typeface="宋体"/>
              </a:rPr>
              <a:t>类别为</a:t>
            </a:r>
            <a:r>
              <a:rPr sz="1600" spc="-5" dirty="0">
                <a:solidFill>
                  <a:srgbClr val="FF0000"/>
                </a:solidFill>
                <a:latin typeface="Corbel"/>
                <a:cs typeface="Corbel"/>
              </a:rPr>
              <a:t>cj</a:t>
            </a:r>
            <a:r>
              <a:rPr sz="1600" dirty="0">
                <a:solidFill>
                  <a:srgbClr val="FF0000"/>
                </a:solidFill>
                <a:latin typeface="宋体"/>
                <a:cs typeface="宋体"/>
              </a:rPr>
              <a:t>的概</a:t>
            </a:r>
            <a:r>
              <a:rPr sz="1600" spc="-5" dirty="0">
                <a:solidFill>
                  <a:srgbClr val="FF0000"/>
                </a:solidFill>
                <a:latin typeface="宋体"/>
                <a:cs typeface="宋体"/>
              </a:rPr>
              <a:t>率</a:t>
            </a:r>
            <a:endParaRPr sz="1600">
              <a:latin typeface="宋体"/>
              <a:cs typeface="宋体"/>
            </a:endParaRPr>
          </a:p>
        </p:txBody>
      </p:sp>
      <p:sp>
        <p:nvSpPr>
          <p:cNvPr id="19" name="object 19"/>
          <p:cNvSpPr/>
          <p:nvPr/>
        </p:nvSpPr>
        <p:spPr>
          <a:xfrm>
            <a:off x="7569200" y="2253780"/>
            <a:ext cx="756920" cy="460375"/>
          </a:xfrm>
          <a:custGeom>
            <a:avLst/>
            <a:gdLst/>
            <a:ahLst/>
            <a:cxnLst/>
            <a:rect l="l" t="t" r="r" b="b"/>
            <a:pathLst>
              <a:path w="756920" h="460375">
                <a:moveTo>
                  <a:pt x="16978" y="449938"/>
                </a:moveTo>
                <a:lnTo>
                  <a:pt x="21721" y="441232"/>
                </a:lnTo>
                <a:lnTo>
                  <a:pt x="751154" y="0"/>
                </a:lnTo>
                <a:lnTo>
                  <a:pt x="756335" y="8559"/>
                </a:lnTo>
                <a:lnTo>
                  <a:pt x="26889" y="449779"/>
                </a:lnTo>
                <a:lnTo>
                  <a:pt x="16978" y="449938"/>
                </a:lnTo>
                <a:close/>
              </a:path>
              <a:path w="756920" h="460375">
                <a:moveTo>
                  <a:pt x="0" y="460209"/>
                </a:moveTo>
                <a:lnTo>
                  <a:pt x="46291" y="375208"/>
                </a:lnTo>
                <a:lnTo>
                  <a:pt x="47371" y="373849"/>
                </a:lnTo>
                <a:lnTo>
                  <a:pt x="48856" y="372948"/>
                </a:lnTo>
                <a:lnTo>
                  <a:pt x="50558" y="372605"/>
                </a:lnTo>
                <a:lnTo>
                  <a:pt x="52273" y="372859"/>
                </a:lnTo>
                <a:lnTo>
                  <a:pt x="53797" y="373697"/>
                </a:lnTo>
                <a:lnTo>
                  <a:pt x="54952" y="374992"/>
                </a:lnTo>
                <a:lnTo>
                  <a:pt x="55587" y="376605"/>
                </a:lnTo>
                <a:lnTo>
                  <a:pt x="55625" y="378345"/>
                </a:lnTo>
                <a:lnTo>
                  <a:pt x="55079" y="379996"/>
                </a:lnTo>
                <a:lnTo>
                  <a:pt x="21721" y="441232"/>
                </a:lnTo>
                <a:lnTo>
                  <a:pt x="5905" y="450799"/>
                </a:lnTo>
                <a:lnTo>
                  <a:pt x="11074" y="459346"/>
                </a:lnTo>
                <a:lnTo>
                  <a:pt x="54385" y="459346"/>
                </a:lnTo>
                <a:lnTo>
                  <a:pt x="0" y="460209"/>
                </a:lnTo>
                <a:close/>
              </a:path>
              <a:path w="756920" h="460375">
                <a:moveTo>
                  <a:pt x="11074" y="459346"/>
                </a:moveTo>
                <a:lnTo>
                  <a:pt x="5905" y="450799"/>
                </a:lnTo>
                <a:lnTo>
                  <a:pt x="21721" y="441232"/>
                </a:lnTo>
                <a:lnTo>
                  <a:pt x="16978" y="449938"/>
                </a:lnTo>
                <a:lnTo>
                  <a:pt x="8407" y="450075"/>
                </a:lnTo>
                <a:lnTo>
                  <a:pt x="12877" y="457466"/>
                </a:lnTo>
                <a:lnTo>
                  <a:pt x="14181" y="457466"/>
                </a:lnTo>
                <a:lnTo>
                  <a:pt x="11074" y="459346"/>
                </a:lnTo>
                <a:close/>
              </a:path>
              <a:path w="756920" h="460375">
                <a:moveTo>
                  <a:pt x="54385" y="459346"/>
                </a:moveTo>
                <a:lnTo>
                  <a:pt x="11074" y="459346"/>
                </a:lnTo>
                <a:lnTo>
                  <a:pt x="26889" y="449779"/>
                </a:lnTo>
                <a:lnTo>
                  <a:pt x="96621" y="448665"/>
                </a:lnTo>
                <a:lnTo>
                  <a:pt x="98336" y="448945"/>
                </a:lnTo>
                <a:lnTo>
                  <a:pt x="99847" y="449783"/>
                </a:lnTo>
                <a:lnTo>
                  <a:pt x="100990" y="451104"/>
                </a:lnTo>
                <a:lnTo>
                  <a:pt x="101600" y="452716"/>
                </a:lnTo>
                <a:lnTo>
                  <a:pt x="101638" y="454456"/>
                </a:lnTo>
                <a:lnTo>
                  <a:pt x="101066" y="456095"/>
                </a:lnTo>
                <a:lnTo>
                  <a:pt x="99974" y="457441"/>
                </a:lnTo>
                <a:lnTo>
                  <a:pt x="98475" y="458343"/>
                </a:lnTo>
                <a:lnTo>
                  <a:pt x="96774" y="458673"/>
                </a:lnTo>
                <a:lnTo>
                  <a:pt x="54385" y="459346"/>
                </a:lnTo>
                <a:close/>
              </a:path>
              <a:path w="756920" h="460375">
                <a:moveTo>
                  <a:pt x="14181" y="457466"/>
                </a:moveTo>
                <a:lnTo>
                  <a:pt x="12877" y="457466"/>
                </a:lnTo>
                <a:lnTo>
                  <a:pt x="16978" y="449938"/>
                </a:lnTo>
                <a:lnTo>
                  <a:pt x="26889" y="449779"/>
                </a:lnTo>
                <a:lnTo>
                  <a:pt x="14181" y="457466"/>
                </a:lnTo>
                <a:close/>
              </a:path>
              <a:path w="756920" h="460375">
                <a:moveTo>
                  <a:pt x="12877" y="457466"/>
                </a:moveTo>
                <a:lnTo>
                  <a:pt x="8407" y="450075"/>
                </a:lnTo>
                <a:lnTo>
                  <a:pt x="16978" y="449938"/>
                </a:lnTo>
                <a:lnTo>
                  <a:pt x="12877" y="457466"/>
                </a:lnTo>
                <a:close/>
              </a:path>
            </a:pathLst>
          </a:custGeom>
          <a:solidFill>
            <a:srgbClr val="FF0000"/>
          </a:solidFill>
        </p:spPr>
        <p:txBody>
          <a:bodyPr wrap="square" lIns="0" tIns="0" rIns="0" bIns="0" rtlCol="0"/>
          <a:lstStyle/>
          <a:p>
            <a:endParaRPr/>
          </a:p>
        </p:txBody>
      </p:sp>
      <p:sp>
        <p:nvSpPr>
          <p:cNvPr id="22" name="object 22"/>
          <p:cNvSpPr txBox="1">
            <a:spLocks noGrp="1"/>
          </p:cNvSpPr>
          <p:nvPr>
            <p:ph type="sldNum" sz="quarter" idx="7"/>
          </p:nvPr>
        </p:nvSpPr>
        <p:spPr>
          <a:prstGeom prst="rect">
            <a:avLst/>
          </a:prstGeom>
        </p:spPr>
        <p:txBody>
          <a:bodyPr vert="horz" wrap="square" lIns="0" tIns="0" rIns="0" bIns="0" rtlCol="0">
            <a:spAutoFit/>
          </a:bodyPr>
          <a:lstStyle/>
          <a:p>
            <a:pPr marL="101600">
              <a:lnSpc>
                <a:spcPts val="1410"/>
              </a:lnSpc>
            </a:pPr>
            <a:fld id="{81D60167-4931-47E6-BA6A-407CBD079E47}" type="slidenum">
              <a:rPr dirty="0"/>
              <a:t>4</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1739" y="879474"/>
            <a:ext cx="3378835" cy="697230"/>
          </a:xfrm>
          <a:prstGeom prst="rect">
            <a:avLst/>
          </a:prstGeom>
        </p:spPr>
        <p:txBody>
          <a:bodyPr vert="horz" wrap="square" lIns="0" tIns="13335" rIns="0" bIns="0" rtlCol="0">
            <a:spAutoFit/>
          </a:bodyPr>
          <a:lstStyle/>
          <a:p>
            <a:pPr marL="12700">
              <a:lnSpc>
                <a:spcPct val="100000"/>
              </a:lnSpc>
              <a:spcBef>
                <a:spcPts val="105"/>
              </a:spcBef>
            </a:pPr>
            <a:r>
              <a:rPr sz="4400" dirty="0">
                <a:latin typeface="宋体"/>
                <a:cs typeface="宋体"/>
              </a:rPr>
              <a:t>贝叶斯决策</a:t>
            </a:r>
            <a:r>
              <a:rPr sz="4400" spc="5" dirty="0">
                <a:latin typeface="宋体"/>
                <a:cs typeface="宋体"/>
              </a:rPr>
              <a:t>论</a:t>
            </a:r>
            <a:endParaRPr sz="4400">
              <a:latin typeface="宋体"/>
              <a:cs typeface="宋体"/>
            </a:endParaRPr>
          </a:p>
        </p:txBody>
      </p:sp>
      <p:sp>
        <p:nvSpPr>
          <p:cNvPr id="3" name="object 3"/>
          <p:cNvSpPr/>
          <p:nvPr/>
        </p:nvSpPr>
        <p:spPr>
          <a:xfrm>
            <a:off x="5220804" y="2984055"/>
            <a:ext cx="1415415" cy="0"/>
          </a:xfrm>
          <a:custGeom>
            <a:avLst/>
            <a:gdLst/>
            <a:ahLst/>
            <a:cxnLst/>
            <a:rect l="l" t="t" r="r" b="b"/>
            <a:pathLst>
              <a:path w="1415415">
                <a:moveTo>
                  <a:pt x="0" y="0"/>
                </a:moveTo>
                <a:lnTo>
                  <a:pt x="1415097" y="0"/>
                </a:lnTo>
              </a:path>
            </a:pathLst>
          </a:custGeom>
          <a:ln w="12192">
            <a:solidFill>
              <a:srgbClr val="000000"/>
            </a:solidFill>
          </a:ln>
        </p:spPr>
        <p:txBody>
          <a:bodyPr wrap="square" lIns="0" tIns="0" rIns="0" bIns="0" rtlCol="0"/>
          <a:lstStyle/>
          <a:p>
            <a:endParaRPr/>
          </a:p>
        </p:txBody>
      </p:sp>
      <p:sp>
        <p:nvSpPr>
          <p:cNvPr id="4" name="object 4"/>
          <p:cNvSpPr txBox="1"/>
          <p:nvPr/>
        </p:nvSpPr>
        <p:spPr>
          <a:xfrm>
            <a:off x="2136138" y="1873258"/>
            <a:ext cx="7846061" cy="3290644"/>
          </a:xfrm>
          <a:prstGeom prst="rect">
            <a:avLst/>
          </a:prstGeom>
        </p:spPr>
        <p:txBody>
          <a:bodyPr vert="horz" wrap="square" lIns="0" tIns="187960" rIns="0" bIns="0" rtlCol="0">
            <a:spAutoFit/>
          </a:bodyPr>
          <a:lstStyle/>
          <a:p>
            <a:pPr marL="12700">
              <a:lnSpc>
                <a:spcPct val="100000"/>
              </a:lnSpc>
              <a:spcBef>
                <a:spcPts val="1480"/>
              </a:spcBef>
            </a:pPr>
            <a:r>
              <a:rPr sz="2200" dirty="0">
                <a:latin typeface="宋体"/>
                <a:cs typeface="宋体"/>
              </a:rPr>
              <a:t>根据贝叶斯定</a:t>
            </a:r>
            <a:r>
              <a:rPr sz="2200" spc="-5" dirty="0">
                <a:latin typeface="宋体"/>
                <a:cs typeface="宋体"/>
              </a:rPr>
              <a:t>理</a:t>
            </a:r>
            <a:endParaRPr sz="2200" dirty="0">
              <a:latin typeface="宋体"/>
              <a:cs typeface="宋体"/>
            </a:endParaRPr>
          </a:p>
          <a:p>
            <a:pPr marL="1740535">
              <a:lnSpc>
                <a:spcPct val="100000"/>
              </a:lnSpc>
              <a:spcBef>
                <a:spcPts val="1455"/>
              </a:spcBef>
            </a:pPr>
            <a:r>
              <a:rPr sz="3450" i="1" spc="-7" baseline="-35024" dirty="0">
                <a:latin typeface="Times New Roman"/>
                <a:cs typeface="Times New Roman"/>
              </a:rPr>
              <a:t>P</a:t>
            </a:r>
            <a:r>
              <a:rPr sz="3450" spc="-7" baseline="-35024" dirty="0">
                <a:latin typeface="宋体"/>
                <a:cs typeface="宋体"/>
              </a:rPr>
              <a:t>（</a:t>
            </a:r>
            <a:r>
              <a:rPr sz="3450" i="1" spc="-7" baseline="-35024" dirty="0">
                <a:latin typeface="Times New Roman"/>
                <a:cs typeface="Times New Roman"/>
              </a:rPr>
              <a:t>c</a:t>
            </a:r>
            <a:r>
              <a:rPr sz="3450" i="1" spc="-247" baseline="-35024" dirty="0">
                <a:latin typeface="Times New Roman"/>
                <a:cs typeface="Times New Roman"/>
              </a:rPr>
              <a:t> </a:t>
            </a:r>
            <a:r>
              <a:rPr sz="3450" baseline="-35024" dirty="0">
                <a:latin typeface="Times New Roman"/>
                <a:cs typeface="Times New Roman"/>
              </a:rPr>
              <a:t>|</a:t>
            </a:r>
            <a:r>
              <a:rPr sz="3450" spc="-209" baseline="-35024" dirty="0">
                <a:latin typeface="Times New Roman"/>
                <a:cs typeface="Times New Roman"/>
              </a:rPr>
              <a:t> </a:t>
            </a:r>
            <a:r>
              <a:rPr sz="3450" b="1" spc="-382" baseline="-35024" dirty="0">
                <a:latin typeface="Times New Roman"/>
                <a:cs typeface="Times New Roman"/>
              </a:rPr>
              <a:t>x</a:t>
            </a:r>
            <a:r>
              <a:rPr sz="3450" spc="-382" baseline="-35024" dirty="0">
                <a:latin typeface="宋体"/>
                <a:cs typeface="宋体"/>
              </a:rPr>
              <a:t>）</a:t>
            </a:r>
            <a:r>
              <a:rPr sz="3450" spc="-382" baseline="-35024" dirty="0">
                <a:latin typeface="Symbol"/>
                <a:cs typeface="Symbol"/>
              </a:rPr>
              <a:t></a:t>
            </a:r>
            <a:r>
              <a:rPr sz="3450" spc="-150" baseline="-35024" dirty="0">
                <a:latin typeface="Times New Roman"/>
                <a:cs typeface="Times New Roman"/>
              </a:rPr>
              <a:t> </a:t>
            </a:r>
            <a:r>
              <a:rPr sz="2300" i="1" spc="55" dirty="0">
                <a:latin typeface="Times New Roman"/>
                <a:cs typeface="Times New Roman"/>
              </a:rPr>
              <a:t>P</a:t>
            </a:r>
            <a:r>
              <a:rPr sz="2300" spc="55" dirty="0">
                <a:latin typeface="Times New Roman"/>
                <a:cs typeface="Times New Roman"/>
              </a:rPr>
              <a:t>(</a:t>
            </a:r>
            <a:r>
              <a:rPr sz="2300" i="1" spc="55" dirty="0">
                <a:latin typeface="Times New Roman"/>
                <a:cs typeface="Times New Roman"/>
              </a:rPr>
              <a:t>c</a:t>
            </a:r>
            <a:r>
              <a:rPr sz="2300" spc="55" dirty="0">
                <a:latin typeface="Times New Roman"/>
                <a:cs typeface="Times New Roman"/>
              </a:rPr>
              <a:t>)</a:t>
            </a:r>
            <a:r>
              <a:rPr sz="2300" i="1" spc="55" dirty="0">
                <a:latin typeface="Times New Roman"/>
                <a:cs typeface="Times New Roman"/>
              </a:rPr>
              <a:t>P</a:t>
            </a:r>
            <a:r>
              <a:rPr sz="2300" spc="55" dirty="0">
                <a:latin typeface="Times New Roman"/>
                <a:cs typeface="Times New Roman"/>
              </a:rPr>
              <a:t>(</a:t>
            </a:r>
            <a:r>
              <a:rPr sz="2300" b="1" spc="55" dirty="0">
                <a:latin typeface="Times New Roman"/>
                <a:cs typeface="Times New Roman"/>
              </a:rPr>
              <a:t>x</a:t>
            </a:r>
            <a:r>
              <a:rPr sz="2300" b="1" spc="-180" dirty="0">
                <a:latin typeface="Times New Roman"/>
                <a:cs typeface="Times New Roman"/>
              </a:rPr>
              <a:t> </a:t>
            </a:r>
            <a:r>
              <a:rPr sz="2300" dirty="0">
                <a:latin typeface="Times New Roman"/>
                <a:cs typeface="Times New Roman"/>
              </a:rPr>
              <a:t>|</a:t>
            </a:r>
            <a:r>
              <a:rPr sz="2300" spc="-175" dirty="0">
                <a:latin typeface="Times New Roman"/>
                <a:cs typeface="Times New Roman"/>
              </a:rPr>
              <a:t> </a:t>
            </a:r>
            <a:r>
              <a:rPr sz="2300" i="1" spc="25" dirty="0">
                <a:latin typeface="Times New Roman"/>
                <a:cs typeface="Times New Roman"/>
              </a:rPr>
              <a:t>c</a:t>
            </a:r>
            <a:r>
              <a:rPr sz="2300" spc="25" dirty="0">
                <a:latin typeface="Times New Roman"/>
                <a:cs typeface="Times New Roman"/>
              </a:rPr>
              <a:t>)</a:t>
            </a:r>
            <a:endParaRPr sz="2300" dirty="0">
              <a:latin typeface="Times New Roman"/>
              <a:cs typeface="Times New Roman"/>
            </a:endParaRPr>
          </a:p>
          <a:p>
            <a:pPr marL="4445" algn="ctr">
              <a:lnSpc>
                <a:spcPct val="100000"/>
              </a:lnSpc>
              <a:spcBef>
                <a:spcPts val="490"/>
              </a:spcBef>
            </a:pPr>
            <a:r>
              <a:rPr sz="2300" i="1" spc="40" dirty="0">
                <a:latin typeface="Times New Roman"/>
                <a:cs typeface="Times New Roman"/>
              </a:rPr>
              <a:t>P</a:t>
            </a:r>
            <a:r>
              <a:rPr sz="2300" spc="40" dirty="0">
                <a:latin typeface="Times New Roman"/>
                <a:cs typeface="Times New Roman"/>
              </a:rPr>
              <a:t>(</a:t>
            </a:r>
            <a:r>
              <a:rPr sz="2300" b="1" spc="40" dirty="0">
                <a:latin typeface="Times New Roman"/>
                <a:cs typeface="Times New Roman"/>
              </a:rPr>
              <a:t>x</a:t>
            </a:r>
            <a:r>
              <a:rPr sz="2300" spc="40" dirty="0">
                <a:latin typeface="Times New Roman"/>
                <a:cs typeface="Times New Roman"/>
              </a:rPr>
              <a:t>)</a:t>
            </a:r>
            <a:endParaRPr sz="2300" dirty="0">
              <a:latin typeface="Times New Roman"/>
              <a:cs typeface="Times New Roman"/>
            </a:endParaRPr>
          </a:p>
          <a:p>
            <a:pPr>
              <a:lnSpc>
                <a:spcPct val="100000"/>
              </a:lnSpc>
              <a:spcBef>
                <a:spcPts val="10"/>
              </a:spcBef>
            </a:pPr>
            <a:endParaRPr sz="3600" dirty="0">
              <a:latin typeface="Times New Roman"/>
              <a:cs typeface="Times New Roman"/>
            </a:endParaRPr>
          </a:p>
          <a:p>
            <a:pPr marL="457834">
              <a:lnSpc>
                <a:spcPct val="100000"/>
              </a:lnSpc>
            </a:pPr>
            <a:r>
              <a:rPr sz="2250" i="1" spc="35" dirty="0">
                <a:latin typeface="Times New Roman"/>
                <a:cs typeface="Times New Roman"/>
              </a:rPr>
              <a:t>P</a:t>
            </a:r>
            <a:r>
              <a:rPr sz="2250" spc="35" dirty="0">
                <a:latin typeface="Times New Roman"/>
                <a:cs typeface="Times New Roman"/>
              </a:rPr>
              <a:t>(</a:t>
            </a:r>
            <a:r>
              <a:rPr sz="2250" i="1" spc="35" dirty="0">
                <a:latin typeface="Times New Roman"/>
                <a:cs typeface="Times New Roman"/>
              </a:rPr>
              <a:t>c</a:t>
            </a:r>
            <a:r>
              <a:rPr sz="2250" spc="35" dirty="0">
                <a:latin typeface="Times New Roman"/>
                <a:cs typeface="Times New Roman"/>
              </a:rPr>
              <a:t>)</a:t>
            </a:r>
            <a:r>
              <a:rPr sz="2250" spc="400" dirty="0">
                <a:latin typeface="Times New Roman"/>
                <a:cs typeface="Times New Roman"/>
              </a:rPr>
              <a:t> </a:t>
            </a:r>
            <a:r>
              <a:rPr sz="2250" spc="15" dirty="0">
                <a:latin typeface="宋体"/>
                <a:cs typeface="宋体"/>
              </a:rPr>
              <a:t>类“先验”概率</a:t>
            </a:r>
            <a:endParaRPr sz="2250" dirty="0">
              <a:latin typeface="宋体"/>
              <a:cs typeface="宋体"/>
            </a:endParaRPr>
          </a:p>
          <a:p>
            <a:pPr marL="457834">
              <a:lnSpc>
                <a:spcPct val="100000"/>
              </a:lnSpc>
              <a:spcBef>
                <a:spcPts val="819"/>
              </a:spcBef>
            </a:pPr>
            <a:r>
              <a:rPr sz="2250" i="1" dirty="0">
                <a:latin typeface="Times New Roman"/>
                <a:cs typeface="Times New Roman"/>
              </a:rPr>
              <a:t>P</a:t>
            </a:r>
            <a:r>
              <a:rPr sz="2250" dirty="0">
                <a:latin typeface="宋体"/>
                <a:cs typeface="宋体"/>
              </a:rPr>
              <a:t>（</a:t>
            </a:r>
            <a:r>
              <a:rPr sz="2250" b="1" dirty="0">
                <a:latin typeface="Times New Roman"/>
                <a:cs typeface="Times New Roman"/>
              </a:rPr>
              <a:t>x</a:t>
            </a:r>
            <a:r>
              <a:rPr sz="2250" b="1" spc="-215" dirty="0">
                <a:latin typeface="Times New Roman"/>
                <a:cs typeface="Times New Roman"/>
              </a:rPr>
              <a:t> </a:t>
            </a:r>
            <a:r>
              <a:rPr sz="2250" dirty="0">
                <a:latin typeface="Times New Roman"/>
                <a:cs typeface="Times New Roman"/>
              </a:rPr>
              <a:t>|</a:t>
            </a:r>
            <a:r>
              <a:rPr sz="2250" spc="-204" dirty="0">
                <a:latin typeface="Times New Roman"/>
                <a:cs typeface="Times New Roman"/>
              </a:rPr>
              <a:t> </a:t>
            </a:r>
            <a:r>
              <a:rPr sz="2250" i="1" spc="-120" dirty="0">
                <a:latin typeface="Times New Roman"/>
                <a:cs typeface="Times New Roman"/>
              </a:rPr>
              <a:t>c</a:t>
            </a:r>
            <a:r>
              <a:rPr sz="2250" spc="-120" dirty="0">
                <a:latin typeface="宋体"/>
                <a:cs typeface="宋体"/>
              </a:rPr>
              <a:t>）</a:t>
            </a:r>
            <a:r>
              <a:rPr sz="2250" spc="15" dirty="0">
                <a:latin typeface="宋体"/>
                <a:cs typeface="宋体"/>
              </a:rPr>
              <a:t>样</a:t>
            </a:r>
            <a:r>
              <a:rPr sz="2250" spc="-15" dirty="0">
                <a:latin typeface="宋体"/>
                <a:cs typeface="宋体"/>
              </a:rPr>
              <a:t>本</a:t>
            </a:r>
            <a:r>
              <a:rPr sz="2250" b="1" spc="-75" dirty="0">
                <a:latin typeface="Times New Roman"/>
                <a:cs typeface="Times New Roman"/>
              </a:rPr>
              <a:t>x</a:t>
            </a:r>
            <a:r>
              <a:rPr sz="2250" spc="15" dirty="0">
                <a:latin typeface="宋体"/>
                <a:cs typeface="宋体"/>
              </a:rPr>
              <a:t>相对于类标</a:t>
            </a:r>
            <a:r>
              <a:rPr sz="2250" spc="-75" dirty="0">
                <a:latin typeface="宋体"/>
                <a:cs typeface="宋体"/>
              </a:rPr>
              <a:t>记</a:t>
            </a:r>
            <a:r>
              <a:rPr sz="2250" spc="-20" dirty="0">
                <a:latin typeface="Times New Roman"/>
                <a:cs typeface="Times New Roman"/>
              </a:rPr>
              <a:t>c</a:t>
            </a:r>
            <a:r>
              <a:rPr sz="2250" spc="15" dirty="0">
                <a:latin typeface="宋体"/>
                <a:cs typeface="宋体"/>
              </a:rPr>
              <a:t>的类条件概率（似然</a:t>
            </a:r>
            <a:r>
              <a:rPr sz="2250" spc="-130" dirty="0">
                <a:latin typeface="宋体"/>
                <a:cs typeface="宋体"/>
              </a:rPr>
              <a:t>函</a:t>
            </a:r>
            <a:r>
              <a:rPr sz="2250" spc="15" dirty="0">
                <a:latin typeface="宋体"/>
                <a:cs typeface="宋体"/>
              </a:rPr>
              <a:t>数）</a:t>
            </a:r>
            <a:endParaRPr sz="2250" dirty="0">
              <a:latin typeface="宋体"/>
              <a:cs typeface="宋体"/>
            </a:endParaRPr>
          </a:p>
          <a:p>
            <a:pPr marL="457834">
              <a:lnSpc>
                <a:spcPct val="100000"/>
              </a:lnSpc>
              <a:spcBef>
                <a:spcPts val="819"/>
              </a:spcBef>
            </a:pPr>
            <a:r>
              <a:rPr sz="2250" i="1" spc="-85" dirty="0">
                <a:latin typeface="Times New Roman"/>
                <a:cs typeface="Times New Roman"/>
              </a:rPr>
              <a:t>P</a:t>
            </a:r>
            <a:r>
              <a:rPr sz="2250" spc="-85" dirty="0">
                <a:latin typeface="宋体"/>
                <a:cs typeface="宋体"/>
              </a:rPr>
              <a:t>（</a:t>
            </a:r>
            <a:r>
              <a:rPr sz="2250" b="1" spc="-85" dirty="0">
                <a:latin typeface="Times New Roman"/>
                <a:cs typeface="Times New Roman"/>
              </a:rPr>
              <a:t>x</a:t>
            </a:r>
            <a:r>
              <a:rPr sz="2250" spc="-85" dirty="0">
                <a:latin typeface="宋体"/>
                <a:cs typeface="宋体"/>
              </a:rPr>
              <a:t>）</a:t>
            </a:r>
            <a:r>
              <a:rPr sz="2250" spc="15" dirty="0">
                <a:latin typeface="宋体"/>
                <a:cs typeface="宋体"/>
              </a:rPr>
              <a:t>用于归一化的“证据</a:t>
            </a:r>
            <a:r>
              <a:rPr sz="2250" spc="-130" dirty="0">
                <a:latin typeface="宋体"/>
                <a:cs typeface="宋体"/>
              </a:rPr>
              <a:t>”</a:t>
            </a:r>
            <a:r>
              <a:rPr sz="2250" spc="15" dirty="0">
                <a:latin typeface="宋体"/>
                <a:cs typeface="宋体"/>
              </a:rPr>
              <a:t>因子，对于所有</a:t>
            </a:r>
            <a:r>
              <a:rPr sz="2250" spc="-105" dirty="0">
                <a:latin typeface="宋体"/>
                <a:cs typeface="宋体"/>
              </a:rPr>
              <a:t>的</a:t>
            </a:r>
            <a:r>
              <a:rPr sz="2250" i="1" spc="-20" dirty="0">
                <a:latin typeface="Times New Roman"/>
                <a:cs typeface="Times New Roman"/>
              </a:rPr>
              <a:t>c</a:t>
            </a:r>
            <a:r>
              <a:rPr sz="2250" spc="15" dirty="0">
                <a:latin typeface="宋体"/>
                <a:cs typeface="宋体"/>
              </a:rPr>
              <a:t>都相同</a:t>
            </a:r>
            <a:endParaRPr sz="2250" dirty="0">
              <a:latin typeface="宋体"/>
              <a:cs typeface="宋体"/>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01600">
              <a:lnSpc>
                <a:spcPts val="1410"/>
              </a:lnSpc>
            </a:pPr>
            <a:fld id="{81D60167-4931-47E6-BA6A-407CBD079E47}" type="slidenum">
              <a:rPr dirty="0"/>
              <a:t>5</a:t>
            </a:fld>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1739" y="879474"/>
            <a:ext cx="4496435" cy="697230"/>
          </a:xfrm>
          <a:prstGeom prst="rect">
            <a:avLst/>
          </a:prstGeom>
        </p:spPr>
        <p:txBody>
          <a:bodyPr vert="horz" wrap="square" lIns="0" tIns="13335" rIns="0" bIns="0" rtlCol="0">
            <a:spAutoFit/>
          </a:bodyPr>
          <a:lstStyle/>
          <a:p>
            <a:pPr marL="12700">
              <a:lnSpc>
                <a:spcPct val="100000"/>
              </a:lnSpc>
              <a:spcBef>
                <a:spcPts val="105"/>
              </a:spcBef>
            </a:pPr>
            <a:r>
              <a:rPr sz="4400" dirty="0">
                <a:latin typeface="宋体"/>
                <a:cs typeface="宋体"/>
              </a:rPr>
              <a:t>朴素贝叶斯分类</a:t>
            </a:r>
            <a:r>
              <a:rPr sz="4400" spc="5" dirty="0">
                <a:latin typeface="宋体"/>
                <a:cs typeface="宋体"/>
              </a:rPr>
              <a:t>器</a:t>
            </a:r>
            <a:endParaRPr sz="4400">
              <a:latin typeface="宋体"/>
              <a:cs typeface="宋体"/>
            </a:endParaRPr>
          </a:p>
        </p:txBody>
      </p:sp>
      <p:sp>
        <p:nvSpPr>
          <p:cNvPr id="3" name="object 3"/>
          <p:cNvSpPr/>
          <p:nvPr/>
        </p:nvSpPr>
        <p:spPr>
          <a:xfrm>
            <a:off x="2136139" y="2369820"/>
            <a:ext cx="1397000" cy="0"/>
          </a:xfrm>
          <a:custGeom>
            <a:avLst/>
            <a:gdLst/>
            <a:ahLst/>
            <a:cxnLst/>
            <a:rect l="l" t="t" r="r" b="b"/>
            <a:pathLst>
              <a:path w="1397000">
                <a:moveTo>
                  <a:pt x="0" y="0"/>
                </a:moveTo>
                <a:lnTo>
                  <a:pt x="1397000" y="0"/>
                </a:lnTo>
              </a:path>
            </a:pathLst>
          </a:custGeom>
          <a:ln w="13716">
            <a:solidFill>
              <a:srgbClr val="000000"/>
            </a:solidFill>
          </a:ln>
        </p:spPr>
        <p:txBody>
          <a:bodyPr wrap="square" lIns="0" tIns="0" rIns="0" bIns="0" rtlCol="0"/>
          <a:lstStyle/>
          <a:p>
            <a:endParaRPr/>
          </a:p>
        </p:txBody>
      </p:sp>
      <p:sp>
        <p:nvSpPr>
          <p:cNvPr id="4" name="object 4"/>
          <p:cNvSpPr/>
          <p:nvPr/>
        </p:nvSpPr>
        <p:spPr>
          <a:xfrm>
            <a:off x="3882390" y="2369820"/>
            <a:ext cx="2235200" cy="0"/>
          </a:xfrm>
          <a:custGeom>
            <a:avLst/>
            <a:gdLst/>
            <a:ahLst/>
            <a:cxnLst/>
            <a:rect l="l" t="t" r="r" b="b"/>
            <a:pathLst>
              <a:path w="2235200">
                <a:moveTo>
                  <a:pt x="0" y="0"/>
                </a:moveTo>
                <a:lnTo>
                  <a:pt x="2235200" y="0"/>
                </a:lnTo>
              </a:path>
            </a:pathLst>
          </a:custGeom>
          <a:ln w="13716">
            <a:solidFill>
              <a:srgbClr val="000000"/>
            </a:solidFill>
          </a:ln>
        </p:spPr>
        <p:txBody>
          <a:bodyPr wrap="square" lIns="0" tIns="0" rIns="0" bIns="0" rtlCol="0"/>
          <a:lstStyle/>
          <a:p>
            <a:endParaRPr/>
          </a:p>
        </p:txBody>
      </p:sp>
      <p:sp>
        <p:nvSpPr>
          <p:cNvPr id="5" name="object 5"/>
          <p:cNvSpPr txBox="1"/>
          <p:nvPr/>
        </p:nvSpPr>
        <p:spPr>
          <a:xfrm>
            <a:off x="1221739" y="1901063"/>
            <a:ext cx="9587865" cy="985519"/>
          </a:xfrm>
          <a:prstGeom prst="rect">
            <a:avLst/>
          </a:prstGeom>
        </p:spPr>
        <p:txBody>
          <a:bodyPr vert="horz" wrap="square" lIns="0" tIns="157480" rIns="0" bIns="0" rtlCol="0">
            <a:spAutoFit/>
          </a:bodyPr>
          <a:lstStyle/>
          <a:p>
            <a:pPr marL="355600" indent="-342900">
              <a:lnSpc>
                <a:spcPct val="100000"/>
              </a:lnSpc>
              <a:spcBef>
                <a:spcPts val="1240"/>
              </a:spcBef>
              <a:buSzPct val="79545"/>
              <a:buFont typeface="Wingdings"/>
              <a:buChar char=""/>
              <a:tabLst>
                <a:tab pos="354965" algn="l"/>
                <a:tab pos="355600" algn="l"/>
              </a:tabLst>
            </a:pPr>
            <a:r>
              <a:rPr sz="2200" dirty="0">
                <a:latin typeface="宋体"/>
                <a:cs typeface="宋体"/>
              </a:rPr>
              <a:t>基于贝叶斯定</a:t>
            </a:r>
            <a:r>
              <a:rPr sz="2200" spc="-5" dirty="0">
                <a:latin typeface="宋体"/>
                <a:cs typeface="宋体"/>
              </a:rPr>
              <a:t>理</a:t>
            </a:r>
            <a:r>
              <a:rPr sz="2200" spc="-550" dirty="0">
                <a:latin typeface="宋体"/>
                <a:cs typeface="宋体"/>
              </a:rPr>
              <a:t> </a:t>
            </a:r>
            <a:r>
              <a:rPr sz="2200" dirty="0">
                <a:latin typeface="宋体"/>
                <a:cs typeface="宋体"/>
              </a:rPr>
              <a:t>与特征条件独立假设的分类方</a:t>
            </a:r>
            <a:r>
              <a:rPr sz="2200" spc="-5" dirty="0">
                <a:latin typeface="宋体"/>
                <a:cs typeface="宋体"/>
              </a:rPr>
              <a:t>法</a:t>
            </a:r>
            <a:endParaRPr sz="2200" dirty="0">
              <a:latin typeface="宋体"/>
              <a:cs typeface="宋体"/>
            </a:endParaRPr>
          </a:p>
          <a:p>
            <a:pPr marL="355600" indent="-342900">
              <a:lnSpc>
                <a:spcPct val="100000"/>
              </a:lnSpc>
              <a:spcBef>
                <a:spcPts val="1140"/>
              </a:spcBef>
              <a:buSzPct val="79545"/>
              <a:buFont typeface="Wingdings"/>
              <a:buChar char=""/>
              <a:tabLst>
                <a:tab pos="354965" algn="l"/>
                <a:tab pos="355600" algn="l"/>
              </a:tabLst>
            </a:pPr>
            <a:r>
              <a:rPr sz="2200" dirty="0">
                <a:latin typeface="宋体"/>
                <a:cs typeface="宋体"/>
              </a:rPr>
              <a:t>特征条件独立假设是指用于分类的特征在类确定的条件下都是条件独立的</a:t>
            </a:r>
            <a:r>
              <a:rPr sz="2200" spc="-5" dirty="0">
                <a:latin typeface="宋体"/>
                <a:cs typeface="宋体"/>
              </a:rPr>
              <a:t>。</a:t>
            </a:r>
            <a:endParaRPr sz="2200" dirty="0">
              <a:latin typeface="宋体"/>
              <a:cs typeface="宋体"/>
            </a:endParaRPr>
          </a:p>
        </p:txBody>
      </p:sp>
      <p:sp>
        <p:nvSpPr>
          <p:cNvPr id="6" name="object 6"/>
          <p:cNvSpPr/>
          <p:nvPr/>
        </p:nvSpPr>
        <p:spPr>
          <a:xfrm>
            <a:off x="4371340" y="2849879"/>
            <a:ext cx="5867400" cy="0"/>
          </a:xfrm>
          <a:custGeom>
            <a:avLst/>
            <a:gdLst/>
            <a:ahLst/>
            <a:cxnLst/>
            <a:rect l="l" t="t" r="r" b="b"/>
            <a:pathLst>
              <a:path w="5867400">
                <a:moveTo>
                  <a:pt x="0" y="0"/>
                </a:moveTo>
                <a:lnTo>
                  <a:pt x="5867400" y="0"/>
                </a:lnTo>
              </a:path>
            </a:pathLst>
          </a:custGeom>
          <a:ln w="13716">
            <a:solidFill>
              <a:srgbClr val="000000"/>
            </a:solidFill>
          </a:ln>
        </p:spPr>
        <p:txBody>
          <a:bodyPr wrap="square" lIns="0" tIns="0" rIns="0" bIns="0" rtlCol="0"/>
          <a:lstStyle/>
          <a:p>
            <a:endParaRPr/>
          </a:p>
        </p:txBody>
      </p:sp>
      <p:sp>
        <p:nvSpPr>
          <p:cNvPr id="7" name="object 7"/>
          <p:cNvSpPr txBox="1"/>
          <p:nvPr/>
        </p:nvSpPr>
        <p:spPr>
          <a:xfrm>
            <a:off x="1221739" y="3485514"/>
            <a:ext cx="1764664" cy="360045"/>
          </a:xfrm>
          <a:prstGeom prst="rect">
            <a:avLst/>
          </a:prstGeom>
        </p:spPr>
        <p:txBody>
          <a:bodyPr vert="horz" wrap="square" lIns="0" tIns="12065" rIns="0" bIns="0" rtlCol="0">
            <a:spAutoFit/>
          </a:bodyPr>
          <a:lstStyle/>
          <a:p>
            <a:pPr marL="355600" indent="-342900">
              <a:lnSpc>
                <a:spcPct val="100000"/>
              </a:lnSpc>
              <a:spcBef>
                <a:spcPts val="95"/>
              </a:spcBef>
              <a:buSzPct val="79545"/>
              <a:buFont typeface="Wingdings"/>
              <a:buChar char=""/>
              <a:tabLst>
                <a:tab pos="354965" algn="l"/>
                <a:tab pos="355600" algn="l"/>
              </a:tabLst>
            </a:pPr>
            <a:r>
              <a:rPr sz="2200" dirty="0">
                <a:latin typeface="宋体"/>
                <a:cs typeface="宋体"/>
              </a:rPr>
              <a:t>似然函数</a:t>
            </a:r>
            <a:r>
              <a:rPr sz="2200" spc="-5" dirty="0">
                <a:latin typeface="宋体"/>
                <a:cs typeface="宋体"/>
              </a:rPr>
              <a:t>：</a:t>
            </a:r>
            <a:endParaRPr sz="2200">
              <a:latin typeface="宋体"/>
              <a:cs typeface="宋体"/>
            </a:endParaRP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101600">
              <a:lnSpc>
                <a:spcPts val="1410"/>
              </a:lnSpc>
            </a:pPr>
            <a:fld id="{81D60167-4931-47E6-BA6A-407CBD079E47}" type="slidenum">
              <a:rPr dirty="0"/>
              <a:t>6</a:t>
            </a:fld>
            <a:endParaRPr dirty="0"/>
          </a:p>
        </p:txBody>
      </p:sp>
      <p:sp>
        <p:nvSpPr>
          <p:cNvPr id="8" name="object 8"/>
          <p:cNvSpPr txBox="1"/>
          <p:nvPr/>
        </p:nvSpPr>
        <p:spPr>
          <a:xfrm>
            <a:off x="2136139" y="4737734"/>
            <a:ext cx="596900" cy="673100"/>
          </a:xfrm>
          <a:prstGeom prst="rect">
            <a:avLst/>
          </a:prstGeom>
        </p:spPr>
        <p:txBody>
          <a:bodyPr vert="horz" wrap="square" lIns="0" tIns="62230" rIns="0" bIns="0" rtlCol="0">
            <a:spAutoFit/>
          </a:bodyPr>
          <a:lstStyle/>
          <a:p>
            <a:pPr marL="12700">
              <a:lnSpc>
                <a:spcPct val="100000"/>
              </a:lnSpc>
              <a:spcBef>
                <a:spcPts val="490"/>
              </a:spcBef>
            </a:pPr>
            <a:r>
              <a:rPr sz="1800" dirty="0">
                <a:latin typeface="Times New Roman"/>
                <a:cs typeface="Times New Roman"/>
              </a:rPr>
              <a:t>e.g.</a:t>
            </a:r>
            <a:endParaRPr sz="1800">
              <a:latin typeface="Times New Roman"/>
              <a:cs typeface="Times New Roman"/>
            </a:endParaRPr>
          </a:p>
          <a:p>
            <a:pPr marL="12700">
              <a:lnSpc>
                <a:spcPct val="100000"/>
              </a:lnSpc>
              <a:spcBef>
                <a:spcPts val="390"/>
              </a:spcBef>
            </a:pPr>
            <a:r>
              <a:rPr sz="1800" dirty="0">
                <a:latin typeface="宋体"/>
                <a:cs typeface="宋体"/>
              </a:rPr>
              <a:t>西瓜</a:t>
            </a:r>
            <a:r>
              <a:rPr sz="1800" dirty="0">
                <a:latin typeface="Times New Roman"/>
                <a:cs typeface="Times New Roman"/>
              </a:rPr>
              <a:t>x</a:t>
            </a:r>
            <a:endParaRPr sz="1800">
              <a:latin typeface="Times New Roman"/>
              <a:cs typeface="Times New Roman"/>
            </a:endParaRPr>
          </a:p>
        </p:txBody>
      </p:sp>
      <p:sp>
        <p:nvSpPr>
          <p:cNvPr id="9" name="object 9"/>
          <p:cNvSpPr txBox="1"/>
          <p:nvPr/>
        </p:nvSpPr>
        <p:spPr>
          <a:xfrm>
            <a:off x="3164839" y="5111115"/>
            <a:ext cx="715264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宋体"/>
                <a:cs typeface="宋体"/>
              </a:rPr>
              <a:t>特征集</a:t>
            </a:r>
            <a:r>
              <a:rPr sz="1800" dirty="0">
                <a:latin typeface="Times New Roman"/>
                <a:cs typeface="Times New Roman"/>
              </a:rPr>
              <a:t>{x</a:t>
            </a:r>
            <a:r>
              <a:rPr sz="1725" baseline="21739" dirty="0">
                <a:latin typeface="Times New Roman"/>
                <a:cs typeface="Times New Roman"/>
              </a:rPr>
              <a:t>1</a:t>
            </a:r>
            <a:r>
              <a:rPr sz="1800" dirty="0">
                <a:latin typeface="Times New Roman"/>
                <a:cs typeface="Times New Roman"/>
              </a:rPr>
              <a:t>(</a:t>
            </a:r>
            <a:r>
              <a:rPr sz="1800" dirty="0">
                <a:latin typeface="宋体"/>
                <a:cs typeface="宋体"/>
              </a:rPr>
              <a:t>色泽</a:t>
            </a:r>
            <a:r>
              <a:rPr sz="1800" dirty="0">
                <a:latin typeface="Times New Roman"/>
                <a:cs typeface="Times New Roman"/>
              </a:rPr>
              <a:t>)</a:t>
            </a:r>
            <a:r>
              <a:rPr sz="1800" dirty="0">
                <a:latin typeface="宋体"/>
                <a:cs typeface="宋体"/>
              </a:rPr>
              <a:t>，</a:t>
            </a:r>
            <a:r>
              <a:rPr sz="1800" dirty="0">
                <a:latin typeface="Times New Roman"/>
                <a:cs typeface="Times New Roman"/>
              </a:rPr>
              <a:t>x</a:t>
            </a:r>
            <a:r>
              <a:rPr sz="1725" baseline="21739" dirty="0">
                <a:latin typeface="Times New Roman"/>
                <a:cs typeface="Times New Roman"/>
              </a:rPr>
              <a:t>2</a:t>
            </a:r>
            <a:r>
              <a:rPr sz="1800" dirty="0">
                <a:latin typeface="Times New Roman"/>
                <a:cs typeface="Times New Roman"/>
              </a:rPr>
              <a:t>(</a:t>
            </a:r>
            <a:r>
              <a:rPr sz="1800" dirty="0">
                <a:latin typeface="宋体"/>
                <a:cs typeface="宋体"/>
              </a:rPr>
              <a:t>根蒂</a:t>
            </a:r>
            <a:r>
              <a:rPr sz="1800" dirty="0">
                <a:latin typeface="Times New Roman"/>
                <a:cs typeface="Times New Roman"/>
              </a:rPr>
              <a:t>)</a:t>
            </a:r>
            <a:r>
              <a:rPr sz="1800" dirty="0">
                <a:latin typeface="宋体"/>
                <a:cs typeface="宋体"/>
              </a:rPr>
              <a:t>，</a:t>
            </a:r>
            <a:r>
              <a:rPr sz="1800" dirty="0">
                <a:latin typeface="Times New Roman"/>
                <a:cs typeface="Times New Roman"/>
              </a:rPr>
              <a:t>x</a:t>
            </a:r>
            <a:r>
              <a:rPr sz="1725" baseline="21739" dirty="0">
                <a:latin typeface="Times New Roman"/>
                <a:cs typeface="Times New Roman"/>
              </a:rPr>
              <a:t>3</a:t>
            </a:r>
            <a:r>
              <a:rPr sz="1800" dirty="0">
                <a:latin typeface="Times New Roman"/>
                <a:cs typeface="Times New Roman"/>
              </a:rPr>
              <a:t>(</a:t>
            </a:r>
            <a:r>
              <a:rPr sz="1800" dirty="0">
                <a:latin typeface="宋体"/>
                <a:cs typeface="宋体"/>
              </a:rPr>
              <a:t>敲声</a:t>
            </a:r>
            <a:r>
              <a:rPr sz="1800" dirty="0">
                <a:latin typeface="Times New Roman"/>
                <a:cs typeface="Times New Roman"/>
              </a:rPr>
              <a:t>)</a:t>
            </a:r>
            <a:r>
              <a:rPr sz="1800" dirty="0">
                <a:latin typeface="宋体"/>
                <a:cs typeface="宋体"/>
              </a:rPr>
              <a:t>，</a:t>
            </a:r>
            <a:r>
              <a:rPr sz="1800" dirty="0">
                <a:latin typeface="Times New Roman"/>
                <a:cs typeface="Times New Roman"/>
              </a:rPr>
              <a:t>x</a:t>
            </a:r>
            <a:r>
              <a:rPr sz="1725" baseline="21739" dirty="0">
                <a:latin typeface="Times New Roman"/>
                <a:cs typeface="Times New Roman"/>
              </a:rPr>
              <a:t>4</a:t>
            </a:r>
            <a:r>
              <a:rPr sz="1800" dirty="0">
                <a:latin typeface="Times New Roman"/>
                <a:cs typeface="Times New Roman"/>
              </a:rPr>
              <a:t>(</a:t>
            </a:r>
            <a:r>
              <a:rPr sz="1800" dirty="0">
                <a:latin typeface="宋体"/>
                <a:cs typeface="宋体"/>
              </a:rPr>
              <a:t>纹理</a:t>
            </a:r>
            <a:r>
              <a:rPr sz="1800" dirty="0">
                <a:latin typeface="Times New Roman"/>
                <a:cs typeface="Times New Roman"/>
              </a:rPr>
              <a:t>)...}</a:t>
            </a:r>
            <a:r>
              <a:rPr sz="1800" spc="-35" dirty="0">
                <a:latin typeface="Times New Roman"/>
                <a:cs typeface="Times New Roman"/>
              </a:rPr>
              <a:t> </a:t>
            </a:r>
            <a:r>
              <a:rPr sz="1800" dirty="0">
                <a:latin typeface="宋体"/>
                <a:cs typeface="宋体"/>
              </a:rPr>
              <a:t>，</a:t>
            </a:r>
            <a:r>
              <a:rPr sz="1800" spc="-480" dirty="0">
                <a:latin typeface="宋体"/>
                <a:cs typeface="宋体"/>
              </a:rPr>
              <a:t> </a:t>
            </a:r>
            <a:r>
              <a:rPr sz="1800" dirty="0">
                <a:latin typeface="宋体"/>
                <a:cs typeface="宋体"/>
              </a:rPr>
              <a:t>特征条件相互独立</a:t>
            </a:r>
            <a:endParaRPr sz="1800">
              <a:latin typeface="宋体"/>
              <a:cs typeface="宋体"/>
            </a:endParaRPr>
          </a:p>
        </p:txBody>
      </p:sp>
      <p:sp>
        <p:nvSpPr>
          <p:cNvPr id="10" name="object 10"/>
          <p:cNvSpPr txBox="1"/>
          <p:nvPr/>
        </p:nvSpPr>
        <p:spPr>
          <a:xfrm>
            <a:off x="6342608" y="3916845"/>
            <a:ext cx="70485" cy="220345"/>
          </a:xfrm>
          <a:prstGeom prst="rect">
            <a:avLst/>
          </a:prstGeom>
        </p:spPr>
        <p:txBody>
          <a:bodyPr vert="horz" wrap="square" lIns="0" tIns="15875" rIns="0" bIns="0" rtlCol="0">
            <a:spAutoFit/>
          </a:bodyPr>
          <a:lstStyle/>
          <a:p>
            <a:pPr marL="12700">
              <a:lnSpc>
                <a:spcPct val="100000"/>
              </a:lnSpc>
              <a:spcBef>
                <a:spcPts val="125"/>
              </a:spcBef>
            </a:pPr>
            <a:r>
              <a:rPr sz="1250" i="1" spc="5" dirty="0">
                <a:latin typeface="Times New Roman"/>
                <a:cs typeface="Times New Roman"/>
              </a:rPr>
              <a:t>i</a:t>
            </a:r>
            <a:endParaRPr sz="1250">
              <a:latin typeface="Times New Roman"/>
              <a:cs typeface="Times New Roman"/>
            </a:endParaRPr>
          </a:p>
        </p:txBody>
      </p:sp>
      <p:sp>
        <p:nvSpPr>
          <p:cNvPr id="11" name="object 11"/>
          <p:cNvSpPr txBox="1"/>
          <p:nvPr/>
        </p:nvSpPr>
        <p:spPr>
          <a:xfrm>
            <a:off x="5037302" y="4115561"/>
            <a:ext cx="271780" cy="220345"/>
          </a:xfrm>
          <a:prstGeom prst="rect">
            <a:avLst/>
          </a:prstGeom>
        </p:spPr>
        <p:txBody>
          <a:bodyPr vert="horz" wrap="square" lIns="0" tIns="15875" rIns="0" bIns="0" rtlCol="0">
            <a:spAutoFit/>
          </a:bodyPr>
          <a:lstStyle/>
          <a:p>
            <a:pPr marL="12700">
              <a:lnSpc>
                <a:spcPct val="100000"/>
              </a:lnSpc>
              <a:spcBef>
                <a:spcPts val="125"/>
              </a:spcBef>
            </a:pPr>
            <a:r>
              <a:rPr sz="1250" i="1" spc="5" dirty="0">
                <a:latin typeface="Times New Roman"/>
                <a:cs typeface="Times New Roman"/>
              </a:rPr>
              <a:t>j</a:t>
            </a:r>
            <a:r>
              <a:rPr sz="1250" i="1" spc="-175" dirty="0">
                <a:latin typeface="Times New Roman"/>
                <a:cs typeface="Times New Roman"/>
              </a:rPr>
              <a:t> </a:t>
            </a:r>
            <a:r>
              <a:rPr sz="1250" spc="30" dirty="0">
                <a:latin typeface="Symbol"/>
                <a:cs typeface="Symbol"/>
              </a:rPr>
              <a:t></a:t>
            </a:r>
            <a:r>
              <a:rPr sz="1250" spc="30" dirty="0">
                <a:latin typeface="Times New Roman"/>
                <a:cs typeface="Times New Roman"/>
              </a:rPr>
              <a:t>1</a:t>
            </a:r>
            <a:endParaRPr sz="1250">
              <a:latin typeface="Times New Roman"/>
              <a:cs typeface="Times New Roman"/>
            </a:endParaRPr>
          </a:p>
        </p:txBody>
      </p:sp>
      <p:sp>
        <p:nvSpPr>
          <p:cNvPr id="12" name="object 12"/>
          <p:cNvSpPr txBox="1"/>
          <p:nvPr/>
        </p:nvSpPr>
        <p:spPr>
          <a:xfrm>
            <a:off x="4694072" y="3592664"/>
            <a:ext cx="1862455" cy="525780"/>
          </a:xfrm>
          <a:prstGeom prst="rect">
            <a:avLst/>
          </a:prstGeom>
        </p:spPr>
        <p:txBody>
          <a:bodyPr vert="horz" wrap="square" lIns="0" tIns="16510" rIns="0" bIns="0" rtlCol="0">
            <a:spAutoFit/>
          </a:bodyPr>
          <a:lstStyle/>
          <a:p>
            <a:pPr marL="12700">
              <a:lnSpc>
                <a:spcPct val="100000"/>
              </a:lnSpc>
              <a:spcBef>
                <a:spcPts val="130"/>
              </a:spcBef>
            </a:pPr>
            <a:r>
              <a:rPr sz="2150" spc="20" dirty="0">
                <a:latin typeface="Symbol"/>
                <a:cs typeface="Symbol"/>
              </a:rPr>
              <a:t></a:t>
            </a:r>
            <a:r>
              <a:rPr sz="2150" spc="20" dirty="0">
                <a:latin typeface="Times New Roman"/>
                <a:cs typeface="Times New Roman"/>
              </a:rPr>
              <a:t> </a:t>
            </a:r>
            <a:r>
              <a:rPr sz="4875" spc="37" baseline="-9401" dirty="0">
                <a:latin typeface="Symbol"/>
                <a:cs typeface="Symbol"/>
              </a:rPr>
              <a:t></a:t>
            </a:r>
            <a:r>
              <a:rPr sz="4875" spc="37" baseline="-9401" dirty="0">
                <a:latin typeface="Times New Roman"/>
                <a:cs typeface="Times New Roman"/>
              </a:rPr>
              <a:t> </a:t>
            </a:r>
            <a:r>
              <a:rPr sz="2150" i="1" spc="20" dirty="0">
                <a:latin typeface="Times New Roman"/>
                <a:cs typeface="Times New Roman"/>
              </a:rPr>
              <a:t>P </a:t>
            </a:r>
            <a:r>
              <a:rPr sz="2150" spc="10" dirty="0">
                <a:latin typeface="Times New Roman"/>
                <a:cs typeface="Times New Roman"/>
              </a:rPr>
              <a:t>( </a:t>
            </a:r>
            <a:r>
              <a:rPr sz="2150" i="1" spc="15" dirty="0">
                <a:latin typeface="Times New Roman"/>
                <a:cs typeface="Times New Roman"/>
              </a:rPr>
              <a:t>x </a:t>
            </a:r>
            <a:r>
              <a:rPr sz="1875" i="1" spc="7" baseline="44444" dirty="0">
                <a:latin typeface="Times New Roman"/>
                <a:cs typeface="Times New Roman"/>
              </a:rPr>
              <a:t>j</a:t>
            </a:r>
            <a:r>
              <a:rPr sz="1875" i="1" spc="480" baseline="44444" dirty="0">
                <a:latin typeface="Times New Roman"/>
                <a:cs typeface="Times New Roman"/>
              </a:rPr>
              <a:t> </a:t>
            </a:r>
            <a:r>
              <a:rPr sz="2150" spc="5" dirty="0">
                <a:latin typeface="Times New Roman"/>
                <a:cs typeface="Times New Roman"/>
              </a:rPr>
              <a:t>| </a:t>
            </a:r>
            <a:r>
              <a:rPr sz="2150" i="1" spc="15" dirty="0">
                <a:latin typeface="Times New Roman"/>
                <a:cs typeface="Times New Roman"/>
              </a:rPr>
              <a:t>c</a:t>
            </a:r>
            <a:r>
              <a:rPr sz="2150" i="1" spc="-155" dirty="0">
                <a:latin typeface="Times New Roman"/>
                <a:cs typeface="Times New Roman"/>
              </a:rPr>
              <a:t> </a:t>
            </a:r>
            <a:r>
              <a:rPr sz="2150" spc="10" dirty="0">
                <a:latin typeface="Times New Roman"/>
                <a:cs typeface="Times New Roman"/>
              </a:rPr>
              <a:t>)</a:t>
            </a:r>
            <a:endParaRPr sz="2150">
              <a:latin typeface="Times New Roman"/>
              <a:cs typeface="Times New Roman"/>
            </a:endParaRPr>
          </a:p>
        </p:txBody>
      </p:sp>
      <p:sp>
        <p:nvSpPr>
          <p:cNvPr id="13" name="object 13"/>
          <p:cNvSpPr txBox="1"/>
          <p:nvPr/>
        </p:nvSpPr>
        <p:spPr>
          <a:xfrm>
            <a:off x="3649154" y="3068523"/>
            <a:ext cx="3583304" cy="713740"/>
          </a:xfrm>
          <a:prstGeom prst="rect">
            <a:avLst/>
          </a:prstGeom>
        </p:spPr>
        <p:txBody>
          <a:bodyPr vert="horz" wrap="square" lIns="0" tIns="26034" rIns="0" bIns="0" rtlCol="0">
            <a:spAutoFit/>
          </a:bodyPr>
          <a:lstStyle/>
          <a:p>
            <a:pPr marL="12700">
              <a:lnSpc>
                <a:spcPts val="685"/>
              </a:lnSpc>
              <a:spcBef>
                <a:spcPts val="204"/>
              </a:spcBef>
              <a:tabLst>
                <a:tab pos="1953895" algn="l"/>
                <a:tab pos="2371725" algn="l"/>
                <a:tab pos="3119755" algn="l"/>
              </a:tabLst>
            </a:pPr>
            <a:r>
              <a:rPr sz="2150" i="1" spc="20" dirty="0">
                <a:latin typeface="Times New Roman"/>
                <a:cs typeface="Times New Roman"/>
              </a:rPr>
              <a:t>P </a:t>
            </a:r>
            <a:r>
              <a:rPr sz="2150" spc="10" dirty="0">
                <a:latin typeface="Times New Roman"/>
                <a:cs typeface="Times New Roman"/>
              </a:rPr>
              <a:t>( </a:t>
            </a:r>
            <a:r>
              <a:rPr sz="2150" b="1" spc="15" dirty="0">
                <a:latin typeface="Times New Roman"/>
                <a:cs typeface="Times New Roman"/>
              </a:rPr>
              <a:t>x </a:t>
            </a:r>
            <a:r>
              <a:rPr sz="2150" spc="5" dirty="0">
                <a:latin typeface="Times New Roman"/>
                <a:cs typeface="Times New Roman"/>
              </a:rPr>
              <a:t>| </a:t>
            </a:r>
            <a:r>
              <a:rPr sz="2150" i="1" spc="75" dirty="0">
                <a:latin typeface="Times New Roman"/>
                <a:cs typeface="Times New Roman"/>
              </a:rPr>
              <a:t>c</a:t>
            </a:r>
            <a:r>
              <a:rPr sz="1875" i="1" spc="112" baseline="-24444" dirty="0">
                <a:latin typeface="Times New Roman"/>
                <a:cs typeface="Times New Roman"/>
              </a:rPr>
              <a:t>i </a:t>
            </a:r>
            <a:r>
              <a:rPr sz="2150" spc="10" dirty="0">
                <a:latin typeface="Times New Roman"/>
                <a:cs typeface="Times New Roman"/>
              </a:rPr>
              <a:t>) </a:t>
            </a:r>
            <a:r>
              <a:rPr sz="2150" spc="20" dirty="0">
                <a:latin typeface="Symbol"/>
                <a:cs typeface="Symbol"/>
              </a:rPr>
              <a:t></a:t>
            </a:r>
            <a:r>
              <a:rPr sz="2150" spc="20" dirty="0">
                <a:latin typeface="Times New Roman"/>
                <a:cs typeface="Times New Roman"/>
              </a:rPr>
              <a:t> </a:t>
            </a:r>
            <a:r>
              <a:rPr sz="2150" i="1" spc="20" dirty="0">
                <a:latin typeface="Times New Roman"/>
                <a:cs typeface="Times New Roman"/>
              </a:rPr>
              <a:t>P</a:t>
            </a:r>
            <a:r>
              <a:rPr sz="2150" i="1" spc="-305" dirty="0">
                <a:latin typeface="Times New Roman"/>
                <a:cs typeface="Times New Roman"/>
              </a:rPr>
              <a:t> </a:t>
            </a:r>
            <a:r>
              <a:rPr sz="2150" spc="10" dirty="0">
                <a:latin typeface="Times New Roman"/>
                <a:cs typeface="Times New Roman"/>
              </a:rPr>
              <a:t>(</a:t>
            </a:r>
            <a:r>
              <a:rPr sz="2150" spc="-229" dirty="0">
                <a:latin typeface="Times New Roman"/>
                <a:cs typeface="Times New Roman"/>
              </a:rPr>
              <a:t> </a:t>
            </a:r>
            <a:r>
              <a:rPr sz="2150" i="1" spc="15" dirty="0">
                <a:latin typeface="Times New Roman"/>
                <a:cs typeface="Times New Roman"/>
              </a:rPr>
              <a:t>x	</a:t>
            </a:r>
            <a:r>
              <a:rPr sz="2150" spc="5" dirty="0">
                <a:latin typeface="Times New Roman"/>
                <a:cs typeface="Times New Roman"/>
              </a:rPr>
              <a:t>,</a:t>
            </a:r>
            <a:r>
              <a:rPr sz="2150" spc="-10" dirty="0">
                <a:latin typeface="Times New Roman"/>
                <a:cs typeface="Times New Roman"/>
              </a:rPr>
              <a:t> </a:t>
            </a:r>
            <a:r>
              <a:rPr sz="2150" i="1" spc="15" dirty="0">
                <a:latin typeface="Times New Roman"/>
                <a:cs typeface="Times New Roman"/>
              </a:rPr>
              <a:t>x	</a:t>
            </a:r>
            <a:r>
              <a:rPr sz="2150" dirty="0">
                <a:latin typeface="Times New Roman"/>
                <a:cs typeface="Times New Roman"/>
              </a:rPr>
              <a:t>...,</a:t>
            </a:r>
            <a:r>
              <a:rPr sz="2150" spc="300" dirty="0">
                <a:latin typeface="Times New Roman"/>
                <a:cs typeface="Times New Roman"/>
              </a:rPr>
              <a:t> </a:t>
            </a:r>
            <a:r>
              <a:rPr sz="2150" i="1" spc="15" dirty="0">
                <a:latin typeface="Times New Roman"/>
                <a:cs typeface="Times New Roman"/>
              </a:rPr>
              <a:t>x	</a:t>
            </a:r>
            <a:r>
              <a:rPr sz="2150" spc="5" dirty="0">
                <a:latin typeface="Times New Roman"/>
                <a:cs typeface="Times New Roman"/>
              </a:rPr>
              <a:t>| </a:t>
            </a:r>
            <a:r>
              <a:rPr sz="2150" i="1" spc="15" dirty="0">
                <a:latin typeface="Times New Roman"/>
                <a:cs typeface="Times New Roman"/>
              </a:rPr>
              <a:t>c</a:t>
            </a:r>
            <a:r>
              <a:rPr sz="2150" i="1" spc="235" dirty="0">
                <a:latin typeface="Times New Roman"/>
                <a:cs typeface="Times New Roman"/>
              </a:rPr>
              <a:t> </a:t>
            </a:r>
            <a:r>
              <a:rPr sz="2150" spc="10" dirty="0">
                <a:latin typeface="Times New Roman"/>
                <a:cs typeface="Times New Roman"/>
              </a:rPr>
              <a:t>)</a:t>
            </a:r>
            <a:endParaRPr sz="2150">
              <a:latin typeface="Times New Roman"/>
              <a:cs typeface="Times New Roman"/>
            </a:endParaRPr>
          </a:p>
          <a:p>
            <a:pPr marL="1842770">
              <a:lnSpc>
                <a:spcPts val="735"/>
              </a:lnSpc>
              <a:tabLst>
                <a:tab pos="2256155" algn="l"/>
                <a:tab pos="2917190" algn="l"/>
              </a:tabLst>
            </a:pPr>
            <a:r>
              <a:rPr sz="1250" spc="10" dirty="0">
                <a:latin typeface="Times New Roman"/>
                <a:cs typeface="Times New Roman"/>
              </a:rPr>
              <a:t>1	2	</a:t>
            </a:r>
            <a:r>
              <a:rPr sz="1250" i="1" spc="10" dirty="0">
                <a:latin typeface="Times New Roman"/>
                <a:cs typeface="Times New Roman"/>
              </a:rPr>
              <a:t>d</a:t>
            </a:r>
            <a:endParaRPr sz="1250">
              <a:latin typeface="Times New Roman"/>
              <a:cs typeface="Times New Roman"/>
            </a:endParaRPr>
          </a:p>
          <a:p>
            <a:pPr marR="147955" algn="r">
              <a:lnSpc>
                <a:spcPct val="100000"/>
              </a:lnSpc>
              <a:spcBef>
                <a:spcPts val="25"/>
              </a:spcBef>
            </a:pPr>
            <a:r>
              <a:rPr sz="1250" i="1" spc="5" dirty="0">
                <a:latin typeface="Times New Roman"/>
                <a:cs typeface="Times New Roman"/>
              </a:rPr>
              <a:t>i</a:t>
            </a:r>
            <a:endParaRPr sz="1250">
              <a:latin typeface="Times New Roman"/>
              <a:cs typeface="Times New Roman"/>
            </a:endParaRPr>
          </a:p>
          <a:p>
            <a:pPr marR="598170" algn="ctr">
              <a:lnSpc>
                <a:spcPct val="100000"/>
              </a:lnSpc>
              <a:spcBef>
                <a:spcPts val="860"/>
              </a:spcBef>
            </a:pPr>
            <a:r>
              <a:rPr sz="1250" i="1" spc="10" dirty="0">
                <a:latin typeface="Times New Roman"/>
                <a:cs typeface="Times New Roman"/>
              </a:rPr>
              <a:t>d</a:t>
            </a:r>
            <a:endParaRPr sz="125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1739" y="879474"/>
            <a:ext cx="4496435" cy="697230"/>
          </a:xfrm>
          <a:prstGeom prst="rect">
            <a:avLst/>
          </a:prstGeom>
        </p:spPr>
        <p:txBody>
          <a:bodyPr vert="horz" wrap="square" lIns="0" tIns="13335" rIns="0" bIns="0" rtlCol="0">
            <a:spAutoFit/>
          </a:bodyPr>
          <a:lstStyle/>
          <a:p>
            <a:pPr marL="12700">
              <a:lnSpc>
                <a:spcPct val="100000"/>
              </a:lnSpc>
              <a:spcBef>
                <a:spcPts val="105"/>
              </a:spcBef>
            </a:pPr>
            <a:r>
              <a:rPr sz="4400" dirty="0">
                <a:latin typeface="宋体"/>
                <a:cs typeface="宋体"/>
              </a:rPr>
              <a:t>朴素贝叶斯分类</a:t>
            </a:r>
            <a:r>
              <a:rPr sz="4400" spc="5" dirty="0">
                <a:latin typeface="宋体"/>
                <a:cs typeface="宋体"/>
              </a:rPr>
              <a:t>器</a:t>
            </a:r>
            <a:endParaRPr sz="4400">
              <a:latin typeface="宋体"/>
              <a:cs typeface="宋体"/>
            </a:endParaRPr>
          </a:p>
        </p:txBody>
      </p:sp>
      <p:sp>
        <p:nvSpPr>
          <p:cNvPr id="3" name="object 3"/>
          <p:cNvSpPr txBox="1"/>
          <p:nvPr/>
        </p:nvSpPr>
        <p:spPr>
          <a:xfrm>
            <a:off x="1221739" y="2047239"/>
            <a:ext cx="2044064" cy="360045"/>
          </a:xfrm>
          <a:prstGeom prst="rect">
            <a:avLst/>
          </a:prstGeom>
        </p:spPr>
        <p:txBody>
          <a:bodyPr vert="horz" wrap="square" lIns="0" tIns="12065" rIns="0" bIns="0" rtlCol="0">
            <a:spAutoFit/>
          </a:bodyPr>
          <a:lstStyle/>
          <a:p>
            <a:pPr marL="355600" indent="-342900">
              <a:lnSpc>
                <a:spcPct val="100000"/>
              </a:lnSpc>
              <a:spcBef>
                <a:spcPts val="95"/>
              </a:spcBef>
              <a:buSzPct val="79545"/>
              <a:buFont typeface="Wingdings"/>
              <a:buChar char=""/>
              <a:tabLst>
                <a:tab pos="354965" algn="l"/>
                <a:tab pos="355600" algn="l"/>
              </a:tabLst>
            </a:pPr>
            <a:r>
              <a:rPr sz="2200" dirty="0">
                <a:latin typeface="宋体"/>
                <a:cs typeface="宋体"/>
              </a:rPr>
              <a:t>条件独立假</a:t>
            </a:r>
            <a:r>
              <a:rPr sz="2200" spc="-5" dirty="0">
                <a:latin typeface="宋体"/>
                <a:cs typeface="宋体"/>
              </a:rPr>
              <a:t>设</a:t>
            </a:r>
            <a:endParaRPr sz="2200">
              <a:latin typeface="宋体"/>
              <a:cs typeface="宋体"/>
            </a:endParaRPr>
          </a:p>
        </p:txBody>
      </p:sp>
      <p:sp>
        <p:nvSpPr>
          <p:cNvPr id="4" name="object 4"/>
          <p:cNvSpPr txBox="1"/>
          <p:nvPr/>
        </p:nvSpPr>
        <p:spPr>
          <a:xfrm>
            <a:off x="1221739" y="3006089"/>
            <a:ext cx="1764664" cy="360045"/>
          </a:xfrm>
          <a:prstGeom prst="rect">
            <a:avLst/>
          </a:prstGeom>
        </p:spPr>
        <p:txBody>
          <a:bodyPr vert="horz" wrap="square" lIns="0" tIns="12065" rIns="0" bIns="0" rtlCol="0">
            <a:spAutoFit/>
          </a:bodyPr>
          <a:lstStyle/>
          <a:p>
            <a:pPr marL="355600" indent="-342900">
              <a:lnSpc>
                <a:spcPct val="100000"/>
              </a:lnSpc>
              <a:spcBef>
                <a:spcPts val="95"/>
              </a:spcBef>
              <a:buSzPct val="79545"/>
              <a:buFont typeface="Wingdings"/>
              <a:buChar char=""/>
              <a:tabLst>
                <a:tab pos="354965" algn="l"/>
                <a:tab pos="355600" algn="l"/>
              </a:tabLst>
            </a:pPr>
            <a:r>
              <a:rPr sz="2200" dirty="0">
                <a:latin typeface="宋体"/>
                <a:cs typeface="宋体"/>
              </a:rPr>
              <a:t>贝叶斯定</a:t>
            </a:r>
            <a:r>
              <a:rPr sz="2200" spc="-5" dirty="0">
                <a:latin typeface="宋体"/>
                <a:cs typeface="宋体"/>
              </a:rPr>
              <a:t>理</a:t>
            </a:r>
            <a:endParaRPr sz="2200">
              <a:latin typeface="宋体"/>
              <a:cs typeface="宋体"/>
            </a:endParaRPr>
          </a:p>
        </p:txBody>
      </p:sp>
      <p:sp>
        <p:nvSpPr>
          <p:cNvPr id="5" name="object 5"/>
          <p:cNvSpPr txBox="1"/>
          <p:nvPr/>
        </p:nvSpPr>
        <p:spPr>
          <a:xfrm>
            <a:off x="9336354" y="3323970"/>
            <a:ext cx="107950" cy="223520"/>
          </a:xfrm>
          <a:prstGeom prst="rect">
            <a:avLst/>
          </a:prstGeom>
        </p:spPr>
        <p:txBody>
          <a:bodyPr vert="horz" wrap="square" lIns="0" tIns="12700" rIns="0" bIns="0" rtlCol="0">
            <a:spAutoFit/>
          </a:bodyPr>
          <a:lstStyle/>
          <a:p>
            <a:pPr marL="12700">
              <a:lnSpc>
                <a:spcPct val="100000"/>
              </a:lnSpc>
              <a:spcBef>
                <a:spcPts val="100"/>
              </a:spcBef>
            </a:pPr>
            <a:r>
              <a:rPr sz="1300" i="1" dirty="0">
                <a:latin typeface="Times New Roman"/>
                <a:cs typeface="Times New Roman"/>
              </a:rPr>
              <a:t>d</a:t>
            </a:r>
            <a:endParaRPr sz="1300">
              <a:latin typeface="Times New Roman"/>
              <a:cs typeface="Times New Roman"/>
            </a:endParaRPr>
          </a:p>
        </p:txBody>
      </p:sp>
      <p:sp>
        <p:nvSpPr>
          <p:cNvPr id="6" name="object 6"/>
          <p:cNvSpPr txBox="1"/>
          <p:nvPr/>
        </p:nvSpPr>
        <p:spPr>
          <a:xfrm>
            <a:off x="9279077" y="3886377"/>
            <a:ext cx="248285" cy="223520"/>
          </a:xfrm>
          <a:prstGeom prst="rect">
            <a:avLst/>
          </a:prstGeom>
        </p:spPr>
        <p:txBody>
          <a:bodyPr vert="horz" wrap="square" lIns="0" tIns="12700" rIns="0" bIns="0" rtlCol="0">
            <a:spAutoFit/>
          </a:bodyPr>
          <a:lstStyle/>
          <a:p>
            <a:pPr marL="12700">
              <a:lnSpc>
                <a:spcPct val="100000"/>
              </a:lnSpc>
              <a:spcBef>
                <a:spcPts val="100"/>
              </a:spcBef>
            </a:pPr>
            <a:r>
              <a:rPr sz="1300" i="1" spc="100" dirty="0">
                <a:latin typeface="Times New Roman"/>
                <a:cs typeface="Times New Roman"/>
              </a:rPr>
              <a:t>i</a:t>
            </a:r>
            <a:r>
              <a:rPr sz="1300" spc="-75" dirty="0">
                <a:latin typeface="Symbol"/>
                <a:cs typeface="Symbol"/>
              </a:rPr>
              <a:t></a:t>
            </a:r>
            <a:r>
              <a:rPr sz="1300" dirty="0">
                <a:latin typeface="Times New Roman"/>
                <a:cs typeface="Times New Roman"/>
              </a:rPr>
              <a:t>1</a:t>
            </a:r>
            <a:endParaRPr sz="1300">
              <a:latin typeface="Times New Roman"/>
              <a:cs typeface="Times New Roman"/>
            </a:endParaRPr>
          </a:p>
        </p:txBody>
      </p:sp>
      <p:sp>
        <p:nvSpPr>
          <p:cNvPr id="7" name="object 7"/>
          <p:cNvSpPr txBox="1"/>
          <p:nvPr/>
        </p:nvSpPr>
        <p:spPr>
          <a:xfrm>
            <a:off x="8081365" y="3831496"/>
            <a:ext cx="316230" cy="234315"/>
          </a:xfrm>
          <a:prstGeom prst="rect">
            <a:avLst/>
          </a:prstGeom>
        </p:spPr>
        <p:txBody>
          <a:bodyPr vert="horz" wrap="square" lIns="0" tIns="14604" rIns="0" bIns="0" rtlCol="0">
            <a:spAutoFit/>
          </a:bodyPr>
          <a:lstStyle/>
          <a:p>
            <a:pPr marL="12700">
              <a:lnSpc>
                <a:spcPct val="100000"/>
              </a:lnSpc>
              <a:spcBef>
                <a:spcPts val="114"/>
              </a:spcBef>
            </a:pPr>
            <a:r>
              <a:rPr sz="1300" i="1" spc="-105" dirty="0">
                <a:latin typeface="Times New Roman"/>
                <a:cs typeface="Times New Roman"/>
              </a:rPr>
              <a:t>c</a:t>
            </a:r>
            <a:r>
              <a:rPr sz="1300" spc="-105" dirty="0">
                <a:latin typeface="Symbol"/>
                <a:cs typeface="Symbol"/>
              </a:rPr>
              <a:t></a:t>
            </a:r>
            <a:r>
              <a:rPr sz="1350" i="1" spc="-105" dirty="0">
                <a:latin typeface="Symbol"/>
                <a:cs typeface="Symbol"/>
              </a:rPr>
              <a:t></a:t>
            </a:r>
            <a:endParaRPr sz="1350">
              <a:latin typeface="Symbol"/>
              <a:cs typeface="Symbol"/>
            </a:endParaRPr>
          </a:p>
        </p:txBody>
      </p:sp>
      <p:sp>
        <p:nvSpPr>
          <p:cNvPr id="8" name="object 8"/>
          <p:cNvSpPr txBox="1"/>
          <p:nvPr/>
        </p:nvSpPr>
        <p:spPr>
          <a:xfrm>
            <a:off x="6893928" y="3354704"/>
            <a:ext cx="3627120" cy="534670"/>
          </a:xfrm>
          <a:prstGeom prst="rect">
            <a:avLst/>
          </a:prstGeom>
        </p:spPr>
        <p:txBody>
          <a:bodyPr vert="horz" wrap="square" lIns="0" tIns="11430" rIns="0" bIns="0" rtlCol="0">
            <a:spAutoFit/>
          </a:bodyPr>
          <a:lstStyle/>
          <a:p>
            <a:pPr marL="12700">
              <a:lnSpc>
                <a:spcPct val="100000"/>
              </a:lnSpc>
              <a:spcBef>
                <a:spcPts val="90"/>
              </a:spcBef>
            </a:pPr>
            <a:r>
              <a:rPr sz="2200" i="1" spc="20" dirty="0">
                <a:latin typeface="Times New Roman"/>
                <a:cs typeface="Times New Roman"/>
              </a:rPr>
              <a:t>h</a:t>
            </a:r>
            <a:r>
              <a:rPr sz="1950" spc="30" baseline="42735" dirty="0">
                <a:latin typeface="Times New Roman"/>
                <a:cs typeface="Times New Roman"/>
              </a:rPr>
              <a:t>*</a:t>
            </a:r>
            <a:r>
              <a:rPr sz="1950" spc="-217" baseline="42735" dirty="0">
                <a:latin typeface="Times New Roman"/>
                <a:cs typeface="Times New Roman"/>
              </a:rPr>
              <a:t> </a:t>
            </a:r>
            <a:r>
              <a:rPr sz="2200" spc="35" dirty="0">
                <a:latin typeface="Times New Roman"/>
                <a:cs typeface="Times New Roman"/>
              </a:rPr>
              <a:t>(</a:t>
            </a:r>
            <a:r>
              <a:rPr sz="2200" b="1" spc="35" dirty="0">
                <a:latin typeface="Times New Roman"/>
                <a:cs typeface="Times New Roman"/>
              </a:rPr>
              <a:t>x</a:t>
            </a:r>
            <a:r>
              <a:rPr sz="2200" spc="35" dirty="0">
                <a:latin typeface="Times New Roman"/>
                <a:cs typeface="Times New Roman"/>
              </a:rPr>
              <a:t>)</a:t>
            </a:r>
            <a:r>
              <a:rPr sz="2200" spc="-50" dirty="0">
                <a:latin typeface="Times New Roman"/>
                <a:cs typeface="Times New Roman"/>
              </a:rPr>
              <a:t> </a:t>
            </a:r>
            <a:r>
              <a:rPr sz="2200" spc="10" dirty="0">
                <a:latin typeface="Symbol"/>
                <a:cs typeface="Symbol"/>
              </a:rPr>
              <a:t></a:t>
            </a:r>
            <a:r>
              <a:rPr sz="2200" spc="-80" dirty="0">
                <a:latin typeface="Times New Roman"/>
                <a:cs typeface="Times New Roman"/>
              </a:rPr>
              <a:t> </a:t>
            </a:r>
            <a:r>
              <a:rPr sz="2200" spc="5" dirty="0">
                <a:latin typeface="Times New Roman"/>
                <a:cs typeface="Times New Roman"/>
              </a:rPr>
              <a:t>arg</a:t>
            </a:r>
            <a:r>
              <a:rPr sz="2200" spc="-235" dirty="0">
                <a:latin typeface="Times New Roman"/>
                <a:cs typeface="Times New Roman"/>
              </a:rPr>
              <a:t> </a:t>
            </a:r>
            <a:r>
              <a:rPr sz="2200" spc="10" dirty="0">
                <a:latin typeface="Times New Roman"/>
                <a:cs typeface="Times New Roman"/>
              </a:rPr>
              <a:t>max</a:t>
            </a:r>
            <a:r>
              <a:rPr sz="2200" spc="-160" dirty="0">
                <a:latin typeface="Times New Roman"/>
                <a:cs typeface="Times New Roman"/>
              </a:rPr>
              <a:t> </a:t>
            </a:r>
            <a:r>
              <a:rPr sz="2200" i="1" spc="30" dirty="0">
                <a:latin typeface="Times New Roman"/>
                <a:cs typeface="Times New Roman"/>
              </a:rPr>
              <a:t>P</a:t>
            </a:r>
            <a:r>
              <a:rPr sz="2200" spc="30" dirty="0">
                <a:latin typeface="Times New Roman"/>
                <a:cs typeface="Times New Roman"/>
              </a:rPr>
              <a:t>(</a:t>
            </a:r>
            <a:r>
              <a:rPr sz="2200" i="1" spc="30" dirty="0">
                <a:latin typeface="Times New Roman"/>
                <a:cs typeface="Times New Roman"/>
              </a:rPr>
              <a:t>c</a:t>
            </a:r>
            <a:r>
              <a:rPr sz="2200" spc="30" dirty="0">
                <a:latin typeface="Times New Roman"/>
                <a:cs typeface="Times New Roman"/>
              </a:rPr>
              <a:t>)</a:t>
            </a:r>
            <a:r>
              <a:rPr sz="5025" spc="44" baseline="-9121" dirty="0">
                <a:latin typeface="Symbol"/>
                <a:cs typeface="Symbol"/>
              </a:rPr>
              <a:t></a:t>
            </a:r>
            <a:r>
              <a:rPr sz="5025" spc="-727" baseline="-9121" dirty="0">
                <a:latin typeface="Times New Roman"/>
                <a:cs typeface="Times New Roman"/>
              </a:rPr>
              <a:t> </a:t>
            </a:r>
            <a:r>
              <a:rPr sz="2200" i="1" spc="85" dirty="0">
                <a:latin typeface="Times New Roman"/>
                <a:cs typeface="Times New Roman"/>
              </a:rPr>
              <a:t>P</a:t>
            </a:r>
            <a:r>
              <a:rPr sz="2200" spc="85" dirty="0">
                <a:latin typeface="Times New Roman"/>
                <a:cs typeface="Times New Roman"/>
              </a:rPr>
              <a:t>(</a:t>
            </a:r>
            <a:r>
              <a:rPr sz="2200" i="1" spc="85" dirty="0">
                <a:latin typeface="Times New Roman"/>
                <a:cs typeface="Times New Roman"/>
              </a:rPr>
              <a:t>x</a:t>
            </a:r>
            <a:r>
              <a:rPr sz="1950" i="1" spc="127" baseline="42735" dirty="0">
                <a:latin typeface="Times New Roman"/>
                <a:cs typeface="Times New Roman"/>
              </a:rPr>
              <a:t>i</a:t>
            </a:r>
            <a:r>
              <a:rPr sz="1950" i="1" spc="457" baseline="42735" dirty="0">
                <a:latin typeface="Times New Roman"/>
                <a:cs typeface="Times New Roman"/>
              </a:rPr>
              <a:t> </a:t>
            </a:r>
            <a:r>
              <a:rPr sz="2200" spc="5" dirty="0">
                <a:latin typeface="Times New Roman"/>
                <a:cs typeface="Times New Roman"/>
              </a:rPr>
              <a:t>|</a:t>
            </a:r>
            <a:r>
              <a:rPr sz="2200" spc="-170" dirty="0">
                <a:latin typeface="Times New Roman"/>
                <a:cs typeface="Times New Roman"/>
              </a:rPr>
              <a:t> </a:t>
            </a:r>
            <a:r>
              <a:rPr sz="2200" i="1" spc="35" dirty="0">
                <a:latin typeface="Times New Roman"/>
                <a:cs typeface="Times New Roman"/>
              </a:rPr>
              <a:t>c</a:t>
            </a:r>
            <a:r>
              <a:rPr sz="2200" spc="35" dirty="0">
                <a:latin typeface="Times New Roman"/>
                <a:cs typeface="Times New Roman"/>
              </a:rPr>
              <a:t>)</a:t>
            </a:r>
            <a:endParaRPr sz="2200">
              <a:latin typeface="Times New Roman"/>
              <a:cs typeface="Times New Roman"/>
            </a:endParaRPr>
          </a:p>
        </p:txBody>
      </p:sp>
      <p:sp>
        <p:nvSpPr>
          <p:cNvPr id="9" name="object 9"/>
          <p:cNvSpPr txBox="1"/>
          <p:nvPr/>
        </p:nvSpPr>
        <p:spPr>
          <a:xfrm>
            <a:off x="3408464" y="2354503"/>
            <a:ext cx="106680" cy="220345"/>
          </a:xfrm>
          <a:prstGeom prst="rect">
            <a:avLst/>
          </a:prstGeom>
        </p:spPr>
        <p:txBody>
          <a:bodyPr vert="horz" wrap="square" lIns="0" tIns="15875" rIns="0" bIns="0" rtlCol="0">
            <a:spAutoFit/>
          </a:bodyPr>
          <a:lstStyle/>
          <a:p>
            <a:pPr marL="12700">
              <a:lnSpc>
                <a:spcPct val="100000"/>
              </a:lnSpc>
              <a:spcBef>
                <a:spcPts val="125"/>
              </a:spcBef>
            </a:pPr>
            <a:r>
              <a:rPr sz="1250" i="1" spc="10" dirty="0">
                <a:latin typeface="Times New Roman"/>
                <a:cs typeface="Times New Roman"/>
              </a:rPr>
              <a:t>d</a:t>
            </a:r>
            <a:endParaRPr sz="1250">
              <a:latin typeface="Times New Roman"/>
              <a:cs typeface="Times New Roman"/>
            </a:endParaRPr>
          </a:p>
        </p:txBody>
      </p:sp>
      <p:sp>
        <p:nvSpPr>
          <p:cNvPr id="10" name="object 10"/>
          <p:cNvSpPr txBox="1"/>
          <p:nvPr/>
        </p:nvSpPr>
        <p:spPr>
          <a:xfrm>
            <a:off x="4666386" y="2709049"/>
            <a:ext cx="70485" cy="220345"/>
          </a:xfrm>
          <a:prstGeom prst="rect">
            <a:avLst/>
          </a:prstGeom>
        </p:spPr>
        <p:txBody>
          <a:bodyPr vert="horz" wrap="square" lIns="0" tIns="15875" rIns="0" bIns="0" rtlCol="0">
            <a:spAutoFit/>
          </a:bodyPr>
          <a:lstStyle/>
          <a:p>
            <a:pPr marL="12700">
              <a:lnSpc>
                <a:spcPct val="100000"/>
              </a:lnSpc>
              <a:spcBef>
                <a:spcPts val="125"/>
              </a:spcBef>
            </a:pPr>
            <a:r>
              <a:rPr sz="1250" i="1" spc="5" dirty="0">
                <a:latin typeface="Times New Roman"/>
                <a:cs typeface="Times New Roman"/>
              </a:rPr>
              <a:t>i</a:t>
            </a:r>
            <a:endParaRPr sz="1250">
              <a:latin typeface="Times New Roman"/>
              <a:cs typeface="Times New Roman"/>
            </a:endParaRPr>
          </a:p>
        </p:txBody>
      </p:sp>
      <p:sp>
        <p:nvSpPr>
          <p:cNvPr id="11" name="object 11"/>
          <p:cNvSpPr txBox="1"/>
          <p:nvPr/>
        </p:nvSpPr>
        <p:spPr>
          <a:xfrm>
            <a:off x="4254690" y="2515527"/>
            <a:ext cx="70485" cy="220345"/>
          </a:xfrm>
          <a:prstGeom prst="rect">
            <a:avLst/>
          </a:prstGeom>
        </p:spPr>
        <p:txBody>
          <a:bodyPr vert="horz" wrap="square" lIns="0" tIns="15875" rIns="0" bIns="0" rtlCol="0">
            <a:spAutoFit/>
          </a:bodyPr>
          <a:lstStyle/>
          <a:p>
            <a:pPr marL="12700">
              <a:lnSpc>
                <a:spcPct val="100000"/>
              </a:lnSpc>
              <a:spcBef>
                <a:spcPts val="125"/>
              </a:spcBef>
            </a:pPr>
            <a:r>
              <a:rPr sz="1250" i="1" spc="5" dirty="0">
                <a:latin typeface="Times New Roman"/>
                <a:cs typeface="Times New Roman"/>
              </a:rPr>
              <a:t>j</a:t>
            </a:r>
            <a:endParaRPr sz="1250">
              <a:latin typeface="Times New Roman"/>
              <a:cs typeface="Times New Roman"/>
            </a:endParaRPr>
          </a:p>
        </p:txBody>
      </p:sp>
      <p:sp>
        <p:nvSpPr>
          <p:cNvPr id="12" name="object 12"/>
          <p:cNvSpPr txBox="1"/>
          <p:nvPr/>
        </p:nvSpPr>
        <p:spPr>
          <a:xfrm>
            <a:off x="2739770" y="2709049"/>
            <a:ext cx="70485" cy="220345"/>
          </a:xfrm>
          <a:prstGeom prst="rect">
            <a:avLst/>
          </a:prstGeom>
        </p:spPr>
        <p:txBody>
          <a:bodyPr vert="horz" wrap="square" lIns="0" tIns="15875" rIns="0" bIns="0" rtlCol="0">
            <a:spAutoFit/>
          </a:bodyPr>
          <a:lstStyle/>
          <a:p>
            <a:pPr marL="12700">
              <a:lnSpc>
                <a:spcPct val="100000"/>
              </a:lnSpc>
              <a:spcBef>
                <a:spcPts val="125"/>
              </a:spcBef>
            </a:pPr>
            <a:r>
              <a:rPr sz="1250" i="1" spc="5" dirty="0">
                <a:latin typeface="Times New Roman"/>
                <a:cs typeface="Times New Roman"/>
              </a:rPr>
              <a:t>i</a:t>
            </a:r>
            <a:endParaRPr sz="1250">
              <a:latin typeface="Times New Roman"/>
              <a:cs typeface="Times New Roman"/>
            </a:endParaRPr>
          </a:p>
        </p:txBody>
      </p:sp>
      <p:sp>
        <p:nvSpPr>
          <p:cNvPr id="13" name="object 13"/>
          <p:cNvSpPr txBox="1"/>
          <p:nvPr/>
        </p:nvSpPr>
        <p:spPr>
          <a:xfrm>
            <a:off x="3261372" y="2452077"/>
            <a:ext cx="371475" cy="675640"/>
          </a:xfrm>
          <a:prstGeom prst="rect">
            <a:avLst/>
          </a:prstGeom>
        </p:spPr>
        <p:txBody>
          <a:bodyPr vert="horz" wrap="square" lIns="0" tIns="16510" rIns="0" bIns="0" rtlCol="0">
            <a:spAutoFit/>
          </a:bodyPr>
          <a:lstStyle/>
          <a:p>
            <a:pPr algn="ctr">
              <a:lnSpc>
                <a:spcPts val="3740"/>
              </a:lnSpc>
              <a:spcBef>
                <a:spcPts val="130"/>
              </a:spcBef>
            </a:pPr>
            <a:r>
              <a:rPr sz="3250" spc="25" dirty="0">
                <a:latin typeface="Symbol"/>
                <a:cs typeface="Symbol"/>
              </a:rPr>
              <a:t></a:t>
            </a:r>
            <a:endParaRPr sz="3250">
              <a:latin typeface="Symbol"/>
              <a:cs typeface="Symbol"/>
            </a:endParaRPr>
          </a:p>
          <a:p>
            <a:pPr marL="99695" algn="ctr">
              <a:lnSpc>
                <a:spcPts val="1340"/>
              </a:lnSpc>
            </a:pPr>
            <a:r>
              <a:rPr sz="1250" i="1" spc="5" dirty="0">
                <a:latin typeface="Times New Roman"/>
                <a:cs typeface="Times New Roman"/>
              </a:rPr>
              <a:t>j</a:t>
            </a:r>
            <a:r>
              <a:rPr sz="1250" i="1" spc="-175" dirty="0">
                <a:latin typeface="Times New Roman"/>
                <a:cs typeface="Times New Roman"/>
              </a:rPr>
              <a:t> </a:t>
            </a:r>
            <a:r>
              <a:rPr sz="1250" spc="30" dirty="0">
                <a:latin typeface="Symbol"/>
                <a:cs typeface="Symbol"/>
              </a:rPr>
              <a:t></a:t>
            </a:r>
            <a:r>
              <a:rPr sz="1250" spc="30" dirty="0">
                <a:latin typeface="Times New Roman"/>
                <a:cs typeface="Times New Roman"/>
              </a:rPr>
              <a:t>1</a:t>
            </a:r>
            <a:endParaRPr sz="1250">
              <a:latin typeface="Times New Roman"/>
              <a:cs typeface="Times New Roman"/>
            </a:endParaRPr>
          </a:p>
        </p:txBody>
      </p:sp>
      <p:sp>
        <p:nvSpPr>
          <p:cNvPr id="14" name="object 14"/>
          <p:cNvSpPr txBox="1"/>
          <p:nvPr/>
        </p:nvSpPr>
        <p:spPr>
          <a:xfrm>
            <a:off x="3715334" y="2523909"/>
            <a:ext cx="1164590" cy="359410"/>
          </a:xfrm>
          <a:prstGeom prst="rect">
            <a:avLst/>
          </a:prstGeom>
        </p:spPr>
        <p:txBody>
          <a:bodyPr vert="horz" wrap="square" lIns="0" tIns="17145" rIns="0" bIns="0" rtlCol="0">
            <a:spAutoFit/>
          </a:bodyPr>
          <a:lstStyle/>
          <a:p>
            <a:pPr marL="12700">
              <a:lnSpc>
                <a:spcPct val="100000"/>
              </a:lnSpc>
              <a:spcBef>
                <a:spcPts val="135"/>
              </a:spcBef>
              <a:tabLst>
                <a:tab pos="701040" algn="l"/>
              </a:tabLst>
            </a:pPr>
            <a:r>
              <a:rPr sz="2150" i="1" spc="20" dirty="0">
                <a:latin typeface="Times New Roman"/>
                <a:cs typeface="Times New Roman"/>
              </a:rPr>
              <a:t>P</a:t>
            </a:r>
            <a:r>
              <a:rPr sz="2150" i="1" spc="-240" dirty="0">
                <a:latin typeface="Times New Roman"/>
                <a:cs typeface="Times New Roman"/>
              </a:rPr>
              <a:t> </a:t>
            </a:r>
            <a:r>
              <a:rPr sz="2150" spc="10" dirty="0">
                <a:latin typeface="Times New Roman"/>
                <a:cs typeface="Times New Roman"/>
              </a:rPr>
              <a:t>(</a:t>
            </a:r>
            <a:r>
              <a:rPr sz="2150" spc="-229" dirty="0">
                <a:latin typeface="Times New Roman"/>
                <a:cs typeface="Times New Roman"/>
              </a:rPr>
              <a:t> </a:t>
            </a:r>
            <a:r>
              <a:rPr sz="2150" i="1" spc="15" dirty="0">
                <a:latin typeface="Times New Roman"/>
                <a:cs typeface="Times New Roman"/>
              </a:rPr>
              <a:t>x	</a:t>
            </a:r>
            <a:r>
              <a:rPr sz="2150" spc="5" dirty="0">
                <a:latin typeface="Times New Roman"/>
                <a:cs typeface="Times New Roman"/>
              </a:rPr>
              <a:t>| </a:t>
            </a:r>
            <a:r>
              <a:rPr sz="2150" i="1" spc="15" dirty="0">
                <a:latin typeface="Times New Roman"/>
                <a:cs typeface="Times New Roman"/>
              </a:rPr>
              <a:t>c</a:t>
            </a:r>
            <a:r>
              <a:rPr sz="2150" i="1" spc="240" dirty="0">
                <a:latin typeface="Times New Roman"/>
                <a:cs typeface="Times New Roman"/>
              </a:rPr>
              <a:t> </a:t>
            </a:r>
            <a:r>
              <a:rPr sz="2150" spc="10" dirty="0">
                <a:latin typeface="Times New Roman"/>
                <a:cs typeface="Times New Roman"/>
              </a:rPr>
              <a:t>)</a:t>
            </a:r>
            <a:endParaRPr sz="2150">
              <a:latin typeface="Times New Roman"/>
              <a:cs typeface="Times New Roman"/>
            </a:endParaRPr>
          </a:p>
        </p:txBody>
      </p:sp>
      <p:sp>
        <p:nvSpPr>
          <p:cNvPr id="15" name="object 15"/>
          <p:cNvSpPr txBox="1"/>
          <p:nvPr/>
        </p:nvSpPr>
        <p:spPr>
          <a:xfrm>
            <a:off x="1934972" y="2523909"/>
            <a:ext cx="1261110" cy="359410"/>
          </a:xfrm>
          <a:prstGeom prst="rect">
            <a:avLst/>
          </a:prstGeom>
        </p:spPr>
        <p:txBody>
          <a:bodyPr vert="horz" wrap="square" lIns="0" tIns="17145" rIns="0" bIns="0" rtlCol="0">
            <a:spAutoFit/>
          </a:bodyPr>
          <a:lstStyle/>
          <a:p>
            <a:pPr marL="12700">
              <a:lnSpc>
                <a:spcPct val="100000"/>
              </a:lnSpc>
              <a:spcBef>
                <a:spcPts val="135"/>
              </a:spcBef>
            </a:pPr>
            <a:r>
              <a:rPr sz="2150" i="1" spc="20" dirty="0">
                <a:latin typeface="Times New Roman"/>
                <a:cs typeface="Times New Roman"/>
              </a:rPr>
              <a:t>P </a:t>
            </a:r>
            <a:r>
              <a:rPr sz="2150" spc="10" dirty="0">
                <a:latin typeface="Times New Roman"/>
                <a:cs typeface="Times New Roman"/>
              </a:rPr>
              <a:t>( </a:t>
            </a:r>
            <a:r>
              <a:rPr sz="2150" b="1" spc="15" dirty="0">
                <a:latin typeface="Times New Roman"/>
                <a:cs typeface="Times New Roman"/>
              </a:rPr>
              <a:t>x </a:t>
            </a:r>
            <a:r>
              <a:rPr sz="2150" spc="5" dirty="0">
                <a:latin typeface="Times New Roman"/>
                <a:cs typeface="Times New Roman"/>
              </a:rPr>
              <a:t>| </a:t>
            </a:r>
            <a:r>
              <a:rPr sz="2150" i="1" spc="15" dirty="0">
                <a:latin typeface="Times New Roman"/>
                <a:cs typeface="Times New Roman"/>
              </a:rPr>
              <a:t>c </a:t>
            </a:r>
            <a:r>
              <a:rPr sz="2150" spc="10" dirty="0">
                <a:latin typeface="Times New Roman"/>
                <a:cs typeface="Times New Roman"/>
              </a:rPr>
              <a:t>)</a:t>
            </a:r>
            <a:r>
              <a:rPr sz="2150" spc="-150" dirty="0">
                <a:latin typeface="Times New Roman"/>
                <a:cs typeface="Times New Roman"/>
              </a:rPr>
              <a:t> </a:t>
            </a:r>
            <a:r>
              <a:rPr sz="2150" spc="20" dirty="0">
                <a:latin typeface="Symbol"/>
                <a:cs typeface="Symbol"/>
              </a:rPr>
              <a:t></a:t>
            </a:r>
            <a:endParaRPr sz="2150">
              <a:latin typeface="Symbol"/>
              <a:cs typeface="Symbol"/>
            </a:endParaRPr>
          </a:p>
        </p:txBody>
      </p:sp>
      <p:sp>
        <p:nvSpPr>
          <p:cNvPr id="16" name="object 16"/>
          <p:cNvSpPr txBox="1"/>
          <p:nvPr/>
        </p:nvSpPr>
        <p:spPr>
          <a:xfrm>
            <a:off x="1221739" y="4331761"/>
            <a:ext cx="3577590" cy="1188720"/>
          </a:xfrm>
          <a:prstGeom prst="rect">
            <a:avLst/>
          </a:prstGeom>
        </p:spPr>
        <p:txBody>
          <a:bodyPr vert="horz" wrap="square" lIns="0" tIns="124460" rIns="0" bIns="0" rtlCol="0">
            <a:spAutoFit/>
          </a:bodyPr>
          <a:lstStyle/>
          <a:p>
            <a:pPr marL="355600" indent="-342900">
              <a:lnSpc>
                <a:spcPct val="100000"/>
              </a:lnSpc>
              <a:spcBef>
                <a:spcPts val="980"/>
              </a:spcBef>
              <a:buSzPct val="79545"/>
              <a:buFont typeface="Wingdings"/>
              <a:buChar char=""/>
              <a:tabLst>
                <a:tab pos="354965" algn="l"/>
                <a:tab pos="355600" algn="l"/>
              </a:tabLst>
            </a:pPr>
            <a:r>
              <a:rPr sz="2200" dirty="0">
                <a:latin typeface="宋体"/>
                <a:cs typeface="宋体"/>
              </a:rPr>
              <a:t>最大化后验概</a:t>
            </a:r>
            <a:r>
              <a:rPr sz="2200" spc="-5" dirty="0">
                <a:latin typeface="宋体"/>
                <a:cs typeface="宋体"/>
              </a:rPr>
              <a:t>率</a:t>
            </a:r>
            <a:endParaRPr sz="2200">
              <a:latin typeface="宋体"/>
              <a:cs typeface="宋体"/>
            </a:endParaRPr>
          </a:p>
          <a:p>
            <a:pPr marL="713105">
              <a:lnSpc>
                <a:spcPct val="100000"/>
              </a:lnSpc>
              <a:spcBef>
                <a:spcPts val="994"/>
              </a:spcBef>
            </a:pPr>
            <a:r>
              <a:rPr sz="2400" i="1" spc="25" dirty="0">
                <a:latin typeface="Times New Roman"/>
                <a:cs typeface="Times New Roman"/>
              </a:rPr>
              <a:t>h</a:t>
            </a:r>
            <a:r>
              <a:rPr sz="2100" spc="37" baseline="43650" dirty="0">
                <a:latin typeface="Times New Roman"/>
                <a:cs typeface="Times New Roman"/>
              </a:rPr>
              <a:t>*</a:t>
            </a:r>
            <a:r>
              <a:rPr sz="2100" spc="-225" baseline="43650" dirty="0">
                <a:latin typeface="Times New Roman"/>
                <a:cs typeface="Times New Roman"/>
              </a:rPr>
              <a:t> </a:t>
            </a:r>
            <a:r>
              <a:rPr sz="2400" spc="35" dirty="0">
                <a:latin typeface="Times New Roman"/>
                <a:cs typeface="Times New Roman"/>
              </a:rPr>
              <a:t>(</a:t>
            </a:r>
            <a:r>
              <a:rPr sz="2400" b="1" spc="35" dirty="0">
                <a:latin typeface="Times New Roman"/>
                <a:cs typeface="Times New Roman"/>
              </a:rPr>
              <a:t>x</a:t>
            </a:r>
            <a:r>
              <a:rPr sz="2400" spc="35" dirty="0">
                <a:latin typeface="Times New Roman"/>
                <a:cs typeface="Times New Roman"/>
              </a:rPr>
              <a:t>)</a:t>
            </a:r>
            <a:r>
              <a:rPr sz="2400" spc="-55" dirty="0">
                <a:latin typeface="Times New Roman"/>
                <a:cs typeface="Times New Roman"/>
              </a:rPr>
              <a:t> </a:t>
            </a:r>
            <a:r>
              <a:rPr sz="2400" spc="10" dirty="0">
                <a:latin typeface="Symbol"/>
                <a:cs typeface="Symbol"/>
              </a:rPr>
              <a:t></a:t>
            </a:r>
            <a:r>
              <a:rPr sz="2400" spc="-85" dirty="0">
                <a:latin typeface="Times New Roman"/>
                <a:cs typeface="Times New Roman"/>
              </a:rPr>
              <a:t> </a:t>
            </a:r>
            <a:r>
              <a:rPr sz="2400" spc="5" dirty="0">
                <a:latin typeface="Times New Roman"/>
                <a:cs typeface="Times New Roman"/>
              </a:rPr>
              <a:t>arg</a:t>
            </a:r>
            <a:r>
              <a:rPr sz="2400" spc="-260" dirty="0">
                <a:latin typeface="Times New Roman"/>
                <a:cs typeface="Times New Roman"/>
              </a:rPr>
              <a:t> </a:t>
            </a:r>
            <a:r>
              <a:rPr sz="2400" spc="5" dirty="0">
                <a:latin typeface="Times New Roman"/>
                <a:cs typeface="Times New Roman"/>
              </a:rPr>
              <a:t>max</a:t>
            </a:r>
            <a:r>
              <a:rPr sz="2400" spc="-160" dirty="0">
                <a:latin typeface="Times New Roman"/>
                <a:cs typeface="Times New Roman"/>
              </a:rPr>
              <a:t> </a:t>
            </a:r>
            <a:r>
              <a:rPr sz="2400" i="1" spc="40" dirty="0">
                <a:latin typeface="Times New Roman"/>
                <a:cs typeface="Times New Roman"/>
              </a:rPr>
              <a:t>P</a:t>
            </a:r>
            <a:r>
              <a:rPr sz="2400" spc="40" dirty="0">
                <a:latin typeface="Times New Roman"/>
                <a:cs typeface="Times New Roman"/>
              </a:rPr>
              <a:t>(</a:t>
            </a:r>
            <a:r>
              <a:rPr sz="2400" i="1" spc="40" dirty="0">
                <a:latin typeface="Times New Roman"/>
                <a:cs typeface="Times New Roman"/>
              </a:rPr>
              <a:t>c</a:t>
            </a:r>
            <a:r>
              <a:rPr sz="2400" i="1" spc="-175" dirty="0">
                <a:latin typeface="Times New Roman"/>
                <a:cs typeface="Times New Roman"/>
              </a:rPr>
              <a:t> </a:t>
            </a:r>
            <a:r>
              <a:rPr sz="2400" dirty="0">
                <a:latin typeface="Times New Roman"/>
                <a:cs typeface="Times New Roman"/>
              </a:rPr>
              <a:t>|</a:t>
            </a:r>
            <a:r>
              <a:rPr sz="2400" spc="-145" dirty="0">
                <a:latin typeface="Times New Roman"/>
                <a:cs typeface="Times New Roman"/>
              </a:rPr>
              <a:t> </a:t>
            </a:r>
            <a:r>
              <a:rPr sz="2400" b="1" spc="25" dirty="0">
                <a:latin typeface="Times New Roman"/>
                <a:cs typeface="Times New Roman"/>
              </a:rPr>
              <a:t>x</a:t>
            </a:r>
            <a:r>
              <a:rPr sz="2400" spc="25" dirty="0">
                <a:latin typeface="Times New Roman"/>
                <a:cs typeface="Times New Roman"/>
              </a:rPr>
              <a:t>)</a:t>
            </a:r>
            <a:endParaRPr sz="2400">
              <a:latin typeface="Times New Roman"/>
              <a:cs typeface="Times New Roman"/>
            </a:endParaRPr>
          </a:p>
          <a:p>
            <a:pPr marR="783590" algn="r">
              <a:lnSpc>
                <a:spcPct val="100000"/>
              </a:lnSpc>
              <a:spcBef>
                <a:spcPts val="15"/>
              </a:spcBef>
            </a:pPr>
            <a:r>
              <a:rPr sz="1400" i="1" spc="-55" dirty="0">
                <a:latin typeface="Times New Roman"/>
                <a:cs typeface="Times New Roman"/>
              </a:rPr>
              <a:t>c</a:t>
            </a:r>
            <a:r>
              <a:rPr sz="1400" spc="-225" dirty="0">
                <a:latin typeface="Symbol"/>
                <a:cs typeface="Symbol"/>
              </a:rPr>
              <a:t></a:t>
            </a:r>
            <a:r>
              <a:rPr sz="1450" i="1" spc="-20" dirty="0">
                <a:latin typeface="Symbol"/>
                <a:cs typeface="Symbol"/>
              </a:rPr>
              <a:t></a:t>
            </a:r>
            <a:endParaRPr sz="1450">
              <a:latin typeface="Symbol"/>
              <a:cs typeface="Symbol"/>
            </a:endParaRPr>
          </a:p>
        </p:txBody>
      </p:sp>
      <p:sp>
        <p:nvSpPr>
          <p:cNvPr id="17" name="object 17"/>
          <p:cNvSpPr/>
          <p:nvPr/>
        </p:nvSpPr>
        <p:spPr>
          <a:xfrm>
            <a:off x="3285325" y="3899725"/>
            <a:ext cx="1415415" cy="0"/>
          </a:xfrm>
          <a:custGeom>
            <a:avLst/>
            <a:gdLst/>
            <a:ahLst/>
            <a:cxnLst/>
            <a:rect l="l" t="t" r="r" b="b"/>
            <a:pathLst>
              <a:path w="1415414">
                <a:moveTo>
                  <a:pt x="0" y="0"/>
                </a:moveTo>
                <a:lnTo>
                  <a:pt x="1415097" y="0"/>
                </a:lnTo>
              </a:path>
            </a:pathLst>
          </a:custGeom>
          <a:ln w="12192">
            <a:solidFill>
              <a:srgbClr val="000000"/>
            </a:solidFill>
          </a:ln>
        </p:spPr>
        <p:txBody>
          <a:bodyPr wrap="square" lIns="0" tIns="0" rIns="0" bIns="0" rtlCol="0"/>
          <a:lstStyle/>
          <a:p>
            <a:endParaRPr/>
          </a:p>
        </p:txBody>
      </p:sp>
      <p:sp>
        <p:nvSpPr>
          <p:cNvPr id="18" name="object 18"/>
          <p:cNvSpPr txBox="1"/>
          <p:nvPr/>
        </p:nvSpPr>
        <p:spPr>
          <a:xfrm>
            <a:off x="3717416" y="3896880"/>
            <a:ext cx="566420" cy="376555"/>
          </a:xfrm>
          <a:prstGeom prst="rect">
            <a:avLst/>
          </a:prstGeom>
        </p:spPr>
        <p:txBody>
          <a:bodyPr vert="horz" wrap="square" lIns="0" tIns="12700" rIns="0" bIns="0" rtlCol="0">
            <a:spAutoFit/>
          </a:bodyPr>
          <a:lstStyle/>
          <a:p>
            <a:pPr marL="12700">
              <a:lnSpc>
                <a:spcPct val="100000"/>
              </a:lnSpc>
              <a:spcBef>
                <a:spcPts val="100"/>
              </a:spcBef>
            </a:pPr>
            <a:r>
              <a:rPr sz="2300" i="1" spc="65" dirty="0">
                <a:latin typeface="Times New Roman"/>
                <a:cs typeface="Times New Roman"/>
              </a:rPr>
              <a:t>P</a:t>
            </a:r>
            <a:r>
              <a:rPr sz="2300" spc="60" dirty="0">
                <a:latin typeface="Times New Roman"/>
                <a:cs typeface="Times New Roman"/>
              </a:rPr>
              <a:t>(</a:t>
            </a:r>
            <a:r>
              <a:rPr sz="2300" b="1" spc="35" dirty="0">
                <a:latin typeface="Times New Roman"/>
                <a:cs typeface="Times New Roman"/>
              </a:rPr>
              <a:t>x</a:t>
            </a:r>
            <a:r>
              <a:rPr sz="2300" dirty="0">
                <a:latin typeface="Times New Roman"/>
                <a:cs typeface="Times New Roman"/>
              </a:rPr>
              <a:t>)</a:t>
            </a:r>
            <a:endParaRPr sz="2300">
              <a:latin typeface="Times New Roman"/>
              <a:cs typeface="Times New Roman"/>
            </a:endParaRPr>
          </a:p>
        </p:txBody>
      </p:sp>
      <p:sp>
        <p:nvSpPr>
          <p:cNvPr id="19" name="object 19"/>
          <p:cNvSpPr txBox="1"/>
          <p:nvPr/>
        </p:nvSpPr>
        <p:spPr>
          <a:xfrm>
            <a:off x="3301555" y="3483952"/>
            <a:ext cx="1398270" cy="376555"/>
          </a:xfrm>
          <a:prstGeom prst="rect">
            <a:avLst/>
          </a:prstGeom>
        </p:spPr>
        <p:txBody>
          <a:bodyPr vert="horz" wrap="square" lIns="0" tIns="13335" rIns="0" bIns="0" rtlCol="0">
            <a:spAutoFit/>
          </a:bodyPr>
          <a:lstStyle/>
          <a:p>
            <a:pPr marL="12700">
              <a:lnSpc>
                <a:spcPct val="100000"/>
              </a:lnSpc>
              <a:spcBef>
                <a:spcPts val="105"/>
              </a:spcBef>
            </a:pPr>
            <a:r>
              <a:rPr sz="2300" i="1" spc="55" dirty="0">
                <a:latin typeface="Times New Roman"/>
                <a:cs typeface="Times New Roman"/>
              </a:rPr>
              <a:t>P</a:t>
            </a:r>
            <a:r>
              <a:rPr sz="2300" spc="55" dirty="0">
                <a:latin typeface="Times New Roman"/>
                <a:cs typeface="Times New Roman"/>
              </a:rPr>
              <a:t>(</a:t>
            </a:r>
            <a:r>
              <a:rPr sz="2300" i="1" spc="55" dirty="0">
                <a:latin typeface="Times New Roman"/>
                <a:cs typeface="Times New Roman"/>
              </a:rPr>
              <a:t>c</a:t>
            </a:r>
            <a:r>
              <a:rPr sz="2300" spc="55" dirty="0">
                <a:latin typeface="Times New Roman"/>
                <a:cs typeface="Times New Roman"/>
              </a:rPr>
              <a:t>)</a:t>
            </a:r>
            <a:r>
              <a:rPr sz="2300" i="1" spc="55" dirty="0">
                <a:latin typeface="Times New Roman"/>
                <a:cs typeface="Times New Roman"/>
              </a:rPr>
              <a:t>P</a:t>
            </a:r>
            <a:r>
              <a:rPr sz="2300" spc="55" dirty="0">
                <a:latin typeface="Times New Roman"/>
                <a:cs typeface="Times New Roman"/>
              </a:rPr>
              <a:t>(</a:t>
            </a:r>
            <a:r>
              <a:rPr sz="2300" b="1" spc="55" dirty="0">
                <a:latin typeface="Times New Roman"/>
                <a:cs typeface="Times New Roman"/>
              </a:rPr>
              <a:t>x</a:t>
            </a:r>
            <a:r>
              <a:rPr sz="2300" b="1" spc="-415" dirty="0">
                <a:latin typeface="Times New Roman"/>
                <a:cs typeface="Times New Roman"/>
              </a:rPr>
              <a:t> </a:t>
            </a:r>
            <a:r>
              <a:rPr sz="2300" dirty="0">
                <a:latin typeface="Times New Roman"/>
                <a:cs typeface="Times New Roman"/>
              </a:rPr>
              <a:t>| </a:t>
            </a:r>
            <a:r>
              <a:rPr sz="2300" i="1" spc="25" dirty="0">
                <a:latin typeface="Times New Roman"/>
                <a:cs typeface="Times New Roman"/>
              </a:rPr>
              <a:t>c</a:t>
            </a:r>
            <a:r>
              <a:rPr sz="2300" spc="25" dirty="0">
                <a:latin typeface="Times New Roman"/>
                <a:cs typeface="Times New Roman"/>
              </a:rPr>
              <a:t>)</a:t>
            </a:r>
            <a:endParaRPr sz="2300">
              <a:latin typeface="Times New Roman"/>
              <a:cs typeface="Times New Roman"/>
            </a:endParaRPr>
          </a:p>
        </p:txBody>
      </p:sp>
      <p:sp>
        <p:nvSpPr>
          <p:cNvPr id="20" name="object 20"/>
          <p:cNvSpPr txBox="1"/>
          <p:nvPr/>
        </p:nvSpPr>
        <p:spPr>
          <a:xfrm>
            <a:off x="1929104" y="3668318"/>
            <a:ext cx="1296670" cy="376555"/>
          </a:xfrm>
          <a:prstGeom prst="rect">
            <a:avLst/>
          </a:prstGeom>
        </p:spPr>
        <p:txBody>
          <a:bodyPr vert="horz" wrap="square" lIns="0" tIns="12700" rIns="0" bIns="0" rtlCol="0">
            <a:spAutoFit/>
          </a:bodyPr>
          <a:lstStyle/>
          <a:p>
            <a:pPr marL="12700">
              <a:lnSpc>
                <a:spcPct val="100000"/>
              </a:lnSpc>
              <a:spcBef>
                <a:spcPts val="100"/>
              </a:spcBef>
            </a:pPr>
            <a:r>
              <a:rPr sz="2300" i="1" spc="-5" dirty="0">
                <a:latin typeface="Times New Roman"/>
                <a:cs typeface="Times New Roman"/>
              </a:rPr>
              <a:t>P</a:t>
            </a:r>
            <a:r>
              <a:rPr sz="2300" spc="-5" dirty="0">
                <a:latin typeface="宋体"/>
                <a:cs typeface="宋体"/>
              </a:rPr>
              <a:t>（</a:t>
            </a:r>
            <a:r>
              <a:rPr sz="2300" i="1" spc="-5" dirty="0">
                <a:latin typeface="Times New Roman"/>
                <a:cs typeface="Times New Roman"/>
              </a:rPr>
              <a:t>c </a:t>
            </a:r>
            <a:r>
              <a:rPr sz="2300" dirty="0">
                <a:latin typeface="Times New Roman"/>
                <a:cs typeface="Times New Roman"/>
              </a:rPr>
              <a:t>|</a:t>
            </a:r>
            <a:r>
              <a:rPr sz="2300" spc="-360" dirty="0">
                <a:latin typeface="Times New Roman"/>
                <a:cs typeface="Times New Roman"/>
              </a:rPr>
              <a:t> </a:t>
            </a:r>
            <a:r>
              <a:rPr sz="2300" b="1" spc="-254" dirty="0">
                <a:latin typeface="Times New Roman"/>
                <a:cs typeface="Times New Roman"/>
              </a:rPr>
              <a:t>x</a:t>
            </a:r>
            <a:r>
              <a:rPr sz="2300" spc="-254" dirty="0">
                <a:latin typeface="宋体"/>
                <a:cs typeface="宋体"/>
              </a:rPr>
              <a:t>）</a:t>
            </a:r>
            <a:r>
              <a:rPr sz="2300" spc="-254" dirty="0">
                <a:latin typeface="Symbol"/>
                <a:cs typeface="Symbol"/>
              </a:rPr>
              <a:t></a:t>
            </a:r>
            <a:endParaRPr sz="2300">
              <a:latin typeface="Symbol"/>
              <a:cs typeface="Symbol"/>
            </a:endParaRPr>
          </a:p>
        </p:txBody>
      </p:sp>
      <p:sp>
        <p:nvSpPr>
          <p:cNvPr id="21" name="object 21"/>
          <p:cNvSpPr/>
          <p:nvPr/>
        </p:nvSpPr>
        <p:spPr>
          <a:xfrm>
            <a:off x="5706071" y="2129866"/>
            <a:ext cx="549275" cy="3175000"/>
          </a:xfrm>
          <a:custGeom>
            <a:avLst/>
            <a:gdLst/>
            <a:ahLst/>
            <a:cxnLst/>
            <a:rect l="l" t="t" r="r" b="b"/>
            <a:pathLst>
              <a:path w="549275" h="3175000">
                <a:moveTo>
                  <a:pt x="193522" y="12699"/>
                </a:moveTo>
                <a:lnTo>
                  <a:pt x="105765" y="12699"/>
                </a:lnTo>
                <a:lnTo>
                  <a:pt x="80746" y="0"/>
                </a:lnTo>
                <a:lnTo>
                  <a:pt x="183984" y="0"/>
                </a:lnTo>
                <a:lnTo>
                  <a:pt x="193522" y="12699"/>
                </a:lnTo>
                <a:close/>
              </a:path>
              <a:path w="549275" h="3175000">
                <a:moveTo>
                  <a:pt x="247319" y="25399"/>
                </a:moveTo>
                <a:lnTo>
                  <a:pt x="209295" y="25399"/>
                </a:lnTo>
                <a:lnTo>
                  <a:pt x="200736" y="12699"/>
                </a:lnTo>
                <a:lnTo>
                  <a:pt x="241122" y="12699"/>
                </a:lnTo>
                <a:lnTo>
                  <a:pt x="247319" y="25399"/>
                </a:lnTo>
                <a:close/>
              </a:path>
              <a:path w="549275" h="3175000">
                <a:moveTo>
                  <a:pt x="272719" y="38099"/>
                </a:moveTo>
                <a:lnTo>
                  <a:pt x="253974" y="38099"/>
                </a:lnTo>
                <a:lnTo>
                  <a:pt x="249097" y="25399"/>
                </a:lnTo>
                <a:lnTo>
                  <a:pt x="270332" y="25399"/>
                </a:lnTo>
                <a:lnTo>
                  <a:pt x="272719" y="38099"/>
                </a:lnTo>
                <a:close/>
              </a:path>
              <a:path w="549275" h="3175000">
                <a:moveTo>
                  <a:pt x="277456" y="1536700"/>
                </a:moveTo>
                <a:lnTo>
                  <a:pt x="267449" y="1536700"/>
                </a:lnTo>
                <a:lnTo>
                  <a:pt x="267449" y="38099"/>
                </a:lnTo>
                <a:lnTo>
                  <a:pt x="277456" y="38099"/>
                </a:lnTo>
                <a:lnTo>
                  <a:pt x="277456" y="1536700"/>
                </a:lnTo>
                <a:close/>
              </a:path>
              <a:path w="549275" h="3175000">
                <a:moveTo>
                  <a:pt x="281393" y="1549400"/>
                </a:moveTo>
                <a:lnTo>
                  <a:pt x="268579" y="1549400"/>
                </a:lnTo>
                <a:lnTo>
                  <a:pt x="268135" y="1536700"/>
                </a:lnTo>
                <a:lnTo>
                  <a:pt x="279006" y="1536700"/>
                </a:lnTo>
                <a:lnTo>
                  <a:pt x="281393" y="1549400"/>
                </a:lnTo>
                <a:close/>
              </a:path>
              <a:path w="549275" h="3175000">
                <a:moveTo>
                  <a:pt x="313283" y="1562100"/>
                </a:moveTo>
                <a:lnTo>
                  <a:pt x="282168" y="1562100"/>
                </a:lnTo>
                <a:lnTo>
                  <a:pt x="278498" y="1549400"/>
                </a:lnTo>
                <a:lnTo>
                  <a:pt x="306717" y="1549400"/>
                </a:lnTo>
                <a:lnTo>
                  <a:pt x="313283" y="1562100"/>
                </a:lnTo>
                <a:close/>
              </a:path>
              <a:path w="549275" h="3175000">
                <a:moveTo>
                  <a:pt x="372300" y="1574800"/>
                </a:moveTo>
                <a:lnTo>
                  <a:pt x="317715" y="1574800"/>
                </a:lnTo>
                <a:lnTo>
                  <a:pt x="310502" y="1562100"/>
                </a:lnTo>
                <a:lnTo>
                  <a:pt x="362419" y="1562100"/>
                </a:lnTo>
                <a:lnTo>
                  <a:pt x="372300" y="1574800"/>
                </a:lnTo>
                <a:close/>
              </a:path>
              <a:path w="549275" h="3175000">
                <a:moveTo>
                  <a:pt x="438429" y="1587500"/>
                </a:moveTo>
                <a:lnTo>
                  <a:pt x="414515" y="1587500"/>
                </a:lnTo>
                <a:lnTo>
                  <a:pt x="391934" y="1574800"/>
                </a:lnTo>
                <a:lnTo>
                  <a:pt x="463651" y="1574800"/>
                </a:lnTo>
                <a:lnTo>
                  <a:pt x="438429" y="1587500"/>
                </a:lnTo>
                <a:close/>
              </a:path>
              <a:path w="549275" h="3175000">
                <a:moveTo>
                  <a:pt x="544829" y="1587500"/>
                </a:moveTo>
                <a:lnTo>
                  <a:pt x="438429" y="1587500"/>
                </a:lnTo>
                <a:lnTo>
                  <a:pt x="463651" y="1574800"/>
                </a:lnTo>
                <a:lnTo>
                  <a:pt x="544829" y="1574800"/>
                </a:lnTo>
                <a:lnTo>
                  <a:pt x="544829" y="1587500"/>
                </a:lnTo>
                <a:close/>
              </a:path>
              <a:path w="549275" h="3175000">
                <a:moveTo>
                  <a:pt x="549211" y="1587500"/>
                </a:moveTo>
                <a:lnTo>
                  <a:pt x="544829" y="1587500"/>
                </a:lnTo>
                <a:lnTo>
                  <a:pt x="544829" y="1574800"/>
                </a:lnTo>
                <a:lnTo>
                  <a:pt x="548093" y="1574800"/>
                </a:lnTo>
                <a:lnTo>
                  <a:pt x="549211" y="1587500"/>
                </a:lnTo>
                <a:close/>
              </a:path>
              <a:path w="549275" h="3175000">
                <a:moveTo>
                  <a:pt x="415416" y="1600200"/>
                </a:moveTo>
                <a:lnTo>
                  <a:pt x="342366" y="1600200"/>
                </a:lnTo>
                <a:lnTo>
                  <a:pt x="351459" y="1587500"/>
                </a:lnTo>
                <a:lnTo>
                  <a:pt x="439229" y="1587500"/>
                </a:lnTo>
                <a:lnTo>
                  <a:pt x="415416" y="1600200"/>
                </a:lnTo>
                <a:close/>
              </a:path>
              <a:path w="549275" h="3175000">
                <a:moveTo>
                  <a:pt x="327609" y="1612900"/>
                </a:moveTo>
                <a:lnTo>
                  <a:pt x="292125" y="1612900"/>
                </a:lnTo>
                <a:lnTo>
                  <a:pt x="297764" y="1600200"/>
                </a:lnTo>
                <a:lnTo>
                  <a:pt x="335699" y="1600200"/>
                </a:lnTo>
                <a:lnTo>
                  <a:pt x="327609" y="1612900"/>
                </a:lnTo>
                <a:close/>
              </a:path>
              <a:path w="549275" h="3175000">
                <a:moveTo>
                  <a:pt x="286905" y="1625600"/>
                </a:moveTo>
                <a:lnTo>
                  <a:pt x="271614" y="1625600"/>
                </a:lnTo>
                <a:lnTo>
                  <a:pt x="272186" y="1612900"/>
                </a:lnTo>
                <a:lnTo>
                  <a:pt x="291198" y="1612900"/>
                </a:lnTo>
                <a:lnTo>
                  <a:pt x="286905" y="1625600"/>
                </a:lnTo>
                <a:close/>
              </a:path>
              <a:path w="549275" h="3175000">
                <a:moveTo>
                  <a:pt x="277444" y="3124200"/>
                </a:moveTo>
                <a:lnTo>
                  <a:pt x="267449" y="3124200"/>
                </a:lnTo>
                <a:lnTo>
                  <a:pt x="267462" y="1625600"/>
                </a:lnTo>
                <a:lnTo>
                  <a:pt x="277456" y="1625600"/>
                </a:lnTo>
                <a:lnTo>
                  <a:pt x="277444" y="3124200"/>
                </a:lnTo>
                <a:close/>
              </a:path>
              <a:path w="549275" h="3175000">
                <a:moveTo>
                  <a:pt x="275463" y="3136900"/>
                </a:moveTo>
                <a:lnTo>
                  <a:pt x="260946" y="3136900"/>
                </a:lnTo>
                <a:lnTo>
                  <a:pt x="263994" y="3124200"/>
                </a:lnTo>
                <a:lnTo>
                  <a:pt x="276072" y="3124200"/>
                </a:lnTo>
                <a:lnTo>
                  <a:pt x="275463" y="3136900"/>
                </a:lnTo>
                <a:close/>
              </a:path>
              <a:path w="549275" h="3175000">
                <a:moveTo>
                  <a:pt x="257873" y="3149600"/>
                </a:moveTo>
                <a:lnTo>
                  <a:pt x="224675" y="3149600"/>
                </a:lnTo>
                <a:lnTo>
                  <a:pt x="231762" y="3136900"/>
                </a:lnTo>
                <a:lnTo>
                  <a:pt x="262737" y="3136900"/>
                </a:lnTo>
                <a:lnTo>
                  <a:pt x="257873" y="3149600"/>
                </a:lnTo>
                <a:close/>
              </a:path>
              <a:path w="549275" h="3175000">
                <a:moveTo>
                  <a:pt x="211188" y="3162300"/>
                </a:moveTo>
                <a:lnTo>
                  <a:pt x="151726" y="3162300"/>
                </a:lnTo>
                <a:lnTo>
                  <a:pt x="172694" y="3149600"/>
                </a:lnTo>
                <a:lnTo>
                  <a:pt x="219367" y="3149600"/>
                </a:lnTo>
                <a:lnTo>
                  <a:pt x="211188" y="3162300"/>
                </a:lnTo>
                <a:close/>
              </a:path>
              <a:path w="549275" h="3175000">
                <a:moveTo>
                  <a:pt x="130289" y="3175000"/>
                </a:moveTo>
                <a:lnTo>
                  <a:pt x="76" y="3175000"/>
                </a:lnTo>
                <a:lnTo>
                  <a:pt x="0" y="3162300"/>
                </a:lnTo>
                <a:lnTo>
                  <a:pt x="152857" y="3162300"/>
                </a:lnTo>
                <a:lnTo>
                  <a:pt x="130289" y="3175000"/>
                </a:lnTo>
                <a:close/>
              </a:path>
            </a:pathLst>
          </a:custGeom>
          <a:solidFill>
            <a:srgbClr val="000000"/>
          </a:solidFill>
        </p:spPr>
        <p:txBody>
          <a:bodyPr wrap="square" lIns="0" tIns="0" rIns="0" bIns="0" rtlCol="0"/>
          <a:lstStyle/>
          <a:p>
            <a:endParaRPr/>
          </a:p>
        </p:txBody>
      </p:sp>
      <p:sp>
        <p:nvSpPr>
          <p:cNvPr id="24" name="object 24"/>
          <p:cNvSpPr txBox="1">
            <a:spLocks noGrp="1"/>
          </p:cNvSpPr>
          <p:nvPr>
            <p:ph type="sldNum" sz="quarter" idx="7"/>
          </p:nvPr>
        </p:nvSpPr>
        <p:spPr>
          <a:prstGeom prst="rect">
            <a:avLst/>
          </a:prstGeom>
        </p:spPr>
        <p:txBody>
          <a:bodyPr vert="horz" wrap="square" lIns="0" tIns="0" rIns="0" bIns="0" rtlCol="0">
            <a:spAutoFit/>
          </a:bodyPr>
          <a:lstStyle/>
          <a:p>
            <a:pPr marL="101600">
              <a:lnSpc>
                <a:spcPts val="1410"/>
              </a:lnSpc>
            </a:pPr>
            <a:fld id="{81D60167-4931-47E6-BA6A-407CBD079E47}" type="slidenum">
              <a:rPr dirty="0"/>
              <a:t>7</a:t>
            </a:fld>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5" dirty="0"/>
              <a:t>e.g.</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101600">
              <a:lnSpc>
                <a:spcPts val="1410"/>
              </a:lnSpc>
            </a:pPr>
            <a:fld id="{81D60167-4931-47E6-BA6A-407CBD079E47}" type="slidenum">
              <a:rPr dirty="0"/>
              <a:t>8</a:t>
            </a:fld>
            <a:endParaRPr dirty="0"/>
          </a:p>
        </p:txBody>
      </p:sp>
      <p:sp>
        <p:nvSpPr>
          <p:cNvPr id="3" name="object 3"/>
          <p:cNvSpPr txBox="1"/>
          <p:nvPr/>
        </p:nvSpPr>
        <p:spPr>
          <a:xfrm>
            <a:off x="1146175" y="1217168"/>
            <a:ext cx="3372485" cy="1463675"/>
          </a:xfrm>
          <a:prstGeom prst="rect">
            <a:avLst/>
          </a:prstGeom>
        </p:spPr>
        <p:txBody>
          <a:bodyPr vert="horz" wrap="square" lIns="0" tIns="12700" rIns="0" bIns="0" rtlCol="0">
            <a:spAutoFit/>
          </a:bodyPr>
          <a:lstStyle/>
          <a:p>
            <a:pPr marL="12700" marR="5080">
              <a:lnSpc>
                <a:spcPct val="143000"/>
              </a:lnSpc>
              <a:spcBef>
                <a:spcPts val="100"/>
              </a:spcBef>
            </a:pPr>
            <a:r>
              <a:rPr sz="2200" dirty="0">
                <a:latin typeface="宋体"/>
                <a:cs typeface="宋体"/>
              </a:rPr>
              <a:t>判</a:t>
            </a:r>
            <a:r>
              <a:rPr sz="2200" spc="-5" dirty="0">
                <a:latin typeface="宋体"/>
                <a:cs typeface="宋体"/>
              </a:rPr>
              <a:t>断</a:t>
            </a:r>
            <a:r>
              <a:rPr sz="2200" spc="-615" dirty="0">
                <a:latin typeface="宋体"/>
                <a:cs typeface="宋体"/>
              </a:rPr>
              <a:t> </a:t>
            </a:r>
            <a:r>
              <a:rPr sz="2200" spc="-5" dirty="0">
                <a:latin typeface="Times New Roman"/>
                <a:cs typeface="Times New Roman"/>
              </a:rPr>
              <a:t>x=(2,1,3)</a:t>
            </a:r>
            <a:r>
              <a:rPr sz="2200" dirty="0">
                <a:latin typeface="宋体"/>
                <a:cs typeface="宋体"/>
              </a:rPr>
              <a:t>是否为好瓜</a:t>
            </a:r>
            <a:r>
              <a:rPr sz="2200" spc="-5" dirty="0">
                <a:latin typeface="宋体"/>
                <a:cs typeface="宋体"/>
              </a:rPr>
              <a:t>？  </a:t>
            </a:r>
            <a:r>
              <a:rPr sz="2200" spc="-5" dirty="0">
                <a:latin typeface="Times New Roman"/>
                <a:cs typeface="Times New Roman"/>
              </a:rPr>
              <a:t>P(c=1)=4/6</a:t>
            </a:r>
            <a:endParaRPr sz="2200" dirty="0">
              <a:latin typeface="Times New Roman"/>
              <a:cs typeface="Times New Roman"/>
            </a:endParaRPr>
          </a:p>
          <a:p>
            <a:pPr marL="12700">
              <a:lnSpc>
                <a:spcPct val="100000"/>
              </a:lnSpc>
              <a:spcBef>
                <a:spcPts val="1135"/>
              </a:spcBef>
            </a:pPr>
            <a:r>
              <a:rPr sz="2200" spc="-5" dirty="0">
                <a:latin typeface="Times New Roman"/>
                <a:cs typeface="Times New Roman"/>
              </a:rPr>
              <a:t>P(c=0)=2/6</a:t>
            </a:r>
            <a:endParaRPr sz="2200" dirty="0">
              <a:latin typeface="Times New Roman"/>
              <a:cs typeface="Times New Roman"/>
            </a:endParaRPr>
          </a:p>
        </p:txBody>
      </p:sp>
      <p:sp>
        <p:nvSpPr>
          <p:cNvPr id="4" name="object 4"/>
          <p:cNvSpPr txBox="1"/>
          <p:nvPr/>
        </p:nvSpPr>
        <p:spPr>
          <a:xfrm>
            <a:off x="1146175" y="2657348"/>
            <a:ext cx="1886585" cy="984250"/>
          </a:xfrm>
          <a:prstGeom prst="rect">
            <a:avLst/>
          </a:prstGeom>
        </p:spPr>
        <p:txBody>
          <a:bodyPr vert="horz" wrap="square" lIns="0" tIns="12700" rIns="0" bIns="0" rtlCol="0">
            <a:spAutoFit/>
          </a:bodyPr>
          <a:lstStyle/>
          <a:p>
            <a:pPr marL="12700" marR="5080">
              <a:lnSpc>
                <a:spcPct val="143000"/>
              </a:lnSpc>
              <a:spcBef>
                <a:spcPts val="100"/>
              </a:spcBef>
            </a:pPr>
            <a:r>
              <a:rPr sz="2200" spc="-5" dirty="0">
                <a:latin typeface="Times New Roman"/>
                <a:cs typeface="Times New Roman"/>
              </a:rPr>
              <a:t>P(x</a:t>
            </a:r>
            <a:r>
              <a:rPr sz="2100" spc="22" baseline="21825" dirty="0">
                <a:latin typeface="Times New Roman"/>
                <a:cs typeface="Times New Roman"/>
              </a:rPr>
              <a:t>1</a:t>
            </a:r>
            <a:r>
              <a:rPr sz="2200" spc="-5" dirty="0">
                <a:latin typeface="Times New Roman"/>
                <a:cs typeface="Times New Roman"/>
              </a:rPr>
              <a:t>=2|c=1)=2/4  P(x</a:t>
            </a:r>
            <a:r>
              <a:rPr sz="2100" spc="22" baseline="21825" dirty="0">
                <a:latin typeface="Times New Roman"/>
                <a:cs typeface="Times New Roman"/>
              </a:rPr>
              <a:t>2</a:t>
            </a:r>
            <a:r>
              <a:rPr sz="2200" spc="-5" dirty="0">
                <a:latin typeface="Times New Roman"/>
                <a:cs typeface="Times New Roman"/>
              </a:rPr>
              <a:t>=1|c=1)=2/4</a:t>
            </a:r>
            <a:endParaRPr sz="2200">
              <a:latin typeface="Times New Roman"/>
              <a:cs typeface="Times New Roman"/>
            </a:endParaRPr>
          </a:p>
        </p:txBody>
      </p:sp>
      <p:sp>
        <p:nvSpPr>
          <p:cNvPr id="5" name="object 5"/>
          <p:cNvSpPr txBox="1"/>
          <p:nvPr/>
        </p:nvSpPr>
        <p:spPr>
          <a:xfrm>
            <a:off x="1146175" y="3761104"/>
            <a:ext cx="1886585" cy="360045"/>
          </a:xfrm>
          <a:prstGeom prst="rect">
            <a:avLst/>
          </a:prstGeom>
        </p:spPr>
        <p:txBody>
          <a:bodyPr vert="horz" wrap="square" lIns="0" tIns="12065" rIns="0" bIns="0" rtlCol="0">
            <a:spAutoFit/>
          </a:bodyPr>
          <a:lstStyle/>
          <a:p>
            <a:pPr marL="12700">
              <a:lnSpc>
                <a:spcPct val="100000"/>
              </a:lnSpc>
              <a:spcBef>
                <a:spcPts val="95"/>
              </a:spcBef>
            </a:pPr>
            <a:r>
              <a:rPr sz="2200" spc="-5" dirty="0">
                <a:latin typeface="Times New Roman"/>
                <a:cs typeface="Times New Roman"/>
              </a:rPr>
              <a:t>P(x</a:t>
            </a:r>
            <a:r>
              <a:rPr sz="2100" spc="-7" baseline="21825" dirty="0">
                <a:latin typeface="Times New Roman"/>
                <a:cs typeface="Times New Roman"/>
              </a:rPr>
              <a:t>3</a:t>
            </a:r>
            <a:r>
              <a:rPr sz="2200" spc="-5" dirty="0">
                <a:latin typeface="Times New Roman"/>
                <a:cs typeface="Times New Roman"/>
              </a:rPr>
              <a:t>=3|c=1)=2/4</a:t>
            </a:r>
            <a:endParaRPr sz="2200">
              <a:latin typeface="Times New Roman"/>
              <a:cs typeface="Times New Roman"/>
            </a:endParaRPr>
          </a:p>
        </p:txBody>
      </p:sp>
      <p:sp>
        <p:nvSpPr>
          <p:cNvPr id="6" name="object 6"/>
          <p:cNvSpPr txBox="1"/>
          <p:nvPr/>
        </p:nvSpPr>
        <p:spPr>
          <a:xfrm>
            <a:off x="3889375" y="2657348"/>
            <a:ext cx="1886585" cy="1463675"/>
          </a:xfrm>
          <a:prstGeom prst="rect">
            <a:avLst/>
          </a:prstGeom>
        </p:spPr>
        <p:txBody>
          <a:bodyPr vert="horz" wrap="square" lIns="0" tIns="12700" rIns="0" bIns="0" rtlCol="0">
            <a:spAutoFit/>
          </a:bodyPr>
          <a:lstStyle/>
          <a:p>
            <a:pPr marL="12700" marR="5080" algn="just">
              <a:lnSpc>
                <a:spcPct val="143000"/>
              </a:lnSpc>
              <a:spcBef>
                <a:spcPts val="100"/>
              </a:spcBef>
            </a:pPr>
            <a:r>
              <a:rPr sz="2200" spc="-5" dirty="0">
                <a:latin typeface="Times New Roman"/>
                <a:cs typeface="Times New Roman"/>
              </a:rPr>
              <a:t>P(x</a:t>
            </a:r>
            <a:r>
              <a:rPr sz="2100" spc="22" baseline="21825" dirty="0">
                <a:latin typeface="Times New Roman"/>
                <a:cs typeface="Times New Roman"/>
              </a:rPr>
              <a:t>1</a:t>
            </a:r>
            <a:r>
              <a:rPr sz="2200" spc="-5" dirty="0">
                <a:latin typeface="Times New Roman"/>
                <a:cs typeface="Times New Roman"/>
              </a:rPr>
              <a:t>=2|c=0)=1/2  P(x</a:t>
            </a:r>
            <a:r>
              <a:rPr sz="2100" spc="22" baseline="21825" dirty="0">
                <a:latin typeface="Times New Roman"/>
                <a:cs typeface="Times New Roman"/>
              </a:rPr>
              <a:t>2</a:t>
            </a:r>
            <a:r>
              <a:rPr sz="2200" spc="-5" dirty="0">
                <a:latin typeface="Times New Roman"/>
                <a:cs typeface="Times New Roman"/>
              </a:rPr>
              <a:t>=1|c=0)=1/2  P(x</a:t>
            </a:r>
            <a:r>
              <a:rPr sz="2100" spc="22" baseline="21825" dirty="0">
                <a:latin typeface="Times New Roman"/>
                <a:cs typeface="Times New Roman"/>
              </a:rPr>
              <a:t>3</a:t>
            </a:r>
            <a:r>
              <a:rPr sz="2200" spc="-5" dirty="0">
                <a:latin typeface="Times New Roman"/>
                <a:cs typeface="Times New Roman"/>
              </a:rPr>
              <a:t>=3|c=0)=1/2</a:t>
            </a:r>
            <a:endParaRPr sz="2200">
              <a:latin typeface="Times New Roman"/>
              <a:cs typeface="Times New Roman"/>
            </a:endParaRPr>
          </a:p>
        </p:txBody>
      </p:sp>
      <p:sp>
        <p:nvSpPr>
          <p:cNvPr id="7" name="object 7"/>
          <p:cNvSpPr txBox="1"/>
          <p:nvPr/>
        </p:nvSpPr>
        <p:spPr>
          <a:xfrm>
            <a:off x="1146175" y="4241164"/>
            <a:ext cx="583565" cy="360045"/>
          </a:xfrm>
          <a:prstGeom prst="rect">
            <a:avLst/>
          </a:prstGeom>
        </p:spPr>
        <p:txBody>
          <a:bodyPr vert="horz" wrap="square" lIns="0" tIns="12065" rIns="0" bIns="0" rtlCol="0">
            <a:spAutoFit/>
          </a:bodyPr>
          <a:lstStyle/>
          <a:p>
            <a:pPr marL="12700">
              <a:lnSpc>
                <a:spcPct val="100000"/>
              </a:lnSpc>
              <a:spcBef>
                <a:spcPts val="95"/>
              </a:spcBef>
            </a:pPr>
            <a:r>
              <a:rPr sz="2200" dirty="0">
                <a:latin typeface="宋体"/>
                <a:cs typeface="宋体"/>
              </a:rPr>
              <a:t>计</a:t>
            </a:r>
            <a:r>
              <a:rPr sz="2200" spc="-5" dirty="0">
                <a:latin typeface="宋体"/>
                <a:cs typeface="宋体"/>
              </a:rPr>
              <a:t>算</a:t>
            </a:r>
            <a:endParaRPr sz="2200">
              <a:latin typeface="宋体"/>
              <a:cs typeface="宋体"/>
            </a:endParaRPr>
          </a:p>
        </p:txBody>
      </p:sp>
      <p:sp>
        <p:nvSpPr>
          <p:cNvPr id="8" name="object 8"/>
          <p:cNvSpPr txBox="1"/>
          <p:nvPr/>
        </p:nvSpPr>
        <p:spPr>
          <a:xfrm>
            <a:off x="2638247" y="4023105"/>
            <a:ext cx="107950" cy="223520"/>
          </a:xfrm>
          <a:prstGeom prst="rect">
            <a:avLst/>
          </a:prstGeom>
        </p:spPr>
        <p:txBody>
          <a:bodyPr vert="horz" wrap="square" lIns="0" tIns="12700" rIns="0" bIns="0" rtlCol="0">
            <a:spAutoFit/>
          </a:bodyPr>
          <a:lstStyle/>
          <a:p>
            <a:pPr marL="12700">
              <a:lnSpc>
                <a:spcPct val="100000"/>
              </a:lnSpc>
              <a:spcBef>
                <a:spcPts val="100"/>
              </a:spcBef>
            </a:pPr>
            <a:r>
              <a:rPr sz="1300" i="1" dirty="0">
                <a:latin typeface="Times New Roman"/>
                <a:cs typeface="Times New Roman"/>
              </a:rPr>
              <a:t>d</a:t>
            </a:r>
            <a:endParaRPr sz="1300">
              <a:latin typeface="Times New Roman"/>
              <a:cs typeface="Times New Roman"/>
            </a:endParaRPr>
          </a:p>
        </p:txBody>
      </p:sp>
      <p:sp>
        <p:nvSpPr>
          <p:cNvPr id="9" name="object 9"/>
          <p:cNvSpPr txBox="1"/>
          <p:nvPr/>
        </p:nvSpPr>
        <p:spPr>
          <a:xfrm>
            <a:off x="1146175" y="3995893"/>
            <a:ext cx="7158355" cy="2041525"/>
          </a:xfrm>
          <a:prstGeom prst="rect">
            <a:avLst/>
          </a:prstGeom>
        </p:spPr>
        <p:txBody>
          <a:bodyPr vert="horz" wrap="square" lIns="0" tIns="69215" rIns="0" bIns="0" rtlCol="0">
            <a:spAutoFit/>
          </a:bodyPr>
          <a:lstStyle/>
          <a:p>
            <a:pPr marL="874394">
              <a:lnSpc>
                <a:spcPct val="100000"/>
              </a:lnSpc>
              <a:spcBef>
                <a:spcPts val="545"/>
              </a:spcBef>
            </a:pPr>
            <a:r>
              <a:rPr sz="2200" i="1" spc="30" dirty="0">
                <a:latin typeface="Times New Roman"/>
                <a:cs typeface="Times New Roman"/>
              </a:rPr>
              <a:t>P</a:t>
            </a:r>
            <a:r>
              <a:rPr sz="2200" spc="30" dirty="0">
                <a:latin typeface="Times New Roman"/>
                <a:cs typeface="Times New Roman"/>
              </a:rPr>
              <a:t>(</a:t>
            </a:r>
            <a:r>
              <a:rPr sz="2200" i="1" spc="30" dirty="0">
                <a:latin typeface="Times New Roman"/>
                <a:cs typeface="Times New Roman"/>
              </a:rPr>
              <a:t>c</a:t>
            </a:r>
            <a:r>
              <a:rPr sz="2200" spc="30" dirty="0">
                <a:latin typeface="Times New Roman"/>
                <a:cs typeface="Times New Roman"/>
              </a:rPr>
              <a:t>)</a:t>
            </a:r>
            <a:r>
              <a:rPr sz="5025" spc="44" baseline="-9121" dirty="0">
                <a:latin typeface="Symbol"/>
                <a:cs typeface="Symbol"/>
              </a:rPr>
              <a:t></a:t>
            </a:r>
            <a:r>
              <a:rPr sz="5025" spc="-652" baseline="-9121" dirty="0">
                <a:latin typeface="Times New Roman"/>
                <a:cs typeface="Times New Roman"/>
              </a:rPr>
              <a:t> </a:t>
            </a:r>
            <a:r>
              <a:rPr sz="2200" i="1" spc="85" dirty="0">
                <a:latin typeface="Times New Roman"/>
                <a:cs typeface="Times New Roman"/>
              </a:rPr>
              <a:t>P</a:t>
            </a:r>
            <a:r>
              <a:rPr sz="2200" spc="85" dirty="0">
                <a:latin typeface="Times New Roman"/>
                <a:cs typeface="Times New Roman"/>
              </a:rPr>
              <a:t>(</a:t>
            </a:r>
            <a:r>
              <a:rPr sz="2200" i="1" spc="85" dirty="0">
                <a:latin typeface="Times New Roman"/>
                <a:cs typeface="Times New Roman"/>
              </a:rPr>
              <a:t>x</a:t>
            </a:r>
            <a:r>
              <a:rPr sz="1950" i="1" spc="127" baseline="42735" dirty="0">
                <a:latin typeface="Times New Roman"/>
                <a:cs typeface="Times New Roman"/>
              </a:rPr>
              <a:t>i </a:t>
            </a:r>
            <a:r>
              <a:rPr sz="2200" spc="5" dirty="0">
                <a:latin typeface="Times New Roman"/>
                <a:cs typeface="Times New Roman"/>
              </a:rPr>
              <a:t>| </a:t>
            </a:r>
            <a:r>
              <a:rPr sz="2200" i="1" spc="35" dirty="0">
                <a:latin typeface="Times New Roman"/>
                <a:cs typeface="Times New Roman"/>
              </a:rPr>
              <a:t>c</a:t>
            </a:r>
            <a:r>
              <a:rPr sz="2200" spc="35" dirty="0">
                <a:latin typeface="Times New Roman"/>
                <a:cs typeface="Times New Roman"/>
              </a:rPr>
              <a:t>)</a:t>
            </a:r>
            <a:endParaRPr sz="2200">
              <a:latin typeface="Times New Roman"/>
              <a:cs typeface="Times New Roman"/>
            </a:endParaRPr>
          </a:p>
          <a:p>
            <a:pPr marL="1447165">
              <a:lnSpc>
                <a:spcPts val="1305"/>
              </a:lnSpc>
              <a:spcBef>
                <a:spcPts val="175"/>
              </a:spcBef>
            </a:pPr>
            <a:r>
              <a:rPr sz="1300" i="1" spc="5" dirty="0">
                <a:latin typeface="Times New Roman"/>
                <a:cs typeface="Times New Roman"/>
              </a:rPr>
              <a:t>i</a:t>
            </a:r>
            <a:r>
              <a:rPr sz="1300" spc="5" dirty="0">
                <a:latin typeface="Symbol"/>
                <a:cs typeface="Symbol"/>
              </a:rPr>
              <a:t></a:t>
            </a:r>
            <a:r>
              <a:rPr sz="1300" spc="5" dirty="0">
                <a:latin typeface="Times New Roman"/>
                <a:cs typeface="Times New Roman"/>
              </a:rPr>
              <a:t>1</a:t>
            </a:r>
            <a:endParaRPr sz="1300">
              <a:latin typeface="Times New Roman"/>
              <a:cs typeface="Times New Roman"/>
            </a:endParaRPr>
          </a:p>
          <a:p>
            <a:pPr marL="996950">
              <a:lnSpc>
                <a:spcPts val="2385"/>
              </a:lnSpc>
            </a:pPr>
            <a:r>
              <a:rPr sz="2200" spc="-5" dirty="0">
                <a:latin typeface="Times New Roman"/>
                <a:cs typeface="Times New Roman"/>
              </a:rPr>
              <a:t>P(c=1)*P(x</a:t>
            </a:r>
            <a:r>
              <a:rPr sz="2100" spc="-7" baseline="21825" dirty="0">
                <a:latin typeface="Times New Roman"/>
                <a:cs typeface="Times New Roman"/>
              </a:rPr>
              <a:t>1</a:t>
            </a:r>
            <a:r>
              <a:rPr sz="2200" spc="-5" dirty="0">
                <a:latin typeface="Times New Roman"/>
                <a:cs typeface="Times New Roman"/>
              </a:rPr>
              <a:t>=2|c=1)*P(x</a:t>
            </a:r>
            <a:r>
              <a:rPr sz="2100" spc="-7" baseline="21825" dirty="0">
                <a:latin typeface="Times New Roman"/>
                <a:cs typeface="Times New Roman"/>
              </a:rPr>
              <a:t>2</a:t>
            </a:r>
            <a:r>
              <a:rPr sz="2200" spc="-5" dirty="0">
                <a:latin typeface="Times New Roman"/>
                <a:cs typeface="Times New Roman"/>
              </a:rPr>
              <a:t>=1|c=1)*P(x</a:t>
            </a:r>
            <a:r>
              <a:rPr sz="2100" spc="-7" baseline="21825" dirty="0">
                <a:latin typeface="Times New Roman"/>
                <a:cs typeface="Times New Roman"/>
              </a:rPr>
              <a:t>3</a:t>
            </a:r>
            <a:r>
              <a:rPr sz="2200" spc="-5" dirty="0">
                <a:latin typeface="Times New Roman"/>
                <a:cs typeface="Times New Roman"/>
              </a:rPr>
              <a:t>=3|c=1)=0.0833</a:t>
            </a:r>
            <a:endParaRPr sz="2200">
              <a:latin typeface="Times New Roman"/>
              <a:cs typeface="Times New Roman"/>
            </a:endParaRPr>
          </a:p>
          <a:p>
            <a:pPr marL="996950">
              <a:lnSpc>
                <a:spcPct val="100000"/>
              </a:lnSpc>
              <a:spcBef>
                <a:spcPts val="1135"/>
              </a:spcBef>
            </a:pPr>
            <a:r>
              <a:rPr sz="2200" spc="-5" dirty="0">
                <a:latin typeface="Times New Roman"/>
                <a:cs typeface="Times New Roman"/>
              </a:rPr>
              <a:t>P(c=0)*P(x</a:t>
            </a:r>
            <a:r>
              <a:rPr sz="2100" spc="-7" baseline="21825" dirty="0">
                <a:latin typeface="Times New Roman"/>
                <a:cs typeface="Times New Roman"/>
              </a:rPr>
              <a:t>1</a:t>
            </a:r>
            <a:r>
              <a:rPr sz="2200" spc="-5" dirty="0">
                <a:latin typeface="Times New Roman"/>
                <a:cs typeface="Times New Roman"/>
              </a:rPr>
              <a:t>=2|c=0)*P(x</a:t>
            </a:r>
            <a:r>
              <a:rPr sz="2100" spc="-7" baseline="21825" dirty="0">
                <a:latin typeface="Times New Roman"/>
                <a:cs typeface="Times New Roman"/>
              </a:rPr>
              <a:t>2</a:t>
            </a:r>
            <a:r>
              <a:rPr sz="2200" spc="-5" dirty="0">
                <a:latin typeface="Times New Roman"/>
                <a:cs typeface="Times New Roman"/>
              </a:rPr>
              <a:t>=1|c=0)*P(x</a:t>
            </a:r>
            <a:r>
              <a:rPr sz="2100" spc="-7" baseline="21825" dirty="0">
                <a:latin typeface="Times New Roman"/>
                <a:cs typeface="Times New Roman"/>
              </a:rPr>
              <a:t>3</a:t>
            </a:r>
            <a:r>
              <a:rPr sz="2200" spc="-5" dirty="0">
                <a:latin typeface="Times New Roman"/>
                <a:cs typeface="Times New Roman"/>
              </a:rPr>
              <a:t>=3|c=0)=0.0417</a:t>
            </a:r>
            <a:endParaRPr sz="2200">
              <a:latin typeface="Times New Roman"/>
              <a:cs typeface="Times New Roman"/>
            </a:endParaRPr>
          </a:p>
          <a:p>
            <a:pPr marL="12700">
              <a:lnSpc>
                <a:spcPct val="100000"/>
              </a:lnSpc>
              <a:spcBef>
                <a:spcPts val="1120"/>
              </a:spcBef>
            </a:pPr>
            <a:r>
              <a:rPr sz="2200" dirty="0">
                <a:latin typeface="宋体"/>
                <a:cs typeface="宋体"/>
              </a:rPr>
              <a:t>因此，朴素贝叶斯分类器将测试样本判别为</a:t>
            </a:r>
            <a:r>
              <a:rPr sz="2200" spc="-5" dirty="0">
                <a:latin typeface="Times New Roman"/>
                <a:cs typeface="Times New Roman"/>
              </a:rPr>
              <a:t>c=1</a:t>
            </a:r>
            <a:endParaRPr sz="2200">
              <a:latin typeface="Times New Roman"/>
              <a:cs typeface="Times New Roman"/>
            </a:endParaRPr>
          </a:p>
        </p:txBody>
      </p:sp>
      <p:graphicFrame>
        <p:nvGraphicFramePr>
          <p:cNvPr id="10" name="object 10"/>
          <p:cNvGraphicFramePr>
            <a:graphicFrameLocks noGrp="1"/>
          </p:cNvGraphicFramePr>
          <p:nvPr/>
        </p:nvGraphicFramePr>
        <p:xfrm>
          <a:off x="6175375" y="775334"/>
          <a:ext cx="5495289" cy="2667000"/>
        </p:xfrm>
        <a:graphic>
          <a:graphicData uri="http://schemas.openxmlformats.org/drawingml/2006/table">
            <a:tbl>
              <a:tblPr firstRow="1" bandRow="1">
                <a:tableStyleId>{2D5ABB26-0587-4C30-8999-92F81FD0307C}</a:tableStyleId>
              </a:tblPr>
              <a:tblGrid>
                <a:gridCol w="601980">
                  <a:extLst>
                    <a:ext uri="{9D8B030D-6E8A-4147-A177-3AD203B41FA5}">
                      <a16:colId xmlns:a16="http://schemas.microsoft.com/office/drawing/2014/main" val="20000"/>
                    </a:ext>
                  </a:extLst>
                </a:gridCol>
                <a:gridCol w="836294">
                  <a:extLst>
                    <a:ext uri="{9D8B030D-6E8A-4147-A177-3AD203B41FA5}">
                      <a16:colId xmlns:a16="http://schemas.microsoft.com/office/drawing/2014/main" val="20001"/>
                    </a:ext>
                  </a:extLst>
                </a:gridCol>
                <a:gridCol w="917575">
                  <a:extLst>
                    <a:ext uri="{9D8B030D-6E8A-4147-A177-3AD203B41FA5}">
                      <a16:colId xmlns:a16="http://schemas.microsoft.com/office/drawing/2014/main" val="20002"/>
                    </a:ext>
                  </a:extLst>
                </a:gridCol>
                <a:gridCol w="962660">
                  <a:extLst>
                    <a:ext uri="{9D8B030D-6E8A-4147-A177-3AD203B41FA5}">
                      <a16:colId xmlns:a16="http://schemas.microsoft.com/office/drawing/2014/main" val="20003"/>
                    </a:ext>
                  </a:extLst>
                </a:gridCol>
                <a:gridCol w="2176780">
                  <a:extLst>
                    <a:ext uri="{9D8B030D-6E8A-4147-A177-3AD203B41FA5}">
                      <a16:colId xmlns:a16="http://schemas.microsoft.com/office/drawing/2014/main" val="20004"/>
                    </a:ext>
                  </a:extLst>
                </a:gridCol>
              </a:tblGrid>
              <a:tr h="381000">
                <a:tc>
                  <a:txBody>
                    <a:bodyPr/>
                    <a:lstStyle/>
                    <a:p>
                      <a:pPr marL="90805">
                        <a:lnSpc>
                          <a:spcPct val="100000"/>
                        </a:lnSpc>
                        <a:spcBef>
                          <a:spcPts val="259"/>
                        </a:spcBef>
                      </a:pPr>
                      <a:r>
                        <a:rPr sz="1800" b="1" dirty="0">
                          <a:latin typeface="Corbel"/>
                          <a:cs typeface="Corbel"/>
                        </a:rPr>
                        <a:t>x</a:t>
                      </a:r>
                      <a:endParaRPr sz="1800">
                        <a:latin typeface="Corbel"/>
                        <a:cs typeface="Corbel"/>
                      </a:endParaRPr>
                    </a:p>
                  </a:txBody>
                  <a:tcPr marL="0" marR="0" marT="330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59"/>
                        </a:spcBef>
                      </a:pPr>
                      <a:r>
                        <a:rPr sz="1800" dirty="0">
                          <a:latin typeface="Corbel"/>
                          <a:cs typeface="Corbel"/>
                        </a:rPr>
                        <a:t>x</a:t>
                      </a:r>
                      <a:r>
                        <a:rPr sz="1725" baseline="21739" dirty="0">
                          <a:latin typeface="Corbel"/>
                          <a:cs typeface="Corbel"/>
                        </a:rPr>
                        <a:t>1</a:t>
                      </a:r>
                      <a:r>
                        <a:rPr sz="1800" dirty="0">
                          <a:latin typeface="宋体"/>
                          <a:cs typeface="宋体"/>
                        </a:rPr>
                        <a:t>色泽</a:t>
                      </a:r>
                      <a:endParaRPr sz="1800">
                        <a:latin typeface="宋体"/>
                        <a:cs typeface="宋体"/>
                      </a:endParaRPr>
                    </a:p>
                  </a:txBody>
                  <a:tcPr marL="0" marR="0" marT="330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59"/>
                        </a:spcBef>
                      </a:pPr>
                      <a:r>
                        <a:rPr sz="1800" dirty="0">
                          <a:latin typeface="Corbel"/>
                          <a:cs typeface="Corbel"/>
                        </a:rPr>
                        <a:t>x</a:t>
                      </a:r>
                      <a:r>
                        <a:rPr sz="1725" baseline="21739" dirty="0">
                          <a:latin typeface="Corbel"/>
                          <a:cs typeface="Corbel"/>
                        </a:rPr>
                        <a:t>2</a:t>
                      </a:r>
                      <a:r>
                        <a:rPr sz="1800" dirty="0">
                          <a:latin typeface="宋体"/>
                          <a:cs typeface="宋体"/>
                        </a:rPr>
                        <a:t>根蒂</a:t>
                      </a:r>
                      <a:endParaRPr sz="1800">
                        <a:latin typeface="宋体"/>
                        <a:cs typeface="宋体"/>
                      </a:endParaRPr>
                    </a:p>
                  </a:txBody>
                  <a:tcPr marL="0" marR="0" marT="330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59"/>
                        </a:spcBef>
                      </a:pPr>
                      <a:r>
                        <a:rPr sz="1800" dirty="0">
                          <a:latin typeface="Corbel"/>
                          <a:cs typeface="Corbel"/>
                        </a:rPr>
                        <a:t>x</a:t>
                      </a:r>
                      <a:r>
                        <a:rPr sz="1725" baseline="21739" dirty="0">
                          <a:latin typeface="Corbel"/>
                          <a:cs typeface="Corbel"/>
                        </a:rPr>
                        <a:t>3</a:t>
                      </a:r>
                      <a:r>
                        <a:rPr sz="1800" dirty="0">
                          <a:latin typeface="宋体"/>
                          <a:cs typeface="宋体"/>
                        </a:rPr>
                        <a:t>敲声</a:t>
                      </a:r>
                      <a:endParaRPr sz="1800">
                        <a:latin typeface="宋体"/>
                        <a:cs typeface="宋体"/>
                      </a:endParaRPr>
                    </a:p>
                  </a:txBody>
                  <a:tcPr marL="0" marR="0" marT="330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59"/>
                        </a:spcBef>
                      </a:pPr>
                      <a:r>
                        <a:rPr sz="1800" dirty="0">
                          <a:latin typeface="宋体"/>
                          <a:cs typeface="宋体"/>
                        </a:rPr>
                        <a:t>类别（是否为好瓜）</a:t>
                      </a:r>
                      <a:endParaRPr sz="1800">
                        <a:latin typeface="宋体"/>
                        <a:cs typeface="宋体"/>
                      </a:endParaRPr>
                    </a:p>
                  </a:txBody>
                  <a:tcPr marL="0" marR="0" marT="330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81000">
                <a:tc>
                  <a:txBody>
                    <a:bodyPr/>
                    <a:lstStyle/>
                    <a:p>
                      <a:pPr marL="90805">
                        <a:lnSpc>
                          <a:spcPct val="100000"/>
                        </a:lnSpc>
                        <a:spcBef>
                          <a:spcPts val="259"/>
                        </a:spcBef>
                      </a:pPr>
                      <a:r>
                        <a:rPr sz="1800" dirty="0">
                          <a:latin typeface="Corbel"/>
                          <a:cs typeface="Corbel"/>
                        </a:rPr>
                        <a:t>x1</a:t>
                      </a:r>
                      <a:endParaRPr sz="1800">
                        <a:latin typeface="Corbel"/>
                        <a:cs typeface="Corbel"/>
                      </a:endParaRPr>
                    </a:p>
                  </a:txBody>
                  <a:tcPr marL="0" marR="0" marT="330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59"/>
                        </a:spcBef>
                      </a:pPr>
                      <a:r>
                        <a:rPr sz="1800" dirty="0">
                          <a:latin typeface="Corbel"/>
                          <a:cs typeface="Corbel"/>
                        </a:rPr>
                        <a:t>2</a:t>
                      </a:r>
                      <a:endParaRPr sz="1800">
                        <a:latin typeface="Corbel"/>
                        <a:cs typeface="Corbel"/>
                      </a:endParaRPr>
                    </a:p>
                  </a:txBody>
                  <a:tcPr marL="0" marR="0" marT="330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59"/>
                        </a:spcBef>
                      </a:pPr>
                      <a:r>
                        <a:rPr sz="1800" dirty="0">
                          <a:latin typeface="Corbel"/>
                          <a:cs typeface="Corbel"/>
                        </a:rPr>
                        <a:t>0</a:t>
                      </a:r>
                      <a:endParaRPr sz="1800">
                        <a:latin typeface="Corbel"/>
                        <a:cs typeface="Corbel"/>
                      </a:endParaRPr>
                    </a:p>
                  </a:txBody>
                  <a:tcPr marL="0" marR="0" marT="330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59"/>
                        </a:spcBef>
                      </a:pPr>
                      <a:r>
                        <a:rPr sz="1800" dirty="0">
                          <a:latin typeface="Corbel"/>
                          <a:cs typeface="Corbel"/>
                        </a:rPr>
                        <a:t>1</a:t>
                      </a:r>
                      <a:endParaRPr sz="1800">
                        <a:latin typeface="Corbel"/>
                        <a:cs typeface="Corbel"/>
                      </a:endParaRPr>
                    </a:p>
                  </a:txBody>
                  <a:tcPr marL="0" marR="0" marT="330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59"/>
                        </a:spcBef>
                      </a:pPr>
                      <a:r>
                        <a:rPr sz="1800" dirty="0">
                          <a:latin typeface="Corbel"/>
                          <a:cs typeface="Corbel"/>
                        </a:rPr>
                        <a:t>1</a:t>
                      </a:r>
                      <a:endParaRPr sz="1800">
                        <a:latin typeface="Corbel"/>
                        <a:cs typeface="Corbel"/>
                      </a:endParaRPr>
                    </a:p>
                  </a:txBody>
                  <a:tcPr marL="0" marR="0" marT="330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81000">
                <a:tc>
                  <a:txBody>
                    <a:bodyPr/>
                    <a:lstStyle/>
                    <a:p>
                      <a:pPr marL="90805">
                        <a:lnSpc>
                          <a:spcPct val="100000"/>
                        </a:lnSpc>
                        <a:spcBef>
                          <a:spcPts val="259"/>
                        </a:spcBef>
                      </a:pPr>
                      <a:r>
                        <a:rPr sz="1800" dirty="0">
                          <a:latin typeface="Corbel"/>
                          <a:cs typeface="Corbel"/>
                        </a:rPr>
                        <a:t>x2</a:t>
                      </a:r>
                      <a:endParaRPr sz="1800">
                        <a:latin typeface="Corbel"/>
                        <a:cs typeface="Corbel"/>
                      </a:endParaRPr>
                    </a:p>
                  </a:txBody>
                  <a:tcPr marL="0" marR="0" marT="330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59"/>
                        </a:spcBef>
                      </a:pPr>
                      <a:r>
                        <a:rPr sz="1800" dirty="0">
                          <a:latin typeface="Corbel"/>
                          <a:cs typeface="Corbel"/>
                        </a:rPr>
                        <a:t>1</a:t>
                      </a:r>
                      <a:endParaRPr sz="1800">
                        <a:latin typeface="Corbel"/>
                        <a:cs typeface="Corbel"/>
                      </a:endParaRPr>
                    </a:p>
                  </a:txBody>
                  <a:tcPr marL="0" marR="0" marT="330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59"/>
                        </a:spcBef>
                      </a:pPr>
                      <a:r>
                        <a:rPr sz="1800" dirty="0">
                          <a:latin typeface="Corbel"/>
                          <a:cs typeface="Corbel"/>
                        </a:rPr>
                        <a:t>1</a:t>
                      </a:r>
                      <a:endParaRPr sz="1800">
                        <a:latin typeface="Corbel"/>
                        <a:cs typeface="Corbel"/>
                      </a:endParaRPr>
                    </a:p>
                  </a:txBody>
                  <a:tcPr marL="0" marR="0" marT="330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59"/>
                        </a:spcBef>
                      </a:pPr>
                      <a:r>
                        <a:rPr sz="1800" dirty="0">
                          <a:latin typeface="Corbel"/>
                          <a:cs typeface="Corbel"/>
                        </a:rPr>
                        <a:t>3</a:t>
                      </a:r>
                      <a:endParaRPr sz="1800">
                        <a:latin typeface="Corbel"/>
                        <a:cs typeface="Corbel"/>
                      </a:endParaRPr>
                    </a:p>
                  </a:txBody>
                  <a:tcPr marL="0" marR="0" marT="330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59"/>
                        </a:spcBef>
                      </a:pPr>
                      <a:r>
                        <a:rPr sz="1800" dirty="0">
                          <a:latin typeface="Corbel"/>
                          <a:cs typeface="Corbel"/>
                        </a:rPr>
                        <a:t>1</a:t>
                      </a:r>
                      <a:endParaRPr sz="1800">
                        <a:latin typeface="Corbel"/>
                        <a:cs typeface="Corbel"/>
                      </a:endParaRPr>
                    </a:p>
                  </a:txBody>
                  <a:tcPr marL="0" marR="0" marT="330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81000">
                <a:tc>
                  <a:txBody>
                    <a:bodyPr/>
                    <a:lstStyle/>
                    <a:p>
                      <a:pPr marL="90805">
                        <a:lnSpc>
                          <a:spcPct val="100000"/>
                        </a:lnSpc>
                        <a:spcBef>
                          <a:spcPts val="259"/>
                        </a:spcBef>
                      </a:pPr>
                      <a:r>
                        <a:rPr sz="1800" dirty="0">
                          <a:latin typeface="Corbel"/>
                          <a:cs typeface="Corbel"/>
                        </a:rPr>
                        <a:t>x3</a:t>
                      </a:r>
                      <a:endParaRPr sz="1800">
                        <a:latin typeface="Corbel"/>
                        <a:cs typeface="Corbel"/>
                      </a:endParaRPr>
                    </a:p>
                  </a:txBody>
                  <a:tcPr marL="0" marR="0" marT="330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59"/>
                        </a:spcBef>
                      </a:pPr>
                      <a:r>
                        <a:rPr sz="1800" dirty="0">
                          <a:latin typeface="Corbel"/>
                          <a:cs typeface="Corbel"/>
                        </a:rPr>
                        <a:t>2</a:t>
                      </a:r>
                      <a:endParaRPr sz="1800">
                        <a:latin typeface="Corbel"/>
                        <a:cs typeface="Corbel"/>
                      </a:endParaRPr>
                    </a:p>
                  </a:txBody>
                  <a:tcPr marL="0" marR="0" marT="330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59"/>
                        </a:spcBef>
                      </a:pPr>
                      <a:r>
                        <a:rPr sz="1800" dirty="0">
                          <a:latin typeface="Corbel"/>
                          <a:cs typeface="Corbel"/>
                        </a:rPr>
                        <a:t>0</a:t>
                      </a:r>
                      <a:endParaRPr sz="1800">
                        <a:latin typeface="Corbel"/>
                        <a:cs typeface="Corbel"/>
                      </a:endParaRPr>
                    </a:p>
                  </a:txBody>
                  <a:tcPr marL="0" marR="0" marT="330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59"/>
                        </a:spcBef>
                      </a:pPr>
                      <a:r>
                        <a:rPr sz="1800" dirty="0">
                          <a:latin typeface="Corbel"/>
                          <a:cs typeface="Corbel"/>
                        </a:rPr>
                        <a:t>2</a:t>
                      </a:r>
                      <a:endParaRPr sz="1800">
                        <a:latin typeface="Corbel"/>
                        <a:cs typeface="Corbel"/>
                      </a:endParaRPr>
                    </a:p>
                  </a:txBody>
                  <a:tcPr marL="0" marR="0" marT="330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59"/>
                        </a:spcBef>
                      </a:pPr>
                      <a:r>
                        <a:rPr sz="1800" dirty="0">
                          <a:latin typeface="Corbel"/>
                          <a:cs typeface="Corbel"/>
                        </a:rPr>
                        <a:t>1</a:t>
                      </a:r>
                      <a:endParaRPr sz="1800">
                        <a:latin typeface="Corbel"/>
                        <a:cs typeface="Corbel"/>
                      </a:endParaRPr>
                    </a:p>
                  </a:txBody>
                  <a:tcPr marL="0" marR="0" marT="330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81000">
                <a:tc>
                  <a:txBody>
                    <a:bodyPr/>
                    <a:lstStyle/>
                    <a:p>
                      <a:pPr marL="90805">
                        <a:lnSpc>
                          <a:spcPct val="100000"/>
                        </a:lnSpc>
                        <a:spcBef>
                          <a:spcPts val="259"/>
                        </a:spcBef>
                      </a:pPr>
                      <a:r>
                        <a:rPr sz="1800" dirty="0">
                          <a:latin typeface="Corbel"/>
                          <a:cs typeface="Corbel"/>
                        </a:rPr>
                        <a:t>x4</a:t>
                      </a:r>
                      <a:endParaRPr sz="1800">
                        <a:latin typeface="Corbel"/>
                        <a:cs typeface="Corbel"/>
                      </a:endParaRPr>
                    </a:p>
                  </a:txBody>
                  <a:tcPr marL="0" marR="0" marT="330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59"/>
                        </a:spcBef>
                      </a:pPr>
                      <a:r>
                        <a:rPr sz="1800" dirty="0">
                          <a:latin typeface="Corbel"/>
                          <a:cs typeface="Corbel"/>
                        </a:rPr>
                        <a:t>3</a:t>
                      </a:r>
                      <a:endParaRPr sz="1800">
                        <a:latin typeface="Corbel"/>
                        <a:cs typeface="Corbel"/>
                      </a:endParaRPr>
                    </a:p>
                  </a:txBody>
                  <a:tcPr marL="0" marR="0" marT="330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59"/>
                        </a:spcBef>
                      </a:pPr>
                      <a:r>
                        <a:rPr sz="1800" dirty="0">
                          <a:latin typeface="Corbel"/>
                          <a:cs typeface="Corbel"/>
                        </a:rPr>
                        <a:t>0</a:t>
                      </a:r>
                      <a:endParaRPr sz="1800">
                        <a:latin typeface="Corbel"/>
                        <a:cs typeface="Corbel"/>
                      </a:endParaRPr>
                    </a:p>
                  </a:txBody>
                  <a:tcPr marL="0" marR="0" marT="330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59"/>
                        </a:spcBef>
                      </a:pPr>
                      <a:r>
                        <a:rPr sz="1800" dirty="0">
                          <a:latin typeface="Corbel"/>
                          <a:cs typeface="Corbel"/>
                        </a:rPr>
                        <a:t>3</a:t>
                      </a:r>
                      <a:endParaRPr sz="1800">
                        <a:latin typeface="Corbel"/>
                        <a:cs typeface="Corbel"/>
                      </a:endParaRPr>
                    </a:p>
                  </a:txBody>
                  <a:tcPr marL="0" marR="0" marT="330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59"/>
                        </a:spcBef>
                      </a:pPr>
                      <a:r>
                        <a:rPr sz="1800" dirty="0">
                          <a:latin typeface="Corbel"/>
                          <a:cs typeface="Corbel"/>
                        </a:rPr>
                        <a:t>0</a:t>
                      </a:r>
                      <a:endParaRPr sz="1800">
                        <a:latin typeface="Corbel"/>
                        <a:cs typeface="Corbel"/>
                      </a:endParaRPr>
                    </a:p>
                  </a:txBody>
                  <a:tcPr marL="0" marR="0" marT="330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81000">
                <a:tc>
                  <a:txBody>
                    <a:bodyPr/>
                    <a:lstStyle/>
                    <a:p>
                      <a:pPr marL="90805">
                        <a:lnSpc>
                          <a:spcPct val="100000"/>
                        </a:lnSpc>
                        <a:spcBef>
                          <a:spcPts val="259"/>
                        </a:spcBef>
                      </a:pPr>
                      <a:r>
                        <a:rPr sz="1800" dirty="0">
                          <a:latin typeface="Corbel"/>
                          <a:cs typeface="Corbel"/>
                        </a:rPr>
                        <a:t>x5</a:t>
                      </a:r>
                      <a:endParaRPr sz="1800">
                        <a:latin typeface="Corbel"/>
                        <a:cs typeface="Corbel"/>
                      </a:endParaRPr>
                    </a:p>
                  </a:txBody>
                  <a:tcPr marL="0" marR="0" marT="330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59"/>
                        </a:spcBef>
                      </a:pPr>
                      <a:r>
                        <a:rPr sz="1800" dirty="0">
                          <a:latin typeface="Corbel"/>
                          <a:cs typeface="Corbel"/>
                        </a:rPr>
                        <a:t>1</a:t>
                      </a:r>
                      <a:endParaRPr sz="1800">
                        <a:latin typeface="Corbel"/>
                        <a:cs typeface="Corbel"/>
                      </a:endParaRPr>
                    </a:p>
                  </a:txBody>
                  <a:tcPr marL="0" marR="0" marT="330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59"/>
                        </a:spcBef>
                      </a:pPr>
                      <a:r>
                        <a:rPr sz="1800" dirty="0">
                          <a:latin typeface="Corbel"/>
                          <a:cs typeface="Corbel"/>
                        </a:rPr>
                        <a:t>1</a:t>
                      </a:r>
                      <a:endParaRPr sz="1800">
                        <a:latin typeface="Corbel"/>
                        <a:cs typeface="Corbel"/>
                      </a:endParaRPr>
                    </a:p>
                  </a:txBody>
                  <a:tcPr marL="0" marR="0" marT="330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59"/>
                        </a:spcBef>
                      </a:pPr>
                      <a:r>
                        <a:rPr sz="1800" dirty="0">
                          <a:latin typeface="Corbel"/>
                          <a:cs typeface="Corbel"/>
                        </a:rPr>
                        <a:t>3</a:t>
                      </a:r>
                      <a:endParaRPr sz="1800">
                        <a:latin typeface="Corbel"/>
                        <a:cs typeface="Corbel"/>
                      </a:endParaRPr>
                    </a:p>
                  </a:txBody>
                  <a:tcPr marL="0" marR="0" marT="330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59"/>
                        </a:spcBef>
                      </a:pPr>
                      <a:r>
                        <a:rPr sz="1800" dirty="0">
                          <a:latin typeface="Corbel"/>
                          <a:cs typeface="Corbel"/>
                        </a:rPr>
                        <a:t>1</a:t>
                      </a:r>
                      <a:endParaRPr sz="1800">
                        <a:latin typeface="Corbel"/>
                        <a:cs typeface="Corbel"/>
                      </a:endParaRPr>
                    </a:p>
                  </a:txBody>
                  <a:tcPr marL="0" marR="0" marT="330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81000">
                <a:tc>
                  <a:txBody>
                    <a:bodyPr/>
                    <a:lstStyle/>
                    <a:p>
                      <a:pPr marL="90805">
                        <a:lnSpc>
                          <a:spcPct val="100000"/>
                        </a:lnSpc>
                        <a:spcBef>
                          <a:spcPts val="259"/>
                        </a:spcBef>
                      </a:pPr>
                      <a:r>
                        <a:rPr sz="1800" dirty="0">
                          <a:latin typeface="Corbel"/>
                          <a:cs typeface="Corbel"/>
                        </a:rPr>
                        <a:t>x6</a:t>
                      </a:r>
                      <a:endParaRPr sz="1800">
                        <a:latin typeface="Corbel"/>
                        <a:cs typeface="Corbel"/>
                      </a:endParaRPr>
                    </a:p>
                  </a:txBody>
                  <a:tcPr marL="0" marR="0" marT="330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59"/>
                        </a:spcBef>
                      </a:pPr>
                      <a:r>
                        <a:rPr sz="1800" dirty="0">
                          <a:latin typeface="Corbel"/>
                          <a:cs typeface="Corbel"/>
                        </a:rPr>
                        <a:t>2</a:t>
                      </a:r>
                      <a:endParaRPr sz="1800">
                        <a:latin typeface="Corbel"/>
                        <a:cs typeface="Corbel"/>
                      </a:endParaRPr>
                    </a:p>
                  </a:txBody>
                  <a:tcPr marL="0" marR="0" marT="330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59"/>
                        </a:spcBef>
                      </a:pPr>
                      <a:r>
                        <a:rPr sz="1800" dirty="0">
                          <a:latin typeface="Corbel"/>
                          <a:cs typeface="Corbel"/>
                        </a:rPr>
                        <a:t>1</a:t>
                      </a:r>
                      <a:endParaRPr sz="1800">
                        <a:latin typeface="Corbel"/>
                        <a:cs typeface="Corbel"/>
                      </a:endParaRPr>
                    </a:p>
                  </a:txBody>
                  <a:tcPr marL="0" marR="0" marT="330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59"/>
                        </a:spcBef>
                      </a:pPr>
                      <a:r>
                        <a:rPr sz="1800" dirty="0">
                          <a:latin typeface="Corbel"/>
                          <a:cs typeface="Corbel"/>
                        </a:rPr>
                        <a:t>1</a:t>
                      </a:r>
                      <a:endParaRPr sz="1800">
                        <a:latin typeface="Corbel"/>
                        <a:cs typeface="Corbel"/>
                      </a:endParaRPr>
                    </a:p>
                  </a:txBody>
                  <a:tcPr marL="0" marR="0" marT="330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59"/>
                        </a:spcBef>
                      </a:pPr>
                      <a:r>
                        <a:rPr sz="1800" dirty="0">
                          <a:latin typeface="Corbel"/>
                          <a:cs typeface="Corbel"/>
                        </a:rPr>
                        <a:t>0</a:t>
                      </a:r>
                      <a:endParaRPr sz="1800">
                        <a:latin typeface="Corbel"/>
                        <a:cs typeface="Corbel"/>
                      </a:endParaRPr>
                    </a:p>
                  </a:txBody>
                  <a:tcPr marL="0" marR="0" marT="330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1739" y="879474"/>
            <a:ext cx="4496435" cy="697230"/>
          </a:xfrm>
          <a:prstGeom prst="rect">
            <a:avLst/>
          </a:prstGeom>
        </p:spPr>
        <p:txBody>
          <a:bodyPr vert="horz" wrap="square" lIns="0" tIns="13335" rIns="0" bIns="0" rtlCol="0">
            <a:spAutoFit/>
          </a:bodyPr>
          <a:lstStyle/>
          <a:p>
            <a:pPr marL="12700">
              <a:lnSpc>
                <a:spcPct val="100000"/>
              </a:lnSpc>
              <a:spcBef>
                <a:spcPts val="105"/>
              </a:spcBef>
            </a:pPr>
            <a:r>
              <a:rPr sz="4400" dirty="0">
                <a:latin typeface="宋体"/>
                <a:cs typeface="宋体"/>
              </a:rPr>
              <a:t>朴素贝叶斯分类</a:t>
            </a:r>
            <a:r>
              <a:rPr sz="4400" spc="5" dirty="0">
                <a:latin typeface="宋体"/>
                <a:cs typeface="宋体"/>
              </a:rPr>
              <a:t>器</a:t>
            </a:r>
            <a:endParaRPr sz="4400">
              <a:latin typeface="宋体"/>
              <a:cs typeface="宋体"/>
            </a:endParaRPr>
          </a:p>
        </p:txBody>
      </p:sp>
      <p:sp>
        <p:nvSpPr>
          <p:cNvPr id="3" name="object 3"/>
          <p:cNvSpPr txBox="1"/>
          <p:nvPr/>
        </p:nvSpPr>
        <p:spPr>
          <a:xfrm>
            <a:off x="6127750" y="2064385"/>
            <a:ext cx="1779270" cy="360045"/>
          </a:xfrm>
          <a:prstGeom prst="rect">
            <a:avLst/>
          </a:prstGeom>
        </p:spPr>
        <p:txBody>
          <a:bodyPr vert="horz" wrap="square" lIns="0" tIns="12065" rIns="0" bIns="0" rtlCol="0">
            <a:spAutoFit/>
          </a:bodyPr>
          <a:lstStyle/>
          <a:p>
            <a:pPr marL="12700">
              <a:lnSpc>
                <a:spcPct val="100000"/>
              </a:lnSpc>
              <a:spcBef>
                <a:spcPts val="95"/>
              </a:spcBef>
            </a:pPr>
            <a:r>
              <a:rPr sz="2200" dirty="0">
                <a:latin typeface="宋体"/>
                <a:cs typeface="宋体"/>
              </a:rPr>
              <a:t>拉普拉斯修正</a:t>
            </a:r>
            <a:r>
              <a:rPr sz="2200" spc="-5" dirty="0">
                <a:latin typeface="Times New Roman"/>
                <a:cs typeface="Times New Roman"/>
              </a:rPr>
              <a:t>:</a:t>
            </a:r>
            <a:endParaRPr sz="2200">
              <a:latin typeface="Times New Roman"/>
              <a:cs typeface="Times New Roman"/>
            </a:endParaRPr>
          </a:p>
        </p:txBody>
      </p:sp>
      <p:sp>
        <p:nvSpPr>
          <p:cNvPr id="4" name="object 4"/>
          <p:cNvSpPr txBox="1"/>
          <p:nvPr/>
        </p:nvSpPr>
        <p:spPr>
          <a:xfrm>
            <a:off x="7042150" y="4318507"/>
            <a:ext cx="3502025" cy="984250"/>
          </a:xfrm>
          <a:prstGeom prst="rect">
            <a:avLst/>
          </a:prstGeom>
        </p:spPr>
        <p:txBody>
          <a:bodyPr vert="horz" wrap="square" lIns="0" tIns="156845" rIns="0" bIns="0" rtlCol="0">
            <a:spAutoFit/>
          </a:bodyPr>
          <a:lstStyle/>
          <a:p>
            <a:pPr marL="12700">
              <a:lnSpc>
                <a:spcPct val="100000"/>
              </a:lnSpc>
              <a:spcBef>
                <a:spcPts val="1235"/>
              </a:spcBef>
            </a:pPr>
            <a:r>
              <a:rPr sz="2200" spc="-5" dirty="0">
                <a:latin typeface="Times New Roman"/>
                <a:cs typeface="Times New Roman"/>
              </a:rPr>
              <a:t>N</a:t>
            </a:r>
            <a:r>
              <a:rPr sz="2200" dirty="0">
                <a:latin typeface="宋体"/>
                <a:cs typeface="宋体"/>
              </a:rPr>
              <a:t>：训练集</a:t>
            </a:r>
            <a:r>
              <a:rPr sz="2200" spc="-5" dirty="0">
                <a:latin typeface="Times New Roman"/>
                <a:cs typeface="Times New Roman"/>
              </a:rPr>
              <a:t>D</a:t>
            </a:r>
            <a:r>
              <a:rPr sz="2200" dirty="0">
                <a:latin typeface="宋体"/>
                <a:cs typeface="宋体"/>
              </a:rPr>
              <a:t>中可能的类别</a:t>
            </a:r>
            <a:r>
              <a:rPr sz="2200" spc="-5" dirty="0">
                <a:latin typeface="宋体"/>
                <a:cs typeface="宋体"/>
              </a:rPr>
              <a:t>数</a:t>
            </a:r>
            <a:endParaRPr sz="2200">
              <a:latin typeface="宋体"/>
              <a:cs typeface="宋体"/>
            </a:endParaRPr>
          </a:p>
          <a:p>
            <a:pPr marL="12700">
              <a:lnSpc>
                <a:spcPct val="100000"/>
              </a:lnSpc>
              <a:spcBef>
                <a:spcPts val="1135"/>
              </a:spcBef>
            </a:pPr>
            <a:r>
              <a:rPr sz="2200" spc="-5" dirty="0">
                <a:latin typeface="Times New Roman"/>
                <a:cs typeface="Times New Roman"/>
              </a:rPr>
              <a:t>Ni</a:t>
            </a:r>
            <a:r>
              <a:rPr sz="2200" spc="-5" dirty="0">
                <a:latin typeface="宋体"/>
                <a:cs typeface="宋体"/>
              </a:rPr>
              <a:t>：</a:t>
            </a:r>
            <a:r>
              <a:rPr sz="2200" dirty="0">
                <a:latin typeface="宋体"/>
                <a:cs typeface="宋体"/>
              </a:rPr>
              <a:t>第</a:t>
            </a:r>
            <a:r>
              <a:rPr sz="2200" spc="-5" dirty="0">
                <a:latin typeface="Times New Roman"/>
                <a:cs typeface="Times New Roman"/>
              </a:rPr>
              <a:t>i</a:t>
            </a:r>
            <a:r>
              <a:rPr sz="2200" dirty="0">
                <a:latin typeface="宋体"/>
                <a:cs typeface="宋体"/>
              </a:rPr>
              <a:t>个属性可能的取值</a:t>
            </a:r>
            <a:r>
              <a:rPr sz="2200" spc="-5" dirty="0">
                <a:latin typeface="宋体"/>
                <a:cs typeface="宋体"/>
              </a:rPr>
              <a:t>数</a:t>
            </a:r>
            <a:endParaRPr sz="2200">
              <a:latin typeface="宋体"/>
              <a:cs typeface="宋体"/>
            </a:endParaRPr>
          </a:p>
        </p:txBody>
      </p:sp>
      <p:sp>
        <p:nvSpPr>
          <p:cNvPr id="5" name="object 5"/>
          <p:cNvSpPr/>
          <p:nvPr/>
        </p:nvSpPr>
        <p:spPr>
          <a:xfrm>
            <a:off x="8746490" y="2760091"/>
            <a:ext cx="804545" cy="0"/>
          </a:xfrm>
          <a:custGeom>
            <a:avLst/>
            <a:gdLst/>
            <a:ahLst/>
            <a:cxnLst/>
            <a:rect l="l" t="t" r="r" b="b"/>
            <a:pathLst>
              <a:path w="804545">
                <a:moveTo>
                  <a:pt x="0" y="0"/>
                </a:moveTo>
                <a:lnTo>
                  <a:pt x="804138" y="0"/>
                </a:lnTo>
              </a:path>
            </a:pathLst>
          </a:custGeom>
          <a:ln w="10528">
            <a:solidFill>
              <a:srgbClr val="000000"/>
            </a:solidFill>
          </a:ln>
        </p:spPr>
        <p:txBody>
          <a:bodyPr wrap="square" lIns="0" tIns="0" rIns="0" bIns="0" rtlCol="0"/>
          <a:lstStyle/>
          <a:p>
            <a:endParaRPr/>
          </a:p>
        </p:txBody>
      </p:sp>
      <p:sp>
        <p:nvSpPr>
          <p:cNvPr id="6" name="object 6"/>
          <p:cNvSpPr/>
          <p:nvPr/>
        </p:nvSpPr>
        <p:spPr>
          <a:xfrm>
            <a:off x="9078810" y="3904869"/>
            <a:ext cx="883919" cy="0"/>
          </a:xfrm>
          <a:custGeom>
            <a:avLst/>
            <a:gdLst/>
            <a:ahLst/>
            <a:cxnLst/>
            <a:rect l="l" t="t" r="r" b="b"/>
            <a:pathLst>
              <a:path w="883920">
                <a:moveTo>
                  <a:pt x="0" y="0"/>
                </a:moveTo>
                <a:lnTo>
                  <a:pt x="883767" y="0"/>
                </a:lnTo>
              </a:path>
            </a:pathLst>
          </a:custGeom>
          <a:ln w="10528">
            <a:solidFill>
              <a:srgbClr val="000000"/>
            </a:solidFill>
          </a:ln>
        </p:spPr>
        <p:txBody>
          <a:bodyPr wrap="square" lIns="0" tIns="0" rIns="0" bIns="0" rtlCol="0"/>
          <a:lstStyle/>
          <a:p>
            <a:endParaRPr/>
          </a:p>
        </p:txBody>
      </p:sp>
      <p:sp>
        <p:nvSpPr>
          <p:cNvPr id="7" name="object 7"/>
          <p:cNvSpPr txBox="1"/>
          <p:nvPr/>
        </p:nvSpPr>
        <p:spPr>
          <a:xfrm>
            <a:off x="9077947" y="3900068"/>
            <a:ext cx="843915"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Times New Roman"/>
                <a:cs typeface="Times New Roman"/>
              </a:rPr>
              <a:t>|</a:t>
            </a:r>
            <a:r>
              <a:rPr sz="2000" spc="-90" dirty="0">
                <a:latin typeface="Times New Roman"/>
                <a:cs typeface="Times New Roman"/>
              </a:rPr>
              <a:t> </a:t>
            </a:r>
            <a:r>
              <a:rPr sz="2000" i="1" spc="-5" dirty="0">
                <a:latin typeface="Times New Roman"/>
                <a:cs typeface="Times New Roman"/>
              </a:rPr>
              <a:t>D</a:t>
            </a:r>
            <a:r>
              <a:rPr sz="2000" i="1" spc="-165" dirty="0">
                <a:latin typeface="Times New Roman"/>
                <a:cs typeface="Times New Roman"/>
              </a:rPr>
              <a:t> </a:t>
            </a:r>
            <a:r>
              <a:rPr sz="2000" spc="-5" dirty="0">
                <a:latin typeface="Times New Roman"/>
                <a:cs typeface="Times New Roman"/>
              </a:rPr>
              <a:t>|</a:t>
            </a:r>
            <a:r>
              <a:rPr sz="2000" spc="-145" dirty="0">
                <a:latin typeface="Times New Roman"/>
                <a:cs typeface="Times New Roman"/>
              </a:rPr>
              <a:t> </a:t>
            </a:r>
            <a:r>
              <a:rPr sz="2000" spc="-5" dirty="0">
                <a:latin typeface="Symbol"/>
                <a:cs typeface="Symbol"/>
              </a:rPr>
              <a:t></a:t>
            </a:r>
            <a:r>
              <a:rPr sz="2000" spc="-335" dirty="0">
                <a:latin typeface="Times New Roman"/>
                <a:cs typeface="Times New Roman"/>
              </a:rPr>
              <a:t> </a:t>
            </a:r>
            <a:r>
              <a:rPr sz="2000" i="1" spc="45" dirty="0">
                <a:latin typeface="Times New Roman"/>
                <a:cs typeface="Times New Roman"/>
              </a:rPr>
              <a:t>N</a:t>
            </a:r>
            <a:r>
              <a:rPr sz="1725" i="1" spc="67" baseline="-24154" dirty="0">
                <a:latin typeface="Times New Roman"/>
                <a:cs typeface="Times New Roman"/>
              </a:rPr>
              <a:t>i</a:t>
            </a:r>
            <a:endParaRPr sz="1725" baseline="-24154">
              <a:latin typeface="Times New Roman"/>
              <a:cs typeface="Times New Roman"/>
            </a:endParaRP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25400">
              <a:lnSpc>
                <a:spcPts val="1410"/>
              </a:lnSpc>
            </a:pPr>
            <a:fld id="{81D60167-4931-47E6-BA6A-407CBD079E47}" type="slidenum">
              <a:rPr dirty="0"/>
              <a:t>9</a:t>
            </a:fld>
            <a:endParaRPr dirty="0"/>
          </a:p>
        </p:txBody>
      </p:sp>
      <p:sp>
        <p:nvSpPr>
          <p:cNvPr id="8" name="object 8"/>
          <p:cNvSpPr txBox="1"/>
          <p:nvPr/>
        </p:nvSpPr>
        <p:spPr>
          <a:xfrm>
            <a:off x="9597161" y="3506177"/>
            <a:ext cx="389255"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Times New Roman"/>
                <a:cs typeface="Times New Roman"/>
              </a:rPr>
              <a:t>|</a:t>
            </a:r>
            <a:r>
              <a:rPr sz="2000" spc="-195" dirty="0">
                <a:latin typeface="Times New Roman"/>
                <a:cs typeface="Times New Roman"/>
              </a:rPr>
              <a:t> </a:t>
            </a:r>
            <a:r>
              <a:rPr sz="2000" spc="-10" dirty="0">
                <a:latin typeface="Symbol"/>
                <a:cs typeface="Symbol"/>
              </a:rPr>
              <a:t></a:t>
            </a:r>
            <a:r>
              <a:rPr sz="2000" spc="-10" dirty="0">
                <a:latin typeface="Times New Roman"/>
                <a:cs typeface="Times New Roman"/>
              </a:rPr>
              <a:t>1</a:t>
            </a:r>
            <a:endParaRPr sz="2000">
              <a:latin typeface="Times New Roman"/>
              <a:cs typeface="Times New Roman"/>
            </a:endParaRPr>
          </a:p>
        </p:txBody>
      </p:sp>
      <p:sp>
        <p:nvSpPr>
          <p:cNvPr id="9" name="object 9"/>
          <p:cNvSpPr txBox="1"/>
          <p:nvPr/>
        </p:nvSpPr>
        <p:spPr>
          <a:xfrm>
            <a:off x="8735097" y="2755290"/>
            <a:ext cx="791210"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Times New Roman"/>
                <a:cs typeface="Times New Roman"/>
              </a:rPr>
              <a:t>|</a:t>
            </a:r>
            <a:r>
              <a:rPr sz="2000" spc="-90" dirty="0">
                <a:latin typeface="Times New Roman"/>
                <a:cs typeface="Times New Roman"/>
              </a:rPr>
              <a:t> </a:t>
            </a:r>
            <a:r>
              <a:rPr sz="2000" i="1" spc="-5" dirty="0">
                <a:latin typeface="Times New Roman"/>
                <a:cs typeface="Times New Roman"/>
              </a:rPr>
              <a:t>D</a:t>
            </a:r>
            <a:r>
              <a:rPr sz="2000" i="1" spc="-160" dirty="0">
                <a:latin typeface="Times New Roman"/>
                <a:cs typeface="Times New Roman"/>
              </a:rPr>
              <a:t> </a:t>
            </a:r>
            <a:r>
              <a:rPr sz="2000" spc="-5" dirty="0">
                <a:latin typeface="Times New Roman"/>
                <a:cs typeface="Times New Roman"/>
              </a:rPr>
              <a:t>|</a:t>
            </a:r>
            <a:r>
              <a:rPr sz="2000" spc="-150" dirty="0">
                <a:latin typeface="Times New Roman"/>
                <a:cs typeface="Times New Roman"/>
              </a:rPr>
              <a:t> </a:t>
            </a:r>
            <a:r>
              <a:rPr sz="2000" spc="-5" dirty="0">
                <a:latin typeface="Symbol"/>
                <a:cs typeface="Symbol"/>
              </a:rPr>
              <a:t></a:t>
            </a:r>
            <a:r>
              <a:rPr sz="2000" spc="-335" dirty="0">
                <a:latin typeface="Times New Roman"/>
                <a:cs typeface="Times New Roman"/>
              </a:rPr>
              <a:t> </a:t>
            </a:r>
            <a:r>
              <a:rPr sz="2000" i="1" spc="-5" dirty="0">
                <a:latin typeface="Times New Roman"/>
                <a:cs typeface="Times New Roman"/>
              </a:rPr>
              <a:t>N</a:t>
            </a:r>
            <a:endParaRPr sz="2000">
              <a:latin typeface="Times New Roman"/>
              <a:cs typeface="Times New Roman"/>
            </a:endParaRPr>
          </a:p>
        </p:txBody>
      </p:sp>
      <p:sp>
        <p:nvSpPr>
          <p:cNvPr id="10" name="object 10"/>
          <p:cNvSpPr txBox="1"/>
          <p:nvPr/>
        </p:nvSpPr>
        <p:spPr>
          <a:xfrm>
            <a:off x="7837513" y="3702469"/>
            <a:ext cx="1696085" cy="330200"/>
          </a:xfrm>
          <a:prstGeom prst="rect">
            <a:avLst/>
          </a:prstGeom>
        </p:spPr>
        <p:txBody>
          <a:bodyPr vert="horz" wrap="square" lIns="0" tIns="12065" rIns="0" bIns="0" rtlCol="0">
            <a:spAutoFit/>
          </a:bodyPr>
          <a:lstStyle/>
          <a:p>
            <a:pPr marL="12700">
              <a:lnSpc>
                <a:spcPct val="100000"/>
              </a:lnSpc>
              <a:spcBef>
                <a:spcPts val="95"/>
              </a:spcBef>
            </a:pPr>
            <a:r>
              <a:rPr sz="2000" i="1" spc="-15" dirty="0">
                <a:latin typeface="Times New Roman"/>
                <a:cs typeface="Times New Roman"/>
              </a:rPr>
              <a:t>P</a:t>
            </a:r>
            <a:r>
              <a:rPr sz="2000" spc="-15" dirty="0">
                <a:latin typeface="宋体"/>
                <a:cs typeface="宋体"/>
              </a:rPr>
              <a:t>（</a:t>
            </a:r>
            <a:r>
              <a:rPr sz="2000" i="1" spc="80" dirty="0">
                <a:latin typeface="Times New Roman"/>
                <a:cs typeface="Times New Roman"/>
              </a:rPr>
              <a:t>x</a:t>
            </a:r>
            <a:r>
              <a:rPr sz="1725" i="1" baseline="43478" dirty="0">
                <a:latin typeface="Times New Roman"/>
                <a:cs typeface="Times New Roman"/>
              </a:rPr>
              <a:t>i </a:t>
            </a:r>
            <a:r>
              <a:rPr sz="1725" i="1" spc="-7" baseline="43478" dirty="0">
                <a:latin typeface="Times New Roman"/>
                <a:cs typeface="Times New Roman"/>
              </a:rPr>
              <a:t> </a:t>
            </a:r>
            <a:r>
              <a:rPr sz="2000" spc="-5" dirty="0">
                <a:latin typeface="Times New Roman"/>
                <a:cs typeface="Times New Roman"/>
              </a:rPr>
              <a:t>|</a:t>
            </a:r>
            <a:r>
              <a:rPr sz="2000" spc="-155" dirty="0">
                <a:latin typeface="Times New Roman"/>
                <a:cs typeface="Times New Roman"/>
              </a:rPr>
              <a:t> </a:t>
            </a:r>
            <a:r>
              <a:rPr sz="2000" i="1" spc="-25" dirty="0">
                <a:latin typeface="Times New Roman"/>
                <a:cs typeface="Times New Roman"/>
              </a:rPr>
              <a:t>c</a:t>
            </a:r>
            <a:r>
              <a:rPr sz="2000" spc="-605" dirty="0">
                <a:latin typeface="宋体"/>
                <a:cs typeface="宋体"/>
              </a:rPr>
              <a:t>）</a:t>
            </a:r>
            <a:r>
              <a:rPr sz="2000" spc="-5" dirty="0">
                <a:latin typeface="Symbol"/>
                <a:cs typeface="Symbol"/>
              </a:rPr>
              <a:t></a:t>
            </a:r>
            <a:r>
              <a:rPr sz="2000" dirty="0">
                <a:latin typeface="Times New Roman"/>
                <a:cs typeface="Times New Roman"/>
              </a:rPr>
              <a:t> </a:t>
            </a:r>
            <a:r>
              <a:rPr sz="3000" spc="-7" baseline="43055" dirty="0">
                <a:latin typeface="Times New Roman"/>
                <a:cs typeface="Times New Roman"/>
              </a:rPr>
              <a:t>|</a:t>
            </a:r>
            <a:r>
              <a:rPr sz="3000" spc="-97" baseline="43055" dirty="0">
                <a:latin typeface="Times New Roman"/>
                <a:cs typeface="Times New Roman"/>
              </a:rPr>
              <a:t> </a:t>
            </a:r>
            <a:r>
              <a:rPr sz="3000" i="1" spc="-104" baseline="43055" dirty="0">
                <a:latin typeface="Times New Roman"/>
                <a:cs typeface="Times New Roman"/>
              </a:rPr>
              <a:t>D</a:t>
            </a:r>
            <a:r>
              <a:rPr sz="1725" i="1" baseline="50724" dirty="0">
                <a:latin typeface="Times New Roman"/>
                <a:cs typeface="Times New Roman"/>
              </a:rPr>
              <a:t>c</a:t>
            </a:r>
            <a:r>
              <a:rPr sz="1725" i="1" spc="-15" baseline="50724" dirty="0">
                <a:latin typeface="Times New Roman"/>
                <a:cs typeface="Times New Roman"/>
              </a:rPr>
              <a:t>x</a:t>
            </a:r>
            <a:r>
              <a:rPr sz="1200" i="1" spc="7" baseline="52083" dirty="0">
                <a:latin typeface="Times New Roman"/>
                <a:cs typeface="Times New Roman"/>
              </a:rPr>
              <a:t>i</a:t>
            </a:r>
            <a:endParaRPr sz="1200" baseline="52083">
              <a:latin typeface="Times New Roman"/>
              <a:cs typeface="Times New Roman"/>
            </a:endParaRPr>
          </a:p>
        </p:txBody>
      </p:sp>
      <p:sp>
        <p:nvSpPr>
          <p:cNvPr id="11" name="object 11"/>
          <p:cNvSpPr txBox="1"/>
          <p:nvPr/>
        </p:nvSpPr>
        <p:spPr>
          <a:xfrm>
            <a:off x="7837513" y="2397620"/>
            <a:ext cx="1721485" cy="330200"/>
          </a:xfrm>
          <a:prstGeom prst="rect">
            <a:avLst/>
          </a:prstGeom>
        </p:spPr>
        <p:txBody>
          <a:bodyPr vert="horz" wrap="square" lIns="0" tIns="12065" rIns="0" bIns="0" rtlCol="0">
            <a:spAutoFit/>
          </a:bodyPr>
          <a:lstStyle/>
          <a:p>
            <a:pPr marL="12700">
              <a:lnSpc>
                <a:spcPct val="100000"/>
              </a:lnSpc>
              <a:spcBef>
                <a:spcPts val="95"/>
              </a:spcBef>
            </a:pPr>
            <a:r>
              <a:rPr sz="3000" i="1" spc="-202" baseline="-34722" dirty="0">
                <a:latin typeface="Times New Roman"/>
                <a:cs typeface="Times New Roman"/>
              </a:rPr>
              <a:t>P</a:t>
            </a:r>
            <a:r>
              <a:rPr sz="3000" spc="-202" baseline="-34722" dirty="0">
                <a:latin typeface="宋体"/>
                <a:cs typeface="宋体"/>
              </a:rPr>
              <a:t>（</a:t>
            </a:r>
            <a:r>
              <a:rPr sz="3000" i="1" spc="-202" baseline="-34722" dirty="0">
                <a:latin typeface="Times New Roman"/>
                <a:cs typeface="Times New Roman"/>
              </a:rPr>
              <a:t>c</a:t>
            </a:r>
            <a:r>
              <a:rPr sz="3000" spc="-202" baseline="-34722" dirty="0">
                <a:latin typeface="宋体"/>
                <a:cs typeface="宋体"/>
              </a:rPr>
              <a:t>）</a:t>
            </a:r>
            <a:r>
              <a:rPr sz="3000" spc="-202" baseline="-34722" dirty="0">
                <a:latin typeface="Symbol"/>
                <a:cs typeface="Symbol"/>
              </a:rPr>
              <a:t></a:t>
            </a:r>
            <a:r>
              <a:rPr sz="3000" spc="-202" baseline="-34722" dirty="0">
                <a:latin typeface="Times New Roman"/>
                <a:cs typeface="Times New Roman"/>
              </a:rPr>
              <a:t> </a:t>
            </a:r>
            <a:r>
              <a:rPr sz="2000" spc="-5" dirty="0">
                <a:latin typeface="Times New Roman"/>
                <a:cs typeface="Times New Roman"/>
              </a:rPr>
              <a:t>| </a:t>
            </a:r>
            <a:r>
              <a:rPr sz="2000" i="1" spc="-35" dirty="0">
                <a:latin typeface="Times New Roman"/>
                <a:cs typeface="Times New Roman"/>
              </a:rPr>
              <a:t>D</a:t>
            </a:r>
            <a:r>
              <a:rPr sz="1725" i="1" spc="-52" baseline="-24154" dirty="0">
                <a:latin typeface="Times New Roman"/>
                <a:cs typeface="Times New Roman"/>
              </a:rPr>
              <a:t>c </a:t>
            </a:r>
            <a:r>
              <a:rPr sz="2000" spc="-5" dirty="0">
                <a:latin typeface="Times New Roman"/>
                <a:cs typeface="Times New Roman"/>
              </a:rPr>
              <a:t>|</a:t>
            </a:r>
            <a:r>
              <a:rPr sz="2000" spc="-290" dirty="0">
                <a:latin typeface="Times New Roman"/>
                <a:cs typeface="Times New Roman"/>
              </a:rPr>
              <a:t> </a:t>
            </a:r>
            <a:r>
              <a:rPr sz="2000" spc="-10" dirty="0">
                <a:latin typeface="Symbol"/>
                <a:cs typeface="Symbol"/>
              </a:rPr>
              <a:t></a:t>
            </a:r>
            <a:r>
              <a:rPr sz="2000" spc="-10" dirty="0">
                <a:latin typeface="Times New Roman"/>
                <a:cs typeface="Times New Roman"/>
              </a:rPr>
              <a:t>1</a:t>
            </a:r>
            <a:endParaRPr sz="2000">
              <a:latin typeface="Times New Roman"/>
              <a:cs typeface="Times New Roman"/>
            </a:endParaRPr>
          </a:p>
        </p:txBody>
      </p:sp>
      <p:sp>
        <p:nvSpPr>
          <p:cNvPr id="12" name="object 12"/>
          <p:cNvSpPr txBox="1"/>
          <p:nvPr/>
        </p:nvSpPr>
        <p:spPr>
          <a:xfrm>
            <a:off x="1110614" y="1810257"/>
            <a:ext cx="3889375" cy="1465580"/>
          </a:xfrm>
          <a:prstGeom prst="rect">
            <a:avLst/>
          </a:prstGeom>
        </p:spPr>
        <p:txBody>
          <a:bodyPr vert="horz" wrap="square" lIns="0" tIns="156845" rIns="0" bIns="0" rtlCol="0">
            <a:spAutoFit/>
          </a:bodyPr>
          <a:lstStyle/>
          <a:p>
            <a:pPr marL="12700">
              <a:lnSpc>
                <a:spcPct val="100000"/>
              </a:lnSpc>
              <a:spcBef>
                <a:spcPts val="1235"/>
              </a:spcBef>
            </a:pPr>
            <a:r>
              <a:rPr sz="2200" spc="-5" dirty="0">
                <a:latin typeface="Times New Roman"/>
                <a:cs typeface="Times New Roman"/>
              </a:rPr>
              <a:t>e.g.</a:t>
            </a:r>
            <a:endParaRPr sz="2200">
              <a:latin typeface="Times New Roman"/>
              <a:cs typeface="Times New Roman"/>
            </a:endParaRPr>
          </a:p>
          <a:p>
            <a:pPr marL="12700">
              <a:lnSpc>
                <a:spcPct val="100000"/>
              </a:lnSpc>
              <a:spcBef>
                <a:spcPts val="1135"/>
              </a:spcBef>
            </a:pPr>
            <a:r>
              <a:rPr sz="2200" dirty="0">
                <a:latin typeface="宋体"/>
                <a:cs typeface="宋体"/>
              </a:rPr>
              <a:t>判</a:t>
            </a:r>
            <a:r>
              <a:rPr sz="2200" spc="-5" dirty="0">
                <a:latin typeface="宋体"/>
                <a:cs typeface="宋体"/>
              </a:rPr>
              <a:t>断</a:t>
            </a:r>
            <a:r>
              <a:rPr sz="2200" spc="-570" dirty="0">
                <a:latin typeface="宋体"/>
                <a:cs typeface="宋体"/>
              </a:rPr>
              <a:t> </a:t>
            </a:r>
            <a:r>
              <a:rPr sz="2200" dirty="0">
                <a:latin typeface="宋体"/>
                <a:cs typeface="宋体"/>
              </a:rPr>
              <a:t>样本</a:t>
            </a:r>
            <a:r>
              <a:rPr sz="2200" spc="-5" dirty="0">
                <a:latin typeface="Times New Roman"/>
                <a:cs typeface="Times New Roman"/>
              </a:rPr>
              <a:t>x={1,1,3}</a:t>
            </a:r>
            <a:r>
              <a:rPr sz="2200" dirty="0">
                <a:latin typeface="宋体"/>
                <a:cs typeface="宋体"/>
              </a:rPr>
              <a:t>的类别呢</a:t>
            </a:r>
            <a:r>
              <a:rPr sz="2200" spc="-5" dirty="0">
                <a:latin typeface="宋体"/>
                <a:cs typeface="宋体"/>
              </a:rPr>
              <a:t>？</a:t>
            </a:r>
            <a:endParaRPr sz="2200">
              <a:latin typeface="宋体"/>
              <a:cs typeface="宋体"/>
            </a:endParaRPr>
          </a:p>
          <a:p>
            <a:pPr marL="926465">
              <a:lnSpc>
                <a:spcPct val="100000"/>
              </a:lnSpc>
              <a:spcBef>
                <a:spcPts val="1150"/>
              </a:spcBef>
            </a:pPr>
            <a:r>
              <a:rPr sz="2200" spc="-5" dirty="0">
                <a:latin typeface="Times New Roman"/>
                <a:cs typeface="Times New Roman"/>
              </a:rPr>
              <a:t>P</a:t>
            </a:r>
            <a:r>
              <a:rPr sz="2200" spc="-5" dirty="0">
                <a:latin typeface="宋体"/>
                <a:cs typeface="宋体"/>
              </a:rPr>
              <a:t>（</a:t>
            </a:r>
            <a:r>
              <a:rPr sz="2200" spc="-5" dirty="0">
                <a:latin typeface="Times New Roman"/>
                <a:cs typeface="Times New Roman"/>
              </a:rPr>
              <a:t>x</a:t>
            </a:r>
            <a:r>
              <a:rPr sz="2100" spc="-7" baseline="21825" dirty="0">
                <a:latin typeface="Times New Roman"/>
                <a:cs typeface="Times New Roman"/>
              </a:rPr>
              <a:t>1</a:t>
            </a:r>
            <a:r>
              <a:rPr sz="2200" spc="-5" dirty="0">
                <a:latin typeface="Times New Roman"/>
                <a:cs typeface="Times New Roman"/>
              </a:rPr>
              <a:t>=1|c=0</a:t>
            </a:r>
            <a:r>
              <a:rPr sz="2200" spc="-5" dirty="0">
                <a:latin typeface="宋体"/>
                <a:cs typeface="宋体"/>
              </a:rPr>
              <a:t>）</a:t>
            </a:r>
            <a:r>
              <a:rPr sz="2200" spc="-560" dirty="0">
                <a:latin typeface="宋体"/>
                <a:cs typeface="宋体"/>
              </a:rPr>
              <a:t> </a:t>
            </a:r>
            <a:r>
              <a:rPr sz="2200" spc="-5" dirty="0">
                <a:latin typeface="Times New Roman"/>
                <a:cs typeface="Times New Roman"/>
              </a:rPr>
              <a:t>= 0 / 2 = 0</a:t>
            </a:r>
            <a:endParaRPr sz="2200">
              <a:latin typeface="Times New Roman"/>
              <a:cs typeface="Times New Roman"/>
            </a:endParaRPr>
          </a:p>
        </p:txBody>
      </p:sp>
      <p:sp>
        <p:nvSpPr>
          <p:cNvPr id="13" name="object 13"/>
          <p:cNvSpPr txBox="1"/>
          <p:nvPr/>
        </p:nvSpPr>
        <p:spPr>
          <a:xfrm>
            <a:off x="1123950" y="3834003"/>
            <a:ext cx="4027170" cy="1941830"/>
          </a:xfrm>
          <a:prstGeom prst="rect">
            <a:avLst/>
          </a:prstGeom>
        </p:spPr>
        <p:txBody>
          <a:bodyPr vert="horz" wrap="square" lIns="0" tIns="156210" rIns="0" bIns="0" rtlCol="0">
            <a:spAutoFit/>
          </a:bodyPr>
          <a:lstStyle/>
          <a:p>
            <a:pPr marL="12700">
              <a:lnSpc>
                <a:spcPct val="100000"/>
              </a:lnSpc>
              <a:spcBef>
                <a:spcPts val="1230"/>
              </a:spcBef>
            </a:pPr>
            <a:r>
              <a:rPr sz="2200" dirty="0">
                <a:latin typeface="宋体"/>
                <a:cs typeface="宋体"/>
              </a:rPr>
              <a:t>修正</a:t>
            </a:r>
            <a:r>
              <a:rPr sz="2200" spc="-5" dirty="0">
                <a:latin typeface="宋体"/>
                <a:cs typeface="宋体"/>
              </a:rPr>
              <a:t>后</a:t>
            </a:r>
            <a:r>
              <a:rPr sz="2200" spc="-500" dirty="0">
                <a:latin typeface="宋体"/>
                <a:cs typeface="宋体"/>
              </a:rPr>
              <a:t> </a:t>
            </a:r>
            <a:r>
              <a:rPr sz="2200" spc="-5" dirty="0">
                <a:latin typeface="宋体"/>
                <a:cs typeface="宋体"/>
              </a:rPr>
              <a:t>：</a:t>
            </a:r>
            <a:endParaRPr sz="2200">
              <a:latin typeface="宋体"/>
              <a:cs typeface="宋体"/>
            </a:endParaRPr>
          </a:p>
          <a:p>
            <a:pPr marL="927100" marR="5080">
              <a:lnSpc>
                <a:spcPts val="3779"/>
              </a:lnSpc>
              <a:spcBef>
                <a:spcPts val="305"/>
              </a:spcBef>
            </a:pPr>
            <a:r>
              <a:rPr sz="2200" spc="-5" dirty="0">
                <a:latin typeface="Times New Roman"/>
                <a:cs typeface="Times New Roman"/>
              </a:rPr>
              <a:t>P(c=0)=(2 +1)/(6+2)=3/8  P(x1=1|c=0) =(0 +1)/</a:t>
            </a:r>
            <a:r>
              <a:rPr sz="2200" spc="-25" dirty="0">
                <a:latin typeface="Times New Roman"/>
                <a:cs typeface="Times New Roman"/>
              </a:rPr>
              <a:t> </a:t>
            </a:r>
            <a:r>
              <a:rPr sz="2200" spc="-5" dirty="0">
                <a:latin typeface="Times New Roman"/>
                <a:cs typeface="Times New Roman"/>
              </a:rPr>
              <a:t>(2+3)</a:t>
            </a:r>
            <a:endParaRPr sz="2200">
              <a:latin typeface="Times New Roman"/>
              <a:cs typeface="Times New Roman"/>
            </a:endParaRPr>
          </a:p>
          <a:p>
            <a:pPr marL="2330450">
              <a:lnSpc>
                <a:spcPct val="100000"/>
              </a:lnSpc>
              <a:spcBef>
                <a:spcPts val="815"/>
              </a:spcBef>
            </a:pPr>
            <a:r>
              <a:rPr sz="2200" spc="-5" dirty="0">
                <a:latin typeface="Times New Roman"/>
                <a:cs typeface="Times New Roman"/>
              </a:rPr>
              <a:t>=</a:t>
            </a:r>
            <a:r>
              <a:rPr sz="2200" spc="-10" dirty="0">
                <a:latin typeface="Times New Roman"/>
                <a:cs typeface="Times New Roman"/>
              </a:rPr>
              <a:t> </a:t>
            </a:r>
            <a:r>
              <a:rPr sz="2200" spc="-5" dirty="0">
                <a:latin typeface="Times New Roman"/>
                <a:cs typeface="Times New Roman"/>
              </a:rPr>
              <a:t>1/5</a:t>
            </a:r>
            <a:endParaRPr sz="22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182</TotalTime>
  <Words>1542</Words>
  <Application>Microsoft Office PowerPoint</Application>
  <PresentationFormat>宽屏</PresentationFormat>
  <Paragraphs>297</Paragraphs>
  <Slides>22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等线</vt:lpstr>
      <vt:lpstr>楷体</vt:lpstr>
      <vt:lpstr>宋体</vt:lpstr>
      <vt:lpstr>Calibri</vt:lpstr>
      <vt:lpstr>Corbel</vt:lpstr>
      <vt:lpstr>Symbol</vt:lpstr>
      <vt:lpstr>Times New Roman</vt:lpstr>
      <vt:lpstr>Wingdings</vt:lpstr>
      <vt:lpstr>Office Theme</vt:lpstr>
      <vt:lpstr>PowerPoint 演示文稿</vt:lpstr>
      <vt:lpstr>介绍内容</vt:lpstr>
      <vt:lpstr>分类问题</vt:lpstr>
      <vt:lpstr>贝叶斯决策论</vt:lpstr>
      <vt:lpstr>贝叶斯决策论</vt:lpstr>
      <vt:lpstr>朴素贝叶斯分类器</vt:lpstr>
      <vt:lpstr>朴素贝叶斯分类器</vt:lpstr>
      <vt:lpstr>e.g.</vt:lpstr>
      <vt:lpstr>朴素贝叶斯分类器</vt:lpstr>
      <vt:lpstr>朴素贝叶斯分类器</vt:lpstr>
      <vt:lpstr>朴素贝叶斯分类器</vt:lpstr>
      <vt:lpstr>朴素贝叶斯分类器</vt:lpstr>
      <vt:lpstr>朴素贝叶斯分类器</vt:lpstr>
      <vt:lpstr>贝叶斯网络</vt:lpstr>
      <vt:lpstr>贝叶斯网络</vt:lpstr>
      <vt:lpstr>贝叶斯网络</vt:lpstr>
      <vt:lpstr>EM算法</vt:lpstr>
      <vt:lpstr>EM算法</vt:lpstr>
      <vt:lpstr>EM算法</vt:lpstr>
      <vt:lpstr>EM算法</vt:lpstr>
      <vt:lpstr>课后练习：</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Hongtao Wang</cp:lastModifiedBy>
  <cp:revision>5</cp:revision>
  <dcterms:created xsi:type="dcterms:W3CDTF">2019-11-22T08:28:00Z</dcterms:created>
  <dcterms:modified xsi:type="dcterms:W3CDTF">2019-11-27T10:49:15Z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2018-07-13T00:00:00Z</vt:filetime>
  </property>
  <property fmtid="{D5CDD505-2E9C-101B-9397-08002B2CF9AE}" pid="3" name="LastSaved">
    <vt:filetime>2019-11-22T00:00:00Z</vt:filetime>
  </property>
</Properties>
</file>