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12192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F8731-68DE-493F-BBE9-53A0A2B1CB21}" type="datetimeFigureOut">
              <a:rPr lang="zh-CN" altLang="en-US" smtClean="0"/>
              <a:t>2019/11/22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3828A-D06F-4A91-B3ED-170ED513A4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7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67738" y="2924632"/>
            <a:ext cx="8256523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 u="sng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7/13/2018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7/13/2018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7/13/2018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7/13/2018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B9331-ED93-42C1-A9DB-3975B13E8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370"/>
              </a:lnSpc>
            </a:pPr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5C3BA-E957-4977-84A3-71B626B6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altLang="zh-CN"/>
              <a:t>7/13/2018</a:t>
            </a:r>
            <a:endParaRPr lang="en-US" altLang="zh-CN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024016-AAB5-4CEC-BD1E-E1737061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31647" y="243840"/>
            <a:ext cx="11724640" cy="6377940"/>
          </a:xfrm>
          <a:custGeom>
            <a:avLst/>
            <a:gdLst/>
            <a:ahLst/>
            <a:cxnLst/>
            <a:rect l="l" t="t" r="r" b="b"/>
            <a:pathLst>
              <a:path w="11724640" h="6377940">
                <a:moveTo>
                  <a:pt x="0" y="6377939"/>
                </a:moveTo>
                <a:lnTo>
                  <a:pt x="11724132" y="6377939"/>
                </a:lnTo>
                <a:lnTo>
                  <a:pt x="11724132" y="0"/>
                </a:lnTo>
                <a:lnTo>
                  <a:pt x="0" y="0"/>
                </a:lnTo>
                <a:lnTo>
                  <a:pt x="0" y="637793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2044" y="894333"/>
            <a:ext cx="974791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1739" y="1934082"/>
            <a:ext cx="9748520" cy="298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221739" y="6315692"/>
            <a:ext cx="644525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7/13/2018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47335" y="6319005"/>
            <a:ext cx="29210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66932" y="6315692"/>
            <a:ext cx="2032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  <a:tabLst>
                <a:tab pos="2419985" algn="l"/>
                <a:tab pos="8242934" algn="l"/>
              </a:tabLst>
            </a:pPr>
            <a:r>
              <a:rPr dirty="0"/>
              <a:t> 	</a:t>
            </a:r>
            <a:r>
              <a:rPr spc="-5" dirty="0"/>
              <a:t>2.</a:t>
            </a:r>
            <a:r>
              <a:rPr spc="-95" dirty="0"/>
              <a:t> </a:t>
            </a:r>
            <a:r>
              <a:rPr spc="-5" dirty="0"/>
              <a:t>K</a:t>
            </a:r>
            <a:r>
              <a:rPr spc="-5" dirty="0">
                <a:latin typeface="宋体"/>
                <a:cs typeface="宋体"/>
              </a:rPr>
              <a:t>近</a:t>
            </a:r>
            <a:r>
              <a:rPr dirty="0">
                <a:latin typeface="宋体"/>
                <a:cs typeface="宋体"/>
              </a:rPr>
              <a:t>邻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2821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特征归一化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1739" y="3135782"/>
            <a:ext cx="7858125" cy="194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35835">
              <a:lnSpc>
                <a:spcPct val="143300"/>
              </a:lnSpc>
              <a:spcBef>
                <a:spcPts val="100"/>
              </a:spcBef>
            </a:pPr>
            <a:r>
              <a:rPr sz="2200" spc="-5" dirty="0">
                <a:latin typeface="宋体"/>
                <a:cs typeface="宋体"/>
              </a:rPr>
              <a:t>第一</a:t>
            </a:r>
            <a:r>
              <a:rPr sz="2200" spc="-10" dirty="0">
                <a:latin typeface="宋体"/>
                <a:cs typeface="宋体"/>
              </a:rPr>
              <a:t>维</a:t>
            </a:r>
            <a:r>
              <a:rPr sz="2200" b="1" spc="-5" dirty="0">
                <a:latin typeface="宋体"/>
                <a:cs typeface="宋体"/>
              </a:rPr>
              <a:t>身高特征</a:t>
            </a:r>
            <a:r>
              <a:rPr sz="2200" spc="-5" dirty="0">
                <a:latin typeface="宋体"/>
                <a:cs typeface="宋体"/>
              </a:rPr>
              <a:t>是第二维</a:t>
            </a:r>
            <a:r>
              <a:rPr sz="2200" b="1" spc="-5" dirty="0">
                <a:latin typeface="宋体"/>
                <a:cs typeface="宋体"/>
              </a:rPr>
              <a:t>脚码特</a:t>
            </a:r>
            <a:r>
              <a:rPr sz="2200" b="1" spc="5" dirty="0">
                <a:latin typeface="宋体"/>
                <a:cs typeface="宋体"/>
              </a:rPr>
              <a:t>征</a:t>
            </a:r>
            <a:r>
              <a:rPr sz="2200" spc="-5" dirty="0">
                <a:latin typeface="宋体"/>
                <a:cs typeface="宋体"/>
              </a:rPr>
              <a:t>的</a:t>
            </a:r>
            <a:r>
              <a:rPr sz="2200" spc="-525" dirty="0">
                <a:latin typeface="宋体"/>
                <a:cs typeface="宋体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4</a:t>
            </a:r>
            <a:r>
              <a:rPr sz="2200" b="1" spc="-15" dirty="0">
                <a:latin typeface="宋体"/>
                <a:cs typeface="宋体"/>
              </a:rPr>
              <a:t>倍</a:t>
            </a:r>
            <a:r>
              <a:rPr sz="2200" b="1" spc="-59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左右 距离度量的</a:t>
            </a:r>
            <a:r>
              <a:rPr sz="2200" spc="-15" dirty="0">
                <a:latin typeface="宋体"/>
                <a:cs typeface="宋体"/>
              </a:rPr>
              <a:t>时</a:t>
            </a:r>
            <a:r>
              <a:rPr sz="2200" b="1" spc="-5" dirty="0">
                <a:latin typeface="宋体"/>
                <a:cs typeface="宋体"/>
              </a:rPr>
              <a:t>会偏向于第一维特征</a:t>
            </a:r>
            <a:endParaRPr sz="2200" dirty="0">
              <a:latin typeface="宋体"/>
              <a:cs typeface="宋体"/>
            </a:endParaRPr>
          </a:p>
          <a:p>
            <a:pPr marL="12700" marR="5080">
              <a:lnSpc>
                <a:spcPct val="142700"/>
              </a:lnSpc>
              <a:spcBef>
                <a:spcPts val="10"/>
              </a:spcBef>
            </a:pPr>
            <a:r>
              <a:rPr sz="2200" spc="-5" dirty="0">
                <a:latin typeface="宋体"/>
                <a:cs typeface="宋体"/>
              </a:rPr>
              <a:t>这样造成俩个特征</a:t>
            </a:r>
            <a:r>
              <a:rPr sz="2200" spc="-25" dirty="0">
                <a:latin typeface="宋体"/>
                <a:cs typeface="宋体"/>
              </a:rPr>
              <a:t>并</a:t>
            </a:r>
            <a:r>
              <a:rPr sz="2200" b="1" spc="-5" dirty="0">
                <a:latin typeface="宋体"/>
                <a:cs typeface="宋体"/>
              </a:rPr>
              <a:t>不是等价重</a:t>
            </a:r>
            <a:r>
              <a:rPr sz="2200" b="1" dirty="0">
                <a:latin typeface="宋体"/>
                <a:cs typeface="宋体"/>
              </a:rPr>
              <a:t>要</a:t>
            </a:r>
            <a:r>
              <a:rPr sz="2200" spc="-5" dirty="0">
                <a:latin typeface="宋体"/>
                <a:cs typeface="宋体"/>
              </a:rPr>
              <a:t>的，</a:t>
            </a:r>
            <a:r>
              <a:rPr sz="2200" dirty="0">
                <a:latin typeface="宋体"/>
                <a:cs typeface="宋体"/>
              </a:rPr>
              <a:t>可</a:t>
            </a:r>
            <a:r>
              <a:rPr sz="2200" spc="-5" dirty="0">
                <a:latin typeface="宋体"/>
                <a:cs typeface="宋体"/>
              </a:rPr>
              <a:t>能会</a:t>
            </a:r>
            <a:r>
              <a:rPr sz="2200" dirty="0">
                <a:latin typeface="宋体"/>
                <a:cs typeface="宋体"/>
              </a:rPr>
              <a:t>导致</a:t>
            </a:r>
            <a:r>
              <a:rPr sz="2200" b="1" spc="-10" dirty="0">
                <a:latin typeface="宋体"/>
                <a:cs typeface="宋体"/>
              </a:rPr>
              <a:t>距</a:t>
            </a:r>
            <a:r>
              <a:rPr sz="2200" b="1" spc="5" dirty="0">
                <a:latin typeface="宋体"/>
                <a:cs typeface="宋体"/>
              </a:rPr>
              <a:t>离</a:t>
            </a:r>
            <a:r>
              <a:rPr sz="2200" b="1" spc="-10" dirty="0">
                <a:latin typeface="宋体"/>
                <a:cs typeface="宋体"/>
              </a:rPr>
              <a:t>计算</a:t>
            </a:r>
            <a:r>
              <a:rPr sz="2200" b="1" spc="5" dirty="0">
                <a:latin typeface="宋体"/>
                <a:cs typeface="宋体"/>
              </a:rPr>
              <a:t>错</a:t>
            </a:r>
            <a:r>
              <a:rPr sz="2200" b="1" spc="-10" dirty="0">
                <a:latin typeface="宋体"/>
                <a:cs typeface="宋体"/>
              </a:rPr>
              <a:t>误 </a:t>
            </a:r>
            <a:r>
              <a:rPr sz="2200" spc="-5" dirty="0">
                <a:latin typeface="宋体"/>
                <a:cs typeface="宋体"/>
              </a:rPr>
              <a:t>从而导</a:t>
            </a:r>
            <a:r>
              <a:rPr sz="2200" spc="-15" dirty="0">
                <a:latin typeface="宋体"/>
                <a:cs typeface="宋体"/>
              </a:rPr>
              <a:t>致</a:t>
            </a:r>
            <a:r>
              <a:rPr sz="2200" b="1" spc="-5" dirty="0">
                <a:latin typeface="宋体"/>
                <a:cs typeface="宋体"/>
              </a:rPr>
              <a:t>预测错误</a:t>
            </a:r>
            <a:endParaRPr sz="2200" dirty="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41475" y="1965960"/>
          <a:ext cx="6963406" cy="1106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身高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81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179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178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177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尺码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性别分类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127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男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男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女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男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女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2821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特征归一化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4007383"/>
            <a:ext cx="8423910" cy="146621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200" spc="-5" dirty="0">
                <a:latin typeface="宋体"/>
                <a:cs typeface="宋体"/>
              </a:rPr>
              <a:t>一个女性的脚</a:t>
            </a:r>
            <a:r>
              <a:rPr sz="2200" spc="-540" dirty="0">
                <a:latin typeface="宋体"/>
                <a:cs typeface="宋体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43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宋体"/>
                <a:cs typeface="宋体"/>
              </a:rPr>
              <a:t>码的可能性，</a:t>
            </a:r>
            <a:r>
              <a:rPr sz="2200" b="1" spc="-5" dirty="0">
                <a:latin typeface="宋体"/>
                <a:cs typeface="宋体"/>
              </a:rPr>
              <a:t>远远小于</a:t>
            </a:r>
            <a:r>
              <a:rPr sz="2200" spc="-5" dirty="0">
                <a:latin typeface="宋体"/>
                <a:cs typeface="宋体"/>
              </a:rPr>
              <a:t>男性脚</a:t>
            </a:r>
            <a:r>
              <a:rPr sz="2200" spc="-505" dirty="0">
                <a:latin typeface="宋体"/>
                <a:cs typeface="宋体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43 </a:t>
            </a:r>
            <a:r>
              <a:rPr sz="2200" spc="-5" dirty="0">
                <a:latin typeface="宋体"/>
                <a:cs typeface="宋体"/>
              </a:rPr>
              <a:t>码的可能性</a:t>
            </a:r>
            <a:endParaRPr sz="2200" dirty="0">
              <a:latin typeface="宋体"/>
              <a:cs typeface="宋体"/>
            </a:endParaRPr>
          </a:p>
          <a:p>
            <a:pPr marL="12700" marR="5080">
              <a:lnSpc>
                <a:spcPct val="143200"/>
              </a:lnSpc>
              <a:spcBef>
                <a:spcPts val="5"/>
              </a:spcBef>
            </a:pPr>
            <a:r>
              <a:rPr sz="2200" spc="-5" dirty="0">
                <a:latin typeface="宋体"/>
                <a:cs typeface="宋体"/>
              </a:rPr>
              <a:t>但由于各</a:t>
            </a:r>
            <a:r>
              <a:rPr sz="2200" spc="-15" dirty="0">
                <a:latin typeface="宋体"/>
                <a:cs typeface="宋体"/>
              </a:rPr>
              <a:t>个</a:t>
            </a:r>
            <a:r>
              <a:rPr sz="2200" b="1" spc="-5" dirty="0">
                <a:latin typeface="宋体"/>
                <a:cs typeface="宋体"/>
              </a:rPr>
              <a:t>特征量纲的不</a:t>
            </a:r>
            <a:r>
              <a:rPr sz="2200" b="1" dirty="0">
                <a:latin typeface="宋体"/>
                <a:cs typeface="宋体"/>
              </a:rPr>
              <a:t>同</a:t>
            </a:r>
            <a:r>
              <a:rPr sz="2200" spc="-5" dirty="0">
                <a:latin typeface="宋体"/>
                <a:cs typeface="宋体"/>
              </a:rPr>
              <a:t>，导</a:t>
            </a:r>
            <a:r>
              <a:rPr sz="2200" dirty="0">
                <a:latin typeface="宋体"/>
                <a:cs typeface="宋体"/>
              </a:rPr>
              <a:t>致</a:t>
            </a:r>
            <a:r>
              <a:rPr sz="2200" spc="-5" dirty="0">
                <a:latin typeface="宋体"/>
                <a:cs typeface="宋体"/>
              </a:rPr>
              <a:t>了</a:t>
            </a:r>
            <a:r>
              <a:rPr sz="2200" b="1" spc="-5" dirty="0">
                <a:latin typeface="宋体"/>
                <a:cs typeface="宋体"/>
              </a:rPr>
              <a:t>身</a:t>
            </a:r>
            <a:r>
              <a:rPr sz="2200" b="1" spc="5" dirty="0">
                <a:latin typeface="宋体"/>
                <a:cs typeface="宋体"/>
              </a:rPr>
              <a:t>高</a:t>
            </a:r>
            <a:r>
              <a:rPr sz="2200" spc="-5" dirty="0">
                <a:latin typeface="宋体"/>
                <a:cs typeface="宋体"/>
              </a:rPr>
              <a:t>的重</a:t>
            </a:r>
            <a:r>
              <a:rPr sz="2200" dirty="0">
                <a:latin typeface="宋体"/>
                <a:cs typeface="宋体"/>
              </a:rPr>
              <a:t>要</a:t>
            </a:r>
            <a:r>
              <a:rPr sz="2200" spc="-5" dirty="0">
                <a:latin typeface="宋体"/>
                <a:cs typeface="宋体"/>
              </a:rPr>
              <a:t>性已</a:t>
            </a:r>
            <a:r>
              <a:rPr sz="2200" spc="10" dirty="0">
                <a:latin typeface="宋体"/>
                <a:cs typeface="宋体"/>
              </a:rPr>
              <a:t>经</a:t>
            </a:r>
            <a:r>
              <a:rPr sz="2200" b="1" spc="-10" dirty="0">
                <a:latin typeface="宋体"/>
                <a:cs typeface="宋体"/>
              </a:rPr>
              <a:t>远</a:t>
            </a:r>
            <a:r>
              <a:rPr sz="2200" b="1" spc="5" dirty="0">
                <a:latin typeface="宋体"/>
                <a:cs typeface="宋体"/>
              </a:rPr>
              <a:t>大</a:t>
            </a:r>
            <a:r>
              <a:rPr sz="2200" b="1" spc="-10" dirty="0">
                <a:latin typeface="宋体"/>
                <a:cs typeface="宋体"/>
              </a:rPr>
              <a:t>于脚</a:t>
            </a:r>
            <a:r>
              <a:rPr sz="2200" b="1" spc="20" dirty="0">
                <a:latin typeface="宋体"/>
                <a:cs typeface="宋体"/>
              </a:rPr>
              <a:t>码</a:t>
            </a:r>
            <a:r>
              <a:rPr sz="2200" spc="-5" dirty="0">
                <a:latin typeface="宋体"/>
                <a:cs typeface="宋体"/>
              </a:rPr>
              <a:t>了 </a:t>
            </a:r>
            <a:r>
              <a:rPr sz="2200" b="1" spc="-5" dirty="0">
                <a:latin typeface="宋体"/>
                <a:cs typeface="宋体"/>
              </a:rPr>
              <a:t>归一</a:t>
            </a:r>
            <a:r>
              <a:rPr sz="2200" b="1" spc="-10" dirty="0">
                <a:latin typeface="宋体"/>
                <a:cs typeface="宋体"/>
              </a:rPr>
              <a:t>化</a:t>
            </a:r>
            <a:r>
              <a:rPr sz="2200" spc="-5" dirty="0">
                <a:latin typeface="宋体"/>
                <a:cs typeface="宋体"/>
              </a:rPr>
              <a:t>的目的：</a:t>
            </a:r>
            <a:r>
              <a:rPr sz="2200" spc="-53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让每个特征</a:t>
            </a:r>
            <a:r>
              <a:rPr sz="2200" b="1" spc="-5" dirty="0">
                <a:latin typeface="宋体"/>
                <a:cs typeface="宋体"/>
              </a:rPr>
              <a:t>同等重要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7785" y="3281298"/>
            <a:ext cx="528320" cy="220345"/>
          </a:xfrm>
          <a:custGeom>
            <a:avLst/>
            <a:gdLst/>
            <a:ahLst/>
            <a:cxnLst/>
            <a:rect l="l" t="t" r="r" b="b"/>
            <a:pathLst>
              <a:path w="528319" h="220345">
                <a:moveTo>
                  <a:pt x="44162" y="120650"/>
                </a:moveTo>
                <a:lnTo>
                  <a:pt x="22351" y="120650"/>
                </a:lnTo>
                <a:lnTo>
                  <a:pt x="68579" y="220090"/>
                </a:lnTo>
                <a:lnTo>
                  <a:pt x="79375" y="220090"/>
                </a:lnTo>
                <a:lnTo>
                  <a:pt x="87999" y="190626"/>
                </a:lnTo>
                <a:lnTo>
                  <a:pt x="76072" y="190626"/>
                </a:lnTo>
                <a:lnTo>
                  <a:pt x="44162" y="120650"/>
                </a:lnTo>
                <a:close/>
              </a:path>
              <a:path w="528319" h="220345">
                <a:moveTo>
                  <a:pt x="159638" y="0"/>
                </a:moveTo>
                <a:lnTo>
                  <a:pt x="131190" y="0"/>
                </a:lnTo>
                <a:lnTo>
                  <a:pt x="76072" y="190626"/>
                </a:lnTo>
                <a:lnTo>
                  <a:pt x="87999" y="190626"/>
                </a:lnTo>
                <a:lnTo>
                  <a:pt x="139445" y="14859"/>
                </a:lnTo>
                <a:lnTo>
                  <a:pt x="527938" y="14859"/>
                </a:lnTo>
                <a:lnTo>
                  <a:pt x="527938" y="253"/>
                </a:lnTo>
                <a:lnTo>
                  <a:pt x="159638" y="253"/>
                </a:lnTo>
                <a:lnTo>
                  <a:pt x="159638" y="0"/>
                </a:lnTo>
                <a:close/>
              </a:path>
              <a:path w="528319" h="220345">
                <a:moveTo>
                  <a:pt x="36575" y="104012"/>
                </a:moveTo>
                <a:lnTo>
                  <a:pt x="0" y="120650"/>
                </a:lnTo>
                <a:lnTo>
                  <a:pt x="3428" y="129031"/>
                </a:lnTo>
                <a:lnTo>
                  <a:pt x="22351" y="120650"/>
                </a:lnTo>
                <a:lnTo>
                  <a:pt x="44162" y="120650"/>
                </a:lnTo>
                <a:lnTo>
                  <a:pt x="36575" y="104012"/>
                </a:lnTo>
                <a:close/>
              </a:path>
              <a:path w="528319" h="220345">
                <a:moveTo>
                  <a:pt x="527938" y="14859"/>
                </a:moveTo>
                <a:lnTo>
                  <a:pt x="146938" y="14859"/>
                </a:lnTo>
                <a:lnTo>
                  <a:pt x="146938" y="15493"/>
                </a:lnTo>
                <a:lnTo>
                  <a:pt x="527938" y="15493"/>
                </a:lnTo>
                <a:lnTo>
                  <a:pt x="527938" y="1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2309" y="3284092"/>
            <a:ext cx="528320" cy="220345"/>
          </a:xfrm>
          <a:custGeom>
            <a:avLst/>
            <a:gdLst/>
            <a:ahLst/>
            <a:cxnLst/>
            <a:rect l="l" t="t" r="r" b="b"/>
            <a:pathLst>
              <a:path w="528320" h="220345">
                <a:moveTo>
                  <a:pt x="44323" y="120650"/>
                </a:moveTo>
                <a:lnTo>
                  <a:pt x="22351" y="120650"/>
                </a:lnTo>
                <a:lnTo>
                  <a:pt x="68579" y="219964"/>
                </a:lnTo>
                <a:lnTo>
                  <a:pt x="79375" y="219964"/>
                </a:lnTo>
                <a:lnTo>
                  <a:pt x="88004" y="190500"/>
                </a:lnTo>
                <a:lnTo>
                  <a:pt x="76073" y="190500"/>
                </a:lnTo>
                <a:lnTo>
                  <a:pt x="44323" y="120650"/>
                </a:lnTo>
                <a:close/>
              </a:path>
              <a:path w="528320" h="220345">
                <a:moveTo>
                  <a:pt x="159638" y="0"/>
                </a:moveTo>
                <a:lnTo>
                  <a:pt x="131190" y="0"/>
                </a:lnTo>
                <a:lnTo>
                  <a:pt x="76073" y="190500"/>
                </a:lnTo>
                <a:lnTo>
                  <a:pt x="88004" y="190500"/>
                </a:lnTo>
                <a:lnTo>
                  <a:pt x="139445" y="14859"/>
                </a:lnTo>
                <a:lnTo>
                  <a:pt x="527938" y="14859"/>
                </a:lnTo>
                <a:lnTo>
                  <a:pt x="527938" y="254"/>
                </a:lnTo>
                <a:lnTo>
                  <a:pt x="159638" y="254"/>
                </a:lnTo>
                <a:lnTo>
                  <a:pt x="159638" y="0"/>
                </a:lnTo>
                <a:close/>
              </a:path>
              <a:path w="528320" h="220345">
                <a:moveTo>
                  <a:pt x="36702" y="103886"/>
                </a:moveTo>
                <a:lnTo>
                  <a:pt x="0" y="120650"/>
                </a:lnTo>
                <a:lnTo>
                  <a:pt x="3428" y="129032"/>
                </a:lnTo>
                <a:lnTo>
                  <a:pt x="22351" y="120650"/>
                </a:lnTo>
                <a:lnTo>
                  <a:pt x="44323" y="120650"/>
                </a:lnTo>
                <a:lnTo>
                  <a:pt x="36702" y="103886"/>
                </a:lnTo>
                <a:close/>
              </a:path>
              <a:path w="528320" h="220345">
                <a:moveTo>
                  <a:pt x="527938" y="14859"/>
                </a:moveTo>
                <a:lnTo>
                  <a:pt x="146938" y="14859"/>
                </a:lnTo>
                <a:lnTo>
                  <a:pt x="146938" y="15494"/>
                </a:lnTo>
                <a:lnTo>
                  <a:pt x="527938" y="15494"/>
                </a:lnTo>
                <a:lnTo>
                  <a:pt x="527938" y="1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40172" y="3281298"/>
            <a:ext cx="420370" cy="220345"/>
          </a:xfrm>
          <a:custGeom>
            <a:avLst/>
            <a:gdLst/>
            <a:ahLst/>
            <a:cxnLst/>
            <a:rect l="l" t="t" r="r" b="b"/>
            <a:pathLst>
              <a:path w="420370" h="220345">
                <a:moveTo>
                  <a:pt x="44265" y="120650"/>
                </a:moveTo>
                <a:lnTo>
                  <a:pt x="22351" y="120650"/>
                </a:lnTo>
                <a:lnTo>
                  <a:pt x="68579" y="220090"/>
                </a:lnTo>
                <a:lnTo>
                  <a:pt x="79375" y="220090"/>
                </a:lnTo>
                <a:lnTo>
                  <a:pt x="87999" y="190626"/>
                </a:lnTo>
                <a:lnTo>
                  <a:pt x="76073" y="190626"/>
                </a:lnTo>
                <a:lnTo>
                  <a:pt x="44265" y="120650"/>
                </a:lnTo>
                <a:close/>
              </a:path>
              <a:path w="420370" h="220345">
                <a:moveTo>
                  <a:pt x="159638" y="0"/>
                </a:moveTo>
                <a:lnTo>
                  <a:pt x="131190" y="0"/>
                </a:lnTo>
                <a:lnTo>
                  <a:pt x="76073" y="190626"/>
                </a:lnTo>
                <a:lnTo>
                  <a:pt x="87999" y="190626"/>
                </a:lnTo>
                <a:lnTo>
                  <a:pt x="139446" y="14859"/>
                </a:lnTo>
                <a:lnTo>
                  <a:pt x="419862" y="14859"/>
                </a:lnTo>
                <a:lnTo>
                  <a:pt x="419862" y="253"/>
                </a:lnTo>
                <a:lnTo>
                  <a:pt x="159638" y="253"/>
                </a:lnTo>
                <a:lnTo>
                  <a:pt x="159638" y="0"/>
                </a:lnTo>
                <a:close/>
              </a:path>
              <a:path w="420370" h="220345">
                <a:moveTo>
                  <a:pt x="36702" y="104012"/>
                </a:moveTo>
                <a:lnTo>
                  <a:pt x="0" y="120650"/>
                </a:lnTo>
                <a:lnTo>
                  <a:pt x="3555" y="129031"/>
                </a:lnTo>
                <a:lnTo>
                  <a:pt x="22351" y="120650"/>
                </a:lnTo>
                <a:lnTo>
                  <a:pt x="44265" y="120650"/>
                </a:lnTo>
                <a:lnTo>
                  <a:pt x="36702" y="104012"/>
                </a:lnTo>
                <a:close/>
              </a:path>
              <a:path w="420370" h="220345">
                <a:moveTo>
                  <a:pt x="419862" y="14859"/>
                </a:moveTo>
                <a:lnTo>
                  <a:pt x="147065" y="14859"/>
                </a:lnTo>
                <a:lnTo>
                  <a:pt x="147065" y="15493"/>
                </a:lnTo>
                <a:lnTo>
                  <a:pt x="419862" y="15493"/>
                </a:lnTo>
                <a:lnTo>
                  <a:pt x="419862" y="1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36363" y="3514725"/>
            <a:ext cx="424180" cy="0"/>
          </a:xfrm>
          <a:custGeom>
            <a:avLst/>
            <a:gdLst/>
            <a:ahLst/>
            <a:cxnLst/>
            <a:rect l="l" t="t" r="r" b="b"/>
            <a:pathLst>
              <a:path w="424179">
                <a:moveTo>
                  <a:pt x="0" y="0"/>
                </a:moveTo>
                <a:lnTo>
                  <a:pt x="423672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16244" y="3284092"/>
            <a:ext cx="556895" cy="220345"/>
          </a:xfrm>
          <a:custGeom>
            <a:avLst/>
            <a:gdLst/>
            <a:ahLst/>
            <a:cxnLst/>
            <a:rect l="l" t="t" r="r" b="b"/>
            <a:pathLst>
              <a:path w="556895" h="220345">
                <a:moveTo>
                  <a:pt x="44195" y="120650"/>
                </a:moveTo>
                <a:lnTo>
                  <a:pt x="22351" y="120650"/>
                </a:lnTo>
                <a:lnTo>
                  <a:pt x="68452" y="219964"/>
                </a:lnTo>
                <a:lnTo>
                  <a:pt x="79375" y="219964"/>
                </a:lnTo>
                <a:lnTo>
                  <a:pt x="87986" y="190500"/>
                </a:lnTo>
                <a:lnTo>
                  <a:pt x="75945" y="190500"/>
                </a:lnTo>
                <a:lnTo>
                  <a:pt x="44195" y="120650"/>
                </a:lnTo>
                <a:close/>
              </a:path>
              <a:path w="556895" h="220345">
                <a:moveTo>
                  <a:pt x="159638" y="0"/>
                </a:moveTo>
                <a:lnTo>
                  <a:pt x="131063" y="0"/>
                </a:lnTo>
                <a:lnTo>
                  <a:pt x="75945" y="190500"/>
                </a:lnTo>
                <a:lnTo>
                  <a:pt x="87986" y="190500"/>
                </a:lnTo>
                <a:lnTo>
                  <a:pt x="139318" y="14859"/>
                </a:lnTo>
                <a:lnTo>
                  <a:pt x="556895" y="14859"/>
                </a:lnTo>
                <a:lnTo>
                  <a:pt x="556895" y="254"/>
                </a:lnTo>
                <a:lnTo>
                  <a:pt x="159638" y="254"/>
                </a:lnTo>
                <a:lnTo>
                  <a:pt x="159638" y="0"/>
                </a:lnTo>
                <a:close/>
              </a:path>
              <a:path w="556895" h="220345">
                <a:moveTo>
                  <a:pt x="36575" y="103886"/>
                </a:moveTo>
                <a:lnTo>
                  <a:pt x="0" y="120650"/>
                </a:lnTo>
                <a:lnTo>
                  <a:pt x="3428" y="129032"/>
                </a:lnTo>
                <a:lnTo>
                  <a:pt x="22351" y="120650"/>
                </a:lnTo>
                <a:lnTo>
                  <a:pt x="44195" y="120650"/>
                </a:lnTo>
                <a:lnTo>
                  <a:pt x="36575" y="103886"/>
                </a:lnTo>
                <a:close/>
              </a:path>
              <a:path w="556895" h="220345">
                <a:moveTo>
                  <a:pt x="556895" y="14859"/>
                </a:moveTo>
                <a:lnTo>
                  <a:pt x="146938" y="14859"/>
                </a:lnTo>
                <a:lnTo>
                  <a:pt x="146938" y="15494"/>
                </a:lnTo>
                <a:lnTo>
                  <a:pt x="556895" y="15494"/>
                </a:lnTo>
                <a:lnTo>
                  <a:pt x="556895" y="1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2307" y="3511422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4">
                <a:moveTo>
                  <a:pt x="0" y="0"/>
                </a:moveTo>
                <a:lnTo>
                  <a:pt x="5593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60768" y="3284092"/>
            <a:ext cx="556895" cy="220345"/>
          </a:xfrm>
          <a:custGeom>
            <a:avLst/>
            <a:gdLst/>
            <a:ahLst/>
            <a:cxnLst/>
            <a:rect l="l" t="t" r="r" b="b"/>
            <a:pathLst>
              <a:path w="556895" h="220345">
                <a:moveTo>
                  <a:pt x="44220" y="120650"/>
                </a:moveTo>
                <a:lnTo>
                  <a:pt x="22351" y="120650"/>
                </a:lnTo>
                <a:lnTo>
                  <a:pt x="68579" y="219964"/>
                </a:lnTo>
                <a:lnTo>
                  <a:pt x="79375" y="219964"/>
                </a:lnTo>
                <a:lnTo>
                  <a:pt x="88004" y="190500"/>
                </a:lnTo>
                <a:lnTo>
                  <a:pt x="76073" y="190500"/>
                </a:lnTo>
                <a:lnTo>
                  <a:pt x="44220" y="120650"/>
                </a:lnTo>
                <a:close/>
              </a:path>
              <a:path w="556895" h="220345">
                <a:moveTo>
                  <a:pt x="159638" y="0"/>
                </a:moveTo>
                <a:lnTo>
                  <a:pt x="131190" y="0"/>
                </a:lnTo>
                <a:lnTo>
                  <a:pt x="76073" y="190500"/>
                </a:lnTo>
                <a:lnTo>
                  <a:pt x="88004" y="190500"/>
                </a:lnTo>
                <a:lnTo>
                  <a:pt x="139446" y="14859"/>
                </a:lnTo>
                <a:lnTo>
                  <a:pt x="556895" y="14859"/>
                </a:lnTo>
                <a:lnTo>
                  <a:pt x="556895" y="254"/>
                </a:lnTo>
                <a:lnTo>
                  <a:pt x="159638" y="254"/>
                </a:lnTo>
                <a:lnTo>
                  <a:pt x="159638" y="0"/>
                </a:lnTo>
                <a:close/>
              </a:path>
              <a:path w="556895" h="220345">
                <a:moveTo>
                  <a:pt x="36575" y="103886"/>
                </a:moveTo>
                <a:lnTo>
                  <a:pt x="0" y="120650"/>
                </a:lnTo>
                <a:lnTo>
                  <a:pt x="3428" y="129032"/>
                </a:lnTo>
                <a:lnTo>
                  <a:pt x="22351" y="120650"/>
                </a:lnTo>
                <a:lnTo>
                  <a:pt x="44220" y="120650"/>
                </a:lnTo>
                <a:lnTo>
                  <a:pt x="36575" y="103886"/>
                </a:lnTo>
                <a:close/>
              </a:path>
              <a:path w="556895" h="220345">
                <a:moveTo>
                  <a:pt x="556895" y="14859"/>
                </a:moveTo>
                <a:lnTo>
                  <a:pt x="146938" y="14859"/>
                </a:lnTo>
                <a:lnTo>
                  <a:pt x="146938" y="15494"/>
                </a:lnTo>
                <a:lnTo>
                  <a:pt x="556895" y="15494"/>
                </a:lnTo>
                <a:lnTo>
                  <a:pt x="556895" y="148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56831" y="3511422"/>
            <a:ext cx="559435" cy="0"/>
          </a:xfrm>
          <a:custGeom>
            <a:avLst/>
            <a:gdLst/>
            <a:ahLst/>
            <a:cxnLst/>
            <a:rect l="l" t="t" r="r" b="b"/>
            <a:pathLst>
              <a:path w="559434">
                <a:moveTo>
                  <a:pt x="0" y="0"/>
                </a:moveTo>
                <a:lnTo>
                  <a:pt x="559308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41475" y="1964435"/>
          <a:ext cx="8009251" cy="17407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4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4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9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3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身高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179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178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177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167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64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尺码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0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性别分类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254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男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男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女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男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女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rgbClr val="F1F1F1"/>
                          </a:solidFill>
                          <a:latin typeface="宋体"/>
                          <a:cs typeface="宋体"/>
                        </a:rPr>
                        <a:t>女</a:t>
                      </a:r>
                      <a:r>
                        <a:rPr sz="1800" spc="-5" dirty="0">
                          <a:solidFill>
                            <a:srgbClr val="F1F1F1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E7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397">
                <a:tc>
                  <a:txBody>
                    <a:bodyPr/>
                    <a:lstStyle/>
                    <a:p>
                      <a:pPr marL="88900" marR="129539">
                        <a:lnSpc>
                          <a:spcPts val="2060"/>
                        </a:lnSpc>
                        <a:spcBef>
                          <a:spcPts val="59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到测试样 本的距离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749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145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800" spc="-5" dirty="0">
                          <a:latin typeface="Cambria Math"/>
                          <a:cs typeface="Cambria Math"/>
                        </a:rPr>
                        <a:t>121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94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0540">
                        <a:lnSpc>
                          <a:spcPct val="100000"/>
                        </a:lnSpc>
                        <a:spcBef>
                          <a:spcPts val="156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𝟓𝟑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981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259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𝟏𝟎𝟏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94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2595">
                        <a:lnSpc>
                          <a:spcPct val="100000"/>
                        </a:lnSpc>
                        <a:spcBef>
                          <a:spcPts val="1535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𝟏𝟎𝟑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194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2821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特征归一化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0803" y="2062099"/>
            <a:ext cx="32385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229" dirty="0">
                <a:latin typeface="Cambria Math"/>
                <a:cs typeface="Cambria Math"/>
              </a:rPr>
              <a:t>𝑖</a:t>
            </a:r>
            <a:r>
              <a:rPr sz="1350" spc="-5" dirty="0">
                <a:latin typeface="Cambria Math"/>
                <a:cs typeface="Cambria Math"/>
              </a:rPr>
              <a:t>=</a:t>
            </a:r>
            <a:r>
              <a:rPr sz="1350" spc="50" dirty="0"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1739" y="1937130"/>
            <a:ext cx="89096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71135" algn="l"/>
              </a:tabLst>
            </a:pPr>
            <a:r>
              <a:rPr sz="1900" spc="-5" dirty="0">
                <a:latin typeface="宋体"/>
                <a:cs typeface="宋体"/>
              </a:rPr>
              <a:t>一般来说，假设样本特征是</a:t>
            </a:r>
            <a:r>
              <a:rPr sz="1900" spc="-440" dirty="0">
                <a:latin typeface="宋体"/>
                <a:cs typeface="宋体"/>
              </a:rPr>
              <a:t> </a:t>
            </a:r>
            <a:r>
              <a:rPr sz="1900" spc="25" dirty="0">
                <a:latin typeface="Cambria Math"/>
                <a:cs typeface="Cambria Math"/>
              </a:rPr>
              <a:t>{(𝑥</a:t>
            </a:r>
            <a:r>
              <a:rPr sz="2025" spc="37" baseline="-16460" dirty="0">
                <a:latin typeface="Cambria Math"/>
                <a:cs typeface="Cambria Math"/>
              </a:rPr>
              <a:t>𝑖1</a:t>
            </a:r>
            <a:r>
              <a:rPr sz="1900" spc="25" dirty="0">
                <a:latin typeface="Cambria Math"/>
                <a:cs typeface="Cambria Math"/>
              </a:rPr>
              <a:t>, </a:t>
            </a:r>
            <a:r>
              <a:rPr sz="1900" spc="95" dirty="0">
                <a:latin typeface="Cambria Math"/>
                <a:cs typeface="Cambria Math"/>
              </a:rPr>
              <a:t> </a:t>
            </a:r>
            <a:r>
              <a:rPr sz="1900" spc="40" dirty="0">
                <a:latin typeface="Cambria Math"/>
                <a:cs typeface="Cambria Math"/>
              </a:rPr>
              <a:t>𝑥</a:t>
            </a:r>
            <a:r>
              <a:rPr sz="2025" spc="60" baseline="-16460" dirty="0">
                <a:latin typeface="Cambria Math"/>
                <a:cs typeface="Cambria Math"/>
              </a:rPr>
              <a:t>𝑖2</a:t>
            </a:r>
            <a:r>
              <a:rPr sz="1900" spc="40" dirty="0">
                <a:latin typeface="Cambria Math"/>
                <a:cs typeface="Cambria Math"/>
              </a:rPr>
              <a:t>,</a:t>
            </a:r>
            <a:r>
              <a:rPr sz="1900" spc="-11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…</a:t>
            </a:r>
            <a:r>
              <a:rPr sz="1900" spc="22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, </a:t>
            </a:r>
            <a:r>
              <a:rPr sz="1900" spc="120" dirty="0">
                <a:latin typeface="Cambria Math"/>
                <a:cs typeface="Cambria Math"/>
              </a:rPr>
              <a:t> </a:t>
            </a:r>
            <a:r>
              <a:rPr sz="1900" spc="65" dirty="0">
                <a:latin typeface="Cambria Math"/>
                <a:cs typeface="Cambria Math"/>
              </a:rPr>
              <a:t>𝑥</a:t>
            </a:r>
            <a:r>
              <a:rPr sz="2025" spc="97" baseline="-16460" dirty="0">
                <a:latin typeface="Cambria Math"/>
                <a:cs typeface="Cambria Math"/>
              </a:rPr>
              <a:t>𝑖𝑛</a:t>
            </a:r>
            <a:r>
              <a:rPr sz="1900" spc="65" dirty="0">
                <a:latin typeface="Cambria Math"/>
                <a:cs typeface="Cambria Math"/>
              </a:rPr>
              <a:t>)}</a:t>
            </a:r>
            <a:r>
              <a:rPr sz="2025" spc="97" baseline="32921" dirty="0">
                <a:latin typeface="Cambria Math"/>
                <a:cs typeface="Cambria Math"/>
              </a:rPr>
              <a:t>𝑚	</a:t>
            </a:r>
            <a:r>
              <a:rPr sz="1900" spc="-5" dirty="0">
                <a:latin typeface="宋体"/>
                <a:cs typeface="宋体"/>
              </a:rPr>
              <a:t>，取每</a:t>
            </a:r>
            <a:r>
              <a:rPr sz="1900" spc="5" dirty="0">
                <a:latin typeface="宋体"/>
                <a:cs typeface="宋体"/>
              </a:rPr>
              <a:t>个</a:t>
            </a:r>
            <a:r>
              <a:rPr sz="1900" spc="-5" dirty="0">
                <a:latin typeface="宋体"/>
                <a:cs typeface="宋体"/>
              </a:rPr>
              <a:t>维度的</a:t>
            </a:r>
            <a:r>
              <a:rPr sz="1900" b="1" spc="-5" dirty="0">
                <a:latin typeface="宋体"/>
                <a:cs typeface="宋体"/>
              </a:rPr>
              <a:t>最大值减最小值：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9434" y="2606167"/>
            <a:ext cx="1863725" cy="449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1995"/>
              </a:lnSpc>
              <a:spcBef>
                <a:spcPts val="95"/>
              </a:spcBef>
              <a:tabLst>
                <a:tab pos="730885" algn="l"/>
                <a:tab pos="1320800" algn="l"/>
              </a:tabLst>
            </a:pPr>
            <a:r>
              <a:rPr sz="1900" dirty="0">
                <a:latin typeface="Cambria Math"/>
                <a:cs typeface="Cambria Math"/>
              </a:rPr>
              <a:t>𝑴</a:t>
            </a:r>
            <a:r>
              <a:rPr sz="2025" baseline="-16460" dirty="0">
                <a:latin typeface="Cambria Math"/>
                <a:cs typeface="Cambria Math"/>
              </a:rPr>
              <a:t>𝒋 </a:t>
            </a:r>
            <a:r>
              <a:rPr sz="2025" spc="30" baseline="-1646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=	</a:t>
            </a:r>
            <a:r>
              <a:rPr sz="1900" spc="-10" dirty="0">
                <a:latin typeface="Cambria Math"/>
                <a:cs typeface="Cambria Math"/>
              </a:rPr>
              <a:t>max	</a:t>
            </a:r>
            <a:r>
              <a:rPr sz="1900" spc="5" dirty="0">
                <a:latin typeface="Cambria Math"/>
                <a:cs typeface="Cambria Math"/>
              </a:rPr>
              <a:t>𝒙</a:t>
            </a:r>
            <a:r>
              <a:rPr sz="2025" spc="7" baseline="-16460" dirty="0">
                <a:latin typeface="Cambria Math"/>
                <a:cs typeface="Cambria Math"/>
              </a:rPr>
              <a:t>𝒊𝒋</a:t>
            </a:r>
            <a:r>
              <a:rPr sz="2025" spc="187" baseline="-1646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−</a:t>
            </a:r>
            <a:endParaRPr sz="1900">
              <a:latin typeface="Cambria Math"/>
              <a:cs typeface="Cambria Math"/>
            </a:endParaRPr>
          </a:p>
          <a:p>
            <a:pPr marL="55244" algn="ctr">
              <a:lnSpc>
                <a:spcPts val="1335"/>
              </a:lnSpc>
            </a:pPr>
            <a:r>
              <a:rPr sz="1350" spc="10" dirty="0">
                <a:latin typeface="Cambria Math"/>
                <a:cs typeface="Cambria Math"/>
              </a:rPr>
              <a:t>𝒊=𝟏,…,𝒎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2242" y="2606167"/>
            <a:ext cx="691515" cy="447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ts val="1989"/>
              </a:lnSpc>
              <a:spcBef>
                <a:spcPts val="95"/>
              </a:spcBef>
            </a:pPr>
            <a:r>
              <a:rPr sz="1900" spc="-10" dirty="0">
                <a:latin typeface="Cambria Math"/>
                <a:cs typeface="Cambria Math"/>
              </a:rPr>
              <a:t>min</a:t>
            </a:r>
            <a:endParaRPr sz="1900">
              <a:latin typeface="Cambria Math"/>
              <a:cs typeface="Cambria Math"/>
            </a:endParaRPr>
          </a:p>
          <a:p>
            <a:pPr algn="ctr">
              <a:lnSpc>
                <a:spcPts val="1330"/>
              </a:lnSpc>
            </a:pPr>
            <a:r>
              <a:rPr sz="1350" spc="30" dirty="0">
                <a:latin typeface="Cambria Math"/>
                <a:cs typeface="Cambria Math"/>
              </a:rPr>
              <a:t>𝒊</a:t>
            </a:r>
            <a:r>
              <a:rPr sz="1350" dirty="0">
                <a:latin typeface="Cambria Math"/>
                <a:cs typeface="Cambria Math"/>
              </a:rPr>
              <a:t>=</a:t>
            </a:r>
            <a:r>
              <a:rPr sz="1350" spc="30" dirty="0">
                <a:latin typeface="Cambria Math"/>
                <a:cs typeface="Cambria Math"/>
              </a:rPr>
              <a:t>𝟏</a:t>
            </a:r>
            <a:r>
              <a:rPr sz="1350" spc="10" dirty="0">
                <a:latin typeface="Cambria Math"/>
                <a:cs typeface="Cambria Math"/>
              </a:rPr>
              <a:t>,…,</a:t>
            </a:r>
            <a:r>
              <a:rPr sz="1350" spc="30" dirty="0">
                <a:latin typeface="Cambria Math"/>
                <a:cs typeface="Cambria Math"/>
              </a:rPr>
              <a:t>𝒎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69632" y="2654935"/>
            <a:ext cx="2984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-15" baseline="11695" dirty="0">
                <a:latin typeface="Cambria Math"/>
                <a:cs typeface="Cambria Math"/>
              </a:rPr>
              <a:t>𝒙</a:t>
            </a:r>
            <a:r>
              <a:rPr sz="1350" spc="30" dirty="0">
                <a:latin typeface="Cambria Math"/>
                <a:cs typeface="Cambria Math"/>
              </a:rPr>
              <a:t>𝒊𝒋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1739" y="3542157"/>
            <a:ext cx="67259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宋体"/>
                <a:cs typeface="宋体"/>
              </a:rPr>
              <a:t>在计算距离时</a:t>
            </a:r>
            <a:r>
              <a:rPr sz="1900" spc="-20" dirty="0">
                <a:latin typeface="宋体"/>
                <a:cs typeface="宋体"/>
              </a:rPr>
              <a:t>将</a:t>
            </a:r>
            <a:r>
              <a:rPr sz="1900" b="1" spc="-5" dirty="0">
                <a:latin typeface="宋体"/>
                <a:cs typeface="宋体"/>
              </a:rPr>
              <a:t>每个坐标轴除以</a:t>
            </a:r>
            <a:r>
              <a:rPr sz="1900" b="1" spc="5" dirty="0">
                <a:latin typeface="宋体"/>
                <a:cs typeface="宋体"/>
              </a:rPr>
              <a:t>相</a:t>
            </a:r>
            <a:r>
              <a:rPr sz="1900" b="1" spc="-5" dirty="0">
                <a:latin typeface="宋体"/>
                <a:cs typeface="宋体"/>
              </a:rPr>
              <a:t>应</a:t>
            </a:r>
            <a:r>
              <a:rPr sz="1900" b="1" spc="-15" dirty="0">
                <a:latin typeface="宋体"/>
                <a:cs typeface="宋体"/>
              </a:rPr>
              <a:t>的</a:t>
            </a:r>
            <a:r>
              <a:rPr sz="1900" b="1" spc="-425" dirty="0">
                <a:latin typeface="宋体"/>
                <a:cs typeface="宋体"/>
              </a:rPr>
              <a:t> </a:t>
            </a:r>
            <a:r>
              <a:rPr sz="1900" dirty="0">
                <a:latin typeface="Cambria Math"/>
                <a:cs typeface="Cambria Math"/>
              </a:rPr>
              <a:t>𝑴</a:t>
            </a:r>
            <a:r>
              <a:rPr sz="2025" baseline="-16460" dirty="0">
                <a:latin typeface="Cambria Math"/>
                <a:cs typeface="Cambria Math"/>
              </a:rPr>
              <a:t>𝒋</a:t>
            </a:r>
            <a:r>
              <a:rPr sz="2025" spc="284" baseline="-1646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宋体"/>
                <a:cs typeface="宋体"/>
              </a:rPr>
              <a:t>以实</a:t>
            </a:r>
            <a:r>
              <a:rPr sz="1900" spc="5" dirty="0">
                <a:latin typeface="宋体"/>
                <a:cs typeface="宋体"/>
              </a:rPr>
              <a:t>现</a:t>
            </a:r>
            <a:r>
              <a:rPr sz="1900" spc="-5" dirty="0">
                <a:latin typeface="宋体"/>
                <a:cs typeface="宋体"/>
              </a:rPr>
              <a:t>归一化，即：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23010" y="4632071"/>
            <a:ext cx="2393315" cy="291465"/>
          </a:xfrm>
          <a:custGeom>
            <a:avLst/>
            <a:gdLst/>
            <a:ahLst/>
            <a:cxnLst/>
            <a:rect l="l" t="t" r="r" b="b"/>
            <a:pathLst>
              <a:path w="2393315" h="291464">
                <a:moveTo>
                  <a:pt x="2316474" y="0"/>
                </a:moveTo>
                <a:lnTo>
                  <a:pt x="2313553" y="9651"/>
                </a:lnTo>
                <a:lnTo>
                  <a:pt x="2326905" y="16579"/>
                </a:lnTo>
                <a:lnTo>
                  <a:pt x="2338556" y="26685"/>
                </a:lnTo>
                <a:lnTo>
                  <a:pt x="2363033" y="75461"/>
                </a:lnTo>
                <a:lnTo>
                  <a:pt x="2370411" y="120038"/>
                </a:lnTo>
                <a:lnTo>
                  <a:pt x="2371338" y="145541"/>
                </a:lnTo>
                <a:lnTo>
                  <a:pt x="2370411" y="171045"/>
                </a:lnTo>
                <a:lnTo>
                  <a:pt x="2363033" y="215622"/>
                </a:lnTo>
                <a:lnTo>
                  <a:pt x="2348468" y="251051"/>
                </a:lnTo>
                <a:lnTo>
                  <a:pt x="2313553" y="281304"/>
                </a:lnTo>
                <a:lnTo>
                  <a:pt x="2316474" y="290956"/>
                </a:lnTo>
                <a:lnTo>
                  <a:pt x="2362086" y="259185"/>
                </a:lnTo>
                <a:lnTo>
                  <a:pt x="2381783" y="219817"/>
                </a:lnTo>
                <a:lnTo>
                  <a:pt x="2391689" y="172088"/>
                </a:lnTo>
                <a:lnTo>
                  <a:pt x="2392928" y="145414"/>
                </a:lnTo>
                <a:lnTo>
                  <a:pt x="2391689" y="118796"/>
                </a:lnTo>
                <a:lnTo>
                  <a:pt x="2381783" y="71084"/>
                </a:lnTo>
                <a:lnTo>
                  <a:pt x="2362086" y="31771"/>
                </a:lnTo>
                <a:lnTo>
                  <a:pt x="2333789" y="6764"/>
                </a:lnTo>
                <a:lnTo>
                  <a:pt x="2316474" y="0"/>
                </a:lnTo>
                <a:close/>
              </a:path>
              <a:path w="2393315" h="291464">
                <a:moveTo>
                  <a:pt x="76321" y="0"/>
                </a:moveTo>
                <a:lnTo>
                  <a:pt x="30779" y="31771"/>
                </a:lnTo>
                <a:lnTo>
                  <a:pt x="11138" y="71084"/>
                </a:lnTo>
                <a:lnTo>
                  <a:pt x="1232" y="118796"/>
                </a:lnTo>
                <a:lnTo>
                  <a:pt x="0" y="145541"/>
                </a:lnTo>
                <a:lnTo>
                  <a:pt x="1232" y="172088"/>
                </a:lnTo>
                <a:lnTo>
                  <a:pt x="11138" y="219817"/>
                </a:lnTo>
                <a:lnTo>
                  <a:pt x="30779" y="259185"/>
                </a:lnTo>
                <a:lnTo>
                  <a:pt x="76321" y="290956"/>
                </a:lnTo>
                <a:lnTo>
                  <a:pt x="79369" y="281304"/>
                </a:lnTo>
                <a:lnTo>
                  <a:pt x="65960" y="274379"/>
                </a:lnTo>
                <a:lnTo>
                  <a:pt x="54302" y="264286"/>
                </a:lnTo>
                <a:lnTo>
                  <a:pt x="29781" y="215622"/>
                </a:lnTo>
                <a:lnTo>
                  <a:pt x="22490" y="171045"/>
                </a:lnTo>
                <a:lnTo>
                  <a:pt x="21588" y="145414"/>
                </a:lnTo>
                <a:lnTo>
                  <a:pt x="22490" y="120038"/>
                </a:lnTo>
                <a:lnTo>
                  <a:pt x="29781" y="75461"/>
                </a:lnTo>
                <a:lnTo>
                  <a:pt x="44382" y="39959"/>
                </a:lnTo>
                <a:lnTo>
                  <a:pt x="79369" y="9651"/>
                </a:lnTo>
                <a:lnTo>
                  <a:pt x="76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31209" y="4664202"/>
            <a:ext cx="1033144" cy="223520"/>
          </a:xfrm>
          <a:custGeom>
            <a:avLst/>
            <a:gdLst/>
            <a:ahLst/>
            <a:cxnLst/>
            <a:rect l="l" t="t" r="r" b="b"/>
            <a:pathLst>
              <a:path w="1033145" h="223520">
                <a:moveTo>
                  <a:pt x="961770" y="0"/>
                </a:moveTo>
                <a:lnTo>
                  <a:pt x="958595" y="9143"/>
                </a:lnTo>
                <a:lnTo>
                  <a:pt x="971502" y="14714"/>
                </a:lnTo>
                <a:lnTo>
                  <a:pt x="982599" y="22463"/>
                </a:lnTo>
                <a:lnTo>
                  <a:pt x="1005177" y="58429"/>
                </a:lnTo>
                <a:lnTo>
                  <a:pt x="1012570" y="110490"/>
                </a:lnTo>
                <a:lnTo>
                  <a:pt x="1011739" y="130159"/>
                </a:lnTo>
                <a:lnTo>
                  <a:pt x="999363" y="178308"/>
                </a:lnTo>
                <a:lnTo>
                  <a:pt x="971645" y="208401"/>
                </a:lnTo>
                <a:lnTo>
                  <a:pt x="958976" y="213995"/>
                </a:lnTo>
                <a:lnTo>
                  <a:pt x="961770" y="223012"/>
                </a:lnTo>
                <a:lnTo>
                  <a:pt x="1004437" y="197794"/>
                </a:lnTo>
                <a:lnTo>
                  <a:pt x="1028319" y="150987"/>
                </a:lnTo>
                <a:lnTo>
                  <a:pt x="1032890" y="111633"/>
                </a:lnTo>
                <a:lnTo>
                  <a:pt x="1031746" y="91176"/>
                </a:lnTo>
                <a:lnTo>
                  <a:pt x="1014476" y="39116"/>
                </a:lnTo>
                <a:lnTo>
                  <a:pt x="977935" y="5861"/>
                </a:lnTo>
                <a:lnTo>
                  <a:pt x="961770" y="0"/>
                </a:lnTo>
                <a:close/>
              </a:path>
              <a:path w="1033145" h="223520">
                <a:moveTo>
                  <a:pt x="71119" y="0"/>
                </a:moveTo>
                <a:lnTo>
                  <a:pt x="28507" y="25396"/>
                </a:lnTo>
                <a:lnTo>
                  <a:pt x="4571" y="72278"/>
                </a:lnTo>
                <a:lnTo>
                  <a:pt x="0" y="111633"/>
                </a:lnTo>
                <a:lnTo>
                  <a:pt x="1143" y="132089"/>
                </a:lnTo>
                <a:lnTo>
                  <a:pt x="18287" y="184150"/>
                </a:lnTo>
                <a:lnTo>
                  <a:pt x="54881" y="217225"/>
                </a:lnTo>
                <a:lnTo>
                  <a:pt x="71119" y="223012"/>
                </a:lnTo>
                <a:lnTo>
                  <a:pt x="73913" y="213995"/>
                </a:lnTo>
                <a:lnTo>
                  <a:pt x="61174" y="208401"/>
                </a:lnTo>
                <a:lnTo>
                  <a:pt x="50196" y="200580"/>
                </a:lnTo>
                <a:lnTo>
                  <a:pt x="27713" y="164068"/>
                </a:lnTo>
                <a:lnTo>
                  <a:pt x="20319" y="110490"/>
                </a:lnTo>
                <a:lnTo>
                  <a:pt x="21133" y="91438"/>
                </a:lnTo>
                <a:lnTo>
                  <a:pt x="33527" y="44450"/>
                </a:lnTo>
                <a:lnTo>
                  <a:pt x="61388" y="14714"/>
                </a:lnTo>
                <a:lnTo>
                  <a:pt x="74294" y="9143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95545" y="4664202"/>
            <a:ext cx="1011555" cy="223520"/>
          </a:xfrm>
          <a:custGeom>
            <a:avLst/>
            <a:gdLst/>
            <a:ahLst/>
            <a:cxnLst/>
            <a:rect l="l" t="t" r="r" b="b"/>
            <a:pathLst>
              <a:path w="1011554" h="223520">
                <a:moveTo>
                  <a:pt x="940434" y="0"/>
                </a:moveTo>
                <a:lnTo>
                  <a:pt x="937259" y="9143"/>
                </a:lnTo>
                <a:lnTo>
                  <a:pt x="950166" y="14714"/>
                </a:lnTo>
                <a:lnTo>
                  <a:pt x="961263" y="22463"/>
                </a:lnTo>
                <a:lnTo>
                  <a:pt x="983841" y="58429"/>
                </a:lnTo>
                <a:lnTo>
                  <a:pt x="991234" y="110490"/>
                </a:lnTo>
                <a:lnTo>
                  <a:pt x="990403" y="130159"/>
                </a:lnTo>
                <a:lnTo>
                  <a:pt x="978026" y="178308"/>
                </a:lnTo>
                <a:lnTo>
                  <a:pt x="950309" y="208401"/>
                </a:lnTo>
                <a:lnTo>
                  <a:pt x="937640" y="213995"/>
                </a:lnTo>
                <a:lnTo>
                  <a:pt x="940434" y="223012"/>
                </a:lnTo>
                <a:lnTo>
                  <a:pt x="983101" y="197794"/>
                </a:lnTo>
                <a:lnTo>
                  <a:pt x="1006983" y="150987"/>
                </a:lnTo>
                <a:lnTo>
                  <a:pt x="1011554" y="111633"/>
                </a:lnTo>
                <a:lnTo>
                  <a:pt x="1010410" y="91176"/>
                </a:lnTo>
                <a:lnTo>
                  <a:pt x="993139" y="39116"/>
                </a:lnTo>
                <a:lnTo>
                  <a:pt x="956599" y="5861"/>
                </a:lnTo>
                <a:lnTo>
                  <a:pt x="940434" y="0"/>
                </a:lnTo>
                <a:close/>
              </a:path>
              <a:path w="1011554" h="223520">
                <a:moveTo>
                  <a:pt x="71119" y="0"/>
                </a:moveTo>
                <a:lnTo>
                  <a:pt x="28507" y="25396"/>
                </a:lnTo>
                <a:lnTo>
                  <a:pt x="4571" y="72278"/>
                </a:lnTo>
                <a:lnTo>
                  <a:pt x="0" y="111633"/>
                </a:lnTo>
                <a:lnTo>
                  <a:pt x="1143" y="132089"/>
                </a:lnTo>
                <a:lnTo>
                  <a:pt x="18287" y="184150"/>
                </a:lnTo>
                <a:lnTo>
                  <a:pt x="54881" y="217225"/>
                </a:lnTo>
                <a:lnTo>
                  <a:pt x="71119" y="223012"/>
                </a:lnTo>
                <a:lnTo>
                  <a:pt x="73913" y="213995"/>
                </a:lnTo>
                <a:lnTo>
                  <a:pt x="61174" y="208401"/>
                </a:lnTo>
                <a:lnTo>
                  <a:pt x="50196" y="200580"/>
                </a:lnTo>
                <a:lnTo>
                  <a:pt x="27713" y="164068"/>
                </a:lnTo>
                <a:lnTo>
                  <a:pt x="20319" y="110490"/>
                </a:lnTo>
                <a:lnTo>
                  <a:pt x="21133" y="91438"/>
                </a:lnTo>
                <a:lnTo>
                  <a:pt x="33527" y="44450"/>
                </a:lnTo>
                <a:lnTo>
                  <a:pt x="61388" y="14714"/>
                </a:lnTo>
                <a:lnTo>
                  <a:pt x="74294" y="9143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41521" y="4591888"/>
            <a:ext cx="23863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9570" algn="l"/>
                <a:tab pos="1533525" algn="l"/>
              </a:tabLst>
            </a:pPr>
            <a:r>
              <a:rPr sz="1900" spc="-5" dirty="0">
                <a:latin typeface="Cambria Math"/>
                <a:cs typeface="Cambria Math"/>
              </a:rPr>
              <a:t>𝑑	</a:t>
            </a:r>
            <a:r>
              <a:rPr sz="1900" spc="5" dirty="0">
                <a:latin typeface="Cambria Math"/>
                <a:cs typeface="Cambria Math"/>
              </a:rPr>
              <a:t>𝑦</a:t>
            </a:r>
            <a:r>
              <a:rPr sz="2025" spc="7" baseline="-16460" dirty="0">
                <a:latin typeface="Cambria Math"/>
                <a:cs typeface="Cambria Math"/>
              </a:rPr>
              <a:t>1</a:t>
            </a:r>
            <a:r>
              <a:rPr sz="1900" spc="5" dirty="0">
                <a:latin typeface="Cambria Math"/>
                <a:cs typeface="Cambria Math"/>
              </a:rPr>
              <a:t>, </a:t>
            </a:r>
            <a:r>
              <a:rPr sz="1900" spc="-5" dirty="0">
                <a:latin typeface="Cambria Math"/>
                <a:cs typeface="Cambria Math"/>
              </a:rPr>
              <a:t>… ,</a:t>
            </a:r>
            <a:r>
              <a:rPr sz="1900" spc="-305" dirty="0">
                <a:latin typeface="Cambria Math"/>
                <a:cs typeface="Cambria Math"/>
              </a:rPr>
              <a:t> </a:t>
            </a:r>
            <a:r>
              <a:rPr sz="1900" spc="-30" dirty="0">
                <a:latin typeface="Cambria Math"/>
                <a:cs typeface="Cambria Math"/>
              </a:rPr>
              <a:t>𝑦</a:t>
            </a:r>
            <a:r>
              <a:rPr sz="2025" spc="-44" baseline="-16460" dirty="0">
                <a:latin typeface="Cambria Math"/>
                <a:cs typeface="Cambria Math"/>
              </a:rPr>
              <a:t>𝑛  </a:t>
            </a:r>
            <a:r>
              <a:rPr sz="2025" spc="112" baseline="-16460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,	</a:t>
            </a:r>
            <a:r>
              <a:rPr sz="1900" spc="10" dirty="0">
                <a:latin typeface="Cambria Math"/>
                <a:cs typeface="Cambria Math"/>
              </a:rPr>
              <a:t>𝑧</a:t>
            </a:r>
            <a:r>
              <a:rPr sz="2025" spc="15" baseline="-16460" dirty="0">
                <a:latin typeface="Cambria Math"/>
                <a:cs typeface="Cambria Math"/>
              </a:rPr>
              <a:t>1</a:t>
            </a:r>
            <a:r>
              <a:rPr sz="1900" spc="10" dirty="0">
                <a:latin typeface="Cambria Math"/>
                <a:cs typeface="Cambria Math"/>
              </a:rPr>
              <a:t>,</a:t>
            </a:r>
            <a:r>
              <a:rPr sz="1900" spc="-13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…</a:t>
            </a:r>
            <a:r>
              <a:rPr sz="1900" spc="-135" dirty="0">
                <a:latin typeface="Cambria Math"/>
                <a:cs typeface="Cambria Math"/>
              </a:rPr>
              <a:t> </a:t>
            </a:r>
            <a:r>
              <a:rPr sz="1900" spc="-5" dirty="0">
                <a:latin typeface="Cambria Math"/>
                <a:cs typeface="Cambria Math"/>
              </a:rPr>
              <a:t>,</a:t>
            </a:r>
            <a:r>
              <a:rPr sz="1900" spc="-130" dirty="0">
                <a:latin typeface="Cambria Math"/>
                <a:cs typeface="Cambria Math"/>
              </a:rPr>
              <a:t> </a:t>
            </a:r>
            <a:r>
              <a:rPr sz="1900" spc="30" dirty="0">
                <a:latin typeface="Cambria Math"/>
                <a:cs typeface="Cambria Math"/>
              </a:rPr>
              <a:t>𝑧</a:t>
            </a:r>
            <a:r>
              <a:rPr sz="2025" spc="44" baseline="-16460" dirty="0">
                <a:latin typeface="Cambria Math"/>
                <a:cs typeface="Cambria Math"/>
              </a:rPr>
              <a:t>𝑛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55155" y="4239767"/>
            <a:ext cx="1635760" cy="1073785"/>
          </a:xfrm>
          <a:custGeom>
            <a:avLst/>
            <a:gdLst/>
            <a:ahLst/>
            <a:cxnLst/>
            <a:rect l="l" t="t" r="r" b="b"/>
            <a:pathLst>
              <a:path w="1635759" h="1073785">
                <a:moveTo>
                  <a:pt x="53023" y="936497"/>
                </a:moveTo>
                <a:lnTo>
                  <a:pt x="27432" y="936497"/>
                </a:lnTo>
                <a:lnTo>
                  <a:pt x="101726" y="1073657"/>
                </a:lnTo>
                <a:lnTo>
                  <a:pt x="112649" y="1073657"/>
                </a:lnTo>
                <a:lnTo>
                  <a:pt x="114966" y="1027810"/>
                </a:lnTo>
                <a:lnTo>
                  <a:pt x="102362" y="1027810"/>
                </a:lnTo>
                <a:lnTo>
                  <a:pt x="53023" y="936497"/>
                </a:lnTo>
                <a:close/>
              </a:path>
              <a:path w="1635759" h="1073785">
                <a:moveTo>
                  <a:pt x="1635760" y="0"/>
                </a:moveTo>
                <a:lnTo>
                  <a:pt x="180340" y="0"/>
                </a:lnTo>
                <a:lnTo>
                  <a:pt x="180340" y="380"/>
                </a:lnTo>
                <a:lnTo>
                  <a:pt x="153797" y="380"/>
                </a:lnTo>
                <a:lnTo>
                  <a:pt x="102362" y="1027810"/>
                </a:lnTo>
                <a:lnTo>
                  <a:pt x="114966" y="1027810"/>
                </a:lnTo>
                <a:lnTo>
                  <a:pt x="166116" y="16128"/>
                </a:lnTo>
                <a:lnTo>
                  <a:pt x="189611" y="16128"/>
                </a:lnTo>
                <a:lnTo>
                  <a:pt x="189611" y="15239"/>
                </a:lnTo>
                <a:lnTo>
                  <a:pt x="1635760" y="15239"/>
                </a:lnTo>
                <a:lnTo>
                  <a:pt x="1635760" y="0"/>
                </a:lnTo>
                <a:close/>
              </a:path>
              <a:path w="1635759" h="1073785">
                <a:moveTo>
                  <a:pt x="42799" y="917574"/>
                </a:moveTo>
                <a:lnTo>
                  <a:pt x="0" y="939926"/>
                </a:lnTo>
                <a:lnTo>
                  <a:pt x="4318" y="948562"/>
                </a:lnTo>
                <a:lnTo>
                  <a:pt x="27432" y="936497"/>
                </a:lnTo>
                <a:lnTo>
                  <a:pt x="53023" y="936497"/>
                </a:lnTo>
                <a:lnTo>
                  <a:pt x="42799" y="917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25208" y="4965954"/>
            <a:ext cx="34480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495" dirty="0">
                <a:latin typeface="Cambria Math"/>
                <a:cs typeface="Cambria Math"/>
              </a:rPr>
              <a:t>𝑗</a:t>
            </a:r>
            <a:r>
              <a:rPr sz="1350" spc="10" dirty="0">
                <a:latin typeface="Cambria Math"/>
                <a:cs typeface="Cambria Math"/>
              </a:rPr>
              <a:t>=</a:t>
            </a:r>
            <a:r>
              <a:rPr sz="1350" spc="50" dirty="0">
                <a:latin typeface="Cambria Math"/>
                <a:cs typeface="Cambria Math"/>
              </a:rPr>
              <a:t>1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5793" y="4298060"/>
            <a:ext cx="13970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210" dirty="0">
                <a:latin typeface="Cambria Math"/>
                <a:cs typeface="Cambria Math"/>
              </a:rPr>
              <a:t>𝑛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57643" y="4776215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612380" y="4776215"/>
            <a:ext cx="268605" cy="0"/>
          </a:xfrm>
          <a:custGeom>
            <a:avLst/>
            <a:gdLst/>
            <a:ahLst/>
            <a:cxnLst/>
            <a:rect l="l" t="t" r="r" b="b"/>
            <a:pathLst>
              <a:path w="268604">
                <a:moveTo>
                  <a:pt x="0" y="0"/>
                </a:moveTo>
                <a:lnTo>
                  <a:pt x="268224" y="0"/>
                </a:lnTo>
              </a:path>
            </a:pathLst>
          </a:custGeom>
          <a:ln w="15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045832" y="4754117"/>
            <a:ext cx="8318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67055" algn="l"/>
              </a:tabLst>
            </a:pPr>
            <a:r>
              <a:rPr sz="1900" spc="-290" dirty="0">
                <a:latin typeface="Cambria Math"/>
                <a:cs typeface="Cambria Math"/>
              </a:rPr>
              <a:t>𝑀</a:t>
            </a:r>
            <a:r>
              <a:rPr sz="2025" spc="675" baseline="-16460" dirty="0">
                <a:latin typeface="Cambria Math"/>
                <a:cs typeface="Cambria Math"/>
              </a:rPr>
              <a:t>𝑗</a:t>
            </a:r>
            <a:r>
              <a:rPr sz="2025" baseline="-16460" dirty="0">
                <a:latin typeface="Cambria Math"/>
                <a:cs typeface="Cambria Math"/>
              </a:rPr>
              <a:t>	</a:t>
            </a:r>
            <a:r>
              <a:rPr sz="1900" spc="-290" dirty="0">
                <a:latin typeface="Cambria Math"/>
                <a:cs typeface="Cambria Math"/>
              </a:rPr>
              <a:t>𝑀</a:t>
            </a:r>
            <a:r>
              <a:rPr sz="2025" spc="675" baseline="-16460" dirty="0">
                <a:latin typeface="Cambria Math"/>
                <a:cs typeface="Cambria Math"/>
              </a:rPr>
              <a:t>𝑗</a:t>
            </a:r>
            <a:endParaRPr sz="2025" baseline="-1646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6192139" y="4401692"/>
            <a:ext cx="1904364" cy="5054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3444">
              <a:lnSpc>
                <a:spcPts val="1889"/>
              </a:lnSpc>
              <a:spcBef>
                <a:spcPts val="95"/>
              </a:spcBef>
              <a:tabLst>
                <a:tab pos="1461770" algn="l"/>
              </a:tabLst>
            </a:pPr>
            <a:r>
              <a:rPr sz="1900" spc="-10" dirty="0">
                <a:latin typeface="Cambria Math"/>
                <a:cs typeface="Cambria Math"/>
              </a:rPr>
              <a:t>𝑦</a:t>
            </a:r>
            <a:r>
              <a:rPr sz="2025" spc="-15" baseline="-16460" dirty="0">
                <a:latin typeface="Cambria Math"/>
                <a:cs typeface="Cambria Math"/>
              </a:rPr>
              <a:t>𝑗	</a:t>
            </a:r>
            <a:r>
              <a:rPr sz="1900" spc="-35" dirty="0">
                <a:latin typeface="Cambria Math"/>
                <a:cs typeface="Cambria Math"/>
              </a:rPr>
              <a:t>𝑧</a:t>
            </a:r>
            <a:r>
              <a:rPr sz="2025" spc="-52" baseline="-16460" dirty="0">
                <a:latin typeface="Cambria Math"/>
                <a:cs typeface="Cambria Math"/>
              </a:rPr>
              <a:t>𝑗</a:t>
            </a:r>
            <a:endParaRPr sz="2025" baseline="-16460">
              <a:latin typeface="Cambria Math"/>
              <a:cs typeface="Cambria Math"/>
            </a:endParaRPr>
          </a:p>
          <a:p>
            <a:pPr marL="12700">
              <a:lnSpc>
                <a:spcPts val="1889"/>
              </a:lnSpc>
              <a:tabLst>
                <a:tab pos="445134" algn="l"/>
                <a:tab pos="1186180" algn="l"/>
                <a:tab pos="1689100" algn="l"/>
              </a:tabLst>
            </a:pPr>
            <a:r>
              <a:rPr sz="1900" spc="-5" dirty="0">
                <a:latin typeface="Cambria Math"/>
                <a:cs typeface="Cambria Math"/>
              </a:rPr>
              <a:t>=	</a:t>
            </a:r>
            <a:r>
              <a:rPr sz="1900" spc="1920" dirty="0">
                <a:latin typeface="Cambria Math"/>
                <a:cs typeface="Cambria Math"/>
              </a:rPr>
              <a:t>෍</a:t>
            </a:r>
            <a:r>
              <a:rPr sz="1900" spc="-5" dirty="0">
                <a:latin typeface="Cambria Math"/>
                <a:cs typeface="Cambria Math"/>
              </a:rPr>
              <a:t>(	−	)</a:t>
            </a:r>
            <a:r>
              <a:rPr sz="2025" spc="75" baseline="22633" dirty="0">
                <a:latin typeface="Cambria Math"/>
                <a:cs typeface="Cambria Math"/>
              </a:rPr>
              <a:t>2</a:t>
            </a:r>
            <a:endParaRPr sz="2025" baseline="22633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15316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KD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/>
              <a:t>树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1739" y="1814601"/>
            <a:ext cx="6583680" cy="246697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200" spc="-5" dirty="0">
                <a:latin typeface="宋体"/>
                <a:cs typeface="宋体"/>
              </a:rPr>
              <a:t>如何搜索最近的</a:t>
            </a:r>
            <a:r>
              <a:rPr sz="2200" spc="-545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宋体"/>
                <a:cs typeface="宋体"/>
              </a:rPr>
              <a:t>个样本？</a:t>
            </a:r>
            <a:endParaRPr sz="2200" dirty="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线性扫描：</a:t>
            </a:r>
            <a:r>
              <a:rPr sz="2200" spc="-60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需要计算</a:t>
            </a:r>
            <a:r>
              <a:rPr sz="2200" b="1" spc="-5" dirty="0">
                <a:latin typeface="宋体"/>
                <a:cs typeface="宋体"/>
              </a:rPr>
              <a:t>每个样本</a:t>
            </a:r>
            <a:r>
              <a:rPr sz="2200" spc="-5" dirty="0">
                <a:latin typeface="宋体"/>
                <a:cs typeface="宋体"/>
              </a:rPr>
              <a:t>到输入实例</a:t>
            </a:r>
            <a:r>
              <a:rPr sz="2200" dirty="0">
                <a:latin typeface="宋体"/>
                <a:cs typeface="宋体"/>
              </a:rPr>
              <a:t>点</a:t>
            </a:r>
            <a:r>
              <a:rPr sz="2200" spc="-5" dirty="0">
                <a:latin typeface="宋体"/>
                <a:cs typeface="宋体"/>
              </a:rPr>
              <a:t>的距离</a:t>
            </a:r>
            <a:endParaRPr sz="2200" dirty="0">
              <a:latin typeface="宋体"/>
              <a:cs typeface="宋体"/>
            </a:endParaRPr>
          </a:p>
          <a:p>
            <a:pPr marL="355600" indent="-342900">
              <a:lnSpc>
                <a:spcPts val="262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构建数据索引，如</a:t>
            </a:r>
            <a:r>
              <a:rPr sz="2200" spc="-515" dirty="0">
                <a:latin typeface="宋体"/>
                <a:cs typeface="宋体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KD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宋体"/>
                <a:cs typeface="宋体"/>
              </a:rPr>
              <a:t>树：</a:t>
            </a:r>
            <a:endParaRPr sz="2200" dirty="0">
              <a:latin typeface="宋体"/>
              <a:cs typeface="宋体"/>
            </a:endParaRPr>
          </a:p>
          <a:p>
            <a:pPr marL="584200" lvl="1" indent="-342900">
              <a:lnSpc>
                <a:spcPts val="2380"/>
              </a:lnSpc>
              <a:buSzPct val="80000"/>
              <a:buFont typeface="Wingdings"/>
              <a:buChar char=""/>
              <a:tabLst>
                <a:tab pos="584200" algn="l"/>
                <a:tab pos="584835" algn="l"/>
              </a:tabLst>
            </a:pPr>
            <a:r>
              <a:rPr sz="2000" dirty="0">
                <a:latin typeface="Times New Roman"/>
                <a:cs typeface="Times New Roman"/>
              </a:rPr>
              <a:t>K-dimension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tree</a:t>
            </a:r>
            <a:r>
              <a:rPr sz="2000" dirty="0">
                <a:latin typeface="宋体"/>
                <a:cs typeface="宋体"/>
              </a:rPr>
              <a:t>的缩写</a:t>
            </a:r>
          </a:p>
          <a:p>
            <a:pPr marL="584200" lvl="1" indent="-342900">
              <a:lnSpc>
                <a:spcPct val="100000"/>
              </a:lnSpc>
              <a:spcBef>
                <a:spcPts val="360"/>
              </a:spcBef>
              <a:buSzPct val="80000"/>
              <a:buFont typeface="Wingdings"/>
              <a:buChar char=""/>
              <a:tabLst>
                <a:tab pos="584200" algn="l"/>
                <a:tab pos="584835" algn="l"/>
              </a:tabLst>
            </a:pPr>
            <a:r>
              <a:rPr sz="2000" dirty="0">
                <a:latin typeface="宋体"/>
                <a:cs typeface="宋体"/>
              </a:rPr>
              <a:t>把整个空间划分为特定</a:t>
            </a:r>
            <a:r>
              <a:rPr sz="2000" spc="-15" dirty="0">
                <a:latin typeface="宋体"/>
                <a:cs typeface="宋体"/>
              </a:rPr>
              <a:t>的</a:t>
            </a:r>
            <a:r>
              <a:rPr sz="2000" dirty="0">
                <a:latin typeface="宋体"/>
                <a:cs typeface="宋体"/>
              </a:rPr>
              <a:t>几个</a:t>
            </a:r>
            <a:r>
              <a:rPr sz="2000" spc="-15" dirty="0">
                <a:latin typeface="宋体"/>
                <a:cs typeface="宋体"/>
              </a:rPr>
              <a:t>部</a:t>
            </a:r>
            <a:r>
              <a:rPr sz="2000" dirty="0">
                <a:latin typeface="宋体"/>
                <a:cs typeface="宋体"/>
              </a:rPr>
              <a:t>分</a:t>
            </a:r>
          </a:p>
          <a:p>
            <a:pPr marL="584200" lvl="1" indent="-342900">
              <a:lnSpc>
                <a:spcPct val="100000"/>
              </a:lnSpc>
              <a:spcBef>
                <a:spcPts val="360"/>
              </a:spcBef>
              <a:buSzPct val="80000"/>
              <a:buFont typeface="Wingdings"/>
              <a:buChar char=""/>
              <a:tabLst>
                <a:tab pos="584200" algn="l"/>
                <a:tab pos="584835" algn="l"/>
              </a:tabLst>
            </a:pPr>
            <a:r>
              <a:rPr sz="2000" dirty="0">
                <a:latin typeface="宋体"/>
                <a:cs typeface="宋体"/>
              </a:rPr>
              <a:t>应用于多维空间关键数</a:t>
            </a:r>
            <a:r>
              <a:rPr sz="2000" spc="-15" dirty="0">
                <a:latin typeface="宋体"/>
                <a:cs typeface="宋体"/>
              </a:rPr>
              <a:t>据</a:t>
            </a:r>
            <a:r>
              <a:rPr sz="2000" dirty="0">
                <a:latin typeface="宋体"/>
                <a:cs typeface="宋体"/>
              </a:rPr>
              <a:t>的搜索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3209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KD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树的构建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2007235"/>
            <a:ext cx="6058535" cy="3632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宋体"/>
                <a:cs typeface="宋体"/>
              </a:rPr>
              <a:t>6 个二维数据点</a:t>
            </a:r>
            <a:endParaRPr sz="1900">
              <a:latin typeface="宋体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900" spc="-5" dirty="0">
                <a:latin typeface="宋体"/>
                <a:cs typeface="宋体"/>
              </a:rPr>
              <a:t>{ (2, 3)，(5, 4)，(9, 6)，(4, 7)，(8, 1)，(7, 2)</a:t>
            </a:r>
            <a:r>
              <a:rPr sz="1900" spc="114" dirty="0">
                <a:latin typeface="宋体"/>
                <a:cs typeface="宋体"/>
              </a:rPr>
              <a:t> </a:t>
            </a:r>
            <a:r>
              <a:rPr sz="1900" spc="-5" dirty="0">
                <a:latin typeface="宋体"/>
                <a:cs typeface="宋体"/>
              </a:rPr>
              <a:t>}</a:t>
            </a:r>
            <a:endParaRPr sz="19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SzPct val="7894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900" spc="-5" dirty="0">
                <a:latin typeface="宋体"/>
                <a:cs typeface="宋体"/>
              </a:rPr>
              <a:t>确定</a:t>
            </a:r>
            <a:r>
              <a:rPr sz="1900" spc="5" dirty="0">
                <a:latin typeface="宋体"/>
                <a:cs typeface="宋体"/>
              </a:rPr>
              <a:t> </a:t>
            </a:r>
            <a:r>
              <a:rPr sz="1900" spc="-5" dirty="0">
                <a:latin typeface="宋体"/>
                <a:cs typeface="宋体"/>
              </a:rPr>
              <a:t>split域</a:t>
            </a:r>
            <a:r>
              <a:rPr sz="1900" spc="10" dirty="0">
                <a:latin typeface="宋体"/>
                <a:cs typeface="宋体"/>
              </a:rPr>
              <a:t> </a:t>
            </a:r>
            <a:r>
              <a:rPr sz="1900" spc="-5" dirty="0">
                <a:latin typeface="宋体"/>
                <a:cs typeface="宋体"/>
              </a:rPr>
              <a:t>=</a:t>
            </a:r>
            <a:r>
              <a:rPr sz="1900" spc="5" dirty="0">
                <a:latin typeface="宋体"/>
                <a:cs typeface="宋体"/>
              </a:rPr>
              <a:t> </a:t>
            </a:r>
            <a:r>
              <a:rPr sz="1900" spc="-5" dirty="0">
                <a:latin typeface="宋体"/>
                <a:cs typeface="宋体"/>
              </a:rPr>
              <a:t>x</a:t>
            </a:r>
            <a:endParaRPr sz="1900">
              <a:latin typeface="宋体"/>
              <a:cs typeface="宋体"/>
            </a:endParaRPr>
          </a:p>
          <a:p>
            <a:pPr marL="355600" marR="150495">
              <a:lnSpc>
                <a:spcPct val="100000"/>
              </a:lnSpc>
            </a:pPr>
            <a:r>
              <a:rPr sz="1900" spc="-5" dirty="0">
                <a:latin typeface="宋体"/>
                <a:cs typeface="宋体"/>
              </a:rPr>
              <a:t>x，y维度上的数据方差分别为39，2</a:t>
            </a:r>
            <a:r>
              <a:rPr sz="1900" dirty="0">
                <a:latin typeface="宋体"/>
                <a:cs typeface="宋体"/>
              </a:rPr>
              <a:t>8</a:t>
            </a:r>
            <a:r>
              <a:rPr sz="1900" spc="-5" dirty="0">
                <a:latin typeface="宋体"/>
                <a:cs typeface="宋体"/>
              </a:rPr>
              <a:t>.63</a:t>
            </a:r>
            <a:r>
              <a:rPr sz="1900" dirty="0">
                <a:latin typeface="宋体"/>
                <a:cs typeface="宋体"/>
              </a:rPr>
              <a:t>，</a:t>
            </a:r>
            <a:r>
              <a:rPr sz="1900" spc="-5" dirty="0">
                <a:latin typeface="宋体"/>
                <a:cs typeface="宋体"/>
              </a:rPr>
              <a:t>所以在</a:t>
            </a:r>
            <a:r>
              <a:rPr sz="1900" b="1" spc="10" dirty="0">
                <a:latin typeface="宋体"/>
                <a:cs typeface="宋体"/>
              </a:rPr>
              <a:t>x</a:t>
            </a:r>
            <a:r>
              <a:rPr sz="1900" b="1" spc="-10" dirty="0">
                <a:latin typeface="宋体"/>
                <a:cs typeface="宋体"/>
              </a:rPr>
              <a:t>轴 </a:t>
            </a:r>
            <a:r>
              <a:rPr sz="1900" b="1" spc="-5" dirty="0">
                <a:latin typeface="宋体"/>
                <a:cs typeface="宋体"/>
              </a:rPr>
              <a:t>上方差更大</a:t>
            </a:r>
            <a:r>
              <a:rPr sz="1900" spc="-5" dirty="0">
                <a:latin typeface="宋体"/>
                <a:cs typeface="宋体"/>
              </a:rPr>
              <a:t>，故split域值为x</a:t>
            </a:r>
            <a:endParaRPr sz="1900">
              <a:latin typeface="宋体"/>
              <a:cs typeface="宋体"/>
            </a:endParaRPr>
          </a:p>
          <a:p>
            <a:pPr marL="355600" marR="2919730" indent="-342900">
              <a:lnSpc>
                <a:spcPct val="100000"/>
              </a:lnSpc>
              <a:spcBef>
                <a:spcPts val="1405"/>
              </a:spcBef>
              <a:buSzPct val="7894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900" spc="-5" dirty="0">
                <a:latin typeface="宋体"/>
                <a:cs typeface="宋体"/>
              </a:rPr>
              <a:t>确定 Node-data</a:t>
            </a:r>
            <a:r>
              <a:rPr sz="1900" spc="5" dirty="0">
                <a:latin typeface="宋体"/>
                <a:cs typeface="宋体"/>
              </a:rPr>
              <a:t> </a:t>
            </a:r>
            <a:r>
              <a:rPr sz="1900" spc="-5" dirty="0">
                <a:latin typeface="宋体"/>
                <a:cs typeface="宋体"/>
              </a:rPr>
              <a:t>=</a:t>
            </a:r>
            <a:r>
              <a:rPr sz="1900" spc="-20" dirty="0">
                <a:latin typeface="宋体"/>
                <a:cs typeface="宋体"/>
              </a:rPr>
              <a:t> </a:t>
            </a:r>
            <a:r>
              <a:rPr sz="1900" spc="-5" dirty="0">
                <a:latin typeface="宋体"/>
                <a:cs typeface="宋体"/>
              </a:rPr>
              <a:t>(7,</a:t>
            </a:r>
            <a:r>
              <a:rPr sz="1900" spc="-10" dirty="0">
                <a:latin typeface="宋体"/>
                <a:cs typeface="宋体"/>
              </a:rPr>
              <a:t> </a:t>
            </a:r>
            <a:r>
              <a:rPr sz="1900" spc="-5" dirty="0">
                <a:latin typeface="宋体"/>
                <a:cs typeface="宋体"/>
              </a:rPr>
              <a:t>2)  </a:t>
            </a:r>
            <a:r>
              <a:rPr sz="1900" dirty="0">
                <a:latin typeface="宋体"/>
                <a:cs typeface="宋体"/>
              </a:rPr>
              <a:t> </a:t>
            </a:r>
            <a:r>
              <a:rPr sz="1900" spc="-5" dirty="0">
                <a:latin typeface="宋体"/>
                <a:cs typeface="宋体"/>
              </a:rPr>
              <a:t>7</a:t>
            </a:r>
            <a:r>
              <a:rPr sz="1900" spc="-15" dirty="0">
                <a:latin typeface="宋体"/>
                <a:cs typeface="宋体"/>
              </a:rPr>
              <a:t> </a:t>
            </a:r>
            <a:r>
              <a:rPr sz="1900" spc="-5" dirty="0">
                <a:latin typeface="宋体"/>
                <a:cs typeface="宋体"/>
              </a:rPr>
              <a:t>为 x</a:t>
            </a:r>
            <a:r>
              <a:rPr sz="1900" spc="-15" dirty="0">
                <a:latin typeface="宋体"/>
                <a:cs typeface="宋体"/>
              </a:rPr>
              <a:t> </a:t>
            </a:r>
            <a:r>
              <a:rPr sz="1900" spc="-5" dirty="0">
                <a:latin typeface="宋体"/>
                <a:cs typeface="宋体"/>
              </a:rPr>
              <a:t>维上的中位数</a:t>
            </a:r>
            <a:endParaRPr sz="19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390"/>
              </a:spcBef>
              <a:buSzPct val="7894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900" spc="-10" dirty="0">
                <a:latin typeface="宋体"/>
                <a:cs typeface="宋体"/>
              </a:rPr>
              <a:t>分割平面</a:t>
            </a:r>
            <a:endParaRPr sz="19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900" spc="-5" dirty="0">
                <a:latin typeface="宋体"/>
                <a:cs typeface="宋体"/>
              </a:rPr>
              <a:t>x</a:t>
            </a:r>
            <a:r>
              <a:rPr sz="1900" spc="-10" dirty="0">
                <a:latin typeface="宋体"/>
                <a:cs typeface="宋体"/>
              </a:rPr>
              <a:t> </a:t>
            </a:r>
            <a:r>
              <a:rPr sz="1900" spc="-5" dirty="0">
                <a:latin typeface="宋体"/>
                <a:cs typeface="宋体"/>
              </a:rPr>
              <a:t>=</a:t>
            </a:r>
            <a:r>
              <a:rPr sz="1900" spc="5" dirty="0">
                <a:latin typeface="宋体"/>
                <a:cs typeface="宋体"/>
              </a:rPr>
              <a:t> </a:t>
            </a:r>
            <a:r>
              <a:rPr sz="1900" spc="-5" dirty="0">
                <a:latin typeface="宋体"/>
                <a:cs typeface="宋体"/>
              </a:rPr>
              <a:t>7将整个空间左子空间和右子空间</a:t>
            </a:r>
            <a:endParaRPr sz="19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SzPct val="78947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1900" spc="-5" dirty="0">
                <a:latin typeface="宋体"/>
                <a:cs typeface="宋体"/>
              </a:rPr>
              <a:t>递归地分割左子空间和右子空间</a:t>
            </a:r>
            <a:endParaRPr sz="19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44740" y="1798319"/>
            <a:ext cx="4227576" cy="41087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3209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KD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树的搜索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998091"/>
            <a:ext cx="5546090" cy="2559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宋体"/>
                <a:cs typeface="宋体"/>
              </a:rPr>
              <a:t>查找 </a:t>
            </a:r>
            <a:r>
              <a:rPr sz="2200" dirty="0">
                <a:latin typeface="宋体"/>
                <a:cs typeface="宋体"/>
              </a:rPr>
              <a:t>(2，4.5)</a:t>
            </a:r>
            <a:r>
              <a:rPr sz="2200" spc="-2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的最近邻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655"/>
              </a:spcBef>
              <a:buSzPct val="7954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二分查找 (2,</a:t>
            </a:r>
            <a:r>
              <a:rPr sz="2200" spc="-20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4.5)</a:t>
            </a:r>
            <a:r>
              <a:rPr sz="2200" spc="-25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所属的区域（即查找</a:t>
            </a:r>
            <a:endParaRPr sz="22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宋体"/>
                <a:cs typeface="宋体"/>
              </a:rPr>
              <a:t>KD</a:t>
            </a:r>
            <a:r>
              <a:rPr sz="2200" spc="-1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树的叶节点）</a:t>
            </a:r>
            <a:endParaRPr sz="22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宋体"/>
                <a:cs typeface="宋体"/>
              </a:rPr>
              <a:t>(7, </a:t>
            </a:r>
            <a:r>
              <a:rPr sz="2200" dirty="0">
                <a:latin typeface="宋体"/>
                <a:cs typeface="宋体"/>
              </a:rPr>
              <a:t>2) -&gt; </a:t>
            </a:r>
            <a:r>
              <a:rPr sz="2200" spc="-5" dirty="0">
                <a:latin typeface="宋体"/>
                <a:cs typeface="宋体"/>
              </a:rPr>
              <a:t>(5, </a:t>
            </a:r>
            <a:r>
              <a:rPr sz="2200" dirty="0">
                <a:latin typeface="宋体"/>
                <a:cs typeface="宋体"/>
              </a:rPr>
              <a:t>4) -&gt; </a:t>
            </a:r>
            <a:r>
              <a:rPr sz="2200" spc="-5" dirty="0">
                <a:latin typeface="宋体"/>
                <a:cs typeface="宋体"/>
              </a:rPr>
              <a:t>(4,</a:t>
            </a:r>
            <a:r>
              <a:rPr sz="2200" spc="-40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7)</a:t>
            </a:r>
            <a:endParaRPr sz="2200">
              <a:latin typeface="宋体"/>
              <a:cs typeface="宋体"/>
            </a:endParaRPr>
          </a:p>
          <a:p>
            <a:pPr marL="355600" marR="5080" indent="-342900">
              <a:lnSpc>
                <a:spcPct val="110000"/>
              </a:lnSpc>
              <a:spcBef>
                <a:spcPts val="1405"/>
              </a:spcBef>
              <a:buSzPct val="7954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取</a:t>
            </a:r>
            <a:r>
              <a:rPr sz="2200" dirty="0">
                <a:latin typeface="宋体"/>
                <a:cs typeface="宋体"/>
              </a:rPr>
              <a:t>(4,</a:t>
            </a:r>
            <a:r>
              <a:rPr sz="2200" spc="-40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7)</a:t>
            </a:r>
            <a:r>
              <a:rPr sz="2200" spc="-5" dirty="0">
                <a:latin typeface="宋体"/>
                <a:cs typeface="宋体"/>
              </a:rPr>
              <a:t>为当前</a:t>
            </a:r>
            <a:r>
              <a:rPr sz="2200" b="1" spc="-5" dirty="0">
                <a:latin typeface="宋体"/>
                <a:cs typeface="宋体"/>
              </a:rPr>
              <a:t>近似最近邻</a:t>
            </a:r>
            <a:r>
              <a:rPr sz="2200" b="1" dirty="0">
                <a:latin typeface="宋体"/>
                <a:cs typeface="宋体"/>
              </a:rPr>
              <a:t>点</a:t>
            </a:r>
            <a:r>
              <a:rPr sz="2200" spc="-5" dirty="0">
                <a:latin typeface="宋体"/>
                <a:cs typeface="宋体"/>
              </a:rPr>
              <a:t>，</a:t>
            </a:r>
            <a:r>
              <a:rPr sz="2200" spc="5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计算其与 目标查找点的距离</a:t>
            </a:r>
            <a:r>
              <a:rPr sz="2200" dirty="0">
                <a:latin typeface="宋体"/>
                <a:cs typeface="宋体"/>
              </a:rPr>
              <a:t>：3.202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66204" y="1377695"/>
            <a:ext cx="4953000" cy="4673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3209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KD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树的搜索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963953"/>
            <a:ext cx="4925695" cy="204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0010" indent="-342900">
              <a:lnSpc>
                <a:spcPct val="110000"/>
              </a:lnSpc>
              <a:spcBef>
                <a:spcPts val="100"/>
              </a:spcBef>
              <a:buSzPct val="7954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回溯到</a:t>
            </a:r>
            <a:r>
              <a:rPr sz="2200" spc="-55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(5,4)，</a:t>
            </a:r>
            <a:r>
              <a:rPr sz="2200" spc="-5" dirty="0">
                <a:latin typeface="宋体"/>
                <a:cs typeface="宋体"/>
              </a:rPr>
              <a:t>计算其与查找点之间 的距离为</a:t>
            </a:r>
            <a:r>
              <a:rPr sz="2200" spc="-50" dirty="0">
                <a:latin typeface="宋体"/>
                <a:cs typeface="宋体"/>
              </a:rPr>
              <a:t> </a:t>
            </a:r>
            <a:r>
              <a:rPr sz="2200" dirty="0">
                <a:latin typeface="宋体"/>
                <a:cs typeface="宋体"/>
              </a:rPr>
              <a:t>3.041</a:t>
            </a:r>
            <a:r>
              <a:rPr sz="2200" b="1" dirty="0">
                <a:latin typeface="宋体"/>
                <a:cs typeface="宋体"/>
              </a:rPr>
              <a:t>（</a:t>
            </a:r>
            <a:r>
              <a:rPr sz="2200" b="1" spc="-5" dirty="0">
                <a:latin typeface="宋体"/>
                <a:cs typeface="宋体"/>
              </a:rPr>
              <a:t>遇到了更近的点）</a:t>
            </a:r>
            <a:endParaRPr sz="2200">
              <a:latin typeface="宋体"/>
              <a:cs typeface="宋体"/>
            </a:endParaRPr>
          </a:p>
          <a:p>
            <a:pPr marL="355600" marR="5080" indent="-342900">
              <a:lnSpc>
                <a:spcPct val="110000"/>
              </a:lnSpc>
              <a:spcBef>
                <a:spcPts val="1390"/>
              </a:spcBef>
              <a:buSzPct val="7954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以</a:t>
            </a:r>
            <a:r>
              <a:rPr sz="2200" spc="-565" dirty="0">
                <a:latin typeface="宋体"/>
                <a:cs typeface="宋体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3.041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宋体"/>
                <a:cs typeface="宋体"/>
              </a:rPr>
              <a:t>为半径作圆，该圆和</a:t>
            </a:r>
            <a:r>
              <a:rPr sz="2200" spc="-520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4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宋体"/>
                <a:cs typeface="宋体"/>
              </a:rPr>
              <a:t>交 割，</a:t>
            </a:r>
            <a:r>
              <a:rPr sz="2200" b="1" spc="-5" dirty="0">
                <a:latin typeface="宋体"/>
                <a:cs typeface="宋体"/>
              </a:rPr>
              <a:t>说明可能</a:t>
            </a:r>
            <a:r>
              <a:rPr sz="2200" b="1" spc="-15" dirty="0">
                <a:latin typeface="宋体"/>
                <a:cs typeface="宋体"/>
              </a:rPr>
              <a:t>在</a:t>
            </a:r>
            <a:r>
              <a:rPr sz="2200" b="1" spc="-540" dirty="0">
                <a:latin typeface="宋体"/>
                <a:cs typeface="宋体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(5,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4) </a:t>
            </a:r>
            <a:r>
              <a:rPr sz="2200" b="1" spc="-5" dirty="0">
                <a:latin typeface="宋体"/>
                <a:cs typeface="宋体"/>
              </a:rPr>
              <a:t>的左子空间有 更近的点。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73823" y="1413685"/>
            <a:ext cx="4945379" cy="46184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4492" y="1457479"/>
            <a:ext cx="4853940" cy="4564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3209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KD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树的搜索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21739" y="1963953"/>
            <a:ext cx="5541645" cy="314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41935" indent="-342900">
              <a:lnSpc>
                <a:spcPct val="110000"/>
              </a:lnSpc>
              <a:spcBef>
                <a:spcPts val="100"/>
              </a:spcBef>
              <a:buSzPct val="7954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进入</a:t>
            </a:r>
            <a:r>
              <a:rPr sz="2200" spc="-575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(5,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4)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宋体"/>
                <a:cs typeface="宋体"/>
              </a:rPr>
              <a:t>左子空间进行查找，</a:t>
            </a:r>
            <a:r>
              <a:rPr sz="2200" b="1" spc="-5" dirty="0">
                <a:latin typeface="宋体"/>
                <a:cs typeface="宋体"/>
              </a:rPr>
              <a:t>在该空间 内找到</a:t>
            </a:r>
            <a:r>
              <a:rPr sz="2200" b="1" spc="-15" dirty="0">
                <a:latin typeface="宋体"/>
                <a:cs typeface="宋体"/>
              </a:rPr>
              <a:t>离</a:t>
            </a:r>
            <a:r>
              <a:rPr sz="2200" b="1" spc="-545" dirty="0">
                <a:latin typeface="宋体"/>
                <a:cs typeface="宋体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(2,</a:t>
            </a:r>
            <a:r>
              <a:rPr sz="2200" b="1" dirty="0">
                <a:latin typeface="Times New Roman"/>
                <a:cs typeface="Times New Roman"/>
              </a:rPr>
              <a:t> 4.5)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宋体"/>
                <a:cs typeface="宋体"/>
              </a:rPr>
              <a:t>最近的叶子节</a:t>
            </a:r>
            <a:r>
              <a:rPr sz="2200" b="1" spc="-15" dirty="0">
                <a:latin typeface="宋体"/>
                <a:cs typeface="宋体"/>
              </a:rPr>
              <a:t>点</a:t>
            </a:r>
            <a:r>
              <a:rPr sz="2200" b="1" spc="-525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(2,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3)</a:t>
            </a: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55"/>
              </a:spcBef>
              <a:buSzPct val="7954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Times New Roman"/>
                <a:cs typeface="Times New Roman"/>
              </a:rPr>
              <a:t>(2,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3) </a:t>
            </a:r>
            <a:r>
              <a:rPr sz="2200" spc="-5" dirty="0">
                <a:latin typeface="宋体"/>
                <a:cs typeface="宋体"/>
              </a:rPr>
              <a:t>距</a:t>
            </a:r>
            <a:r>
              <a:rPr sz="2200" spc="-555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(2,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4.5)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宋体"/>
                <a:cs typeface="宋体"/>
              </a:rPr>
              <a:t>比</a:t>
            </a:r>
            <a:r>
              <a:rPr sz="2200" spc="-555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(5,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4) </a:t>
            </a:r>
            <a:r>
              <a:rPr sz="2200" spc="-5" dirty="0">
                <a:latin typeface="宋体"/>
                <a:cs typeface="宋体"/>
              </a:rPr>
              <a:t>要近，所以</a:t>
            </a:r>
            <a:r>
              <a:rPr sz="2200" b="1" spc="-5" dirty="0">
                <a:latin typeface="宋体"/>
                <a:cs typeface="宋体"/>
              </a:rPr>
              <a:t>最近邻</a:t>
            </a:r>
            <a:endParaRPr sz="2200">
              <a:latin typeface="宋体"/>
              <a:cs typeface="宋体"/>
            </a:endParaRPr>
          </a:p>
          <a:p>
            <a:pPr marL="355600">
              <a:lnSpc>
                <a:spcPct val="100000"/>
              </a:lnSpc>
              <a:spcBef>
                <a:spcPts val="265"/>
              </a:spcBef>
            </a:pPr>
            <a:r>
              <a:rPr sz="2200" b="1" spc="-5" dirty="0">
                <a:latin typeface="宋体"/>
                <a:cs typeface="宋体"/>
              </a:rPr>
              <a:t>点更新</a:t>
            </a:r>
            <a:r>
              <a:rPr sz="2200" b="1" spc="-15" dirty="0">
                <a:latin typeface="宋体"/>
                <a:cs typeface="宋体"/>
              </a:rPr>
              <a:t>为</a:t>
            </a:r>
            <a:r>
              <a:rPr sz="2200" b="1" spc="-540" dirty="0">
                <a:latin typeface="宋体"/>
                <a:cs typeface="宋体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(2, </a:t>
            </a:r>
            <a:r>
              <a:rPr sz="2200" b="1" dirty="0">
                <a:latin typeface="Times New Roman"/>
                <a:cs typeface="Times New Roman"/>
              </a:rPr>
              <a:t>3)</a:t>
            </a:r>
            <a:endParaRPr sz="2200">
              <a:latin typeface="Times New Roman"/>
              <a:cs typeface="Times New Roman"/>
            </a:endParaRPr>
          </a:p>
          <a:p>
            <a:pPr marL="355600" marR="195580" indent="-342900">
              <a:lnSpc>
                <a:spcPct val="110000"/>
              </a:lnSpc>
              <a:spcBef>
                <a:spcPts val="1405"/>
              </a:spcBef>
              <a:buSzPct val="7954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回溯至</a:t>
            </a:r>
            <a:r>
              <a:rPr sz="2200" spc="-555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(7,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2)</a:t>
            </a:r>
            <a:r>
              <a:rPr sz="2200" dirty="0">
                <a:latin typeface="宋体"/>
                <a:cs typeface="宋体"/>
              </a:rPr>
              <a:t>，</a:t>
            </a:r>
            <a:r>
              <a:rPr sz="2200" spc="-5" dirty="0">
                <a:latin typeface="宋体"/>
                <a:cs typeface="宋体"/>
              </a:rPr>
              <a:t>以</a:t>
            </a:r>
            <a:r>
              <a:rPr sz="2200" spc="-565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(2,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4.5) </a:t>
            </a:r>
            <a:r>
              <a:rPr sz="2200" spc="-5" dirty="0">
                <a:latin typeface="宋体"/>
                <a:cs typeface="宋体"/>
              </a:rPr>
              <a:t>为圆心作圆，</a:t>
            </a:r>
            <a:r>
              <a:rPr sz="2200" b="1" spc="-15" dirty="0">
                <a:latin typeface="宋体"/>
                <a:cs typeface="宋体"/>
              </a:rPr>
              <a:t>不 和</a:t>
            </a:r>
            <a:r>
              <a:rPr sz="2200" b="1" spc="-550" dirty="0">
                <a:latin typeface="宋体"/>
                <a:cs typeface="宋体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x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=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7 </a:t>
            </a:r>
            <a:r>
              <a:rPr sz="2200" b="1" spc="-5" dirty="0">
                <a:latin typeface="宋体"/>
                <a:cs typeface="宋体"/>
              </a:rPr>
              <a:t>分割超平面交</a:t>
            </a:r>
            <a:r>
              <a:rPr sz="2200" b="1" dirty="0">
                <a:latin typeface="宋体"/>
                <a:cs typeface="宋体"/>
              </a:rPr>
              <a:t>割</a:t>
            </a:r>
            <a:r>
              <a:rPr sz="2200" spc="-5" dirty="0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670"/>
              </a:spcBef>
              <a:buSzPct val="7954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至此，搜索结束，返回最近邻点</a:t>
            </a:r>
            <a:r>
              <a:rPr sz="2200" spc="-495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(2,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3)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32092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KD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树的搜索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1739" y="1814601"/>
            <a:ext cx="9015095" cy="3649979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05"/>
              </a:spcBef>
              <a:buSzPct val="7954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二分查找出包含目标点</a:t>
            </a:r>
            <a:r>
              <a:rPr sz="2200" spc="-515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x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宋体"/>
                <a:cs typeface="宋体"/>
              </a:rPr>
              <a:t>的叶结点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SzPct val="7954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5" dirty="0">
                <a:latin typeface="宋体"/>
                <a:cs typeface="宋体"/>
              </a:rPr>
              <a:t>以此叶结点为</a:t>
            </a:r>
            <a:r>
              <a:rPr sz="2200" b="1" spc="-5" dirty="0">
                <a:latin typeface="宋体"/>
                <a:cs typeface="宋体"/>
              </a:rPr>
              <a:t>当前最近点</a:t>
            </a:r>
            <a:endParaRPr sz="2200">
              <a:latin typeface="宋体"/>
              <a:cs typeface="宋体"/>
            </a:endParaRPr>
          </a:p>
          <a:p>
            <a:pPr marL="355600" indent="-342900">
              <a:lnSpc>
                <a:spcPct val="100000"/>
              </a:lnSpc>
              <a:spcBef>
                <a:spcPts val="1405"/>
              </a:spcBef>
              <a:buSzPct val="79545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200" spc="-10" dirty="0">
                <a:latin typeface="宋体"/>
                <a:cs typeface="宋体"/>
              </a:rPr>
              <a:t>向上回退，在每个结点进行以下操作</a:t>
            </a:r>
            <a:endParaRPr sz="2200">
              <a:latin typeface="宋体"/>
              <a:cs typeface="宋体"/>
            </a:endParaRPr>
          </a:p>
          <a:p>
            <a:pPr marL="584200" marR="34925" lvl="1" indent="-342900">
              <a:lnSpc>
                <a:spcPts val="2290"/>
              </a:lnSpc>
              <a:spcBef>
                <a:spcPts val="480"/>
              </a:spcBef>
              <a:buSzPct val="80000"/>
              <a:buFont typeface="Wingdings"/>
              <a:buChar char=""/>
              <a:tabLst>
                <a:tab pos="584200" algn="l"/>
                <a:tab pos="584835" algn="l"/>
              </a:tabLst>
            </a:pPr>
            <a:r>
              <a:rPr sz="2000" dirty="0">
                <a:latin typeface="宋体"/>
                <a:cs typeface="宋体"/>
              </a:rPr>
              <a:t>如果该结点保存的实例</a:t>
            </a:r>
            <a:r>
              <a:rPr sz="2000" spc="-15" dirty="0">
                <a:latin typeface="宋体"/>
                <a:cs typeface="宋体"/>
              </a:rPr>
              <a:t>点</a:t>
            </a:r>
            <a:r>
              <a:rPr sz="2000" dirty="0">
                <a:latin typeface="宋体"/>
                <a:cs typeface="宋体"/>
              </a:rPr>
              <a:t>比当</a:t>
            </a:r>
            <a:r>
              <a:rPr sz="2000" spc="-15" dirty="0">
                <a:latin typeface="宋体"/>
                <a:cs typeface="宋体"/>
              </a:rPr>
              <a:t>前</a:t>
            </a:r>
            <a:r>
              <a:rPr sz="2000" dirty="0">
                <a:latin typeface="宋体"/>
                <a:cs typeface="宋体"/>
              </a:rPr>
              <a:t>最近</a:t>
            </a:r>
            <a:r>
              <a:rPr sz="2000" spc="-15" dirty="0">
                <a:latin typeface="宋体"/>
                <a:cs typeface="宋体"/>
              </a:rPr>
              <a:t>点</a:t>
            </a:r>
            <a:r>
              <a:rPr sz="2000" dirty="0">
                <a:latin typeface="宋体"/>
                <a:cs typeface="宋体"/>
              </a:rPr>
              <a:t>距离</a:t>
            </a:r>
            <a:r>
              <a:rPr sz="2000" spc="-15" dirty="0">
                <a:latin typeface="宋体"/>
                <a:cs typeface="宋体"/>
              </a:rPr>
              <a:t>目</a:t>
            </a:r>
            <a:r>
              <a:rPr sz="2000" dirty="0">
                <a:latin typeface="宋体"/>
                <a:cs typeface="宋体"/>
              </a:rPr>
              <a:t>标点</a:t>
            </a:r>
            <a:r>
              <a:rPr sz="2000" spc="-15" dirty="0">
                <a:latin typeface="宋体"/>
                <a:cs typeface="宋体"/>
              </a:rPr>
              <a:t>更</a:t>
            </a:r>
            <a:r>
              <a:rPr sz="2000" dirty="0">
                <a:latin typeface="宋体"/>
                <a:cs typeface="宋体"/>
              </a:rPr>
              <a:t>近，</a:t>
            </a:r>
            <a:r>
              <a:rPr sz="2000" spc="-15" dirty="0">
                <a:latin typeface="宋体"/>
                <a:cs typeface="宋体"/>
              </a:rPr>
              <a:t>则</a:t>
            </a:r>
            <a:r>
              <a:rPr sz="2000" dirty="0">
                <a:latin typeface="宋体"/>
                <a:cs typeface="宋体"/>
              </a:rPr>
              <a:t>以该</a:t>
            </a:r>
            <a:r>
              <a:rPr sz="2000" spc="-15" dirty="0">
                <a:latin typeface="宋体"/>
                <a:cs typeface="宋体"/>
              </a:rPr>
              <a:t>实</a:t>
            </a:r>
            <a:r>
              <a:rPr sz="2000" dirty="0">
                <a:latin typeface="宋体"/>
                <a:cs typeface="宋体"/>
              </a:rPr>
              <a:t>例点</a:t>
            </a:r>
            <a:r>
              <a:rPr sz="2000" spc="-5" dirty="0">
                <a:latin typeface="宋体"/>
                <a:cs typeface="宋体"/>
              </a:rPr>
              <a:t>为</a:t>
            </a:r>
            <a:r>
              <a:rPr sz="2000" b="1" spc="-5" dirty="0">
                <a:latin typeface="宋体"/>
                <a:cs typeface="宋体"/>
              </a:rPr>
              <a:t>当 </a:t>
            </a:r>
            <a:r>
              <a:rPr sz="2000" b="1" spc="5" dirty="0">
                <a:latin typeface="宋体"/>
                <a:cs typeface="宋体"/>
              </a:rPr>
              <a:t>前最近点</a:t>
            </a:r>
            <a:endParaRPr sz="2000">
              <a:latin typeface="宋体"/>
              <a:cs typeface="宋体"/>
            </a:endParaRPr>
          </a:p>
          <a:p>
            <a:pPr marL="584200" marR="5080" lvl="1" indent="-342900">
              <a:lnSpc>
                <a:spcPts val="2290"/>
              </a:lnSpc>
              <a:spcBef>
                <a:spcPts val="819"/>
              </a:spcBef>
              <a:buSzPct val="80000"/>
              <a:buFont typeface="Wingdings"/>
              <a:buChar char=""/>
              <a:tabLst>
                <a:tab pos="584200" algn="l"/>
                <a:tab pos="584835" algn="l"/>
              </a:tabLst>
            </a:pPr>
            <a:r>
              <a:rPr sz="2000" dirty="0">
                <a:latin typeface="宋体"/>
                <a:cs typeface="宋体"/>
              </a:rPr>
              <a:t>以</a:t>
            </a:r>
            <a:r>
              <a:rPr sz="2000" b="1" spc="5" dirty="0">
                <a:latin typeface="宋体"/>
                <a:cs typeface="宋体"/>
              </a:rPr>
              <a:t>目标点为球心</a:t>
            </a:r>
            <a:r>
              <a:rPr sz="2000" dirty="0">
                <a:latin typeface="宋体"/>
                <a:cs typeface="宋体"/>
              </a:rPr>
              <a:t>、以</a:t>
            </a:r>
            <a:r>
              <a:rPr sz="2000" b="1" spc="5" dirty="0">
                <a:latin typeface="宋体"/>
                <a:cs typeface="宋体"/>
              </a:rPr>
              <a:t>目标</a:t>
            </a:r>
            <a:r>
              <a:rPr sz="2000" b="1" spc="-5" dirty="0">
                <a:latin typeface="宋体"/>
                <a:cs typeface="宋体"/>
              </a:rPr>
              <a:t>点</a:t>
            </a:r>
            <a:r>
              <a:rPr sz="2000" b="1" spc="5" dirty="0">
                <a:latin typeface="宋体"/>
                <a:cs typeface="宋体"/>
              </a:rPr>
              <a:t>与当前</a:t>
            </a:r>
            <a:r>
              <a:rPr sz="2000" b="1" spc="-5" dirty="0">
                <a:latin typeface="宋体"/>
                <a:cs typeface="宋体"/>
              </a:rPr>
              <a:t>最</a:t>
            </a:r>
            <a:r>
              <a:rPr sz="2000" b="1" spc="5" dirty="0">
                <a:latin typeface="宋体"/>
                <a:cs typeface="宋体"/>
              </a:rPr>
              <a:t>近点</a:t>
            </a:r>
            <a:r>
              <a:rPr sz="2000" b="1" spc="-5" dirty="0">
                <a:latin typeface="宋体"/>
                <a:cs typeface="宋体"/>
              </a:rPr>
              <a:t>间</a:t>
            </a:r>
            <a:r>
              <a:rPr sz="2000" b="1" spc="5" dirty="0">
                <a:latin typeface="宋体"/>
                <a:cs typeface="宋体"/>
              </a:rPr>
              <a:t>的距</a:t>
            </a:r>
            <a:r>
              <a:rPr sz="2000" b="1" spc="10" dirty="0">
                <a:latin typeface="宋体"/>
                <a:cs typeface="宋体"/>
              </a:rPr>
              <a:t>离</a:t>
            </a:r>
            <a:r>
              <a:rPr sz="2000" dirty="0">
                <a:latin typeface="宋体"/>
                <a:cs typeface="宋体"/>
              </a:rPr>
              <a:t>为半</a:t>
            </a:r>
            <a:r>
              <a:rPr sz="2000" spc="-15" dirty="0">
                <a:latin typeface="宋体"/>
                <a:cs typeface="宋体"/>
              </a:rPr>
              <a:t>径</a:t>
            </a:r>
            <a:r>
              <a:rPr sz="2000" dirty="0">
                <a:latin typeface="宋体"/>
                <a:cs typeface="宋体"/>
              </a:rPr>
              <a:t>画圆</a:t>
            </a:r>
            <a:r>
              <a:rPr sz="2000" spc="-15" dirty="0">
                <a:latin typeface="宋体"/>
                <a:cs typeface="宋体"/>
              </a:rPr>
              <a:t>，</a:t>
            </a:r>
            <a:r>
              <a:rPr sz="2000" dirty="0">
                <a:latin typeface="宋体"/>
                <a:cs typeface="宋体"/>
              </a:rPr>
              <a:t>检查</a:t>
            </a:r>
            <a:r>
              <a:rPr sz="2000" spc="-15" dirty="0">
                <a:latin typeface="宋体"/>
                <a:cs typeface="宋体"/>
              </a:rPr>
              <a:t>是</a:t>
            </a:r>
            <a:r>
              <a:rPr sz="2000" dirty="0">
                <a:latin typeface="宋体"/>
                <a:cs typeface="宋体"/>
              </a:rPr>
              <a:t>否和 另一子结点对应的区域</a:t>
            </a:r>
            <a:r>
              <a:rPr sz="2000" b="1" spc="-5" dirty="0">
                <a:latin typeface="宋体"/>
                <a:cs typeface="宋体"/>
              </a:rPr>
              <a:t>相</a:t>
            </a:r>
            <a:r>
              <a:rPr sz="2000" b="1" spc="5" dirty="0">
                <a:latin typeface="宋体"/>
                <a:cs typeface="宋体"/>
              </a:rPr>
              <a:t>交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  <a:p>
            <a:pPr marL="584200" lvl="1" indent="-342900">
              <a:lnSpc>
                <a:spcPct val="100000"/>
              </a:lnSpc>
              <a:spcBef>
                <a:spcPts val="545"/>
              </a:spcBef>
              <a:buSzPct val="80000"/>
              <a:buFont typeface="Wingdings"/>
              <a:buChar char=""/>
              <a:tabLst>
                <a:tab pos="584200" algn="l"/>
                <a:tab pos="584835" algn="l"/>
              </a:tabLst>
            </a:pPr>
            <a:r>
              <a:rPr sz="2000" dirty="0">
                <a:latin typeface="宋体"/>
                <a:cs typeface="宋体"/>
              </a:rPr>
              <a:t>如果相交，递归地</a:t>
            </a:r>
            <a:r>
              <a:rPr sz="2000" b="1" spc="5" dirty="0">
                <a:latin typeface="宋体"/>
                <a:cs typeface="宋体"/>
              </a:rPr>
              <a:t>在另</a:t>
            </a:r>
            <a:r>
              <a:rPr sz="2000" b="1" spc="-5" dirty="0">
                <a:latin typeface="宋体"/>
                <a:cs typeface="宋体"/>
              </a:rPr>
              <a:t>一</a:t>
            </a:r>
            <a:r>
              <a:rPr sz="2000" b="1" spc="5" dirty="0">
                <a:latin typeface="宋体"/>
                <a:cs typeface="宋体"/>
              </a:rPr>
              <a:t>端进行</a:t>
            </a:r>
            <a:r>
              <a:rPr sz="2000" b="1" spc="-5" dirty="0">
                <a:latin typeface="宋体"/>
                <a:cs typeface="宋体"/>
              </a:rPr>
              <a:t>最</a:t>
            </a:r>
            <a:r>
              <a:rPr sz="2000" b="1" spc="5" dirty="0">
                <a:latin typeface="宋体"/>
                <a:cs typeface="宋体"/>
              </a:rPr>
              <a:t>近邻</a:t>
            </a:r>
            <a:r>
              <a:rPr sz="2000" b="1" spc="-5" dirty="0">
                <a:latin typeface="宋体"/>
                <a:cs typeface="宋体"/>
              </a:rPr>
              <a:t>搜</a:t>
            </a:r>
            <a:r>
              <a:rPr sz="2000" b="1" spc="5" dirty="0">
                <a:latin typeface="宋体"/>
                <a:cs typeface="宋体"/>
              </a:rPr>
              <a:t>索</a:t>
            </a:r>
            <a:r>
              <a:rPr sz="2000" dirty="0">
                <a:latin typeface="宋体"/>
                <a:cs typeface="宋体"/>
              </a:rPr>
              <a:t>。</a:t>
            </a:r>
            <a:r>
              <a:rPr sz="2000" spc="-15" dirty="0">
                <a:latin typeface="宋体"/>
                <a:cs typeface="宋体"/>
              </a:rPr>
              <a:t>否</a:t>
            </a:r>
            <a:r>
              <a:rPr sz="2000" dirty="0">
                <a:latin typeface="宋体"/>
                <a:cs typeface="宋体"/>
              </a:rPr>
              <a:t>则向</a:t>
            </a:r>
            <a:r>
              <a:rPr sz="2000" spc="-15" dirty="0">
                <a:latin typeface="宋体"/>
                <a:cs typeface="宋体"/>
              </a:rPr>
              <a:t>上</a:t>
            </a:r>
            <a:r>
              <a:rPr sz="2000" dirty="0">
                <a:latin typeface="宋体"/>
                <a:cs typeface="宋体"/>
              </a:rPr>
              <a:t>回退。</a:t>
            </a:r>
            <a:endParaRPr sz="2000">
              <a:latin typeface="宋体"/>
              <a:cs typeface="宋体"/>
            </a:endParaRPr>
          </a:p>
          <a:p>
            <a:pPr marL="584200" lvl="1" indent="-342900">
              <a:lnSpc>
                <a:spcPct val="100000"/>
              </a:lnSpc>
              <a:spcBef>
                <a:spcPts val="600"/>
              </a:spcBef>
              <a:buSzPct val="80000"/>
              <a:buFont typeface="Wingdings"/>
              <a:buChar char=""/>
              <a:tabLst>
                <a:tab pos="584200" algn="l"/>
                <a:tab pos="584835" algn="l"/>
              </a:tabLst>
            </a:pPr>
            <a:r>
              <a:rPr sz="2000" dirty="0">
                <a:latin typeface="宋体"/>
                <a:cs typeface="宋体"/>
              </a:rPr>
              <a:t>当回退到根结点时，搜</a:t>
            </a:r>
            <a:r>
              <a:rPr sz="2000" spc="-15" dirty="0">
                <a:latin typeface="宋体"/>
                <a:cs typeface="宋体"/>
              </a:rPr>
              <a:t>索</a:t>
            </a:r>
            <a:r>
              <a:rPr sz="2000" dirty="0">
                <a:latin typeface="宋体"/>
                <a:cs typeface="宋体"/>
              </a:rPr>
              <a:t>结束</a:t>
            </a:r>
            <a:r>
              <a:rPr sz="2000" spc="-15" dirty="0">
                <a:latin typeface="宋体"/>
                <a:cs typeface="宋体"/>
              </a:rPr>
              <a:t>。</a:t>
            </a:r>
            <a:r>
              <a:rPr sz="2000" dirty="0">
                <a:latin typeface="宋体"/>
                <a:cs typeface="宋体"/>
              </a:rPr>
              <a:t>最后</a:t>
            </a:r>
            <a:r>
              <a:rPr sz="2000" spc="-10" dirty="0">
                <a:latin typeface="宋体"/>
                <a:cs typeface="宋体"/>
              </a:rPr>
              <a:t>的</a:t>
            </a:r>
            <a:r>
              <a:rPr sz="2000" b="1" spc="5" dirty="0">
                <a:latin typeface="宋体"/>
                <a:cs typeface="宋体"/>
              </a:rPr>
              <a:t>当前</a:t>
            </a:r>
            <a:r>
              <a:rPr sz="2000" b="1" spc="-5" dirty="0">
                <a:latin typeface="宋体"/>
                <a:cs typeface="宋体"/>
              </a:rPr>
              <a:t>最</a:t>
            </a:r>
            <a:r>
              <a:rPr sz="2000" b="1" spc="5" dirty="0">
                <a:latin typeface="宋体"/>
                <a:cs typeface="宋体"/>
              </a:rPr>
              <a:t>近点即</a:t>
            </a:r>
            <a:r>
              <a:rPr sz="2000" b="1" spc="-5" dirty="0">
                <a:latin typeface="宋体"/>
                <a:cs typeface="宋体"/>
              </a:rPr>
              <a:t>为</a:t>
            </a:r>
            <a:r>
              <a:rPr sz="2000" b="1" spc="5" dirty="0">
                <a:latin typeface="宋体"/>
                <a:cs typeface="宋体"/>
              </a:rPr>
              <a:t>最近</a:t>
            </a:r>
            <a:r>
              <a:rPr sz="2000" b="1" spc="-5" dirty="0">
                <a:latin typeface="宋体"/>
                <a:cs typeface="宋体"/>
              </a:rPr>
              <a:t>邻</a:t>
            </a:r>
            <a:r>
              <a:rPr sz="2000" b="1" spc="5" dirty="0">
                <a:latin typeface="宋体"/>
                <a:cs typeface="宋体"/>
              </a:rPr>
              <a:t>点</a:t>
            </a:r>
            <a:r>
              <a:rPr sz="2000" b="1" spc="-5" dirty="0">
                <a:latin typeface="宋体"/>
                <a:cs typeface="宋体"/>
              </a:rPr>
              <a:t>。</a:t>
            </a:r>
            <a:endParaRPr sz="20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优缺点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1739" y="1934082"/>
            <a:ext cx="7011034" cy="17633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SzPct val="7916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dirty="0">
                <a:latin typeface="宋体"/>
                <a:cs typeface="宋体"/>
              </a:rPr>
              <a:t>优点</a:t>
            </a:r>
            <a:endParaRPr sz="2400">
              <a:latin typeface="宋体"/>
              <a:cs typeface="宋体"/>
            </a:endParaRPr>
          </a:p>
          <a:p>
            <a:pPr marL="584200" lvl="1" indent="-342900">
              <a:lnSpc>
                <a:spcPct val="100000"/>
              </a:lnSpc>
              <a:spcBef>
                <a:spcPts val="495"/>
              </a:spcBef>
              <a:buSzPct val="79166"/>
              <a:buFont typeface="Wingdings"/>
              <a:buChar char=""/>
              <a:tabLst>
                <a:tab pos="584835" algn="l"/>
              </a:tabLst>
            </a:pPr>
            <a:r>
              <a:rPr sz="2400" dirty="0">
                <a:latin typeface="宋体"/>
                <a:cs typeface="宋体"/>
              </a:rPr>
              <a:t>简单直观，易于实现</a:t>
            </a:r>
            <a:endParaRPr sz="2400">
              <a:latin typeface="宋体"/>
              <a:cs typeface="宋体"/>
            </a:endParaRPr>
          </a:p>
          <a:p>
            <a:pPr marL="584200" lvl="1" indent="-342900">
              <a:lnSpc>
                <a:spcPct val="100000"/>
              </a:lnSpc>
              <a:spcBef>
                <a:spcPts val="885"/>
              </a:spcBef>
              <a:buSzPct val="79166"/>
              <a:buFont typeface="Wingdings"/>
              <a:buChar char=""/>
              <a:tabLst>
                <a:tab pos="584835" algn="l"/>
              </a:tabLst>
            </a:pPr>
            <a:r>
              <a:rPr sz="2400" b="1" dirty="0">
                <a:latin typeface="宋体"/>
                <a:cs typeface="宋体"/>
              </a:rPr>
              <a:t>没有显式的学习过程</a:t>
            </a:r>
            <a:endParaRPr sz="2400">
              <a:latin typeface="宋体"/>
              <a:cs typeface="宋体"/>
            </a:endParaRPr>
          </a:p>
          <a:p>
            <a:pPr marL="5842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宋体"/>
                <a:cs typeface="宋体"/>
              </a:rPr>
              <a:t>新数据可以直接加入数据集而</a:t>
            </a:r>
            <a:r>
              <a:rPr sz="2400" b="1" dirty="0">
                <a:latin typeface="宋体"/>
                <a:cs typeface="宋体"/>
              </a:rPr>
              <a:t>不必进行重新训练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介绍内容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1906041"/>
            <a:ext cx="3279140" cy="338391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24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spc="-5" dirty="0">
                <a:latin typeface="宋体"/>
                <a:cs typeface="宋体"/>
              </a:rPr>
              <a:t>基本概念</a:t>
            </a:r>
            <a:endParaRPr sz="2200">
              <a:latin typeface="宋体"/>
              <a:cs typeface="宋体"/>
            </a:endParaRPr>
          </a:p>
          <a:p>
            <a:pPr marL="263525" indent="-250825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spc="-5" dirty="0">
                <a:latin typeface="宋体"/>
                <a:cs typeface="宋体"/>
              </a:rPr>
              <a:t>距离的度量、</a:t>
            </a:r>
            <a:r>
              <a:rPr sz="2200" spc="-5" dirty="0">
                <a:latin typeface="Times New Roman"/>
                <a:cs typeface="Times New Roman"/>
              </a:rPr>
              <a:t>k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宋体"/>
                <a:cs typeface="宋体"/>
              </a:rPr>
              <a:t>值的选取</a:t>
            </a:r>
            <a:endParaRPr sz="2200">
              <a:latin typeface="宋体"/>
              <a:cs typeface="宋体"/>
            </a:endParaRPr>
          </a:p>
          <a:p>
            <a:pPr marL="263525" indent="-250825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spc="-10" dirty="0">
                <a:latin typeface="宋体"/>
                <a:cs typeface="宋体"/>
              </a:rPr>
              <a:t>特征归一化</a:t>
            </a:r>
            <a:endParaRPr sz="2200">
              <a:latin typeface="宋体"/>
              <a:cs typeface="宋体"/>
            </a:endParaRPr>
          </a:p>
          <a:p>
            <a:pPr marL="263525" indent="-250825">
              <a:lnSpc>
                <a:spcPct val="100000"/>
              </a:lnSpc>
              <a:spcBef>
                <a:spcPts val="113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spc="-10" dirty="0">
                <a:latin typeface="Times New Roman"/>
                <a:cs typeface="Times New Roman"/>
              </a:rPr>
              <a:t>KD </a:t>
            </a:r>
            <a:r>
              <a:rPr sz="2200" spc="-5" dirty="0">
                <a:latin typeface="宋体"/>
                <a:cs typeface="宋体"/>
              </a:rPr>
              <a:t>树的构建与搜索</a:t>
            </a:r>
            <a:endParaRPr sz="2200">
              <a:latin typeface="宋体"/>
              <a:cs typeface="宋体"/>
            </a:endParaRPr>
          </a:p>
          <a:p>
            <a:pPr marL="263525" indent="-250825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spc="-5" dirty="0">
                <a:latin typeface="宋体"/>
                <a:cs typeface="宋体"/>
              </a:rPr>
              <a:t>优缺点</a:t>
            </a:r>
            <a:endParaRPr sz="2200">
              <a:latin typeface="宋体"/>
              <a:cs typeface="宋体"/>
            </a:endParaRPr>
          </a:p>
          <a:p>
            <a:pPr marL="263525" indent="-250825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spc="-10" dirty="0">
                <a:latin typeface="宋体"/>
                <a:cs typeface="宋体"/>
              </a:rPr>
              <a:t>现场实验</a:t>
            </a:r>
            <a:endParaRPr sz="2200">
              <a:latin typeface="宋体"/>
              <a:cs typeface="宋体"/>
            </a:endParaRPr>
          </a:p>
          <a:p>
            <a:pPr marL="263525" indent="-250825">
              <a:lnSpc>
                <a:spcPct val="100000"/>
              </a:lnSpc>
              <a:spcBef>
                <a:spcPts val="113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spc="-5" dirty="0">
                <a:latin typeface="宋体"/>
                <a:cs typeface="宋体"/>
              </a:rPr>
              <a:t>课后练习</a:t>
            </a:r>
            <a:endParaRPr sz="2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17037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优缺点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1739" y="1934082"/>
            <a:ext cx="9062085" cy="298132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SzPct val="7916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b="1" dirty="0">
                <a:latin typeface="宋体"/>
                <a:cs typeface="宋体"/>
              </a:rPr>
              <a:t>缺点</a:t>
            </a:r>
            <a:endParaRPr sz="2400" dirty="0">
              <a:latin typeface="宋体"/>
              <a:cs typeface="宋体"/>
            </a:endParaRPr>
          </a:p>
          <a:p>
            <a:pPr marL="584200" marR="5080" lvl="1" indent="-342900">
              <a:lnSpc>
                <a:spcPct val="110000"/>
              </a:lnSpc>
              <a:spcBef>
                <a:spcPts val="204"/>
              </a:spcBef>
              <a:buSzPct val="79166"/>
              <a:buFont typeface="Wingdings"/>
              <a:buChar char=""/>
              <a:tabLst>
                <a:tab pos="584835" algn="l"/>
              </a:tabLst>
            </a:pPr>
            <a:r>
              <a:rPr sz="2400" dirty="0">
                <a:latin typeface="宋体"/>
                <a:cs typeface="宋体"/>
              </a:rPr>
              <a:t>当样本不平衡时，</a:t>
            </a:r>
            <a:r>
              <a:rPr sz="2400" b="1" dirty="0">
                <a:latin typeface="宋体"/>
                <a:cs typeface="宋体"/>
              </a:rPr>
              <a:t>比如一个类的样本容量很大，其他类的样本 容量很小</a:t>
            </a:r>
            <a:r>
              <a:rPr sz="2400" dirty="0">
                <a:latin typeface="宋体"/>
                <a:cs typeface="宋体"/>
              </a:rPr>
              <a:t>，输入一个样本的时候，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宋体"/>
                <a:cs typeface="宋体"/>
              </a:rPr>
              <a:t>个邻近值大多数都是大样本 </a:t>
            </a:r>
            <a:r>
              <a:rPr sz="2400" spc="-5" dirty="0">
                <a:latin typeface="宋体"/>
                <a:cs typeface="宋体"/>
              </a:rPr>
              <a:t>容量的那个类，这时可能会导致分类错误。</a:t>
            </a:r>
            <a:endParaRPr sz="2400" dirty="0">
              <a:latin typeface="宋体"/>
              <a:cs typeface="宋体"/>
            </a:endParaRPr>
          </a:p>
          <a:p>
            <a:pPr marL="584200" marR="254635" lvl="1" indent="-342900">
              <a:lnSpc>
                <a:spcPct val="110000"/>
              </a:lnSpc>
              <a:spcBef>
                <a:spcPts val="600"/>
              </a:spcBef>
              <a:buSzPct val="79166"/>
              <a:buFont typeface="Wingdings"/>
              <a:buChar char=""/>
              <a:tabLst>
                <a:tab pos="584835" algn="l"/>
              </a:tabLst>
            </a:pPr>
            <a:r>
              <a:rPr sz="2400" dirty="0">
                <a:latin typeface="宋体"/>
                <a:cs typeface="宋体"/>
              </a:rPr>
              <a:t>计算量较大。当维数较大时，直接利用</a:t>
            </a:r>
            <a:r>
              <a:rPr sz="2400" spc="-645" dirty="0">
                <a:latin typeface="宋体"/>
                <a:cs typeface="宋体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宋体"/>
                <a:cs typeface="宋体"/>
              </a:rPr>
              <a:t>树快速检索的性能 急剧下降。</a:t>
            </a:r>
          </a:p>
          <a:p>
            <a:pPr marL="584200">
              <a:lnSpc>
                <a:spcPct val="100000"/>
              </a:lnSpc>
              <a:spcBef>
                <a:spcPts val="375"/>
              </a:spcBef>
            </a:pP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spc="-5" dirty="0">
                <a:latin typeface="宋体"/>
                <a:cs typeface="宋体"/>
              </a:rPr>
              <a:t>个节点</a:t>
            </a:r>
            <a:r>
              <a:rPr sz="2400" dirty="0">
                <a:latin typeface="宋体"/>
                <a:cs typeface="宋体"/>
              </a:rPr>
              <a:t>的</a:t>
            </a:r>
            <a:r>
              <a:rPr sz="2400" spc="-600" dirty="0">
                <a:latin typeface="宋体"/>
                <a:cs typeface="宋体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宋体"/>
                <a:cs typeface="宋体"/>
              </a:rPr>
              <a:t>维</a:t>
            </a:r>
            <a:r>
              <a:rPr sz="2400" spc="-605" dirty="0">
                <a:latin typeface="宋体"/>
                <a:cs typeface="宋体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宋体"/>
                <a:cs typeface="宋体"/>
              </a:rPr>
              <a:t>树搜索过程时间复杂度</a:t>
            </a:r>
            <a:r>
              <a:rPr sz="2400" dirty="0">
                <a:latin typeface="宋体"/>
                <a:cs typeface="宋体"/>
              </a:rPr>
              <a:t>为</a:t>
            </a:r>
            <a:r>
              <a:rPr sz="2400" spc="-610" dirty="0">
                <a:latin typeface="宋体"/>
                <a:cs typeface="宋体"/>
              </a:rPr>
              <a:t> </a:t>
            </a:r>
            <a:r>
              <a:rPr sz="2400" spc="50" dirty="0">
                <a:latin typeface="Cambria Math"/>
                <a:cs typeface="Cambria Math"/>
              </a:rPr>
              <a:t>𝑂(𝑘𝑁</a:t>
            </a:r>
            <a:r>
              <a:rPr sz="2625" spc="75" baseline="28571" dirty="0">
                <a:latin typeface="Cambria Math"/>
                <a:cs typeface="Cambria Math"/>
              </a:rPr>
              <a:t>1−1/𝑘</a:t>
            </a:r>
            <a:r>
              <a:rPr sz="2400" spc="50" dirty="0">
                <a:latin typeface="Cambria Math"/>
                <a:cs typeface="Cambria Math"/>
              </a:rPr>
              <a:t>)</a:t>
            </a:r>
            <a:endParaRPr sz="24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现场实验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1739" y="1781682"/>
            <a:ext cx="2807335" cy="1765935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789"/>
              </a:spcBef>
              <a:buSzPct val="79166"/>
              <a:buFont typeface="Wingdings"/>
              <a:buChar char=""/>
              <a:tabLst>
                <a:tab pos="355600" algn="l"/>
                <a:tab pos="356235" algn="l"/>
                <a:tab pos="1574800" algn="l"/>
              </a:tabLst>
            </a:pPr>
            <a:r>
              <a:rPr sz="2400" dirty="0">
                <a:latin typeface="宋体"/>
                <a:cs typeface="宋体"/>
              </a:rPr>
              <a:t>数据集:	MNIST</a:t>
            </a:r>
          </a:p>
          <a:p>
            <a:pPr marL="355600" indent="-342900">
              <a:lnSpc>
                <a:spcPct val="100000"/>
              </a:lnSpc>
              <a:spcBef>
                <a:spcPts val="1695"/>
              </a:spcBef>
              <a:buSzPct val="7916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dirty="0">
                <a:latin typeface="宋体"/>
                <a:cs typeface="宋体"/>
              </a:rPr>
              <a:t>语言：Python</a:t>
            </a:r>
            <a:r>
              <a:rPr sz="2400" spc="-3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3</a:t>
            </a:r>
          </a:p>
          <a:p>
            <a:pPr marL="355600" indent="-342900">
              <a:lnSpc>
                <a:spcPct val="100000"/>
              </a:lnSpc>
              <a:spcBef>
                <a:spcPts val="1680"/>
              </a:spcBef>
              <a:buSzPct val="79166"/>
              <a:buFont typeface="Wingdings"/>
              <a:buChar char=""/>
              <a:tabLst>
                <a:tab pos="355600" algn="l"/>
                <a:tab pos="356235" algn="l"/>
              </a:tabLst>
            </a:pPr>
            <a:r>
              <a:rPr sz="2400" spc="-5" dirty="0">
                <a:latin typeface="宋体"/>
                <a:cs typeface="宋体"/>
              </a:rPr>
              <a:t>库：scikit-learn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894333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宋体"/>
                <a:cs typeface="宋体"/>
              </a:rPr>
              <a:t>课后练习</a:t>
            </a:r>
            <a:endParaRPr sz="44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1739" y="1996566"/>
            <a:ext cx="8103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6700" algn="l"/>
                <a:tab pos="7176134" algn="l"/>
              </a:tabLst>
            </a:pPr>
            <a:r>
              <a:rPr sz="2400" dirty="0">
                <a:latin typeface="宋体"/>
                <a:cs typeface="宋体"/>
              </a:rPr>
              <a:t>推广在</a:t>
            </a:r>
            <a:r>
              <a:rPr sz="2400" spc="-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KD	树中寻找最近邻的算法，思考如何搜索</a:t>
            </a:r>
            <a:r>
              <a:rPr sz="2400" spc="5" dirty="0">
                <a:latin typeface="宋体"/>
                <a:cs typeface="宋体"/>
              </a:rPr>
              <a:t> </a:t>
            </a:r>
            <a:r>
              <a:rPr sz="2400" dirty="0">
                <a:latin typeface="宋体"/>
                <a:cs typeface="宋体"/>
              </a:rPr>
              <a:t>k	近邻。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60975" y="2891739"/>
            <a:ext cx="17405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DF5227"/>
                </a:solidFill>
                <a:latin typeface="楷体"/>
                <a:cs typeface="楷体"/>
              </a:rPr>
              <a:t>谢</a:t>
            </a:r>
            <a:r>
              <a:rPr sz="5400" spc="-100" dirty="0">
                <a:solidFill>
                  <a:srgbClr val="DF5227"/>
                </a:solidFill>
                <a:latin typeface="楷体"/>
                <a:cs typeface="楷体"/>
              </a:rPr>
              <a:t> </a:t>
            </a:r>
            <a:r>
              <a:rPr sz="5400" dirty="0">
                <a:solidFill>
                  <a:srgbClr val="DF5227"/>
                </a:solidFill>
                <a:latin typeface="楷体"/>
                <a:cs typeface="楷体"/>
              </a:rPr>
              <a:t>谢</a:t>
            </a:r>
            <a:endParaRPr sz="5400">
              <a:latin typeface="楷体"/>
              <a:cs typeface="楷体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xfrm>
            <a:off x="10766932" y="6315692"/>
            <a:ext cx="203200" cy="194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基本概念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2044" y="1890801"/>
            <a:ext cx="9720580" cy="2084705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36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spc="-5" dirty="0">
                <a:latin typeface="Times New Roman"/>
                <a:cs typeface="Times New Roman"/>
              </a:rPr>
              <a:t>K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宋体"/>
                <a:cs typeface="宋体"/>
              </a:rPr>
              <a:t>近邻算</a:t>
            </a:r>
            <a:r>
              <a:rPr sz="2200" dirty="0">
                <a:latin typeface="宋体"/>
                <a:cs typeface="宋体"/>
              </a:rPr>
              <a:t>法</a:t>
            </a:r>
            <a:r>
              <a:rPr sz="2200" spc="-5" dirty="0">
                <a:latin typeface="宋体"/>
                <a:cs typeface="宋体"/>
              </a:rPr>
              <a:t>是一种</a:t>
            </a:r>
            <a:r>
              <a:rPr sz="2200" b="1" spc="5" dirty="0">
                <a:latin typeface="宋体"/>
                <a:cs typeface="宋体"/>
              </a:rPr>
              <a:t>基本</a:t>
            </a:r>
            <a:r>
              <a:rPr sz="2200" b="1" spc="-5" dirty="0">
                <a:latin typeface="宋体"/>
                <a:cs typeface="宋体"/>
              </a:rPr>
              <a:t>分类和</a:t>
            </a:r>
            <a:r>
              <a:rPr sz="2200" b="1" spc="5" dirty="0">
                <a:latin typeface="宋体"/>
                <a:cs typeface="宋体"/>
              </a:rPr>
              <a:t>回归</a:t>
            </a:r>
            <a:r>
              <a:rPr sz="2200" b="1" spc="-5" dirty="0">
                <a:latin typeface="宋体"/>
                <a:cs typeface="宋体"/>
              </a:rPr>
              <a:t>方</a:t>
            </a:r>
            <a:r>
              <a:rPr sz="2200" b="1" spc="-10" dirty="0">
                <a:latin typeface="宋体"/>
                <a:cs typeface="宋体"/>
              </a:rPr>
              <a:t>法</a:t>
            </a:r>
            <a:r>
              <a:rPr sz="2200" spc="-5" dirty="0">
                <a:latin typeface="宋体"/>
                <a:cs typeface="宋体"/>
              </a:rPr>
              <a:t>。本</a:t>
            </a:r>
            <a:r>
              <a:rPr sz="2200" spc="-560" dirty="0">
                <a:latin typeface="宋体"/>
                <a:cs typeface="宋体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ppt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宋体"/>
                <a:cs typeface="宋体"/>
              </a:rPr>
              <a:t>只讨论分</a:t>
            </a:r>
            <a:r>
              <a:rPr sz="2200" dirty="0">
                <a:latin typeface="宋体"/>
                <a:cs typeface="宋体"/>
              </a:rPr>
              <a:t>类</a:t>
            </a:r>
            <a:r>
              <a:rPr sz="2200" spc="-5" dirty="0">
                <a:latin typeface="宋体"/>
                <a:cs typeface="宋体"/>
              </a:rPr>
              <a:t>问题的</a:t>
            </a:r>
            <a:r>
              <a:rPr sz="2200" spc="-555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宋体"/>
                <a:cs typeface="宋体"/>
              </a:rPr>
              <a:t>近</a:t>
            </a:r>
            <a:r>
              <a:rPr sz="2200" spc="-5" dirty="0">
                <a:latin typeface="宋体"/>
                <a:cs typeface="宋体"/>
              </a:rPr>
              <a:t>邻法。</a:t>
            </a:r>
            <a:endParaRPr sz="2200" dirty="0">
              <a:latin typeface="宋体"/>
              <a:cs typeface="宋体"/>
            </a:endParaRPr>
          </a:p>
          <a:p>
            <a:pPr marL="240665" marR="231140" indent="-227965">
              <a:lnSpc>
                <a:spcPts val="2260"/>
              </a:lnSpc>
              <a:spcBef>
                <a:spcPts val="165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spc="-5" dirty="0">
                <a:latin typeface="宋体"/>
                <a:cs typeface="宋体"/>
              </a:rPr>
              <a:t>给定一个训练数据集，对新的输入</a:t>
            </a:r>
            <a:r>
              <a:rPr sz="2200" dirty="0">
                <a:latin typeface="宋体"/>
                <a:cs typeface="宋体"/>
              </a:rPr>
              <a:t>实</a:t>
            </a:r>
            <a:r>
              <a:rPr sz="2200" spc="-5" dirty="0">
                <a:latin typeface="宋体"/>
                <a:cs typeface="宋体"/>
              </a:rPr>
              <a:t>例，</a:t>
            </a:r>
            <a:r>
              <a:rPr sz="2200" dirty="0">
                <a:latin typeface="宋体"/>
                <a:cs typeface="宋体"/>
              </a:rPr>
              <a:t>在</a:t>
            </a:r>
            <a:r>
              <a:rPr sz="2200" spc="-5" dirty="0">
                <a:latin typeface="宋体"/>
                <a:cs typeface="宋体"/>
              </a:rPr>
              <a:t>训练</a:t>
            </a:r>
            <a:r>
              <a:rPr sz="2200" dirty="0">
                <a:latin typeface="宋体"/>
                <a:cs typeface="宋体"/>
              </a:rPr>
              <a:t>数</a:t>
            </a:r>
            <a:r>
              <a:rPr sz="2200" spc="-5" dirty="0">
                <a:latin typeface="宋体"/>
                <a:cs typeface="宋体"/>
              </a:rPr>
              <a:t>据集</a:t>
            </a:r>
            <a:r>
              <a:rPr sz="2200" dirty="0">
                <a:latin typeface="宋体"/>
                <a:cs typeface="宋体"/>
              </a:rPr>
              <a:t>中</a:t>
            </a:r>
            <a:r>
              <a:rPr sz="2200" spc="-5" dirty="0">
                <a:latin typeface="宋体"/>
                <a:cs typeface="宋体"/>
              </a:rPr>
              <a:t>找到</a:t>
            </a:r>
            <a:r>
              <a:rPr sz="2200" dirty="0">
                <a:latin typeface="宋体"/>
                <a:cs typeface="宋体"/>
              </a:rPr>
              <a:t>与</a:t>
            </a:r>
            <a:r>
              <a:rPr sz="2200" spc="-5" dirty="0">
                <a:latin typeface="宋体"/>
                <a:cs typeface="宋体"/>
              </a:rPr>
              <a:t>该实</a:t>
            </a:r>
            <a:r>
              <a:rPr sz="2200" spc="30" dirty="0">
                <a:latin typeface="宋体"/>
                <a:cs typeface="宋体"/>
              </a:rPr>
              <a:t>例</a:t>
            </a:r>
            <a:r>
              <a:rPr sz="2200" b="1" spc="-5" dirty="0">
                <a:latin typeface="宋体"/>
                <a:cs typeface="宋体"/>
              </a:rPr>
              <a:t>最邻 近</a:t>
            </a:r>
            <a:r>
              <a:rPr sz="2200" spc="-5" dirty="0">
                <a:latin typeface="宋体"/>
                <a:cs typeface="宋体"/>
              </a:rPr>
              <a:t>的</a:t>
            </a:r>
            <a:r>
              <a:rPr sz="2200" spc="-545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 </a:t>
            </a:r>
            <a:r>
              <a:rPr sz="2200" spc="-5" dirty="0">
                <a:latin typeface="宋体"/>
                <a:cs typeface="宋体"/>
              </a:rPr>
              <a:t>个实例，</a:t>
            </a:r>
            <a:endParaRPr sz="2200" dirty="0">
              <a:latin typeface="宋体"/>
              <a:cs typeface="宋体"/>
            </a:endParaRPr>
          </a:p>
          <a:p>
            <a:pPr marL="240665" marR="196850" indent="-227965">
              <a:lnSpc>
                <a:spcPts val="2380"/>
              </a:lnSpc>
              <a:spcBef>
                <a:spcPts val="1425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b="1" spc="-15" dirty="0">
                <a:latin typeface="宋体"/>
                <a:cs typeface="宋体"/>
              </a:rPr>
              <a:t>这</a:t>
            </a:r>
            <a:r>
              <a:rPr sz="2200" b="1" spc="-570" dirty="0">
                <a:latin typeface="宋体"/>
                <a:cs typeface="宋体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k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宋体"/>
                <a:cs typeface="宋体"/>
              </a:rPr>
              <a:t>个实例的多数属于某个</a:t>
            </a:r>
            <a:r>
              <a:rPr sz="2200" b="1" dirty="0">
                <a:latin typeface="宋体"/>
                <a:cs typeface="宋体"/>
              </a:rPr>
              <a:t>类</a:t>
            </a:r>
            <a:r>
              <a:rPr sz="2200" spc="-5" dirty="0">
                <a:latin typeface="宋体"/>
                <a:cs typeface="宋体"/>
              </a:rPr>
              <a:t>，就</a:t>
            </a:r>
            <a:r>
              <a:rPr sz="2200" dirty="0">
                <a:latin typeface="宋体"/>
                <a:cs typeface="宋体"/>
              </a:rPr>
              <a:t>把</a:t>
            </a:r>
            <a:r>
              <a:rPr sz="2200" spc="-5" dirty="0">
                <a:latin typeface="宋体"/>
                <a:cs typeface="宋体"/>
              </a:rPr>
              <a:t>该输</a:t>
            </a:r>
            <a:r>
              <a:rPr sz="2200" dirty="0">
                <a:latin typeface="宋体"/>
                <a:cs typeface="宋体"/>
              </a:rPr>
              <a:t>入</a:t>
            </a:r>
            <a:r>
              <a:rPr sz="2200" spc="-5" dirty="0">
                <a:latin typeface="宋体"/>
                <a:cs typeface="宋体"/>
              </a:rPr>
              <a:t>实例</a:t>
            </a:r>
            <a:r>
              <a:rPr sz="2200" dirty="0">
                <a:latin typeface="宋体"/>
                <a:cs typeface="宋体"/>
              </a:rPr>
              <a:t>分</a:t>
            </a:r>
            <a:r>
              <a:rPr sz="2200" spc="-5" dirty="0">
                <a:latin typeface="宋体"/>
                <a:cs typeface="宋体"/>
              </a:rPr>
              <a:t>类到</a:t>
            </a:r>
            <a:r>
              <a:rPr sz="2200" dirty="0">
                <a:latin typeface="宋体"/>
                <a:cs typeface="宋体"/>
              </a:rPr>
              <a:t>这</a:t>
            </a:r>
            <a:r>
              <a:rPr sz="2200" spc="-5" dirty="0">
                <a:latin typeface="宋体"/>
                <a:cs typeface="宋体"/>
              </a:rPr>
              <a:t>个类</a:t>
            </a:r>
            <a:r>
              <a:rPr sz="2200" dirty="0">
                <a:latin typeface="宋体"/>
                <a:cs typeface="宋体"/>
              </a:rPr>
              <a:t>中</a:t>
            </a:r>
            <a:r>
              <a:rPr sz="2200" spc="-5" dirty="0">
                <a:latin typeface="宋体"/>
                <a:cs typeface="宋体"/>
              </a:rPr>
              <a:t>。</a:t>
            </a:r>
            <a:r>
              <a:rPr sz="2200" spc="15" dirty="0">
                <a:latin typeface="宋体"/>
                <a:cs typeface="宋体"/>
              </a:rPr>
              <a:t>（</a:t>
            </a:r>
            <a:r>
              <a:rPr sz="2200" b="1" spc="5" dirty="0">
                <a:latin typeface="宋体"/>
                <a:cs typeface="宋体"/>
              </a:rPr>
              <a:t>类</a:t>
            </a:r>
            <a:r>
              <a:rPr sz="2200" b="1" spc="-10" dirty="0">
                <a:latin typeface="宋体"/>
                <a:cs typeface="宋体"/>
              </a:rPr>
              <a:t>似</a:t>
            </a:r>
            <a:r>
              <a:rPr sz="2200" b="1" spc="-15" dirty="0">
                <a:latin typeface="宋体"/>
                <a:cs typeface="宋体"/>
              </a:rPr>
              <a:t>于 </a:t>
            </a:r>
            <a:r>
              <a:rPr sz="2200" b="1" spc="-5" dirty="0">
                <a:latin typeface="宋体"/>
                <a:cs typeface="宋体"/>
              </a:rPr>
              <a:t>现实生活中少数服从多数的思</a:t>
            </a:r>
            <a:r>
              <a:rPr sz="2200" b="1" spc="10" dirty="0">
                <a:latin typeface="宋体"/>
                <a:cs typeface="宋体"/>
              </a:rPr>
              <a:t>想</a:t>
            </a:r>
            <a:r>
              <a:rPr sz="2200" spc="-5" dirty="0">
                <a:latin typeface="宋体"/>
                <a:cs typeface="宋体"/>
              </a:rPr>
              <a:t>）</a:t>
            </a:r>
            <a:endParaRPr sz="22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2829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宋体"/>
                <a:cs typeface="宋体"/>
              </a:rPr>
              <a:t>距离的度量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2443352"/>
            <a:ext cx="2543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宋体"/>
                <a:cs typeface="宋体"/>
              </a:rPr>
              <a:t>最常见</a:t>
            </a:r>
            <a:r>
              <a:rPr sz="2200" spc="5" dirty="0">
                <a:latin typeface="宋体"/>
                <a:cs typeface="宋体"/>
              </a:rPr>
              <a:t>的</a:t>
            </a:r>
            <a:r>
              <a:rPr sz="2200" b="1" spc="5" dirty="0">
                <a:latin typeface="宋体"/>
                <a:cs typeface="宋体"/>
              </a:rPr>
              <a:t>欧</a:t>
            </a:r>
            <a:r>
              <a:rPr sz="2200" b="1" spc="-10" dirty="0">
                <a:latin typeface="宋体"/>
                <a:cs typeface="宋体"/>
              </a:rPr>
              <a:t>氏距离</a:t>
            </a:r>
            <a:r>
              <a:rPr sz="2200" b="1" spc="-15" dirty="0">
                <a:latin typeface="宋体"/>
                <a:cs typeface="宋体"/>
              </a:rPr>
              <a:t>：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527" y="2443352"/>
            <a:ext cx="17068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宋体"/>
                <a:cs typeface="宋体"/>
              </a:rPr>
              <a:t>曼哈顿距离</a:t>
            </a:r>
            <a:r>
              <a:rPr sz="2200" spc="-5" dirty="0">
                <a:latin typeface="宋体"/>
                <a:cs typeface="宋体"/>
              </a:rPr>
              <a:t>：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889" y="2443352"/>
            <a:ext cx="3390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宋体"/>
                <a:cs typeface="宋体"/>
              </a:rPr>
              <a:t>更一般的</a:t>
            </a:r>
            <a:r>
              <a:rPr sz="2200" spc="-575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Minkowski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宋体"/>
                <a:cs typeface="宋体"/>
              </a:rPr>
              <a:t>距离：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36698" y="3087210"/>
            <a:ext cx="1855630" cy="915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4493" y="3056651"/>
            <a:ext cx="1763833" cy="970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72938" y="2967961"/>
            <a:ext cx="2252808" cy="105478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24127" y="4919853"/>
            <a:ext cx="947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在实际应用中，距离函数的选择应该根据数据的特性和分析的需要而定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2805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K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值的选取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906041"/>
            <a:ext cx="6980555" cy="290512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24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spc="-5" dirty="0">
                <a:latin typeface="宋体"/>
                <a:cs typeface="宋体"/>
              </a:rPr>
              <a:t>右图中，</a:t>
            </a:r>
            <a:r>
              <a:rPr sz="2200" spc="-545" dirty="0">
                <a:latin typeface="宋体"/>
                <a:cs typeface="宋体"/>
              </a:rPr>
              <a:t> </a:t>
            </a:r>
            <a:r>
              <a:rPr sz="2200" spc="-5" dirty="0">
                <a:latin typeface="宋体"/>
                <a:cs typeface="宋体"/>
              </a:rPr>
              <a:t>有</a:t>
            </a:r>
            <a:r>
              <a:rPr sz="2200" b="1" spc="-5" dirty="0">
                <a:latin typeface="宋体"/>
                <a:cs typeface="宋体"/>
              </a:rPr>
              <a:t>两类</a:t>
            </a:r>
            <a:r>
              <a:rPr sz="2200" spc="-5" dirty="0">
                <a:latin typeface="宋体"/>
                <a:cs typeface="宋体"/>
              </a:rPr>
              <a:t>不同的样本数据：蓝色和</a:t>
            </a:r>
            <a:r>
              <a:rPr sz="2200" dirty="0">
                <a:latin typeface="宋体"/>
                <a:cs typeface="宋体"/>
              </a:rPr>
              <a:t>红</a:t>
            </a:r>
            <a:r>
              <a:rPr sz="2200" spc="-5" dirty="0">
                <a:latin typeface="宋体"/>
                <a:cs typeface="宋体"/>
              </a:rPr>
              <a:t>色</a:t>
            </a:r>
            <a:endParaRPr sz="2200" dirty="0">
              <a:latin typeface="宋体"/>
              <a:cs typeface="宋体"/>
            </a:endParaRPr>
          </a:p>
          <a:p>
            <a:pPr marL="263525" indent="-250825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spc="-5" dirty="0">
                <a:latin typeface="宋体"/>
                <a:cs typeface="宋体"/>
              </a:rPr>
              <a:t>绿色的圆是</a:t>
            </a:r>
            <a:r>
              <a:rPr sz="2200" b="1" spc="-5" dirty="0">
                <a:latin typeface="宋体"/>
                <a:cs typeface="宋体"/>
              </a:rPr>
              <a:t>待分类的数据</a:t>
            </a:r>
            <a:endParaRPr sz="2200" dirty="0">
              <a:latin typeface="宋体"/>
              <a:cs typeface="宋体"/>
            </a:endParaRPr>
          </a:p>
          <a:p>
            <a:pPr marL="263525" indent="-250825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spc="-5" dirty="0">
                <a:latin typeface="宋体"/>
                <a:cs typeface="宋体"/>
              </a:rPr>
              <a:t>问题</a:t>
            </a:r>
            <a:r>
              <a:rPr sz="2200" spc="-15" dirty="0">
                <a:latin typeface="宋体"/>
                <a:cs typeface="宋体"/>
              </a:rPr>
              <a:t>：</a:t>
            </a:r>
            <a:r>
              <a:rPr sz="2200" dirty="0">
                <a:latin typeface="宋体"/>
                <a:cs typeface="宋体"/>
              </a:rPr>
              <a:t>这个</a:t>
            </a:r>
            <a:r>
              <a:rPr sz="2200" spc="-5" dirty="0">
                <a:latin typeface="宋体"/>
                <a:cs typeface="宋体"/>
              </a:rPr>
              <a:t>绿色</a:t>
            </a:r>
            <a:r>
              <a:rPr sz="2200" spc="-15" dirty="0">
                <a:latin typeface="宋体"/>
                <a:cs typeface="宋体"/>
              </a:rPr>
              <a:t>的</a:t>
            </a:r>
            <a:r>
              <a:rPr sz="2200" dirty="0">
                <a:latin typeface="宋体"/>
                <a:cs typeface="宋体"/>
              </a:rPr>
              <a:t>圆属</a:t>
            </a:r>
            <a:r>
              <a:rPr sz="2200" spc="-5" dirty="0">
                <a:latin typeface="宋体"/>
                <a:cs typeface="宋体"/>
              </a:rPr>
              <a:t>于蓝</a:t>
            </a:r>
            <a:r>
              <a:rPr sz="2200" spc="-15" dirty="0">
                <a:latin typeface="宋体"/>
                <a:cs typeface="宋体"/>
              </a:rPr>
              <a:t>色</a:t>
            </a:r>
            <a:r>
              <a:rPr sz="2200" dirty="0">
                <a:latin typeface="宋体"/>
                <a:cs typeface="宋体"/>
              </a:rPr>
              <a:t>的分</a:t>
            </a:r>
            <a:r>
              <a:rPr sz="2200" spc="-5" dirty="0">
                <a:latin typeface="宋体"/>
                <a:cs typeface="宋体"/>
              </a:rPr>
              <a:t>类还</a:t>
            </a:r>
            <a:r>
              <a:rPr sz="2200" spc="-15" dirty="0">
                <a:latin typeface="宋体"/>
                <a:cs typeface="宋体"/>
              </a:rPr>
              <a:t>是</a:t>
            </a:r>
            <a:r>
              <a:rPr sz="2200" dirty="0">
                <a:latin typeface="宋体"/>
                <a:cs typeface="宋体"/>
              </a:rPr>
              <a:t>红色</a:t>
            </a:r>
            <a:r>
              <a:rPr sz="2200" spc="-5" dirty="0">
                <a:latin typeface="宋体"/>
                <a:cs typeface="宋体"/>
              </a:rPr>
              <a:t>的分</a:t>
            </a:r>
            <a:r>
              <a:rPr sz="2200" spc="-15" dirty="0">
                <a:latin typeface="宋体"/>
                <a:cs typeface="宋体"/>
              </a:rPr>
              <a:t>类</a:t>
            </a:r>
            <a:r>
              <a:rPr sz="2200" spc="-5" dirty="0">
                <a:latin typeface="宋体"/>
                <a:cs typeface="宋体"/>
              </a:rPr>
              <a:t>？</a:t>
            </a:r>
            <a:endParaRPr sz="2200" dirty="0">
              <a:latin typeface="宋体"/>
              <a:cs typeface="宋体"/>
            </a:endParaRPr>
          </a:p>
          <a:p>
            <a:pPr>
              <a:lnSpc>
                <a:spcPct val="100000"/>
              </a:lnSpc>
              <a:buFont typeface="Wingdings"/>
              <a:buChar char=""/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"/>
            </a:pPr>
            <a:endParaRPr sz="2050" dirty="0">
              <a:latin typeface="Times New Roman"/>
              <a:cs typeface="Times New Roman"/>
            </a:endParaRPr>
          </a:p>
          <a:p>
            <a:pPr marL="263525" indent="-250825">
              <a:lnSpc>
                <a:spcPct val="100000"/>
              </a:lnSpc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spc="-5" dirty="0">
                <a:latin typeface="宋体"/>
                <a:cs typeface="宋体"/>
              </a:rPr>
              <a:t>如果</a:t>
            </a:r>
            <a:r>
              <a:rPr sz="2200" spc="-630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k=3</a:t>
            </a:r>
            <a:r>
              <a:rPr sz="2200" spc="-5" dirty="0">
                <a:latin typeface="宋体"/>
                <a:cs typeface="宋体"/>
              </a:rPr>
              <a:t>，答案是属于红色</a:t>
            </a:r>
            <a:endParaRPr sz="2200" dirty="0">
              <a:latin typeface="宋体"/>
              <a:cs typeface="宋体"/>
            </a:endParaRPr>
          </a:p>
          <a:p>
            <a:pPr marL="263525" indent="-250825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spc="-10" dirty="0">
                <a:latin typeface="宋体"/>
                <a:cs typeface="宋体"/>
              </a:rPr>
              <a:t>如</a:t>
            </a:r>
            <a:r>
              <a:rPr sz="2200" spc="-5" dirty="0">
                <a:latin typeface="宋体"/>
                <a:cs typeface="宋体"/>
              </a:rPr>
              <a:t>果</a:t>
            </a:r>
            <a:r>
              <a:rPr sz="2200" spc="-620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k=5</a:t>
            </a:r>
            <a:r>
              <a:rPr sz="2200" spc="-5" dirty="0">
                <a:latin typeface="宋体"/>
                <a:cs typeface="宋体"/>
              </a:rPr>
              <a:t>，</a:t>
            </a:r>
            <a:r>
              <a:rPr sz="2200" spc="-10" dirty="0">
                <a:latin typeface="宋体"/>
                <a:cs typeface="宋体"/>
              </a:rPr>
              <a:t>答案是属于蓝色</a:t>
            </a:r>
            <a:endParaRPr sz="2200" dirty="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42731" y="2209800"/>
            <a:ext cx="3532631" cy="27645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2805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K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值的选取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906041"/>
            <a:ext cx="5979160" cy="320675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200" spc="-5" dirty="0">
                <a:latin typeface="宋体"/>
                <a:cs typeface="宋体"/>
              </a:rPr>
              <a:t>如果</a:t>
            </a:r>
            <a:r>
              <a:rPr sz="2200" spc="-555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宋体"/>
                <a:cs typeface="宋体"/>
              </a:rPr>
              <a:t>值过小，</a:t>
            </a:r>
            <a:endParaRPr sz="2200">
              <a:latin typeface="宋体"/>
              <a:cs typeface="宋体"/>
            </a:endParaRPr>
          </a:p>
          <a:p>
            <a:pPr marL="263525" indent="-250825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b="1" spc="-5" dirty="0">
                <a:latin typeface="宋体"/>
                <a:cs typeface="宋体"/>
              </a:rPr>
              <a:t>整体模型会变得复杂</a:t>
            </a:r>
            <a:endParaRPr sz="2200">
              <a:latin typeface="宋体"/>
              <a:cs typeface="宋体"/>
            </a:endParaRPr>
          </a:p>
          <a:p>
            <a:pPr marL="263525" indent="-250825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b="1" spc="-10" dirty="0">
                <a:latin typeface="宋体"/>
                <a:cs typeface="宋体"/>
              </a:rPr>
              <a:t>很容易学习到噪声</a:t>
            </a:r>
            <a:endParaRPr sz="2200">
              <a:latin typeface="宋体"/>
              <a:cs typeface="宋体"/>
            </a:endParaRPr>
          </a:p>
          <a:p>
            <a:pPr marL="263525" indent="-250825">
              <a:lnSpc>
                <a:spcPct val="100000"/>
              </a:lnSpc>
              <a:spcBef>
                <a:spcPts val="113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b="1" spc="-5" dirty="0">
                <a:latin typeface="宋体"/>
                <a:cs typeface="宋体"/>
              </a:rPr>
              <a:t>容易发生过拟合</a:t>
            </a:r>
            <a:endParaRPr sz="2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510"/>
              </a:lnSpc>
            </a:pPr>
            <a:r>
              <a:rPr sz="2200" spc="-10" dirty="0">
                <a:latin typeface="宋体"/>
                <a:cs typeface="宋体"/>
              </a:rPr>
              <a:t>右图中</a:t>
            </a:r>
            <a:r>
              <a:rPr sz="2200" spc="-5" dirty="0">
                <a:latin typeface="宋体"/>
                <a:cs typeface="宋体"/>
              </a:rPr>
              <a:t>，</a:t>
            </a:r>
            <a:r>
              <a:rPr sz="2200" spc="-5" dirty="0">
                <a:latin typeface="Times New Roman"/>
                <a:cs typeface="Times New Roman"/>
              </a:rPr>
              <a:t>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=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1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宋体"/>
                <a:cs typeface="宋体"/>
              </a:rPr>
              <a:t>时，红色块被分类</a:t>
            </a:r>
            <a:r>
              <a:rPr sz="2200" spc="-5" dirty="0">
                <a:latin typeface="宋体"/>
                <a:cs typeface="宋体"/>
              </a:rPr>
              <a:t>到</a:t>
            </a:r>
            <a:r>
              <a:rPr sz="2200" b="1" spc="-10" dirty="0">
                <a:latin typeface="宋体"/>
                <a:cs typeface="宋体"/>
              </a:rPr>
              <a:t>黑色圆</a:t>
            </a:r>
            <a:r>
              <a:rPr sz="2200" b="1" spc="-5" dirty="0">
                <a:latin typeface="宋体"/>
                <a:cs typeface="宋体"/>
              </a:rPr>
              <a:t>点</a:t>
            </a:r>
            <a:r>
              <a:rPr sz="2200" spc="-10" dirty="0">
                <a:latin typeface="宋体"/>
                <a:cs typeface="宋体"/>
              </a:rPr>
              <a:t>的类</a:t>
            </a:r>
            <a:endParaRPr sz="2200">
              <a:latin typeface="宋体"/>
              <a:cs typeface="宋体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latin typeface="宋体"/>
                <a:cs typeface="宋体"/>
              </a:rPr>
              <a:t>别中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55938" y="1929383"/>
            <a:ext cx="3677981" cy="3589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67521" y="2797301"/>
            <a:ext cx="641985" cy="413384"/>
          </a:xfrm>
          <a:custGeom>
            <a:avLst/>
            <a:gdLst/>
            <a:ahLst/>
            <a:cxnLst/>
            <a:rect l="l" t="t" r="r" b="b"/>
            <a:pathLst>
              <a:path w="641984" h="413385">
                <a:moveTo>
                  <a:pt x="0" y="206501"/>
                </a:moveTo>
                <a:lnTo>
                  <a:pt x="20071" y="134447"/>
                </a:lnTo>
                <a:lnTo>
                  <a:pt x="43800" y="102277"/>
                </a:lnTo>
                <a:lnTo>
                  <a:pt x="75451" y="73456"/>
                </a:lnTo>
                <a:lnTo>
                  <a:pt x="114117" y="48567"/>
                </a:lnTo>
                <a:lnTo>
                  <a:pt x="158891" y="28193"/>
                </a:lnTo>
                <a:lnTo>
                  <a:pt x="208867" y="12919"/>
                </a:lnTo>
                <a:lnTo>
                  <a:pt x="263139" y="3327"/>
                </a:lnTo>
                <a:lnTo>
                  <a:pt x="320801" y="0"/>
                </a:lnTo>
                <a:lnTo>
                  <a:pt x="378464" y="3327"/>
                </a:lnTo>
                <a:lnTo>
                  <a:pt x="432736" y="12919"/>
                </a:lnTo>
                <a:lnTo>
                  <a:pt x="482712" y="28194"/>
                </a:lnTo>
                <a:lnTo>
                  <a:pt x="527486" y="48567"/>
                </a:lnTo>
                <a:lnTo>
                  <a:pt x="566152" y="73456"/>
                </a:lnTo>
                <a:lnTo>
                  <a:pt x="597803" y="102277"/>
                </a:lnTo>
                <a:lnTo>
                  <a:pt x="621532" y="134447"/>
                </a:lnTo>
                <a:lnTo>
                  <a:pt x="641603" y="206501"/>
                </a:lnTo>
                <a:lnTo>
                  <a:pt x="636435" y="243620"/>
                </a:lnTo>
                <a:lnTo>
                  <a:pt x="597803" y="310726"/>
                </a:lnTo>
                <a:lnTo>
                  <a:pt x="566152" y="339547"/>
                </a:lnTo>
                <a:lnTo>
                  <a:pt x="527486" y="364436"/>
                </a:lnTo>
                <a:lnTo>
                  <a:pt x="482712" y="384810"/>
                </a:lnTo>
                <a:lnTo>
                  <a:pt x="432736" y="400084"/>
                </a:lnTo>
                <a:lnTo>
                  <a:pt x="378464" y="409676"/>
                </a:lnTo>
                <a:lnTo>
                  <a:pt x="320801" y="413003"/>
                </a:lnTo>
                <a:lnTo>
                  <a:pt x="263139" y="409676"/>
                </a:lnTo>
                <a:lnTo>
                  <a:pt x="208867" y="400084"/>
                </a:lnTo>
                <a:lnTo>
                  <a:pt x="158891" y="384809"/>
                </a:lnTo>
                <a:lnTo>
                  <a:pt x="114117" y="364436"/>
                </a:lnTo>
                <a:lnTo>
                  <a:pt x="75451" y="339547"/>
                </a:lnTo>
                <a:lnTo>
                  <a:pt x="43800" y="310726"/>
                </a:lnTo>
                <a:lnTo>
                  <a:pt x="20071" y="278556"/>
                </a:lnTo>
                <a:lnTo>
                  <a:pt x="0" y="206501"/>
                </a:lnTo>
                <a:close/>
              </a:path>
            </a:pathLst>
          </a:custGeom>
          <a:ln w="19812">
            <a:solidFill>
              <a:srgbClr val="4189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2805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K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值的选取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906041"/>
            <a:ext cx="5631180" cy="272669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200" spc="-5" dirty="0">
                <a:latin typeface="宋体"/>
                <a:cs typeface="宋体"/>
              </a:rPr>
              <a:t>如果</a:t>
            </a:r>
            <a:r>
              <a:rPr sz="2200" spc="-555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宋体"/>
                <a:cs typeface="宋体"/>
              </a:rPr>
              <a:t>值过大，</a:t>
            </a:r>
            <a:endParaRPr sz="2200">
              <a:latin typeface="宋体"/>
              <a:cs typeface="宋体"/>
            </a:endParaRPr>
          </a:p>
          <a:p>
            <a:pPr marL="263525" indent="-250825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b="1" spc="-5" dirty="0">
                <a:latin typeface="宋体"/>
                <a:cs typeface="宋体"/>
              </a:rPr>
              <a:t>整体模型变得简单</a:t>
            </a:r>
            <a:endParaRPr sz="2200">
              <a:latin typeface="宋体"/>
              <a:cs typeface="宋体"/>
            </a:endParaRPr>
          </a:p>
          <a:p>
            <a:pPr marL="263525" indent="-250825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264160" algn="l"/>
              </a:tabLst>
            </a:pPr>
            <a:r>
              <a:rPr sz="2200" b="1" spc="-10" dirty="0">
                <a:latin typeface="宋体"/>
                <a:cs typeface="宋体"/>
              </a:rPr>
              <a:t>容易忽略训练数据中有用的信息</a:t>
            </a:r>
            <a:endParaRPr sz="2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 marR="5080">
              <a:lnSpc>
                <a:spcPts val="2380"/>
              </a:lnSpc>
            </a:pPr>
            <a:r>
              <a:rPr sz="2200" spc="-5" dirty="0">
                <a:latin typeface="宋体"/>
                <a:cs typeface="宋体"/>
              </a:rPr>
              <a:t>右图中，选</a:t>
            </a:r>
            <a:r>
              <a:rPr sz="2200" spc="-10" dirty="0">
                <a:latin typeface="宋体"/>
                <a:cs typeface="宋体"/>
              </a:rPr>
              <a:t>取</a:t>
            </a:r>
            <a:r>
              <a:rPr sz="2200" b="1" spc="-5" dirty="0">
                <a:latin typeface="宋体"/>
                <a:cs typeface="宋体"/>
              </a:rPr>
              <a:t>过大</a:t>
            </a:r>
            <a:r>
              <a:rPr sz="2200" b="1" spc="-15" dirty="0">
                <a:latin typeface="宋体"/>
                <a:cs typeface="宋体"/>
              </a:rPr>
              <a:t>的</a:t>
            </a:r>
            <a:r>
              <a:rPr sz="2200" b="1" spc="-550" dirty="0">
                <a:latin typeface="宋体"/>
                <a:cs typeface="宋体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k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宋体"/>
                <a:cs typeface="宋体"/>
              </a:rPr>
              <a:t>值</a:t>
            </a:r>
            <a:r>
              <a:rPr sz="2200" spc="-5" dirty="0">
                <a:latin typeface="宋体"/>
                <a:cs typeface="宋体"/>
              </a:rPr>
              <a:t>，也会使得红色块被 分类</a:t>
            </a:r>
            <a:r>
              <a:rPr sz="2200" spc="-10" dirty="0">
                <a:latin typeface="宋体"/>
                <a:cs typeface="宋体"/>
              </a:rPr>
              <a:t>到</a:t>
            </a:r>
            <a:r>
              <a:rPr sz="2200" b="1" spc="-5" dirty="0">
                <a:latin typeface="宋体"/>
                <a:cs typeface="宋体"/>
              </a:rPr>
              <a:t>黑色圆点</a:t>
            </a:r>
            <a:r>
              <a:rPr sz="2200" spc="-5" dirty="0">
                <a:latin typeface="宋体"/>
                <a:cs typeface="宋体"/>
              </a:rPr>
              <a:t>的类别中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12068" y="2093975"/>
            <a:ext cx="3676545" cy="3589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134606" y="2475738"/>
            <a:ext cx="2788920" cy="2827020"/>
          </a:xfrm>
          <a:custGeom>
            <a:avLst/>
            <a:gdLst/>
            <a:ahLst/>
            <a:cxnLst/>
            <a:rect l="l" t="t" r="r" b="b"/>
            <a:pathLst>
              <a:path w="2788920" h="2827020">
                <a:moveTo>
                  <a:pt x="0" y="1413510"/>
                </a:moveTo>
                <a:lnTo>
                  <a:pt x="808" y="1364915"/>
                </a:lnTo>
                <a:lnTo>
                  <a:pt x="3217" y="1316731"/>
                </a:lnTo>
                <a:lnTo>
                  <a:pt x="7199" y="1268985"/>
                </a:lnTo>
                <a:lnTo>
                  <a:pt x="12729" y="1221703"/>
                </a:lnTo>
                <a:lnTo>
                  <a:pt x="19782" y="1174911"/>
                </a:lnTo>
                <a:lnTo>
                  <a:pt x="28330" y="1128635"/>
                </a:lnTo>
                <a:lnTo>
                  <a:pt x="38349" y="1082903"/>
                </a:lnTo>
                <a:lnTo>
                  <a:pt x="49812" y="1037739"/>
                </a:lnTo>
                <a:lnTo>
                  <a:pt x="62693" y="993172"/>
                </a:lnTo>
                <a:lnTo>
                  <a:pt x="76966" y="949225"/>
                </a:lnTo>
                <a:lnTo>
                  <a:pt x="92605" y="905927"/>
                </a:lnTo>
                <a:lnTo>
                  <a:pt x="109585" y="863304"/>
                </a:lnTo>
                <a:lnTo>
                  <a:pt x="127879" y="821381"/>
                </a:lnTo>
                <a:lnTo>
                  <a:pt x="147461" y="780185"/>
                </a:lnTo>
                <a:lnTo>
                  <a:pt x="168306" y="739743"/>
                </a:lnTo>
                <a:lnTo>
                  <a:pt x="190387" y="700080"/>
                </a:lnTo>
                <a:lnTo>
                  <a:pt x="213678" y="661223"/>
                </a:lnTo>
                <a:lnTo>
                  <a:pt x="238154" y="623199"/>
                </a:lnTo>
                <a:lnTo>
                  <a:pt x="263789" y="586033"/>
                </a:lnTo>
                <a:lnTo>
                  <a:pt x="290556" y="549752"/>
                </a:lnTo>
                <a:lnTo>
                  <a:pt x="318430" y="514382"/>
                </a:lnTo>
                <a:lnTo>
                  <a:pt x="347384" y="479950"/>
                </a:lnTo>
                <a:lnTo>
                  <a:pt x="377394" y="446482"/>
                </a:lnTo>
                <a:lnTo>
                  <a:pt x="408431" y="414004"/>
                </a:lnTo>
                <a:lnTo>
                  <a:pt x="440472" y="382542"/>
                </a:lnTo>
                <a:lnTo>
                  <a:pt x="473490" y="352123"/>
                </a:lnTo>
                <a:lnTo>
                  <a:pt x="507458" y="322774"/>
                </a:lnTo>
                <a:lnTo>
                  <a:pt x="542351" y="294519"/>
                </a:lnTo>
                <a:lnTo>
                  <a:pt x="578143" y="267387"/>
                </a:lnTo>
                <a:lnTo>
                  <a:pt x="614808" y="241402"/>
                </a:lnTo>
                <a:lnTo>
                  <a:pt x="652321" y="216592"/>
                </a:lnTo>
                <a:lnTo>
                  <a:pt x="690654" y="192983"/>
                </a:lnTo>
                <a:lnTo>
                  <a:pt x="729782" y="170601"/>
                </a:lnTo>
                <a:lnTo>
                  <a:pt x="769679" y="149472"/>
                </a:lnTo>
                <a:lnTo>
                  <a:pt x="810320" y="129622"/>
                </a:lnTo>
                <a:lnTo>
                  <a:pt x="851677" y="111079"/>
                </a:lnTo>
                <a:lnTo>
                  <a:pt x="893726" y="93868"/>
                </a:lnTo>
                <a:lnTo>
                  <a:pt x="936440" y="78015"/>
                </a:lnTo>
                <a:lnTo>
                  <a:pt x="979794" y="63547"/>
                </a:lnTo>
                <a:lnTo>
                  <a:pt x="1023761" y="50491"/>
                </a:lnTo>
                <a:lnTo>
                  <a:pt x="1068315" y="38872"/>
                </a:lnTo>
                <a:lnTo>
                  <a:pt x="1113430" y="28717"/>
                </a:lnTo>
                <a:lnTo>
                  <a:pt x="1159081" y="20052"/>
                </a:lnTo>
                <a:lnTo>
                  <a:pt x="1205242" y="12903"/>
                </a:lnTo>
                <a:lnTo>
                  <a:pt x="1251886" y="7297"/>
                </a:lnTo>
                <a:lnTo>
                  <a:pt x="1298987" y="3260"/>
                </a:lnTo>
                <a:lnTo>
                  <a:pt x="1346521" y="819"/>
                </a:lnTo>
                <a:lnTo>
                  <a:pt x="1394460" y="0"/>
                </a:lnTo>
                <a:lnTo>
                  <a:pt x="1442398" y="819"/>
                </a:lnTo>
                <a:lnTo>
                  <a:pt x="1489932" y="3260"/>
                </a:lnTo>
                <a:lnTo>
                  <a:pt x="1537033" y="7297"/>
                </a:lnTo>
                <a:lnTo>
                  <a:pt x="1583677" y="12903"/>
                </a:lnTo>
                <a:lnTo>
                  <a:pt x="1629838" y="20052"/>
                </a:lnTo>
                <a:lnTo>
                  <a:pt x="1675489" y="28717"/>
                </a:lnTo>
                <a:lnTo>
                  <a:pt x="1720604" y="38872"/>
                </a:lnTo>
                <a:lnTo>
                  <a:pt x="1765158" y="50491"/>
                </a:lnTo>
                <a:lnTo>
                  <a:pt x="1809125" y="63547"/>
                </a:lnTo>
                <a:lnTo>
                  <a:pt x="1852479" y="78015"/>
                </a:lnTo>
                <a:lnTo>
                  <a:pt x="1895193" y="93868"/>
                </a:lnTo>
                <a:lnTo>
                  <a:pt x="1937242" y="111079"/>
                </a:lnTo>
                <a:lnTo>
                  <a:pt x="1978599" y="129622"/>
                </a:lnTo>
                <a:lnTo>
                  <a:pt x="2019240" y="149472"/>
                </a:lnTo>
                <a:lnTo>
                  <a:pt x="2059137" y="170601"/>
                </a:lnTo>
                <a:lnTo>
                  <a:pt x="2098265" y="192983"/>
                </a:lnTo>
                <a:lnTo>
                  <a:pt x="2136598" y="216592"/>
                </a:lnTo>
                <a:lnTo>
                  <a:pt x="2174111" y="241402"/>
                </a:lnTo>
                <a:lnTo>
                  <a:pt x="2210776" y="267387"/>
                </a:lnTo>
                <a:lnTo>
                  <a:pt x="2246568" y="294519"/>
                </a:lnTo>
                <a:lnTo>
                  <a:pt x="2281461" y="322774"/>
                </a:lnTo>
                <a:lnTo>
                  <a:pt x="2315429" y="352123"/>
                </a:lnTo>
                <a:lnTo>
                  <a:pt x="2348447" y="382542"/>
                </a:lnTo>
                <a:lnTo>
                  <a:pt x="2380488" y="414004"/>
                </a:lnTo>
                <a:lnTo>
                  <a:pt x="2411525" y="446482"/>
                </a:lnTo>
                <a:lnTo>
                  <a:pt x="2441535" y="479950"/>
                </a:lnTo>
                <a:lnTo>
                  <a:pt x="2470489" y="514382"/>
                </a:lnTo>
                <a:lnTo>
                  <a:pt x="2498363" y="549752"/>
                </a:lnTo>
                <a:lnTo>
                  <a:pt x="2525130" y="586033"/>
                </a:lnTo>
                <a:lnTo>
                  <a:pt x="2550765" y="623199"/>
                </a:lnTo>
                <a:lnTo>
                  <a:pt x="2575241" y="661223"/>
                </a:lnTo>
                <a:lnTo>
                  <a:pt x="2598532" y="700080"/>
                </a:lnTo>
                <a:lnTo>
                  <a:pt x="2620613" y="739743"/>
                </a:lnTo>
                <a:lnTo>
                  <a:pt x="2641458" y="780185"/>
                </a:lnTo>
                <a:lnTo>
                  <a:pt x="2661040" y="821381"/>
                </a:lnTo>
                <a:lnTo>
                  <a:pt x="2679334" y="863304"/>
                </a:lnTo>
                <a:lnTo>
                  <a:pt x="2696314" y="905927"/>
                </a:lnTo>
                <a:lnTo>
                  <a:pt x="2711953" y="949225"/>
                </a:lnTo>
                <a:lnTo>
                  <a:pt x="2726226" y="993172"/>
                </a:lnTo>
                <a:lnTo>
                  <a:pt x="2739107" y="1037739"/>
                </a:lnTo>
                <a:lnTo>
                  <a:pt x="2750570" y="1082903"/>
                </a:lnTo>
                <a:lnTo>
                  <a:pt x="2760589" y="1128635"/>
                </a:lnTo>
                <a:lnTo>
                  <a:pt x="2769137" y="1174911"/>
                </a:lnTo>
                <a:lnTo>
                  <a:pt x="2776190" y="1221703"/>
                </a:lnTo>
                <a:lnTo>
                  <a:pt x="2781720" y="1268985"/>
                </a:lnTo>
                <a:lnTo>
                  <a:pt x="2785702" y="1316731"/>
                </a:lnTo>
                <a:lnTo>
                  <a:pt x="2788111" y="1364915"/>
                </a:lnTo>
                <a:lnTo>
                  <a:pt x="2788920" y="1413510"/>
                </a:lnTo>
                <a:lnTo>
                  <a:pt x="2788111" y="1462104"/>
                </a:lnTo>
                <a:lnTo>
                  <a:pt x="2785702" y="1510288"/>
                </a:lnTo>
                <a:lnTo>
                  <a:pt x="2781720" y="1558034"/>
                </a:lnTo>
                <a:lnTo>
                  <a:pt x="2776190" y="1605316"/>
                </a:lnTo>
                <a:lnTo>
                  <a:pt x="2769137" y="1652108"/>
                </a:lnTo>
                <a:lnTo>
                  <a:pt x="2760589" y="1698384"/>
                </a:lnTo>
                <a:lnTo>
                  <a:pt x="2750570" y="1744116"/>
                </a:lnTo>
                <a:lnTo>
                  <a:pt x="2739107" y="1789280"/>
                </a:lnTo>
                <a:lnTo>
                  <a:pt x="2726226" y="1833847"/>
                </a:lnTo>
                <a:lnTo>
                  <a:pt x="2711953" y="1877794"/>
                </a:lnTo>
                <a:lnTo>
                  <a:pt x="2696314" y="1921092"/>
                </a:lnTo>
                <a:lnTo>
                  <a:pt x="2679334" y="1963715"/>
                </a:lnTo>
                <a:lnTo>
                  <a:pt x="2661040" y="2005638"/>
                </a:lnTo>
                <a:lnTo>
                  <a:pt x="2641458" y="2046834"/>
                </a:lnTo>
                <a:lnTo>
                  <a:pt x="2620613" y="2087276"/>
                </a:lnTo>
                <a:lnTo>
                  <a:pt x="2598532" y="2126939"/>
                </a:lnTo>
                <a:lnTo>
                  <a:pt x="2575241" y="2165796"/>
                </a:lnTo>
                <a:lnTo>
                  <a:pt x="2550765" y="2203820"/>
                </a:lnTo>
                <a:lnTo>
                  <a:pt x="2525130" y="2240986"/>
                </a:lnTo>
                <a:lnTo>
                  <a:pt x="2498363" y="2277267"/>
                </a:lnTo>
                <a:lnTo>
                  <a:pt x="2470489" y="2312637"/>
                </a:lnTo>
                <a:lnTo>
                  <a:pt x="2441535" y="2347069"/>
                </a:lnTo>
                <a:lnTo>
                  <a:pt x="2411525" y="2380537"/>
                </a:lnTo>
                <a:lnTo>
                  <a:pt x="2380488" y="2413015"/>
                </a:lnTo>
                <a:lnTo>
                  <a:pt x="2348447" y="2444477"/>
                </a:lnTo>
                <a:lnTo>
                  <a:pt x="2315429" y="2474896"/>
                </a:lnTo>
                <a:lnTo>
                  <a:pt x="2281461" y="2504245"/>
                </a:lnTo>
                <a:lnTo>
                  <a:pt x="2246568" y="2532500"/>
                </a:lnTo>
                <a:lnTo>
                  <a:pt x="2210776" y="2559632"/>
                </a:lnTo>
                <a:lnTo>
                  <a:pt x="2174111" y="2585617"/>
                </a:lnTo>
                <a:lnTo>
                  <a:pt x="2136598" y="2610427"/>
                </a:lnTo>
                <a:lnTo>
                  <a:pt x="2098265" y="2634036"/>
                </a:lnTo>
                <a:lnTo>
                  <a:pt x="2059137" y="2656418"/>
                </a:lnTo>
                <a:lnTo>
                  <a:pt x="2019240" y="2677547"/>
                </a:lnTo>
                <a:lnTo>
                  <a:pt x="1978599" y="2697397"/>
                </a:lnTo>
                <a:lnTo>
                  <a:pt x="1937242" y="2715940"/>
                </a:lnTo>
                <a:lnTo>
                  <a:pt x="1895193" y="2733151"/>
                </a:lnTo>
                <a:lnTo>
                  <a:pt x="1852479" y="2749004"/>
                </a:lnTo>
                <a:lnTo>
                  <a:pt x="1809125" y="2763472"/>
                </a:lnTo>
                <a:lnTo>
                  <a:pt x="1765158" y="2776528"/>
                </a:lnTo>
                <a:lnTo>
                  <a:pt x="1720604" y="2788147"/>
                </a:lnTo>
                <a:lnTo>
                  <a:pt x="1675489" y="2798302"/>
                </a:lnTo>
                <a:lnTo>
                  <a:pt x="1629838" y="2806967"/>
                </a:lnTo>
                <a:lnTo>
                  <a:pt x="1583677" y="2814116"/>
                </a:lnTo>
                <a:lnTo>
                  <a:pt x="1537033" y="2819722"/>
                </a:lnTo>
                <a:lnTo>
                  <a:pt x="1489932" y="2823759"/>
                </a:lnTo>
                <a:lnTo>
                  <a:pt x="1442398" y="2826200"/>
                </a:lnTo>
                <a:lnTo>
                  <a:pt x="1394460" y="2827020"/>
                </a:lnTo>
                <a:lnTo>
                  <a:pt x="1346521" y="2826200"/>
                </a:lnTo>
                <a:lnTo>
                  <a:pt x="1298987" y="2823759"/>
                </a:lnTo>
                <a:lnTo>
                  <a:pt x="1251886" y="2819722"/>
                </a:lnTo>
                <a:lnTo>
                  <a:pt x="1205242" y="2814116"/>
                </a:lnTo>
                <a:lnTo>
                  <a:pt x="1159081" y="2806967"/>
                </a:lnTo>
                <a:lnTo>
                  <a:pt x="1113430" y="2798302"/>
                </a:lnTo>
                <a:lnTo>
                  <a:pt x="1068315" y="2788147"/>
                </a:lnTo>
                <a:lnTo>
                  <a:pt x="1023761" y="2776528"/>
                </a:lnTo>
                <a:lnTo>
                  <a:pt x="979794" y="2763472"/>
                </a:lnTo>
                <a:lnTo>
                  <a:pt x="936440" y="2749004"/>
                </a:lnTo>
                <a:lnTo>
                  <a:pt x="893726" y="2733151"/>
                </a:lnTo>
                <a:lnTo>
                  <a:pt x="851677" y="2715940"/>
                </a:lnTo>
                <a:lnTo>
                  <a:pt x="810320" y="2697397"/>
                </a:lnTo>
                <a:lnTo>
                  <a:pt x="769679" y="2677547"/>
                </a:lnTo>
                <a:lnTo>
                  <a:pt x="729782" y="2656418"/>
                </a:lnTo>
                <a:lnTo>
                  <a:pt x="690654" y="2634036"/>
                </a:lnTo>
                <a:lnTo>
                  <a:pt x="652321" y="2610427"/>
                </a:lnTo>
                <a:lnTo>
                  <a:pt x="614808" y="2585617"/>
                </a:lnTo>
                <a:lnTo>
                  <a:pt x="578143" y="2559632"/>
                </a:lnTo>
                <a:lnTo>
                  <a:pt x="542351" y="2532500"/>
                </a:lnTo>
                <a:lnTo>
                  <a:pt x="507458" y="2504245"/>
                </a:lnTo>
                <a:lnTo>
                  <a:pt x="473490" y="2474896"/>
                </a:lnTo>
                <a:lnTo>
                  <a:pt x="440472" y="2444477"/>
                </a:lnTo>
                <a:lnTo>
                  <a:pt x="408431" y="2413015"/>
                </a:lnTo>
                <a:lnTo>
                  <a:pt x="377394" y="2380537"/>
                </a:lnTo>
                <a:lnTo>
                  <a:pt x="347384" y="2347069"/>
                </a:lnTo>
                <a:lnTo>
                  <a:pt x="318430" y="2312637"/>
                </a:lnTo>
                <a:lnTo>
                  <a:pt x="290556" y="2277267"/>
                </a:lnTo>
                <a:lnTo>
                  <a:pt x="263789" y="2240986"/>
                </a:lnTo>
                <a:lnTo>
                  <a:pt x="238154" y="2203820"/>
                </a:lnTo>
                <a:lnTo>
                  <a:pt x="213678" y="2165796"/>
                </a:lnTo>
                <a:lnTo>
                  <a:pt x="190387" y="2126939"/>
                </a:lnTo>
                <a:lnTo>
                  <a:pt x="168306" y="2087276"/>
                </a:lnTo>
                <a:lnTo>
                  <a:pt x="147461" y="2046834"/>
                </a:lnTo>
                <a:lnTo>
                  <a:pt x="127879" y="2005638"/>
                </a:lnTo>
                <a:lnTo>
                  <a:pt x="109585" y="1963715"/>
                </a:lnTo>
                <a:lnTo>
                  <a:pt x="92605" y="1921092"/>
                </a:lnTo>
                <a:lnTo>
                  <a:pt x="76966" y="1877794"/>
                </a:lnTo>
                <a:lnTo>
                  <a:pt x="62693" y="1833847"/>
                </a:lnTo>
                <a:lnTo>
                  <a:pt x="49812" y="1789280"/>
                </a:lnTo>
                <a:lnTo>
                  <a:pt x="38349" y="1744116"/>
                </a:lnTo>
                <a:lnTo>
                  <a:pt x="28330" y="1698384"/>
                </a:lnTo>
                <a:lnTo>
                  <a:pt x="19782" y="1652108"/>
                </a:lnTo>
                <a:lnTo>
                  <a:pt x="12729" y="1605316"/>
                </a:lnTo>
                <a:lnTo>
                  <a:pt x="7199" y="1558034"/>
                </a:lnTo>
                <a:lnTo>
                  <a:pt x="3217" y="1510288"/>
                </a:lnTo>
                <a:lnTo>
                  <a:pt x="808" y="1462104"/>
                </a:lnTo>
                <a:lnTo>
                  <a:pt x="0" y="1413510"/>
                </a:lnTo>
                <a:close/>
              </a:path>
            </a:pathLst>
          </a:custGeom>
          <a:ln w="19812">
            <a:solidFill>
              <a:srgbClr val="4189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2805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/>
                <a:cs typeface="Times New Roman"/>
              </a:rPr>
              <a:t>K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dirty="0"/>
              <a:t>值的选取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906041"/>
            <a:ext cx="5617210" cy="302831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2200" spc="-10" dirty="0">
                <a:latin typeface="宋体"/>
                <a:cs typeface="宋体"/>
              </a:rPr>
              <a:t>既</a:t>
            </a:r>
            <a:r>
              <a:rPr sz="2200" b="1" spc="-5" dirty="0">
                <a:latin typeface="宋体"/>
                <a:cs typeface="宋体"/>
              </a:rPr>
              <a:t>不能过大</a:t>
            </a:r>
            <a:r>
              <a:rPr sz="2200" spc="-5" dirty="0">
                <a:latin typeface="宋体"/>
                <a:cs typeface="宋体"/>
              </a:rPr>
              <a:t>，也</a:t>
            </a:r>
            <a:r>
              <a:rPr sz="2200" b="1" spc="-5" dirty="0">
                <a:latin typeface="宋体"/>
                <a:cs typeface="宋体"/>
              </a:rPr>
              <a:t>不能过</a:t>
            </a:r>
            <a:r>
              <a:rPr sz="2200" b="1" dirty="0">
                <a:latin typeface="宋体"/>
                <a:cs typeface="宋体"/>
              </a:rPr>
              <a:t>小</a:t>
            </a:r>
            <a:r>
              <a:rPr sz="2200" spc="-5" dirty="0">
                <a:latin typeface="宋体"/>
                <a:cs typeface="宋体"/>
              </a:rPr>
              <a:t>。</a:t>
            </a:r>
            <a:endParaRPr sz="2200">
              <a:latin typeface="宋体"/>
              <a:cs typeface="宋体"/>
            </a:endParaRPr>
          </a:p>
          <a:p>
            <a:pPr marL="12700" marR="5080">
              <a:lnSpc>
                <a:spcPts val="2380"/>
              </a:lnSpc>
              <a:spcBef>
                <a:spcPts val="1435"/>
              </a:spcBef>
            </a:pPr>
            <a:r>
              <a:rPr sz="2200" spc="-5" dirty="0">
                <a:latin typeface="宋体"/>
                <a:cs typeface="宋体"/>
              </a:rPr>
              <a:t>右图中</a:t>
            </a:r>
            <a:r>
              <a:rPr sz="2200" spc="-575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宋体"/>
                <a:cs typeface="宋体"/>
              </a:rPr>
              <a:t>值的选择，</a:t>
            </a:r>
            <a:r>
              <a:rPr sz="2200" b="1" spc="-5" dirty="0">
                <a:latin typeface="宋体"/>
                <a:cs typeface="宋体"/>
              </a:rPr>
              <a:t>红色圆边界之</a:t>
            </a:r>
            <a:r>
              <a:rPr sz="2200" b="1" spc="-15" dirty="0">
                <a:latin typeface="宋体"/>
                <a:cs typeface="宋体"/>
              </a:rPr>
              <a:t>间</a:t>
            </a:r>
            <a:r>
              <a:rPr sz="2200" spc="-5" dirty="0">
                <a:latin typeface="宋体"/>
                <a:cs typeface="宋体"/>
              </a:rPr>
              <a:t>这</a:t>
            </a:r>
            <a:r>
              <a:rPr sz="2200" dirty="0">
                <a:latin typeface="宋体"/>
                <a:cs typeface="宋体"/>
              </a:rPr>
              <a:t>个</a:t>
            </a:r>
            <a:r>
              <a:rPr sz="2200" spc="-5" dirty="0">
                <a:latin typeface="宋体"/>
                <a:cs typeface="宋体"/>
              </a:rPr>
              <a:t>范围 是最好的。</a:t>
            </a:r>
            <a:endParaRPr sz="2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b="1" spc="-5" dirty="0">
                <a:latin typeface="宋体"/>
                <a:cs typeface="宋体"/>
              </a:rPr>
              <a:t>如何选取？</a:t>
            </a:r>
            <a:endParaRPr sz="2200">
              <a:latin typeface="宋体"/>
              <a:cs typeface="宋体"/>
            </a:endParaRPr>
          </a:p>
          <a:p>
            <a:pPr marL="12700">
              <a:lnSpc>
                <a:spcPts val="2450"/>
              </a:lnSpc>
              <a:spcBef>
                <a:spcPts val="1260"/>
              </a:spcBef>
            </a:pPr>
            <a:r>
              <a:rPr sz="2200" spc="-5" dirty="0">
                <a:latin typeface="宋体"/>
                <a:cs typeface="宋体"/>
              </a:rPr>
              <a:t>实验调参。比如选取一个较小的数</a:t>
            </a:r>
            <a:r>
              <a:rPr sz="2200" dirty="0">
                <a:latin typeface="宋体"/>
                <a:cs typeface="宋体"/>
              </a:rPr>
              <a:t>值</a:t>
            </a:r>
            <a:r>
              <a:rPr sz="2200" spc="-5" dirty="0">
                <a:latin typeface="宋体"/>
                <a:cs typeface="宋体"/>
              </a:rPr>
              <a:t>，采</a:t>
            </a:r>
            <a:r>
              <a:rPr sz="2200" spc="10" dirty="0">
                <a:latin typeface="宋体"/>
                <a:cs typeface="宋体"/>
              </a:rPr>
              <a:t>取</a:t>
            </a:r>
            <a:r>
              <a:rPr sz="2200" b="1" spc="-15" dirty="0">
                <a:latin typeface="宋体"/>
                <a:cs typeface="宋体"/>
              </a:rPr>
              <a:t>交</a:t>
            </a:r>
            <a:endParaRPr sz="2200">
              <a:latin typeface="宋体"/>
              <a:cs typeface="宋体"/>
            </a:endParaRPr>
          </a:p>
          <a:p>
            <a:pPr marL="12700">
              <a:lnSpc>
                <a:spcPts val="2450"/>
              </a:lnSpc>
            </a:pPr>
            <a:r>
              <a:rPr sz="2200" b="1" spc="-10" dirty="0">
                <a:latin typeface="宋体"/>
                <a:cs typeface="宋体"/>
              </a:rPr>
              <a:t>叉验证法</a:t>
            </a:r>
            <a:r>
              <a:rPr sz="2200" spc="-10" dirty="0">
                <a:latin typeface="宋体"/>
                <a:cs typeface="宋体"/>
              </a:rPr>
              <a:t>来选取最优</a:t>
            </a:r>
            <a:r>
              <a:rPr sz="2200" spc="-5" dirty="0">
                <a:latin typeface="宋体"/>
                <a:cs typeface="宋体"/>
              </a:rPr>
              <a:t>的</a:t>
            </a:r>
            <a:r>
              <a:rPr sz="2200" spc="-520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宋体"/>
                <a:cs typeface="宋体"/>
              </a:rPr>
              <a:t>值</a:t>
            </a:r>
            <a:endParaRPr sz="22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03007" y="1965960"/>
            <a:ext cx="4305300" cy="3316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2044" y="894333"/>
            <a:ext cx="2821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特征归一化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21739" y="1720091"/>
            <a:ext cx="6701155" cy="1945639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200" spc="-5" dirty="0">
                <a:latin typeface="宋体"/>
                <a:cs typeface="宋体"/>
              </a:rPr>
              <a:t>举例：</a:t>
            </a:r>
            <a:endParaRPr sz="2200" dirty="0">
              <a:latin typeface="宋体"/>
              <a:cs typeface="宋体"/>
            </a:endParaRPr>
          </a:p>
          <a:p>
            <a:pPr marL="264160" indent="-251460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264795" algn="l"/>
              </a:tabLst>
            </a:pPr>
            <a:r>
              <a:rPr sz="2200" spc="-5" dirty="0">
                <a:latin typeface="宋体"/>
                <a:cs typeface="宋体"/>
              </a:rPr>
              <a:t>用一个人</a:t>
            </a:r>
            <a:r>
              <a:rPr sz="2200" b="1" spc="-5" dirty="0">
                <a:latin typeface="宋体"/>
                <a:cs typeface="宋体"/>
              </a:rPr>
              <a:t>身高</a:t>
            </a:r>
            <a:r>
              <a:rPr sz="2200" b="1" spc="-5" dirty="0">
                <a:latin typeface="Times New Roman"/>
                <a:cs typeface="Times New Roman"/>
              </a:rPr>
              <a:t>(cm)</a:t>
            </a:r>
            <a:r>
              <a:rPr sz="2200" spc="-5" dirty="0">
                <a:latin typeface="宋体"/>
                <a:cs typeface="宋体"/>
              </a:rPr>
              <a:t>与</a:t>
            </a:r>
            <a:r>
              <a:rPr sz="2200" b="1" spc="-10" dirty="0">
                <a:latin typeface="宋体"/>
                <a:cs typeface="宋体"/>
              </a:rPr>
              <a:t>脚</a:t>
            </a:r>
            <a:r>
              <a:rPr sz="2200" b="1" spc="5" dirty="0">
                <a:latin typeface="宋体"/>
                <a:cs typeface="宋体"/>
              </a:rPr>
              <a:t>码</a:t>
            </a:r>
            <a:r>
              <a:rPr sz="2200" b="1" spc="-10" dirty="0">
                <a:latin typeface="宋体"/>
                <a:cs typeface="宋体"/>
              </a:rPr>
              <a:t>（</a:t>
            </a:r>
            <a:r>
              <a:rPr sz="2200" b="1" spc="5" dirty="0">
                <a:latin typeface="宋体"/>
                <a:cs typeface="宋体"/>
              </a:rPr>
              <a:t>尺</a:t>
            </a:r>
            <a:r>
              <a:rPr sz="2200" b="1" spc="-10" dirty="0">
                <a:latin typeface="宋体"/>
                <a:cs typeface="宋体"/>
              </a:rPr>
              <a:t>码）</a:t>
            </a:r>
            <a:r>
              <a:rPr sz="2200" b="1" spc="5" dirty="0">
                <a:latin typeface="宋体"/>
                <a:cs typeface="宋体"/>
              </a:rPr>
              <a:t>大</a:t>
            </a:r>
            <a:r>
              <a:rPr sz="2200" b="1" spc="15" dirty="0">
                <a:latin typeface="宋体"/>
                <a:cs typeface="宋体"/>
              </a:rPr>
              <a:t>小</a:t>
            </a:r>
            <a:r>
              <a:rPr sz="2200" spc="-5" dirty="0">
                <a:latin typeface="宋体"/>
                <a:cs typeface="宋体"/>
              </a:rPr>
              <a:t>来</a:t>
            </a:r>
            <a:r>
              <a:rPr sz="2200" dirty="0">
                <a:latin typeface="宋体"/>
                <a:cs typeface="宋体"/>
              </a:rPr>
              <a:t>作为</a:t>
            </a:r>
            <a:r>
              <a:rPr sz="2200" b="1" spc="-10" dirty="0">
                <a:latin typeface="宋体"/>
                <a:cs typeface="宋体"/>
              </a:rPr>
              <a:t>特</a:t>
            </a:r>
            <a:r>
              <a:rPr sz="2200" b="1" spc="5" dirty="0">
                <a:latin typeface="宋体"/>
                <a:cs typeface="宋体"/>
              </a:rPr>
              <a:t>征</a:t>
            </a:r>
            <a:r>
              <a:rPr sz="2200" b="1" spc="-15" dirty="0">
                <a:latin typeface="宋体"/>
                <a:cs typeface="宋体"/>
              </a:rPr>
              <a:t>值</a:t>
            </a:r>
            <a:endParaRPr sz="2200" dirty="0">
              <a:latin typeface="宋体"/>
              <a:cs typeface="宋体"/>
            </a:endParaRPr>
          </a:p>
          <a:p>
            <a:pPr marL="264160" indent="-251460">
              <a:lnSpc>
                <a:spcPct val="100000"/>
              </a:lnSpc>
              <a:spcBef>
                <a:spcPts val="1140"/>
              </a:spcBef>
              <a:buSzPct val="79545"/>
              <a:buFont typeface="Wingdings"/>
              <a:buChar char=""/>
              <a:tabLst>
                <a:tab pos="264795" algn="l"/>
              </a:tabLst>
            </a:pPr>
            <a:r>
              <a:rPr sz="2200" spc="-5" dirty="0">
                <a:latin typeface="宋体"/>
                <a:cs typeface="宋体"/>
              </a:rPr>
              <a:t>类别为</a:t>
            </a:r>
            <a:r>
              <a:rPr sz="2200" b="1" spc="-5" dirty="0">
                <a:latin typeface="宋体"/>
                <a:cs typeface="宋体"/>
              </a:rPr>
              <a:t>男性</a:t>
            </a:r>
            <a:r>
              <a:rPr sz="2200" spc="-5" dirty="0">
                <a:latin typeface="宋体"/>
                <a:cs typeface="宋体"/>
              </a:rPr>
              <a:t>或者</a:t>
            </a:r>
            <a:r>
              <a:rPr sz="2200" b="1" spc="-5" dirty="0">
                <a:latin typeface="宋体"/>
                <a:cs typeface="宋体"/>
              </a:rPr>
              <a:t>女性</a:t>
            </a:r>
            <a:endParaRPr sz="2200" dirty="0">
              <a:latin typeface="宋体"/>
              <a:cs typeface="宋体"/>
            </a:endParaRPr>
          </a:p>
          <a:p>
            <a:pPr marL="264160" indent="-251460">
              <a:lnSpc>
                <a:spcPct val="100000"/>
              </a:lnSpc>
              <a:spcBef>
                <a:spcPts val="1130"/>
              </a:spcBef>
              <a:buSzPct val="79545"/>
              <a:buFont typeface="Wingdings"/>
              <a:buChar char=""/>
              <a:tabLst>
                <a:tab pos="264795" algn="l"/>
              </a:tabLst>
            </a:pPr>
            <a:r>
              <a:rPr sz="2200" spc="-10" dirty="0">
                <a:latin typeface="宋体"/>
                <a:cs typeface="宋体"/>
              </a:rPr>
              <a:t>有如</a:t>
            </a:r>
            <a:r>
              <a:rPr sz="2200" spc="-5" dirty="0">
                <a:latin typeface="宋体"/>
                <a:cs typeface="宋体"/>
              </a:rPr>
              <a:t>下</a:t>
            </a:r>
            <a:r>
              <a:rPr sz="2200" spc="-575" dirty="0">
                <a:latin typeface="宋体"/>
                <a:cs typeface="宋体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5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宋体"/>
                <a:cs typeface="宋体"/>
              </a:rPr>
              <a:t>个</a:t>
            </a:r>
            <a:r>
              <a:rPr sz="2200" b="1" spc="-10" dirty="0">
                <a:latin typeface="宋体"/>
                <a:cs typeface="宋体"/>
              </a:rPr>
              <a:t>训练样本</a:t>
            </a:r>
            <a:endParaRPr sz="2200" dirty="0">
              <a:latin typeface="宋体"/>
              <a:cs typeface="宋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41475" y="3843528"/>
          <a:ext cx="6963406" cy="11069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8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109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身高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179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178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177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160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尺码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42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35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82">
                <a:tc>
                  <a:txBody>
                    <a:bodyPr/>
                    <a:lstStyle/>
                    <a:p>
                      <a:pPr marL="889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性别分类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男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男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女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男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宋体"/>
                          <a:cs typeface="宋体"/>
                        </a:rPr>
                        <a:t>女</a:t>
                      </a:r>
                      <a:endParaRPr sz="1800">
                        <a:latin typeface="宋体"/>
                        <a:cs typeface="宋体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705</Words>
  <Application>Microsoft Office PowerPoint</Application>
  <PresentationFormat>宽屏</PresentationFormat>
  <Paragraphs>218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楷体</vt:lpstr>
      <vt:lpstr>宋体</vt:lpstr>
      <vt:lpstr>Arial</vt:lpstr>
      <vt:lpstr>Calibri</vt:lpstr>
      <vt:lpstr>Cambria Math</vt:lpstr>
      <vt:lpstr>Times New Roman</vt:lpstr>
      <vt:lpstr>Wingdings</vt:lpstr>
      <vt:lpstr>Office Theme</vt:lpstr>
      <vt:lpstr>  2. K近邻 </vt:lpstr>
      <vt:lpstr>介绍内容</vt:lpstr>
      <vt:lpstr>基本概念</vt:lpstr>
      <vt:lpstr>距离的度量</vt:lpstr>
      <vt:lpstr>K 值的选取</vt:lpstr>
      <vt:lpstr>K 值的选取</vt:lpstr>
      <vt:lpstr>K 值的选取</vt:lpstr>
      <vt:lpstr>K 值的选取</vt:lpstr>
      <vt:lpstr>特征归一化</vt:lpstr>
      <vt:lpstr>特征归一化</vt:lpstr>
      <vt:lpstr>特征归一化</vt:lpstr>
      <vt:lpstr>特征归一化</vt:lpstr>
      <vt:lpstr>KD 树</vt:lpstr>
      <vt:lpstr>KD 树的构建</vt:lpstr>
      <vt:lpstr>KD 树的搜索</vt:lpstr>
      <vt:lpstr>KD 树的搜索</vt:lpstr>
      <vt:lpstr>KD 树的搜索</vt:lpstr>
      <vt:lpstr>KD 树的搜索</vt:lpstr>
      <vt:lpstr>优缺点</vt:lpstr>
      <vt:lpstr>优缺点</vt:lpstr>
      <vt:lpstr>现场实验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机器学习讨论班</dc:title>
  <dc:creator>bruce pan</dc:creator>
  <cp:lastModifiedBy>Hongtao Wang</cp:lastModifiedBy>
  <cp:revision>2</cp:revision>
  <dcterms:created xsi:type="dcterms:W3CDTF">2019-11-22T08:22:19Z</dcterms:created>
  <dcterms:modified xsi:type="dcterms:W3CDTF">2019-11-22T08:34:32Z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2019-11-22T00:00:00Z</vt:filetime>
  </property>
</Properties>
</file>