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84" r:id="rId1"/>
  </p:sldMasterIdLst>
  <p:notesMasterIdLst>
    <p:notesMasterId r:id="rId60"/>
  </p:notesMasterIdLst>
  <p:handoutMasterIdLst>
    <p:handoutMasterId r:id="rId61"/>
  </p:handoutMasterIdLst>
  <p:sldIdLst>
    <p:sldId id="552" r:id="rId2"/>
    <p:sldId id="561" r:id="rId3"/>
    <p:sldId id="562" r:id="rId4"/>
    <p:sldId id="564" r:id="rId5"/>
    <p:sldId id="563" r:id="rId6"/>
    <p:sldId id="565" r:id="rId7"/>
    <p:sldId id="566" r:id="rId8"/>
    <p:sldId id="567" r:id="rId9"/>
    <p:sldId id="568" r:id="rId10"/>
    <p:sldId id="607" r:id="rId11"/>
    <p:sldId id="608" r:id="rId12"/>
    <p:sldId id="609" r:id="rId13"/>
    <p:sldId id="610" r:id="rId14"/>
    <p:sldId id="611" r:id="rId15"/>
    <p:sldId id="612" r:id="rId16"/>
    <p:sldId id="613" r:id="rId17"/>
    <p:sldId id="614" r:id="rId18"/>
    <p:sldId id="615" r:id="rId19"/>
    <p:sldId id="569" r:id="rId20"/>
    <p:sldId id="570" r:id="rId21"/>
    <p:sldId id="571" r:id="rId22"/>
    <p:sldId id="572" r:id="rId23"/>
    <p:sldId id="573" r:id="rId24"/>
    <p:sldId id="574" r:id="rId25"/>
    <p:sldId id="577" r:id="rId26"/>
    <p:sldId id="578" r:id="rId27"/>
    <p:sldId id="579" r:id="rId28"/>
    <p:sldId id="581" r:id="rId29"/>
    <p:sldId id="582" r:id="rId30"/>
    <p:sldId id="583" r:id="rId31"/>
    <p:sldId id="617" r:id="rId32"/>
    <p:sldId id="575" r:id="rId33"/>
    <p:sldId id="576" r:id="rId34"/>
    <p:sldId id="584" r:id="rId35"/>
    <p:sldId id="585" r:id="rId36"/>
    <p:sldId id="586" r:id="rId37"/>
    <p:sldId id="587" r:id="rId38"/>
    <p:sldId id="588" r:id="rId39"/>
    <p:sldId id="589" r:id="rId40"/>
    <p:sldId id="590" r:id="rId41"/>
    <p:sldId id="591" r:id="rId42"/>
    <p:sldId id="616" r:id="rId43"/>
    <p:sldId id="592" r:id="rId44"/>
    <p:sldId id="593" r:id="rId45"/>
    <p:sldId id="594" r:id="rId46"/>
    <p:sldId id="595" r:id="rId47"/>
    <p:sldId id="596" r:id="rId48"/>
    <p:sldId id="597" r:id="rId49"/>
    <p:sldId id="598" r:id="rId50"/>
    <p:sldId id="599" r:id="rId51"/>
    <p:sldId id="600" r:id="rId52"/>
    <p:sldId id="601" r:id="rId53"/>
    <p:sldId id="602" r:id="rId54"/>
    <p:sldId id="603" r:id="rId55"/>
    <p:sldId id="604" r:id="rId56"/>
    <p:sldId id="605" r:id="rId57"/>
    <p:sldId id="606" r:id="rId58"/>
    <p:sldId id="543"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3EB52B0A-BB98-473F-B514-55B464A95EE7}">
          <p14:sldIdLst>
            <p14:sldId id="552"/>
            <p14:sldId id="561"/>
            <p14:sldId id="562"/>
            <p14:sldId id="564"/>
            <p14:sldId id="563"/>
            <p14:sldId id="565"/>
            <p14:sldId id="566"/>
            <p14:sldId id="567"/>
            <p14:sldId id="568"/>
            <p14:sldId id="607"/>
            <p14:sldId id="608"/>
            <p14:sldId id="609"/>
            <p14:sldId id="610"/>
            <p14:sldId id="611"/>
            <p14:sldId id="612"/>
            <p14:sldId id="613"/>
            <p14:sldId id="614"/>
            <p14:sldId id="615"/>
            <p14:sldId id="569"/>
            <p14:sldId id="570"/>
            <p14:sldId id="571"/>
            <p14:sldId id="572"/>
            <p14:sldId id="573"/>
            <p14:sldId id="574"/>
            <p14:sldId id="577"/>
            <p14:sldId id="578"/>
            <p14:sldId id="579"/>
            <p14:sldId id="581"/>
            <p14:sldId id="582"/>
            <p14:sldId id="583"/>
            <p14:sldId id="617"/>
            <p14:sldId id="575"/>
            <p14:sldId id="576"/>
            <p14:sldId id="584"/>
            <p14:sldId id="585"/>
            <p14:sldId id="586"/>
            <p14:sldId id="587"/>
            <p14:sldId id="588"/>
            <p14:sldId id="589"/>
            <p14:sldId id="590"/>
            <p14:sldId id="591"/>
            <p14:sldId id="616"/>
            <p14:sldId id="592"/>
            <p14:sldId id="593"/>
            <p14:sldId id="594"/>
            <p14:sldId id="595"/>
            <p14:sldId id="596"/>
            <p14:sldId id="597"/>
            <p14:sldId id="598"/>
            <p14:sldId id="599"/>
            <p14:sldId id="600"/>
            <p14:sldId id="601"/>
            <p14:sldId id="602"/>
            <p14:sldId id="603"/>
            <p14:sldId id="604"/>
            <p14:sldId id="605"/>
            <p14:sldId id="606"/>
            <p14:sldId id="54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iang Zhang" initials="XZ" lastIdx="1" clrIdx="0">
    <p:extLst>
      <p:ext uri="{19B8F6BF-5375-455C-9EA6-DF929625EA0E}">
        <p15:presenceInfo xmlns:p15="http://schemas.microsoft.com/office/powerpoint/2012/main" userId="Xiang Zha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09B7"/>
    <a:srgbClr val="418AB3"/>
    <a:srgbClr val="F1D2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781" autoAdjust="0"/>
  </p:normalViewPr>
  <p:slideViewPr>
    <p:cSldViewPr snapToGrid="0">
      <p:cViewPr varScale="1">
        <p:scale>
          <a:sx n="73" d="100"/>
          <a:sy n="73" d="100"/>
        </p:scale>
        <p:origin x="1070" y="72"/>
      </p:cViewPr>
      <p:guideLst/>
    </p:cSldViewPr>
  </p:slideViewPr>
  <p:notesTextViewPr>
    <p:cViewPr>
      <p:scale>
        <a:sx n="1" d="1"/>
        <a:sy n="1" d="1"/>
      </p:scale>
      <p:origin x="0" y="0"/>
    </p:cViewPr>
  </p:notesTextViewPr>
  <p:notesViewPr>
    <p:cSldViewPr snapToGrid="0">
      <p:cViewPr varScale="1">
        <p:scale>
          <a:sx n="67" d="100"/>
          <a:sy n="67" d="100"/>
        </p:scale>
        <p:origin x="2266"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D8B1E3-81FB-4606-AB7F-5B1D321DF28C}" type="datetimeFigureOut">
              <a:rPr lang="zh-CN" altLang="en-US" smtClean="0"/>
              <a:t>2019/11/27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AC8A71C-7F3F-4DDD-B9A0-BACEF97B27C1}" type="slidenum">
              <a:rPr lang="zh-CN" altLang="en-US" smtClean="0"/>
              <a:t>‹#›</a:t>
            </a:fld>
            <a:endParaRPr lang="zh-CN" altLang="en-US"/>
          </a:p>
        </p:txBody>
      </p:sp>
    </p:spTree>
    <p:extLst>
      <p:ext uri="{BB962C8B-B14F-4D97-AF65-F5344CB8AC3E}">
        <p14:creationId xmlns:p14="http://schemas.microsoft.com/office/powerpoint/2010/main" val="42521770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EA388B-B046-442E-83AD-1AA76CFA856B}" type="datetimeFigureOut">
              <a:rPr lang="zh-CN" altLang="en-US" smtClean="0"/>
              <a:t>2019/11/27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47224A-5E25-4BFC-93B3-3B7FFFC4B771}" type="slidenum">
              <a:rPr lang="zh-CN" altLang="en-US" smtClean="0"/>
              <a:t>‹#›</a:t>
            </a:fld>
            <a:endParaRPr lang="zh-CN" altLang="en-US"/>
          </a:p>
        </p:txBody>
      </p:sp>
    </p:spTree>
    <p:extLst>
      <p:ext uri="{BB962C8B-B14F-4D97-AF65-F5344CB8AC3E}">
        <p14:creationId xmlns:p14="http://schemas.microsoft.com/office/powerpoint/2010/main" val="2450686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447224A-5E25-4BFC-93B3-3B7FFFC4B771}" type="slidenum">
              <a:rPr lang="zh-CN" altLang="en-US" smtClean="0"/>
              <a:t>1</a:t>
            </a:fld>
            <a:endParaRPr lang="zh-CN" altLang="en-US"/>
          </a:p>
        </p:txBody>
      </p:sp>
    </p:spTree>
    <p:extLst>
      <p:ext uri="{BB962C8B-B14F-4D97-AF65-F5344CB8AC3E}">
        <p14:creationId xmlns:p14="http://schemas.microsoft.com/office/powerpoint/2010/main" val="3528580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10</a:t>
            </a:fld>
            <a:endParaRPr lang="zh-CN" altLang="en-US"/>
          </a:p>
        </p:txBody>
      </p:sp>
    </p:spTree>
    <p:extLst>
      <p:ext uri="{BB962C8B-B14F-4D97-AF65-F5344CB8AC3E}">
        <p14:creationId xmlns:p14="http://schemas.microsoft.com/office/powerpoint/2010/main" val="11515941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11</a:t>
            </a:fld>
            <a:endParaRPr lang="zh-CN" altLang="en-US"/>
          </a:p>
        </p:txBody>
      </p:sp>
    </p:spTree>
    <p:extLst>
      <p:ext uri="{BB962C8B-B14F-4D97-AF65-F5344CB8AC3E}">
        <p14:creationId xmlns:p14="http://schemas.microsoft.com/office/powerpoint/2010/main" val="36692993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12</a:t>
            </a:fld>
            <a:endParaRPr lang="zh-CN" altLang="en-US"/>
          </a:p>
        </p:txBody>
      </p:sp>
    </p:spTree>
    <p:extLst>
      <p:ext uri="{BB962C8B-B14F-4D97-AF65-F5344CB8AC3E}">
        <p14:creationId xmlns:p14="http://schemas.microsoft.com/office/powerpoint/2010/main" val="37351016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13</a:t>
            </a:fld>
            <a:endParaRPr lang="zh-CN" altLang="en-US"/>
          </a:p>
        </p:txBody>
      </p:sp>
    </p:spTree>
    <p:extLst>
      <p:ext uri="{BB962C8B-B14F-4D97-AF65-F5344CB8AC3E}">
        <p14:creationId xmlns:p14="http://schemas.microsoft.com/office/powerpoint/2010/main" val="34294805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14</a:t>
            </a:fld>
            <a:endParaRPr lang="zh-CN" altLang="en-US"/>
          </a:p>
        </p:txBody>
      </p:sp>
    </p:spTree>
    <p:extLst>
      <p:ext uri="{BB962C8B-B14F-4D97-AF65-F5344CB8AC3E}">
        <p14:creationId xmlns:p14="http://schemas.microsoft.com/office/powerpoint/2010/main" val="32302407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15</a:t>
            </a:fld>
            <a:endParaRPr lang="zh-CN" altLang="en-US"/>
          </a:p>
        </p:txBody>
      </p:sp>
    </p:spTree>
    <p:extLst>
      <p:ext uri="{BB962C8B-B14F-4D97-AF65-F5344CB8AC3E}">
        <p14:creationId xmlns:p14="http://schemas.microsoft.com/office/powerpoint/2010/main" val="6676528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16</a:t>
            </a:fld>
            <a:endParaRPr lang="zh-CN" altLang="en-US"/>
          </a:p>
        </p:txBody>
      </p:sp>
    </p:spTree>
    <p:extLst>
      <p:ext uri="{BB962C8B-B14F-4D97-AF65-F5344CB8AC3E}">
        <p14:creationId xmlns:p14="http://schemas.microsoft.com/office/powerpoint/2010/main" val="20806097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17</a:t>
            </a:fld>
            <a:endParaRPr lang="zh-CN" altLang="en-US"/>
          </a:p>
        </p:txBody>
      </p:sp>
    </p:spTree>
    <p:extLst>
      <p:ext uri="{BB962C8B-B14F-4D97-AF65-F5344CB8AC3E}">
        <p14:creationId xmlns:p14="http://schemas.microsoft.com/office/powerpoint/2010/main" val="2997193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18</a:t>
            </a:fld>
            <a:endParaRPr lang="zh-CN" altLang="en-US"/>
          </a:p>
        </p:txBody>
      </p:sp>
    </p:spTree>
    <p:extLst>
      <p:ext uri="{BB962C8B-B14F-4D97-AF65-F5344CB8AC3E}">
        <p14:creationId xmlns:p14="http://schemas.microsoft.com/office/powerpoint/2010/main" val="13471200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用大量的题目让这些人依次学习，每个人自己琢磨怎样解决，学习结束后统计一下每个人在这些问题上的答案准确率</a:t>
            </a: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训练时，前面的人回答错误的问题，后面的人要重点学习研究，所谓查缺补漏</a:t>
            </a:r>
          </a:p>
          <a:p>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训练结束之后，给每个人打分，如果一个人对问题学习的越好，也就是说在这些学习的问题集上回答对的准确率越高，他在后面解决时的话语权就越大</a:t>
            </a:r>
          </a:p>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19</a:t>
            </a:fld>
            <a:endParaRPr lang="zh-CN" altLang="en-US"/>
          </a:p>
        </p:txBody>
      </p:sp>
    </p:spTree>
    <p:extLst>
      <p:ext uri="{BB962C8B-B14F-4D97-AF65-F5344CB8AC3E}">
        <p14:creationId xmlns:p14="http://schemas.microsoft.com/office/powerpoint/2010/main" val="2112846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2</a:t>
            </a:fld>
            <a:endParaRPr lang="zh-CN" altLang="en-US"/>
          </a:p>
        </p:txBody>
      </p:sp>
    </p:spTree>
    <p:extLst>
      <p:ext uri="{BB962C8B-B14F-4D97-AF65-F5344CB8AC3E}">
        <p14:creationId xmlns:p14="http://schemas.microsoft.com/office/powerpoint/2010/main" val="35970892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20</a:t>
            </a:fld>
            <a:endParaRPr lang="zh-CN" altLang="en-US"/>
          </a:p>
        </p:txBody>
      </p:sp>
    </p:spTree>
    <p:extLst>
      <p:ext uri="{BB962C8B-B14F-4D97-AF65-F5344CB8AC3E}">
        <p14:creationId xmlns:p14="http://schemas.microsoft.com/office/powerpoint/2010/main" val="38974740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r>
                  <a:rPr lang="zh-CN" altLang="en-US" dirty="0">
                    <a:solidFill>
                      <a:srgbClr val="FF0000"/>
                    </a:solidFill>
                  </a:rPr>
                  <a:t>（</a:t>
                </a:r>
                <a:r>
                  <a:rPr lang="en-US" altLang="zh-CN" dirty="0">
                    <a:solidFill>
                      <a:srgbClr val="FF0000"/>
                    </a:solidFill>
                  </a:rPr>
                  <a:t>1</a:t>
                </a:r>
                <a:r>
                  <a:rPr lang="zh-CN" altLang="en-US" dirty="0">
                    <a:solidFill>
                      <a:srgbClr val="FF0000"/>
                    </a:solidFill>
                  </a:rPr>
                  <a:t>）假设训练数据集具有均匀的权值分布，即每个训练样本在基本分类器的学习中作用相同</a:t>
                </a:r>
                <a:endParaRPr lang="en-US" altLang="zh-CN" dirty="0">
                  <a:solidFill>
                    <a:srgbClr val="FF0000"/>
                  </a:solidFill>
                </a:endParaRPr>
              </a:p>
              <a:p>
                <a:r>
                  <a:rPr lang="zh-CN" altLang="en-US" dirty="0">
                    <a:solidFill>
                      <a:srgbClr val="FF0000"/>
                    </a:solidFill>
                  </a:rPr>
                  <a:t>（</a:t>
                </a:r>
                <a:r>
                  <a:rPr lang="en-US" altLang="zh-CN" dirty="0">
                    <a:solidFill>
                      <a:srgbClr val="FF0000"/>
                    </a:solidFill>
                  </a:rPr>
                  <a:t>2</a:t>
                </a:r>
                <a:r>
                  <a:rPr lang="zh-CN" altLang="en-US" dirty="0">
                    <a:solidFill>
                      <a:srgbClr val="FF0000"/>
                    </a:solidFill>
                  </a:rPr>
                  <a:t>）反复学习基本分类器，学习</a:t>
                </a:r>
                <a:r>
                  <a:rPr lang="en-US" altLang="zh-CN" dirty="0">
                    <a:solidFill>
                      <a:srgbClr val="FF0000"/>
                    </a:solidFill>
                  </a:rPr>
                  <a:t>M</a:t>
                </a:r>
                <a:r>
                  <a:rPr lang="zh-CN" altLang="en-US" dirty="0">
                    <a:solidFill>
                      <a:srgbClr val="FF0000"/>
                    </a:solidFill>
                  </a:rPr>
                  <a:t>轮。在每一轮当中</a:t>
                </a:r>
                <a:endParaRPr lang="en-US" altLang="zh-CN" dirty="0">
                  <a:solidFill>
                    <a:srgbClr val="FF0000"/>
                  </a:solidFill>
                </a:endParaRPr>
              </a:p>
              <a:p>
                <a:r>
                  <a:rPr lang="en-US" altLang="zh-CN" dirty="0">
                    <a:solidFill>
                      <a:srgbClr val="FF0000"/>
                    </a:solidFill>
                  </a:rPr>
                  <a:t>        </a:t>
                </a:r>
                <a:r>
                  <a:rPr lang="zh-CN" altLang="en-US" dirty="0">
                    <a:solidFill>
                      <a:srgbClr val="FF0000"/>
                    </a:solidFill>
                  </a:rPr>
                  <a:t>（</a:t>
                </a:r>
                <a:r>
                  <a:rPr lang="en-US" altLang="zh-CN" dirty="0">
                    <a:solidFill>
                      <a:srgbClr val="FF0000"/>
                    </a:solidFill>
                  </a:rPr>
                  <a:t>a</a:t>
                </a:r>
                <a:r>
                  <a:rPr lang="zh-CN" altLang="en-US" dirty="0">
                    <a:solidFill>
                      <a:srgbClr val="FF0000"/>
                    </a:solidFill>
                  </a:rPr>
                  <a:t>） 使用当前分布</a:t>
                </a:r>
                <a:r>
                  <a:rPr lang="en-US" altLang="zh-CN" dirty="0">
                    <a:solidFill>
                      <a:srgbClr val="FF0000"/>
                    </a:solidFill>
                  </a:rPr>
                  <a:t>Dm</a:t>
                </a:r>
                <a:r>
                  <a:rPr lang="zh-CN" altLang="en-US" dirty="0">
                    <a:solidFill>
                      <a:srgbClr val="FF0000"/>
                    </a:solidFill>
                  </a:rPr>
                  <a:t>加权的训练数据集，学习基本分类器</a:t>
                </a:r>
                <a:r>
                  <a:rPr lang="en-US" altLang="zh-CN" dirty="0">
                    <a:solidFill>
                      <a:srgbClr val="FF0000"/>
                    </a:solidFill>
                  </a:rPr>
                  <a:t>Gm(x)</a:t>
                </a:r>
              </a:p>
              <a:p>
                <a:r>
                  <a:rPr lang="en-US" altLang="zh-CN" dirty="0">
                    <a:solidFill>
                      <a:srgbClr val="FF0000"/>
                    </a:solidFill>
                  </a:rPr>
                  <a:t>          (b</a:t>
                </a:r>
                <a:r>
                  <a:rPr lang="zh-CN" altLang="en-US" dirty="0">
                    <a:solidFill>
                      <a:srgbClr val="FF0000"/>
                    </a:solidFill>
                  </a:rPr>
                  <a:t>）计算学习到的基本分类器在加权训练数据集上的分类误差率，</a:t>
                </a:r>
                <a14:m>
                  <m:oMath xmlns:m="http://schemas.openxmlformats.org/officeDocument/2006/math">
                    <m:nary>
                      <m:naryPr>
                        <m:chr m:val="∑"/>
                        <m:ctrlPr>
                          <a:rPr lang="zh-CN" altLang="en-US" i="1" smtClean="0">
                            <a:solidFill>
                              <a:srgbClr val="FF0000"/>
                            </a:solidFill>
                            <a:latin typeface="Cambria Math" panose="02040503050406030204" pitchFamily="18" charset="0"/>
                          </a:rPr>
                        </m:ctrlPr>
                      </m:naryPr>
                      <m:sub>
                        <m:r>
                          <m:rPr>
                            <m:brk m:alnAt="23"/>
                          </m:rPr>
                          <a:rPr lang="en-US" altLang="zh-CN" b="0" i="1" smtClean="0">
                            <a:solidFill>
                              <a:srgbClr val="FF0000"/>
                            </a:solidFill>
                            <a:latin typeface="Cambria Math" panose="02040503050406030204" pitchFamily="18" charset="0"/>
                          </a:rPr>
                          <m:t>𝑖</m:t>
                        </m:r>
                        <m:r>
                          <a:rPr lang="en-US" altLang="zh-CN" b="0" i="1" smtClean="0">
                            <a:solidFill>
                              <a:srgbClr val="FF0000"/>
                            </a:solidFill>
                            <a:latin typeface="Cambria Math" panose="02040503050406030204" pitchFamily="18" charset="0"/>
                          </a:rPr>
                          <m:t>=1</m:t>
                        </m:r>
                      </m:sub>
                      <m:sup>
                        <m:r>
                          <m:rPr>
                            <m:sty m:val="p"/>
                          </m:rPr>
                          <a:rPr lang="en-US" altLang="zh-CN" i="1" smtClean="0">
                            <a:solidFill>
                              <a:srgbClr val="FF0000"/>
                            </a:solidFill>
                            <a:latin typeface="Cambria Math" panose="02040503050406030204" pitchFamily="18" charset="0"/>
                          </a:rPr>
                          <m:t>N</m:t>
                        </m:r>
                      </m:sup>
                      <m:e>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𝑤</m:t>
                            </m:r>
                          </m:e>
                          <m:sub>
                            <m:r>
                              <a:rPr lang="en-US" altLang="zh-CN" b="0" i="1" smtClean="0">
                                <a:solidFill>
                                  <a:srgbClr val="FF0000"/>
                                </a:solidFill>
                                <a:latin typeface="Cambria Math" panose="02040503050406030204" pitchFamily="18" charset="0"/>
                              </a:rPr>
                              <m:t>𝑚</m:t>
                            </m:r>
                          </m:sub>
                        </m:sSub>
                        <m:r>
                          <a:rPr lang="en-US" altLang="zh-CN" b="0" i="1" smtClean="0">
                            <a:solidFill>
                              <a:srgbClr val="FF0000"/>
                            </a:solidFill>
                            <a:latin typeface="Cambria Math" panose="02040503050406030204" pitchFamily="18" charset="0"/>
                          </a:rPr>
                          <m:t>𝑖</m:t>
                        </m:r>
                      </m:e>
                    </m:nary>
                    <m:r>
                      <a:rPr lang="en-US" altLang="zh-CN" b="0" i="1" smtClean="0">
                        <a:solidFill>
                          <a:srgbClr val="FF0000"/>
                        </a:solidFill>
                        <a:latin typeface="Cambria Math" panose="02040503050406030204" pitchFamily="18" charset="0"/>
                      </a:rPr>
                      <m:t>=1</m:t>
                    </m:r>
                    <m:r>
                      <a:rPr lang="zh-CN" altLang="en-US" b="0" i="1" smtClean="0">
                        <a:solidFill>
                          <a:srgbClr val="FF0000"/>
                        </a:solidFill>
                        <a:latin typeface="Cambria Math" panose="02040503050406030204" pitchFamily="18" charset="0"/>
                      </a:rPr>
                      <m:t>，</m:t>
                    </m:r>
                  </m:oMath>
                </a14:m>
                <a:r>
                  <a:rPr lang="zh-CN" altLang="en-US" dirty="0">
                    <a:solidFill>
                      <a:srgbClr val="FF0000"/>
                    </a:solidFill>
                  </a:rPr>
                  <a:t>可以看出</a:t>
                </a:r>
                <a:r>
                  <a:rPr lang="en-US" altLang="zh-CN" dirty="0">
                    <a:solidFill>
                      <a:srgbClr val="FF0000"/>
                    </a:solidFill>
                  </a:rPr>
                  <a:t>Gm(x)</a:t>
                </a:r>
                <a:r>
                  <a:rPr lang="zh-CN" altLang="en-US" dirty="0">
                    <a:solidFill>
                      <a:srgbClr val="FF0000"/>
                    </a:solidFill>
                  </a:rPr>
                  <a:t>在加权的训练数据集上的分类误差率是被</a:t>
                </a:r>
                <a:r>
                  <a:rPr lang="en-US" altLang="zh-CN" dirty="0">
                    <a:solidFill>
                      <a:srgbClr val="FF0000"/>
                    </a:solidFill>
                  </a:rPr>
                  <a:t>Gm(x)</a:t>
                </a:r>
                <a:r>
                  <a:rPr lang="zh-CN" altLang="en-US" dirty="0">
                    <a:solidFill>
                      <a:srgbClr val="FF0000"/>
                    </a:solidFill>
                  </a:rPr>
                  <a:t>误分类的样本的权值之和</a:t>
                </a:r>
                <a:endParaRPr lang="en-US" altLang="zh-CN" dirty="0">
                  <a:solidFill>
                    <a:srgbClr val="FF0000"/>
                  </a:solidFill>
                </a:endParaRPr>
              </a:p>
              <a:p>
                <a:r>
                  <a:rPr lang="en-US" altLang="zh-CN" dirty="0">
                    <a:solidFill>
                      <a:srgbClr val="FF0000"/>
                    </a:solidFill>
                  </a:rPr>
                  <a:t>        </a:t>
                </a:r>
                <a:r>
                  <a:rPr lang="zh-CN" altLang="en-US" dirty="0">
                    <a:solidFill>
                      <a:srgbClr val="FF0000"/>
                    </a:solidFill>
                  </a:rPr>
                  <a:t>（</a:t>
                </a:r>
                <a:r>
                  <a:rPr lang="en-US" altLang="zh-CN" dirty="0">
                    <a:solidFill>
                      <a:srgbClr val="FF0000"/>
                    </a:solidFill>
                  </a:rPr>
                  <a:t>c</a:t>
                </a:r>
                <a:r>
                  <a:rPr lang="zh-CN" altLang="en-US" dirty="0">
                    <a:solidFill>
                      <a:srgbClr val="FF0000"/>
                    </a:solidFill>
                  </a:rPr>
                  <a:t>）计算系数</a:t>
                </a:r>
                <a:endParaRPr lang="en-US" altLang="zh-CN" dirty="0">
                  <a:solidFill>
                    <a:srgbClr val="FF0000"/>
                  </a:solidFill>
                </a:endParaRPr>
              </a:p>
              <a:p>
                <a:r>
                  <a:rPr lang="en-US" altLang="zh-CN" dirty="0">
                    <a:solidFill>
                      <a:srgbClr val="FF0000"/>
                    </a:solidFill>
                  </a:rPr>
                  <a:t>		</a:t>
                </a:r>
                <a:endParaRPr lang="zh-CN" altLang="en-US" dirty="0">
                  <a:solidFill>
                    <a:srgbClr val="FF0000"/>
                  </a:solidFill>
                </a:endParaRPr>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r>
                  <a:rPr lang="zh-CN" altLang="en-US" dirty="0">
                    <a:solidFill>
                      <a:srgbClr val="FF0000"/>
                    </a:solidFill>
                  </a:rPr>
                  <a:t>（</a:t>
                </a:r>
                <a:r>
                  <a:rPr lang="en-US" altLang="zh-CN" dirty="0">
                    <a:solidFill>
                      <a:srgbClr val="FF0000"/>
                    </a:solidFill>
                  </a:rPr>
                  <a:t>1</a:t>
                </a:r>
                <a:r>
                  <a:rPr lang="zh-CN" altLang="en-US" dirty="0">
                    <a:solidFill>
                      <a:srgbClr val="FF0000"/>
                    </a:solidFill>
                  </a:rPr>
                  <a:t>）假设训练数据集具有均匀的权值分布，即每个训练样本在基本分类器的学习中作用相同</a:t>
                </a:r>
                <a:endParaRPr lang="en-US" altLang="zh-CN" dirty="0">
                  <a:solidFill>
                    <a:srgbClr val="FF0000"/>
                  </a:solidFill>
                </a:endParaRPr>
              </a:p>
              <a:p>
                <a:r>
                  <a:rPr lang="zh-CN" altLang="en-US" dirty="0">
                    <a:solidFill>
                      <a:srgbClr val="FF0000"/>
                    </a:solidFill>
                  </a:rPr>
                  <a:t>（</a:t>
                </a:r>
                <a:r>
                  <a:rPr lang="en-US" altLang="zh-CN" dirty="0">
                    <a:solidFill>
                      <a:srgbClr val="FF0000"/>
                    </a:solidFill>
                  </a:rPr>
                  <a:t>2</a:t>
                </a:r>
                <a:r>
                  <a:rPr lang="zh-CN" altLang="en-US" dirty="0">
                    <a:solidFill>
                      <a:srgbClr val="FF0000"/>
                    </a:solidFill>
                  </a:rPr>
                  <a:t>）反复学习基本分类器，学习</a:t>
                </a:r>
                <a:r>
                  <a:rPr lang="en-US" altLang="zh-CN" dirty="0">
                    <a:solidFill>
                      <a:srgbClr val="FF0000"/>
                    </a:solidFill>
                  </a:rPr>
                  <a:t>M</a:t>
                </a:r>
                <a:r>
                  <a:rPr lang="zh-CN" altLang="en-US" dirty="0">
                    <a:solidFill>
                      <a:srgbClr val="FF0000"/>
                    </a:solidFill>
                  </a:rPr>
                  <a:t>轮。在每一轮当中</a:t>
                </a:r>
                <a:endParaRPr lang="en-US" altLang="zh-CN" dirty="0">
                  <a:solidFill>
                    <a:srgbClr val="FF0000"/>
                  </a:solidFill>
                </a:endParaRPr>
              </a:p>
              <a:p>
                <a:r>
                  <a:rPr lang="en-US" altLang="zh-CN" dirty="0">
                    <a:solidFill>
                      <a:srgbClr val="FF0000"/>
                    </a:solidFill>
                  </a:rPr>
                  <a:t>        </a:t>
                </a:r>
                <a:r>
                  <a:rPr lang="zh-CN" altLang="en-US" dirty="0">
                    <a:solidFill>
                      <a:srgbClr val="FF0000"/>
                    </a:solidFill>
                  </a:rPr>
                  <a:t>（</a:t>
                </a:r>
                <a:r>
                  <a:rPr lang="en-US" altLang="zh-CN" dirty="0">
                    <a:solidFill>
                      <a:srgbClr val="FF0000"/>
                    </a:solidFill>
                  </a:rPr>
                  <a:t>a</a:t>
                </a:r>
                <a:r>
                  <a:rPr lang="zh-CN" altLang="en-US" dirty="0">
                    <a:solidFill>
                      <a:srgbClr val="FF0000"/>
                    </a:solidFill>
                  </a:rPr>
                  <a:t>） 使用当前分布</a:t>
                </a:r>
                <a:r>
                  <a:rPr lang="en-US" altLang="zh-CN" dirty="0">
                    <a:solidFill>
                      <a:srgbClr val="FF0000"/>
                    </a:solidFill>
                  </a:rPr>
                  <a:t>Dm</a:t>
                </a:r>
                <a:r>
                  <a:rPr lang="zh-CN" altLang="en-US" dirty="0">
                    <a:solidFill>
                      <a:srgbClr val="FF0000"/>
                    </a:solidFill>
                  </a:rPr>
                  <a:t>加权的训练数据集，学习基本分类器</a:t>
                </a:r>
                <a:r>
                  <a:rPr lang="en-US" altLang="zh-CN" dirty="0">
                    <a:solidFill>
                      <a:srgbClr val="FF0000"/>
                    </a:solidFill>
                  </a:rPr>
                  <a:t>Gm(x)</a:t>
                </a:r>
              </a:p>
              <a:p>
                <a:r>
                  <a:rPr lang="en-US" altLang="zh-CN" dirty="0">
                    <a:solidFill>
                      <a:srgbClr val="FF0000"/>
                    </a:solidFill>
                  </a:rPr>
                  <a:t>          (b</a:t>
                </a:r>
                <a:r>
                  <a:rPr lang="zh-CN" altLang="en-US" dirty="0">
                    <a:solidFill>
                      <a:srgbClr val="FF0000"/>
                    </a:solidFill>
                  </a:rPr>
                  <a:t>）计算学习到的基本分类器在加权训练数据集上的分类误差率，</a:t>
                </a:r>
                <a:r>
                  <a:rPr lang="zh-CN" altLang="en-US" i="0">
                    <a:solidFill>
                      <a:srgbClr val="FF0000"/>
                    </a:solidFill>
                    <a:latin typeface="Cambria Math" panose="02040503050406030204" pitchFamily="18" charset="0"/>
                  </a:rPr>
                  <a:t>∑24</a:t>
                </a:r>
                <a:r>
                  <a:rPr lang="en-US" altLang="zh-CN" i="0">
                    <a:solidFill>
                      <a:srgbClr val="FF0000"/>
                    </a:solidFill>
                    <a:latin typeface="Cambria Math" panose="02040503050406030204" pitchFamily="18" charset="0"/>
                  </a:rPr>
                  <a:t>_</a:t>
                </a:r>
                <a:r>
                  <a:rPr lang="zh-CN" altLang="en-US" i="0">
                    <a:solidFill>
                      <a:srgbClr val="FF0000"/>
                    </a:solidFill>
                    <a:latin typeface="Cambria Math" panose="02040503050406030204" pitchFamily="18" charset="0"/>
                  </a:rPr>
                  <a:t>(</a:t>
                </a:r>
                <a:r>
                  <a:rPr lang="en-US" altLang="zh-CN" b="0" i="0">
                    <a:solidFill>
                      <a:srgbClr val="FF0000"/>
                    </a:solidFill>
                    <a:latin typeface="Cambria Math" panose="02040503050406030204" pitchFamily="18" charset="0"/>
                  </a:rPr>
                  <a:t>𝑖=1</a:t>
                </a:r>
                <a:r>
                  <a:rPr lang="zh-CN" altLang="en-US" b="0" i="0">
                    <a:solidFill>
                      <a:srgbClr val="FF0000"/>
                    </a:solidFill>
                    <a:latin typeface="Cambria Math" panose="02040503050406030204" pitchFamily="18" charset="0"/>
                  </a:rPr>
                  <a:t>)</a:t>
                </a:r>
                <a:r>
                  <a:rPr lang="en-US" altLang="zh-CN" b="0" i="0">
                    <a:solidFill>
                      <a:srgbClr val="FF0000"/>
                    </a:solidFill>
                    <a:latin typeface="Cambria Math" panose="02040503050406030204" pitchFamily="18" charset="0"/>
                  </a:rPr>
                  <a:t>^</a:t>
                </a:r>
                <a:r>
                  <a:rPr lang="en-US" altLang="zh-CN" i="0">
                    <a:solidFill>
                      <a:srgbClr val="FF0000"/>
                    </a:solidFill>
                    <a:latin typeface="Cambria Math" panose="02040503050406030204" pitchFamily="18" charset="0"/>
                  </a:rPr>
                  <a:t>N▒〖</a:t>
                </a:r>
                <a:r>
                  <a:rPr lang="en-US" altLang="zh-CN" b="0" i="0">
                    <a:solidFill>
                      <a:srgbClr val="FF0000"/>
                    </a:solidFill>
                    <a:latin typeface="Cambria Math" panose="02040503050406030204" pitchFamily="18" charset="0"/>
                  </a:rPr>
                  <a:t>𝑤_𝑚 𝑖〗=1</a:t>
                </a:r>
                <a:r>
                  <a:rPr lang="zh-CN" altLang="en-US" b="0" i="0">
                    <a:solidFill>
                      <a:srgbClr val="FF0000"/>
                    </a:solidFill>
                    <a:latin typeface="Cambria Math" panose="02040503050406030204" pitchFamily="18" charset="0"/>
                  </a:rPr>
                  <a:t>，</a:t>
                </a:r>
                <a:r>
                  <a:rPr lang="zh-CN" altLang="en-US" dirty="0">
                    <a:solidFill>
                      <a:srgbClr val="FF0000"/>
                    </a:solidFill>
                  </a:rPr>
                  <a:t>可以看出</a:t>
                </a:r>
                <a:r>
                  <a:rPr lang="en-US" altLang="zh-CN" dirty="0">
                    <a:solidFill>
                      <a:srgbClr val="FF0000"/>
                    </a:solidFill>
                  </a:rPr>
                  <a:t>Gm(x)</a:t>
                </a:r>
                <a:r>
                  <a:rPr lang="zh-CN" altLang="en-US" dirty="0">
                    <a:solidFill>
                      <a:srgbClr val="FF0000"/>
                    </a:solidFill>
                  </a:rPr>
                  <a:t>在加权的训练数据集上的分类误差率是被</a:t>
                </a:r>
                <a:r>
                  <a:rPr lang="en-US" altLang="zh-CN" dirty="0">
                    <a:solidFill>
                      <a:srgbClr val="FF0000"/>
                    </a:solidFill>
                  </a:rPr>
                  <a:t>Gm(x)</a:t>
                </a:r>
                <a:r>
                  <a:rPr lang="zh-CN" altLang="en-US" dirty="0">
                    <a:solidFill>
                      <a:srgbClr val="FF0000"/>
                    </a:solidFill>
                  </a:rPr>
                  <a:t>误分类的样本的权值之和</a:t>
                </a:r>
                <a:endParaRPr lang="en-US" altLang="zh-CN" dirty="0">
                  <a:solidFill>
                    <a:srgbClr val="FF0000"/>
                  </a:solidFill>
                </a:endParaRPr>
              </a:p>
              <a:p>
                <a:r>
                  <a:rPr lang="en-US" altLang="zh-CN" dirty="0">
                    <a:solidFill>
                      <a:srgbClr val="FF0000"/>
                    </a:solidFill>
                  </a:rPr>
                  <a:t>        </a:t>
                </a:r>
                <a:r>
                  <a:rPr lang="zh-CN" altLang="en-US" dirty="0">
                    <a:solidFill>
                      <a:srgbClr val="FF0000"/>
                    </a:solidFill>
                  </a:rPr>
                  <a:t>（</a:t>
                </a:r>
                <a:r>
                  <a:rPr lang="en-US" altLang="zh-CN" dirty="0">
                    <a:solidFill>
                      <a:srgbClr val="FF0000"/>
                    </a:solidFill>
                  </a:rPr>
                  <a:t>c</a:t>
                </a:r>
                <a:r>
                  <a:rPr lang="zh-CN" altLang="en-US" dirty="0">
                    <a:solidFill>
                      <a:srgbClr val="FF0000"/>
                    </a:solidFill>
                  </a:rPr>
                  <a:t>）计算系数</a:t>
                </a:r>
                <a:endParaRPr lang="en-US" altLang="zh-CN" dirty="0">
                  <a:solidFill>
                    <a:srgbClr val="FF0000"/>
                  </a:solidFill>
                </a:endParaRPr>
              </a:p>
              <a:p>
                <a:r>
                  <a:rPr lang="en-US" altLang="zh-CN" dirty="0">
                    <a:solidFill>
                      <a:srgbClr val="FF0000"/>
                    </a:solidFill>
                  </a:rPr>
                  <a:t>		</a:t>
                </a:r>
                <a:endParaRPr lang="zh-CN" altLang="en-US" dirty="0">
                  <a:solidFill>
                    <a:srgbClr val="FF0000"/>
                  </a:solidFill>
                </a:endParaRPr>
              </a:p>
            </p:txBody>
          </p:sp>
        </mc:Fallback>
      </mc:AlternateContent>
      <p:sp>
        <p:nvSpPr>
          <p:cNvPr id="4" name="灯片编号占位符 3"/>
          <p:cNvSpPr>
            <a:spLocks noGrp="1"/>
          </p:cNvSpPr>
          <p:nvPr>
            <p:ph type="sldNum" sz="quarter" idx="10"/>
          </p:nvPr>
        </p:nvSpPr>
        <p:spPr/>
        <p:txBody>
          <a:bodyPr/>
          <a:lstStyle/>
          <a:p>
            <a:fld id="{8447224A-5E25-4BFC-93B3-3B7FFFC4B771}" type="slidenum">
              <a:rPr lang="zh-CN" altLang="en-US" smtClean="0"/>
              <a:t>21</a:t>
            </a:fld>
            <a:endParaRPr lang="zh-CN" altLang="en-US"/>
          </a:p>
        </p:txBody>
      </p:sp>
    </p:spTree>
    <p:extLst>
      <p:ext uri="{BB962C8B-B14F-4D97-AF65-F5344CB8AC3E}">
        <p14:creationId xmlns:p14="http://schemas.microsoft.com/office/powerpoint/2010/main" val="38055265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r>
              <a:rPr lang="zh-CN" altLang="en-US" sz="1200" b="0" i="0" kern="1200" dirty="0">
                <a:solidFill>
                  <a:schemeClr val="tx1"/>
                </a:solidFill>
                <a:effectLst/>
                <a:latin typeface="+mn-lt"/>
                <a:ea typeface="+mn-ea"/>
                <a:cs typeface="+mn-cs"/>
              </a:rPr>
              <a:t>从</a:t>
            </a:r>
            <a:r>
              <a:rPr lang="en-US" altLang="zh-CN" sz="1200" b="0" i="0" u="none" strike="noStrike" kern="1200" dirty="0">
                <a:solidFill>
                  <a:schemeClr val="tx1"/>
                </a:solidFill>
                <a:effectLst/>
                <a:latin typeface="+mn-lt"/>
                <a:ea typeface="+mn-ea"/>
                <a:cs typeface="+mn-cs"/>
              </a:rPr>
              <a:t>Wm+1,i</a:t>
            </a:r>
            <a:r>
              <a:rPr lang="zh-CN" altLang="en-US" sz="1200" b="0" i="0" kern="1200" dirty="0">
                <a:solidFill>
                  <a:schemeClr val="tx1"/>
                </a:solidFill>
                <a:effectLst/>
                <a:latin typeface="+mn-lt"/>
                <a:ea typeface="+mn-ea"/>
                <a:cs typeface="+mn-cs"/>
              </a:rPr>
              <a:t>计算公式可以看出，如果第</a:t>
            </a:r>
            <a:r>
              <a:rPr lang="en-US" altLang="zh-CN" sz="1200" b="0" i="0" kern="1200" dirty="0" err="1">
                <a:solidFill>
                  <a:schemeClr val="tx1"/>
                </a:solidFill>
                <a:effectLst/>
                <a:latin typeface="+mn-lt"/>
                <a:ea typeface="+mn-ea"/>
                <a:cs typeface="+mn-cs"/>
              </a:rPr>
              <a:t>i</a:t>
            </a:r>
            <a:r>
              <a:rPr lang="zh-CN" altLang="en-US" sz="1200" b="0" i="0" kern="1200" dirty="0">
                <a:solidFill>
                  <a:schemeClr val="tx1"/>
                </a:solidFill>
                <a:effectLst/>
                <a:latin typeface="+mn-lt"/>
                <a:ea typeface="+mn-ea"/>
                <a:cs typeface="+mn-cs"/>
              </a:rPr>
              <a:t>个样本分类错误，则</a:t>
            </a:r>
            <a:r>
              <a:rPr lang="en-US" altLang="zh-CN" sz="1200" b="0" i="0" u="none" strike="noStrike" kern="1200" dirty="0" err="1">
                <a:solidFill>
                  <a:schemeClr val="tx1"/>
                </a:solidFill>
                <a:effectLst/>
                <a:latin typeface="+mn-lt"/>
                <a:ea typeface="+mn-ea"/>
                <a:cs typeface="+mn-cs"/>
              </a:rPr>
              <a:t>yiGm</a:t>
            </a:r>
            <a:r>
              <a:rPr lang="en-US" altLang="zh-CN" sz="1200" b="0" i="0" u="none" strike="noStrike" kern="1200" dirty="0">
                <a:solidFill>
                  <a:schemeClr val="tx1"/>
                </a:solidFill>
                <a:effectLst/>
                <a:latin typeface="+mn-lt"/>
                <a:ea typeface="+mn-ea"/>
                <a:cs typeface="+mn-cs"/>
              </a:rPr>
              <a:t>(xi)&lt;0</a:t>
            </a:r>
            <a:r>
              <a:rPr lang="zh-CN" altLang="en-US" sz="1200" b="0" i="0" kern="1200" dirty="0">
                <a:solidFill>
                  <a:schemeClr val="tx1"/>
                </a:solidFill>
                <a:effectLst/>
                <a:latin typeface="+mn-lt"/>
                <a:ea typeface="+mn-ea"/>
                <a:cs typeface="+mn-cs"/>
              </a:rPr>
              <a:t>，导致样本的权重在第</a:t>
            </a:r>
            <a:r>
              <a:rPr lang="en-US" altLang="zh-CN" sz="1200" b="0" i="0" kern="1200" dirty="0">
                <a:solidFill>
                  <a:schemeClr val="tx1"/>
                </a:solidFill>
                <a:effectLst/>
                <a:latin typeface="+mn-lt"/>
                <a:ea typeface="+mn-ea"/>
                <a:cs typeface="+mn-cs"/>
              </a:rPr>
              <a:t>m+1</a:t>
            </a:r>
            <a:r>
              <a:rPr lang="zh-CN" altLang="en-US" sz="1200" b="0" i="0" kern="1200" dirty="0">
                <a:solidFill>
                  <a:schemeClr val="tx1"/>
                </a:solidFill>
                <a:effectLst/>
                <a:latin typeface="+mn-lt"/>
                <a:ea typeface="+mn-ea"/>
                <a:cs typeface="+mn-cs"/>
              </a:rPr>
              <a:t>个弱分类器中增大，如果分类正确，则权重在第</a:t>
            </a:r>
            <a:r>
              <a:rPr lang="en-US" altLang="zh-CN" sz="1200" b="0" i="0" kern="1200" dirty="0">
                <a:solidFill>
                  <a:schemeClr val="tx1"/>
                </a:solidFill>
                <a:effectLst/>
                <a:latin typeface="+mn-lt"/>
                <a:ea typeface="+mn-ea"/>
                <a:cs typeface="+mn-cs"/>
              </a:rPr>
              <a:t>m+1</a:t>
            </a:r>
            <a:r>
              <a:rPr lang="zh-CN" altLang="en-US" sz="1200" b="0" i="0" kern="1200" dirty="0">
                <a:solidFill>
                  <a:schemeClr val="tx1"/>
                </a:solidFill>
                <a:effectLst/>
                <a:latin typeface="+mn-lt"/>
                <a:ea typeface="+mn-ea"/>
                <a:cs typeface="+mn-cs"/>
              </a:rPr>
              <a:t>个弱分类器中减少</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具体为什么采用样本权重更新公式，我们在讲</a:t>
            </a:r>
            <a:r>
              <a:rPr lang="en-US" altLang="zh-CN" sz="1200" b="0" i="0" kern="1200" dirty="0" err="1">
                <a:solidFill>
                  <a:schemeClr val="tx1"/>
                </a:solidFill>
                <a:effectLst/>
                <a:latin typeface="+mn-lt"/>
                <a:ea typeface="+mn-ea"/>
                <a:cs typeface="+mn-cs"/>
              </a:rPr>
              <a:t>Adaboost</a:t>
            </a:r>
            <a:r>
              <a:rPr lang="zh-CN" altLang="en-US" sz="1200" b="0" i="0" kern="1200" dirty="0">
                <a:solidFill>
                  <a:schemeClr val="tx1"/>
                </a:solidFill>
                <a:effectLst/>
                <a:latin typeface="+mn-lt"/>
                <a:ea typeface="+mn-ea"/>
                <a:cs typeface="+mn-cs"/>
              </a:rPr>
              <a:t>的损失函数优化时再讲。</a:t>
            </a:r>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22</a:t>
            </a:fld>
            <a:endParaRPr lang="zh-CN" altLang="en-US"/>
          </a:p>
        </p:txBody>
      </p:sp>
    </p:spTree>
    <p:extLst>
      <p:ext uri="{BB962C8B-B14F-4D97-AF65-F5344CB8AC3E}">
        <p14:creationId xmlns:p14="http://schemas.microsoft.com/office/powerpoint/2010/main" val="37269661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23</a:t>
            </a:fld>
            <a:endParaRPr lang="zh-CN" altLang="en-US"/>
          </a:p>
        </p:txBody>
      </p:sp>
    </p:spTree>
    <p:extLst>
      <p:ext uri="{BB962C8B-B14F-4D97-AF65-F5344CB8AC3E}">
        <p14:creationId xmlns:p14="http://schemas.microsoft.com/office/powerpoint/2010/main" val="20595314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24</a:t>
            </a:fld>
            <a:endParaRPr lang="zh-CN" altLang="en-US"/>
          </a:p>
        </p:txBody>
      </p:sp>
    </p:spTree>
    <p:extLst>
      <p:ext uri="{BB962C8B-B14F-4D97-AF65-F5344CB8AC3E}">
        <p14:creationId xmlns:p14="http://schemas.microsoft.com/office/powerpoint/2010/main" val="4151331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25</a:t>
            </a:fld>
            <a:endParaRPr lang="zh-CN" altLang="en-US"/>
          </a:p>
        </p:txBody>
      </p:sp>
    </p:spTree>
    <p:extLst>
      <p:ext uri="{BB962C8B-B14F-4D97-AF65-F5344CB8AC3E}">
        <p14:creationId xmlns:p14="http://schemas.microsoft.com/office/powerpoint/2010/main" val="33433273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26</a:t>
            </a:fld>
            <a:endParaRPr lang="zh-CN" altLang="en-US"/>
          </a:p>
        </p:txBody>
      </p:sp>
    </p:spTree>
    <p:extLst>
      <p:ext uri="{BB962C8B-B14F-4D97-AF65-F5344CB8AC3E}">
        <p14:creationId xmlns:p14="http://schemas.microsoft.com/office/powerpoint/2010/main" val="38320838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27</a:t>
            </a:fld>
            <a:endParaRPr lang="zh-CN" altLang="en-US"/>
          </a:p>
        </p:txBody>
      </p:sp>
    </p:spTree>
    <p:extLst>
      <p:ext uri="{BB962C8B-B14F-4D97-AF65-F5344CB8AC3E}">
        <p14:creationId xmlns:p14="http://schemas.microsoft.com/office/powerpoint/2010/main" val="18771865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32</a:t>
            </a:fld>
            <a:endParaRPr lang="zh-CN" altLang="en-US"/>
          </a:p>
        </p:txBody>
      </p:sp>
    </p:spTree>
    <p:extLst>
      <p:ext uri="{BB962C8B-B14F-4D97-AF65-F5344CB8AC3E}">
        <p14:creationId xmlns:p14="http://schemas.microsoft.com/office/powerpoint/2010/main" val="11796300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33</a:t>
            </a:fld>
            <a:endParaRPr lang="zh-CN" altLang="en-US"/>
          </a:p>
        </p:txBody>
      </p:sp>
    </p:spTree>
    <p:extLst>
      <p:ext uri="{BB962C8B-B14F-4D97-AF65-F5344CB8AC3E}">
        <p14:creationId xmlns:p14="http://schemas.microsoft.com/office/powerpoint/2010/main" val="1425961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3</a:t>
            </a:fld>
            <a:endParaRPr lang="zh-CN" altLang="en-US"/>
          </a:p>
        </p:txBody>
      </p:sp>
    </p:spTree>
    <p:extLst>
      <p:ext uri="{BB962C8B-B14F-4D97-AF65-F5344CB8AC3E}">
        <p14:creationId xmlns:p14="http://schemas.microsoft.com/office/powerpoint/2010/main" val="34857417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34</a:t>
            </a:fld>
            <a:endParaRPr lang="zh-CN" altLang="en-US"/>
          </a:p>
        </p:txBody>
      </p:sp>
    </p:spTree>
    <p:extLst>
      <p:ext uri="{BB962C8B-B14F-4D97-AF65-F5344CB8AC3E}">
        <p14:creationId xmlns:p14="http://schemas.microsoft.com/office/powerpoint/2010/main" val="14974650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35</a:t>
            </a:fld>
            <a:endParaRPr lang="zh-CN" altLang="en-US"/>
          </a:p>
        </p:txBody>
      </p:sp>
    </p:spTree>
    <p:extLst>
      <p:ext uri="{BB962C8B-B14F-4D97-AF65-F5344CB8AC3E}">
        <p14:creationId xmlns:p14="http://schemas.microsoft.com/office/powerpoint/2010/main" val="20619184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36</a:t>
            </a:fld>
            <a:endParaRPr lang="zh-CN" altLang="en-US"/>
          </a:p>
        </p:txBody>
      </p:sp>
    </p:spTree>
    <p:extLst>
      <p:ext uri="{BB962C8B-B14F-4D97-AF65-F5344CB8AC3E}">
        <p14:creationId xmlns:p14="http://schemas.microsoft.com/office/powerpoint/2010/main" val="20835873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37</a:t>
            </a:fld>
            <a:endParaRPr lang="zh-CN" altLang="en-US"/>
          </a:p>
        </p:txBody>
      </p:sp>
    </p:spTree>
    <p:extLst>
      <p:ext uri="{BB962C8B-B14F-4D97-AF65-F5344CB8AC3E}">
        <p14:creationId xmlns:p14="http://schemas.microsoft.com/office/powerpoint/2010/main" val="26853692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r>
              <a:rPr lang="zh-CN" altLang="en-US" sz="1200" b="0" i="0" kern="1200" dirty="0">
                <a:solidFill>
                  <a:schemeClr val="tx1"/>
                </a:solidFill>
                <a:effectLst/>
                <a:latin typeface="+mn-lt"/>
                <a:ea typeface="+mn-ea"/>
                <a:cs typeface="+mn-cs"/>
              </a:rPr>
              <a:t>残差只是负梯度的特例，最终的目的是使得损失函数减少的最快，沿哪个方向减少最快呢？负梯度方向。</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拟合负梯度，相当于损失函数沿着负梯度方向减少。</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当损失函数为平方损失时，拟合残差就相当于平方损失沿着负梯度方向减小。</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但是当损失函数不是平方损失时，再拟合残差就不是损失函数沿着负梯度减小了，所以此时当然不能再拟合残差。</a:t>
            </a:r>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38</a:t>
            </a:fld>
            <a:endParaRPr lang="zh-CN" altLang="en-US"/>
          </a:p>
        </p:txBody>
      </p:sp>
    </p:spTree>
    <p:extLst>
      <p:ext uri="{BB962C8B-B14F-4D97-AF65-F5344CB8AC3E}">
        <p14:creationId xmlns:p14="http://schemas.microsoft.com/office/powerpoint/2010/main" val="34176214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39</a:t>
            </a:fld>
            <a:endParaRPr lang="zh-CN" altLang="en-US"/>
          </a:p>
        </p:txBody>
      </p:sp>
    </p:spTree>
    <p:extLst>
      <p:ext uri="{BB962C8B-B14F-4D97-AF65-F5344CB8AC3E}">
        <p14:creationId xmlns:p14="http://schemas.microsoft.com/office/powerpoint/2010/main" val="20277393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40</a:t>
            </a:fld>
            <a:endParaRPr lang="zh-CN" altLang="en-US"/>
          </a:p>
        </p:txBody>
      </p:sp>
    </p:spTree>
    <p:extLst>
      <p:ext uri="{BB962C8B-B14F-4D97-AF65-F5344CB8AC3E}">
        <p14:creationId xmlns:p14="http://schemas.microsoft.com/office/powerpoint/2010/main" val="42710821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41</a:t>
            </a:fld>
            <a:endParaRPr lang="zh-CN" altLang="en-US"/>
          </a:p>
        </p:txBody>
      </p:sp>
    </p:spTree>
    <p:extLst>
      <p:ext uri="{BB962C8B-B14F-4D97-AF65-F5344CB8AC3E}">
        <p14:creationId xmlns:p14="http://schemas.microsoft.com/office/powerpoint/2010/main" val="37512039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42</a:t>
            </a:fld>
            <a:endParaRPr lang="zh-CN" altLang="en-US"/>
          </a:p>
        </p:txBody>
      </p:sp>
    </p:spTree>
    <p:extLst>
      <p:ext uri="{BB962C8B-B14F-4D97-AF65-F5344CB8AC3E}">
        <p14:creationId xmlns:p14="http://schemas.microsoft.com/office/powerpoint/2010/main" val="36748906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43</a:t>
            </a:fld>
            <a:endParaRPr lang="zh-CN" altLang="en-US"/>
          </a:p>
        </p:txBody>
      </p:sp>
    </p:spTree>
    <p:extLst>
      <p:ext uri="{BB962C8B-B14F-4D97-AF65-F5344CB8AC3E}">
        <p14:creationId xmlns:p14="http://schemas.microsoft.com/office/powerpoint/2010/main" val="711262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4</a:t>
            </a:fld>
            <a:endParaRPr lang="zh-CN" altLang="en-US"/>
          </a:p>
        </p:txBody>
      </p:sp>
    </p:spTree>
    <p:extLst>
      <p:ext uri="{BB962C8B-B14F-4D97-AF65-F5344CB8AC3E}">
        <p14:creationId xmlns:p14="http://schemas.microsoft.com/office/powerpoint/2010/main" val="3296375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44</a:t>
            </a:fld>
            <a:endParaRPr lang="zh-CN" altLang="en-US"/>
          </a:p>
        </p:txBody>
      </p:sp>
    </p:spTree>
    <p:extLst>
      <p:ext uri="{BB962C8B-B14F-4D97-AF65-F5344CB8AC3E}">
        <p14:creationId xmlns:p14="http://schemas.microsoft.com/office/powerpoint/2010/main" val="42826484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45</a:t>
            </a:fld>
            <a:endParaRPr lang="zh-CN" altLang="en-US"/>
          </a:p>
        </p:txBody>
      </p:sp>
    </p:spTree>
    <p:extLst>
      <p:ext uri="{BB962C8B-B14F-4D97-AF65-F5344CB8AC3E}">
        <p14:creationId xmlns:p14="http://schemas.microsoft.com/office/powerpoint/2010/main" val="25794564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46</a:t>
            </a:fld>
            <a:endParaRPr lang="zh-CN" altLang="en-US"/>
          </a:p>
        </p:txBody>
      </p:sp>
    </p:spTree>
    <p:extLst>
      <p:ext uri="{BB962C8B-B14F-4D97-AF65-F5344CB8AC3E}">
        <p14:creationId xmlns:p14="http://schemas.microsoft.com/office/powerpoint/2010/main" val="413850360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47</a:t>
            </a:fld>
            <a:endParaRPr lang="zh-CN" altLang="en-US"/>
          </a:p>
        </p:txBody>
      </p:sp>
    </p:spTree>
    <p:extLst>
      <p:ext uri="{BB962C8B-B14F-4D97-AF65-F5344CB8AC3E}">
        <p14:creationId xmlns:p14="http://schemas.microsoft.com/office/powerpoint/2010/main" val="360020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48</a:t>
            </a:fld>
            <a:endParaRPr lang="zh-CN" altLang="en-US"/>
          </a:p>
        </p:txBody>
      </p:sp>
    </p:spTree>
    <p:extLst>
      <p:ext uri="{BB962C8B-B14F-4D97-AF65-F5344CB8AC3E}">
        <p14:creationId xmlns:p14="http://schemas.microsoft.com/office/powerpoint/2010/main" val="193586537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49</a:t>
            </a:fld>
            <a:endParaRPr lang="zh-CN" altLang="en-US"/>
          </a:p>
        </p:txBody>
      </p:sp>
    </p:spTree>
    <p:extLst>
      <p:ext uri="{BB962C8B-B14F-4D97-AF65-F5344CB8AC3E}">
        <p14:creationId xmlns:p14="http://schemas.microsoft.com/office/powerpoint/2010/main" val="212571083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50</a:t>
            </a:fld>
            <a:endParaRPr lang="zh-CN" altLang="en-US"/>
          </a:p>
        </p:txBody>
      </p:sp>
    </p:spTree>
    <p:extLst>
      <p:ext uri="{BB962C8B-B14F-4D97-AF65-F5344CB8AC3E}">
        <p14:creationId xmlns:p14="http://schemas.microsoft.com/office/powerpoint/2010/main" val="305395255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51</a:t>
            </a:fld>
            <a:endParaRPr lang="zh-CN" altLang="en-US"/>
          </a:p>
        </p:txBody>
      </p:sp>
    </p:spTree>
    <p:extLst>
      <p:ext uri="{BB962C8B-B14F-4D97-AF65-F5344CB8AC3E}">
        <p14:creationId xmlns:p14="http://schemas.microsoft.com/office/powerpoint/2010/main" val="123756193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52</a:t>
            </a:fld>
            <a:endParaRPr lang="zh-CN" altLang="en-US"/>
          </a:p>
        </p:txBody>
      </p:sp>
    </p:spTree>
    <p:extLst>
      <p:ext uri="{BB962C8B-B14F-4D97-AF65-F5344CB8AC3E}">
        <p14:creationId xmlns:p14="http://schemas.microsoft.com/office/powerpoint/2010/main" val="303193513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53</a:t>
            </a:fld>
            <a:endParaRPr lang="zh-CN" altLang="en-US"/>
          </a:p>
        </p:txBody>
      </p:sp>
    </p:spTree>
    <p:extLst>
      <p:ext uri="{BB962C8B-B14F-4D97-AF65-F5344CB8AC3E}">
        <p14:creationId xmlns:p14="http://schemas.microsoft.com/office/powerpoint/2010/main" val="2928908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5</a:t>
            </a:fld>
            <a:endParaRPr lang="zh-CN" altLang="en-US"/>
          </a:p>
        </p:txBody>
      </p:sp>
    </p:spTree>
    <p:extLst>
      <p:ext uri="{BB962C8B-B14F-4D97-AF65-F5344CB8AC3E}">
        <p14:creationId xmlns:p14="http://schemas.microsoft.com/office/powerpoint/2010/main" val="88249301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54</a:t>
            </a:fld>
            <a:endParaRPr lang="zh-CN" altLang="en-US"/>
          </a:p>
        </p:txBody>
      </p:sp>
    </p:spTree>
    <p:extLst>
      <p:ext uri="{BB962C8B-B14F-4D97-AF65-F5344CB8AC3E}">
        <p14:creationId xmlns:p14="http://schemas.microsoft.com/office/powerpoint/2010/main" val="309018912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55</a:t>
            </a:fld>
            <a:endParaRPr lang="zh-CN" altLang="en-US"/>
          </a:p>
        </p:txBody>
      </p:sp>
    </p:spTree>
    <p:extLst>
      <p:ext uri="{BB962C8B-B14F-4D97-AF65-F5344CB8AC3E}">
        <p14:creationId xmlns:p14="http://schemas.microsoft.com/office/powerpoint/2010/main" val="63504651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56</a:t>
            </a:fld>
            <a:endParaRPr lang="zh-CN" altLang="en-US"/>
          </a:p>
        </p:txBody>
      </p:sp>
    </p:spTree>
    <p:extLst>
      <p:ext uri="{BB962C8B-B14F-4D97-AF65-F5344CB8AC3E}">
        <p14:creationId xmlns:p14="http://schemas.microsoft.com/office/powerpoint/2010/main" val="264718868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57</a:t>
            </a:fld>
            <a:endParaRPr lang="zh-CN" altLang="en-US"/>
          </a:p>
        </p:txBody>
      </p:sp>
    </p:spTree>
    <p:extLst>
      <p:ext uri="{BB962C8B-B14F-4D97-AF65-F5344CB8AC3E}">
        <p14:creationId xmlns:p14="http://schemas.microsoft.com/office/powerpoint/2010/main" val="14241306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6</a:t>
            </a:fld>
            <a:endParaRPr lang="zh-CN" altLang="en-US"/>
          </a:p>
        </p:txBody>
      </p:sp>
    </p:spTree>
    <p:extLst>
      <p:ext uri="{BB962C8B-B14F-4D97-AF65-F5344CB8AC3E}">
        <p14:creationId xmlns:p14="http://schemas.microsoft.com/office/powerpoint/2010/main" val="530224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olidFill>
                  <a:srgbClr val="FF0000"/>
                </a:solidFill>
              </a:rPr>
              <a:t>个体学习器组合起来一定比单个最好的好吗？</a:t>
            </a:r>
            <a:endParaRPr lang="en-US" altLang="zh-CN" dirty="0">
              <a:solidFill>
                <a:srgbClr val="FF0000"/>
              </a:solidFill>
            </a:endParaRPr>
          </a:p>
          <a:p>
            <a:r>
              <a:rPr lang="zh-CN" altLang="en-US" dirty="0">
                <a:solidFill>
                  <a:srgbClr val="FF0000"/>
                </a:solidFill>
              </a:rPr>
              <a:t>个体学习器组合起来如何比单个最好的好呢？</a:t>
            </a:r>
          </a:p>
        </p:txBody>
      </p:sp>
      <p:sp>
        <p:nvSpPr>
          <p:cNvPr id="4" name="灯片编号占位符 3"/>
          <p:cNvSpPr>
            <a:spLocks noGrp="1"/>
          </p:cNvSpPr>
          <p:nvPr>
            <p:ph type="sldNum" sz="quarter" idx="10"/>
          </p:nvPr>
        </p:nvSpPr>
        <p:spPr/>
        <p:txBody>
          <a:bodyPr/>
          <a:lstStyle/>
          <a:p>
            <a:fld id="{8447224A-5E25-4BFC-93B3-3B7FFFC4B771}" type="slidenum">
              <a:rPr lang="zh-CN" altLang="en-US" smtClean="0"/>
              <a:t>7</a:t>
            </a:fld>
            <a:endParaRPr lang="zh-CN" altLang="en-US"/>
          </a:p>
        </p:txBody>
      </p:sp>
    </p:spTree>
    <p:extLst>
      <p:ext uri="{BB962C8B-B14F-4D97-AF65-F5344CB8AC3E}">
        <p14:creationId xmlns:p14="http://schemas.microsoft.com/office/powerpoint/2010/main" val="153156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8</a:t>
            </a:fld>
            <a:endParaRPr lang="zh-CN" altLang="en-US"/>
          </a:p>
        </p:txBody>
      </p:sp>
    </p:spTree>
    <p:extLst>
      <p:ext uri="{BB962C8B-B14F-4D97-AF65-F5344CB8AC3E}">
        <p14:creationId xmlns:p14="http://schemas.microsoft.com/office/powerpoint/2010/main" val="27550479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9</a:t>
            </a:fld>
            <a:endParaRPr lang="zh-CN" altLang="en-US"/>
          </a:p>
        </p:txBody>
      </p:sp>
    </p:spTree>
    <p:extLst>
      <p:ext uri="{BB962C8B-B14F-4D97-AF65-F5344CB8AC3E}">
        <p14:creationId xmlns:p14="http://schemas.microsoft.com/office/powerpoint/2010/main" val="610496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chemeClr val="tx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16BD1798-55F0-4EB3-AC28-9D5F1BECDA2A}" type="datetime1">
              <a:rPr lang="en-US" altLang="zh-CN" smtClean="0"/>
              <a:t>11/27/2019</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FAB73BC-B049-4115-A692-8D63A059BFB8}" type="slidenum">
              <a:rPr lang="en-US" dirty="0"/>
              <a:pPr/>
              <a:t>‹#›</a:t>
            </a:fld>
            <a:endParaRPr lang="en-US" dirty="0"/>
          </a:p>
        </p:txBody>
      </p:sp>
      <p:cxnSp>
        <p:nvCxnSpPr>
          <p:cNvPr id="8" name="Straight Connector 7"/>
          <p:cNvCxnSpPr/>
          <p:nvPr/>
        </p:nvCxnSpPr>
        <p:spPr>
          <a:xfrm>
            <a:off x="1978660" y="3733800"/>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endParaRPr lang="en-US" dirty="0"/>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8B6BAA19-BECB-41DF-BD0B-B88AE0DC98C1}" type="datetime1">
              <a:rPr lang="en-US" altLang="zh-CN" smtClean="0"/>
              <a:t>11/27/2019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1143000" y="762000"/>
            <a:ext cx="7429500" cy="5410200"/>
          </a:xfrm>
        </p:spPr>
        <p:txBody>
          <a:bodyPr vert="eaVert"/>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endParaRPr lang="en-US" dirty="0"/>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3C81E303-6B89-4A79-ABC1-9B2832C71944}" type="datetime1">
              <a:rPr lang="en-US" altLang="zh-CN" smtClean="0"/>
              <a:t>11/27/2019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lvl1pPr marL="228600" indent="-252000" eaLnBrk="0">
              <a:buFont typeface="Wingdings" panose="05000000000000000000" pitchFamily="2" charset="2"/>
              <a:buChar char="n"/>
              <a:defRPr>
                <a:latin typeface="Times New Roman" panose="02020603050405020304" pitchFamily="18" charset="0"/>
                <a:cs typeface="Times New Roman" panose="02020603050405020304" pitchFamily="18" charset="0"/>
              </a:defRPr>
            </a:lvl1pPr>
            <a:lvl2pPr marL="457200" indent="-252000">
              <a:buFont typeface="Wingdings" panose="05000000000000000000" pitchFamily="2" charset="2"/>
              <a:buChar char="p"/>
              <a:defRPr>
                <a:latin typeface="Times New Roman" panose="02020603050405020304" pitchFamily="18" charset="0"/>
                <a:cs typeface="Times New Roman" panose="02020603050405020304" pitchFamily="18" charset="0"/>
              </a:defRPr>
            </a:lvl2pPr>
            <a:lvl3pPr marL="731520" indent="-252000">
              <a:buFont typeface="Wingdings" panose="05000000000000000000" pitchFamily="2" charset="2"/>
              <a:buChar char="p"/>
              <a:defRPr>
                <a:latin typeface="Times New Roman" panose="02020603050405020304" pitchFamily="18" charset="0"/>
                <a:cs typeface="Times New Roman" panose="02020603050405020304" pitchFamily="18" charset="0"/>
              </a:defRPr>
            </a:lvl3pPr>
            <a:lvl4pPr marL="1005840" indent="-252000">
              <a:buFont typeface="Wingdings" panose="05000000000000000000" pitchFamily="2" charset="2"/>
              <a:buChar char="p"/>
              <a:defRPr>
                <a:latin typeface="Times New Roman" panose="02020603050405020304" pitchFamily="18" charset="0"/>
                <a:cs typeface="Times New Roman" panose="02020603050405020304" pitchFamily="18" charset="0"/>
              </a:defRPr>
            </a:lvl4pPr>
            <a:lvl5pPr marL="1280160" indent="-252000">
              <a:buFont typeface="Wingdings" panose="05000000000000000000" pitchFamily="2" charset="2"/>
              <a:buChar char="p"/>
              <a:defRPr>
                <a:latin typeface="Times New Roman" panose="02020603050405020304" pitchFamily="18" charset="0"/>
                <a:cs typeface="Times New Roman" panose="02020603050405020304" pitchFamily="18" charset="0"/>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59E7184A-E05E-4D59-8693-3EAF1A7F0771}" type="datetime1">
              <a:rPr lang="en-US" altLang="zh-CN" smtClean="0"/>
              <a:t>11/27/2019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4FAB73BC-B049-4115-A692-8D63A059BFB8}"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43360A86-581D-46FC-915A-D472A12B1D06}" type="datetime1">
              <a:rPr lang="en-US" altLang="zh-CN" smtClean="0"/>
              <a:t>11/27/2019</a:t>
            </a:fld>
            <a:endParaRPr lang="en-US" dirty="0"/>
          </a:p>
        </p:txBody>
      </p:sp>
      <p:sp>
        <p:nvSpPr>
          <p:cNvPr id="5" name="Footer Placeholder 4"/>
          <p:cNvSpPr>
            <a:spLocks noGrp="1"/>
          </p:cNvSpPr>
          <p:nvPr>
            <p:ph type="ftr" sz="quarter" idx="11"/>
          </p:nvPr>
        </p:nvSpPr>
        <p:spPr/>
        <p:txBody>
          <a:bodyPr/>
          <a:lstStyle/>
          <a:p>
            <a:endParaRPr lang="en-US" altLang="zh-CN"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a:off x="1981200" y="4020408"/>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endParaRPr lang="en-US" dirty="0"/>
          </a:p>
        </p:txBody>
      </p:sp>
      <p:sp>
        <p:nvSpPr>
          <p:cNvPr id="4" name="Content Placeholder 3"/>
          <p:cNvSpPr>
            <a:spLocks noGrp="1"/>
          </p:cNvSpPr>
          <p:nvPr>
            <p:ph sz="half" idx="2" hasCustomPrompt="1"/>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endParaRPr lang="en-US" dirty="0"/>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2CF4F590-8644-4DEC-9432-01364E5765F2}" type="datetime1">
              <a:rPr lang="en-US" altLang="zh-CN" smtClean="0"/>
              <a:t>11/27/2019</a:t>
            </a:fld>
            <a:endParaRPr lang="en-US" dirty="0"/>
          </a:p>
        </p:txBody>
      </p:sp>
      <p:sp>
        <p:nvSpPr>
          <p:cNvPr id="6" name="Footer Placeholder 5"/>
          <p:cNvSpPr>
            <a:spLocks noGrp="1"/>
          </p:cNvSpPr>
          <p:nvPr>
            <p:ph type="ftr" sz="quarter" idx="11"/>
          </p:nvPr>
        </p:nvSpPr>
        <p:spPr/>
        <p:txBody>
          <a:bodyPr/>
          <a:lstStyle/>
          <a:p>
            <a:endParaRPr lang="en-US" altLang="zh-CN"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endParaRPr lang="en-US" dirty="0"/>
          </a:p>
        </p:txBody>
      </p:sp>
      <p:sp>
        <p:nvSpPr>
          <p:cNvPr id="7" name="Date Placeholder 6"/>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9DE38A72-BA1E-4800-8BFC-A0F0FC057F9D}" type="datetime1">
              <a:rPr lang="en-US" altLang="zh-CN" smtClean="0"/>
              <a:t>11/27/2019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DFDEB6FC-DA4E-4976-A1E6-5AB6B21FA797}" type="datetime1">
              <a:rPr lang="en-US" altLang="zh-CN" smtClean="0"/>
              <a:t>11/27/2019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4FAB73BC-B049-4115-A692-8D63A059BFB8}"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B4A274C0-E4E5-4C77-ADF4-15BAAD49B5F0}" type="datetime1">
              <a:rPr lang="en-US" altLang="zh-CN" smtClean="0"/>
              <a:t>11/27/2019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52033C46-8613-4E90-9D8A-990CF2F98215}" type="datetime1">
              <a:rPr lang="en-US" altLang="zh-CN" smtClean="0"/>
              <a:t>11/27/2019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F020B38E-F4D6-45D7-BEC6-1349C6FDE808}" type="datetime1">
              <a:rPr lang="en-US" altLang="zh-CN" smtClean="0"/>
              <a:t>11/27/2019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tx1"/>
                </a:solidFill>
                <a:latin typeface="Times New Roman" panose="02020603050405020304" pitchFamily="18" charset="0"/>
                <a:cs typeface="Times New Roman" panose="02020603050405020304" pitchFamily="18" charset="0"/>
              </a:defRPr>
            </a:lvl1pPr>
          </a:lstStyle>
          <a:p>
            <a:fld id="{E6FB167D-650D-431C-A820-9BCE55CC512C}" type="datetime1">
              <a:rPr lang="en-US" altLang="zh-CN" smtClean="0"/>
              <a:t>11/27/2019</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tx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tx1"/>
                </a:solidFill>
                <a:latin typeface="Times New Roman" panose="02020603050405020304" pitchFamily="18" charset="0"/>
                <a:cs typeface="Times New Roman" panose="02020603050405020304" pitchFamily="18" charset="0"/>
              </a:defRPr>
            </a:lvl1pPr>
          </a:lstStyle>
          <a:p>
            <a:fld id="{4FAB73BC-B049-4115-A692-8D63A059BFB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182880" algn="l" defTabSz="914400" rtl="0" eaLnBrk="1" latinLnBrk="0" hangingPunct="1">
        <a:lnSpc>
          <a:spcPct val="90000"/>
        </a:lnSpc>
        <a:spcBef>
          <a:spcPts val="1400"/>
        </a:spcBef>
        <a:buClr>
          <a:schemeClr val="tx1"/>
        </a:buClr>
        <a:buSzPct val="80000"/>
        <a:buFont typeface="Wingdings" panose="05000000000000000000" pitchFamily="2" charset="2"/>
        <a:buChar char="n"/>
        <a:defRPr sz="2200" kern="1200">
          <a:solidFill>
            <a:schemeClr val="tx1"/>
          </a:solidFill>
          <a:latin typeface="Times New Roman" panose="02020603050405020304" pitchFamily="18" charset="0"/>
          <a:ea typeface="+mn-ea"/>
          <a:cs typeface="Times New Roman" panose="02020603050405020304" pitchFamily="18" charset="0"/>
        </a:defRPr>
      </a:lvl1pPr>
      <a:lvl2pPr marL="457200" indent="-182880" algn="l" defTabSz="914400" rtl="0" eaLnBrk="1" latinLnBrk="0" hangingPunct="1">
        <a:lnSpc>
          <a:spcPct val="90000"/>
        </a:lnSpc>
        <a:spcBef>
          <a:spcPts val="200"/>
        </a:spcBef>
        <a:spcAft>
          <a:spcPts val="400"/>
        </a:spcAft>
        <a:buClr>
          <a:schemeClr val="tx1"/>
        </a:buClr>
        <a:buSzPct val="80000"/>
        <a:buFont typeface="Wingdings" panose="05000000000000000000" pitchFamily="2" charset="2"/>
        <a:buChar char="p"/>
        <a:defRPr sz="2000" kern="1200">
          <a:solidFill>
            <a:schemeClr val="tx1"/>
          </a:solidFill>
          <a:latin typeface="Times New Roman" panose="02020603050405020304" pitchFamily="18" charset="0"/>
          <a:ea typeface="+mn-ea"/>
          <a:cs typeface="Times New Roman" panose="02020603050405020304" pitchFamily="18" charset="0"/>
        </a:defRPr>
      </a:lvl2pPr>
      <a:lvl3pPr marL="731520" indent="-182880" algn="l" defTabSz="914400" rtl="0" eaLnBrk="1" latinLnBrk="0" hangingPunct="1">
        <a:lnSpc>
          <a:spcPct val="90000"/>
        </a:lnSpc>
        <a:spcBef>
          <a:spcPts val="200"/>
        </a:spcBef>
        <a:spcAft>
          <a:spcPts val="400"/>
        </a:spcAft>
        <a:buClr>
          <a:schemeClr val="tx1"/>
        </a:buClr>
        <a:buSzPct val="80000"/>
        <a:buFont typeface="Wingdings" panose="05000000000000000000" pitchFamily="2" charset="2"/>
        <a:buChar char="p"/>
        <a:defRPr sz="1800" kern="1200">
          <a:solidFill>
            <a:schemeClr val="tx1"/>
          </a:solidFill>
          <a:latin typeface="Times New Roman" panose="02020603050405020304" pitchFamily="18" charset="0"/>
          <a:ea typeface="+mn-ea"/>
          <a:cs typeface="Times New Roman" panose="02020603050405020304" pitchFamily="18" charset="0"/>
        </a:defRPr>
      </a:lvl3pPr>
      <a:lvl4pPr marL="1005840" indent="-182880" algn="l" defTabSz="914400" rtl="0" eaLnBrk="1" latinLnBrk="0" hangingPunct="1">
        <a:lnSpc>
          <a:spcPct val="90000"/>
        </a:lnSpc>
        <a:spcBef>
          <a:spcPts val="200"/>
        </a:spcBef>
        <a:spcAft>
          <a:spcPts val="400"/>
        </a:spcAft>
        <a:buClr>
          <a:schemeClr val="tx1"/>
        </a:buClr>
        <a:buSzPct val="80000"/>
        <a:buFont typeface="Wingdings" panose="05000000000000000000" pitchFamily="2" charset="2"/>
        <a:buChar char="p"/>
        <a:defRPr sz="1600" kern="1200">
          <a:solidFill>
            <a:schemeClr val="tx1"/>
          </a:solidFill>
          <a:latin typeface="Times New Roman" panose="02020603050405020304" pitchFamily="18" charset="0"/>
          <a:ea typeface="+mn-ea"/>
          <a:cs typeface="Times New Roman" panose="02020603050405020304" pitchFamily="18" charset="0"/>
        </a:defRPr>
      </a:lvl4pPr>
      <a:lvl5pPr marL="1280160" indent="-182880" algn="l" defTabSz="914400" rtl="0" eaLnBrk="1" latinLnBrk="0" hangingPunct="1">
        <a:lnSpc>
          <a:spcPct val="90000"/>
        </a:lnSpc>
        <a:spcBef>
          <a:spcPts val="200"/>
        </a:spcBef>
        <a:spcAft>
          <a:spcPts val="400"/>
        </a:spcAft>
        <a:buClr>
          <a:schemeClr val="tx1"/>
        </a:buClr>
        <a:buSzPct val="80000"/>
        <a:buFont typeface="Wingdings" panose="05000000000000000000" pitchFamily="2" charset="2"/>
        <a:buChar char="p"/>
        <a:defRPr sz="1600" kern="1200">
          <a:solidFill>
            <a:schemeClr val="tx1"/>
          </a:solidFill>
          <a:latin typeface="Times New Roman" panose="02020603050405020304" pitchFamily="18" charset="0"/>
          <a:ea typeface="+mn-ea"/>
          <a:cs typeface="Times New Roman" panose="02020603050405020304" pitchFamily="18" charset="0"/>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hyperlink" Target="https://www.cs.utexas.edu/~dpardoe/papers/ICML10.pdf"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hyperlink" Target="https://statweb.stanford.edu/~jhf/ftp/trebst.pdf"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4.png"/></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90.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br>
              <a:rPr lang="en-US" altLang="zh-CN" dirty="0"/>
            </a:br>
            <a:br>
              <a:rPr lang="en-US" altLang="zh-CN" dirty="0"/>
            </a:br>
            <a:r>
              <a:rPr lang="zh-CN" altLang="en-US" dirty="0"/>
              <a:t>集成学习</a:t>
            </a:r>
          </a:p>
        </p:txBody>
      </p:sp>
      <p:sp>
        <p:nvSpPr>
          <p:cNvPr id="5" name="副标题 4">
            <a:extLst>
              <a:ext uri="{FF2B5EF4-FFF2-40B4-BE49-F238E27FC236}">
                <a16:creationId xmlns:a16="http://schemas.microsoft.com/office/drawing/2014/main" id="{B7FA059C-DFAF-437D-A566-04615083766E}"/>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453068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7ACF2E00-C6B5-4D8C-B9E0-B5B9EFA805AD}"/>
              </a:ext>
            </a:extLst>
          </p:cNvPr>
          <p:cNvSpPr>
            <a:spLocks noGrp="1"/>
          </p:cNvSpPr>
          <p:nvPr>
            <p:ph type="sldNum" sz="quarter" idx="12"/>
          </p:nvPr>
        </p:nvSpPr>
        <p:spPr>
          <a:xfrm>
            <a:off x="9329530" y="6223828"/>
            <a:ext cx="1706217" cy="365125"/>
          </a:xfrm>
        </p:spPr>
        <p:txBody>
          <a:bodyPr/>
          <a:lstStyle/>
          <a:p>
            <a:fld id="{4FAB73BC-B049-4115-A692-8D63A059BFB8}" type="slidenum">
              <a:rPr lang="en-US" smtClean="0"/>
              <a:pPr/>
              <a:t>10</a:t>
            </a:fld>
            <a:endParaRPr lang="en-US" dirty="0"/>
          </a:p>
        </p:txBody>
      </p:sp>
      <p:sp>
        <p:nvSpPr>
          <p:cNvPr id="3" name="文本框 2">
            <a:extLst>
              <a:ext uri="{FF2B5EF4-FFF2-40B4-BE49-F238E27FC236}">
                <a16:creationId xmlns:a16="http://schemas.microsoft.com/office/drawing/2014/main" id="{8B4B6FEC-5CC9-4466-BFCC-1B6A11F048DD}"/>
              </a:ext>
            </a:extLst>
          </p:cNvPr>
          <p:cNvSpPr txBox="1"/>
          <p:nvPr/>
        </p:nvSpPr>
        <p:spPr>
          <a:xfrm>
            <a:off x="640080" y="834390"/>
            <a:ext cx="5029200" cy="646331"/>
          </a:xfrm>
          <a:prstGeom prst="rect">
            <a:avLst/>
          </a:prstGeom>
          <a:noFill/>
        </p:spPr>
        <p:txBody>
          <a:bodyPr wrap="square" rtlCol="0">
            <a:spAutoFit/>
          </a:bodyPr>
          <a:lstStyle/>
          <a:p>
            <a:r>
              <a:rPr lang="en-US" altLang="zh-CN" sz="3600" b="1" dirty="0"/>
              <a:t>Boosting</a:t>
            </a:r>
            <a:endParaRPr lang="zh-CN" altLang="en-US" sz="3600" b="1" dirty="0"/>
          </a:p>
        </p:txBody>
      </p:sp>
      <p:pic>
        <p:nvPicPr>
          <p:cNvPr id="1026" name="Picture 2" descr="http://s9.rr.itc.cn/r/wapChange/20175_24_20/a3sz0c2069760106544.jpg">
            <a:extLst>
              <a:ext uri="{FF2B5EF4-FFF2-40B4-BE49-F238E27FC236}">
                <a16:creationId xmlns:a16="http://schemas.microsoft.com/office/drawing/2014/main" id="{99E99E0C-CCCF-46FD-9B3A-BEDC52AF398C}"/>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4333875" y="2926986"/>
            <a:ext cx="3524250" cy="2143125"/>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2FC9079E-9AB0-4882-A87F-80A5453F7245}"/>
              </a:ext>
            </a:extLst>
          </p:cNvPr>
          <p:cNvSpPr/>
          <p:nvPr/>
        </p:nvSpPr>
        <p:spPr>
          <a:xfrm>
            <a:off x="4534699" y="1419023"/>
            <a:ext cx="2954656" cy="923330"/>
          </a:xfrm>
          <a:prstGeom prst="rect">
            <a:avLst/>
          </a:prstGeom>
          <a:noFill/>
        </p:spPr>
        <p:txBody>
          <a:bodyPr wrap="none" lIns="91440" tIns="45720" rIns="91440" bIns="45720">
            <a:spAutoFit/>
          </a:bodyPr>
          <a:lstStyle/>
          <a:p>
            <a:pPr algn="ctr"/>
            <a:r>
              <a:rPr lang="zh-CN" altLang="en-US" sz="5400" dirty="0">
                <a:ln w="0"/>
                <a:effectLst>
                  <a:outerShdw blurRad="38100" dist="19050" dir="2700000" algn="tl" rotWithShape="0">
                    <a:schemeClr val="dk1">
                      <a:alpha val="40000"/>
                    </a:schemeClr>
                  </a:outerShdw>
                </a:effectLst>
              </a:rPr>
              <a:t>举个栗子</a:t>
            </a:r>
          </a:p>
        </p:txBody>
      </p:sp>
    </p:spTree>
    <p:extLst>
      <p:ext uri="{BB962C8B-B14F-4D97-AF65-F5344CB8AC3E}">
        <p14:creationId xmlns:p14="http://schemas.microsoft.com/office/powerpoint/2010/main" val="1103081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7ACF2E00-C6B5-4D8C-B9E0-B5B9EFA805AD}"/>
              </a:ext>
            </a:extLst>
          </p:cNvPr>
          <p:cNvSpPr>
            <a:spLocks noGrp="1"/>
          </p:cNvSpPr>
          <p:nvPr>
            <p:ph type="sldNum" sz="quarter" idx="12"/>
          </p:nvPr>
        </p:nvSpPr>
        <p:spPr>
          <a:xfrm>
            <a:off x="9329530" y="6223828"/>
            <a:ext cx="1706217" cy="365125"/>
          </a:xfrm>
        </p:spPr>
        <p:txBody>
          <a:bodyPr/>
          <a:lstStyle/>
          <a:p>
            <a:fld id="{4FAB73BC-B049-4115-A692-8D63A059BFB8}" type="slidenum">
              <a:rPr lang="en-US" smtClean="0"/>
              <a:pPr/>
              <a:t>11</a:t>
            </a:fld>
            <a:endParaRPr lang="en-US" dirty="0"/>
          </a:p>
        </p:txBody>
      </p:sp>
      <p:sp>
        <p:nvSpPr>
          <p:cNvPr id="3" name="文本框 2">
            <a:extLst>
              <a:ext uri="{FF2B5EF4-FFF2-40B4-BE49-F238E27FC236}">
                <a16:creationId xmlns:a16="http://schemas.microsoft.com/office/drawing/2014/main" id="{8B4B6FEC-5CC9-4466-BFCC-1B6A11F048DD}"/>
              </a:ext>
            </a:extLst>
          </p:cNvPr>
          <p:cNvSpPr txBox="1"/>
          <p:nvPr/>
        </p:nvSpPr>
        <p:spPr>
          <a:xfrm>
            <a:off x="640080" y="834390"/>
            <a:ext cx="5029200" cy="646331"/>
          </a:xfrm>
          <a:prstGeom prst="rect">
            <a:avLst/>
          </a:prstGeom>
          <a:noFill/>
        </p:spPr>
        <p:txBody>
          <a:bodyPr wrap="square" rtlCol="0">
            <a:spAutoFit/>
          </a:bodyPr>
          <a:lstStyle/>
          <a:p>
            <a:r>
              <a:rPr lang="en-US" altLang="zh-CN" sz="3600" b="1" dirty="0"/>
              <a:t>Boosting</a:t>
            </a:r>
            <a:endParaRPr lang="zh-CN" altLang="en-US" sz="3600" b="1" dirty="0"/>
          </a:p>
        </p:txBody>
      </p:sp>
      <p:sp>
        <p:nvSpPr>
          <p:cNvPr id="8" name="文本框 7">
            <a:extLst>
              <a:ext uri="{FF2B5EF4-FFF2-40B4-BE49-F238E27FC236}">
                <a16:creationId xmlns:a16="http://schemas.microsoft.com/office/drawing/2014/main" id="{A831C768-074A-4ED2-92EE-5B575E50DD5D}"/>
              </a:ext>
            </a:extLst>
          </p:cNvPr>
          <p:cNvSpPr txBox="1"/>
          <p:nvPr/>
        </p:nvSpPr>
        <p:spPr>
          <a:xfrm>
            <a:off x="2108534" y="1480721"/>
            <a:ext cx="7523926" cy="4461093"/>
          </a:xfrm>
          <a:prstGeom prst="rect">
            <a:avLst/>
          </a:prstGeom>
          <a:noFill/>
        </p:spPr>
        <p:txBody>
          <a:bodyPr wrap="square" rtlCol="0">
            <a:spAutoFit/>
          </a:bodyPr>
          <a:lstStyle/>
          <a:p>
            <a:pPr>
              <a:lnSpc>
                <a:spcPct val="150000"/>
              </a:lnSpc>
            </a:pPr>
            <a:r>
              <a:rPr lang="en-US" altLang="zh-CN" sz="2400" dirty="0"/>
              <a:t>AI 39</a:t>
            </a:r>
            <a:r>
              <a:rPr lang="zh-CN" altLang="en-US" sz="2400" dirty="0"/>
              <a:t>年（公元</a:t>
            </a:r>
            <a:r>
              <a:rPr lang="en-US" altLang="zh-CN" sz="2400" dirty="0"/>
              <a:t>1995</a:t>
            </a:r>
            <a:r>
              <a:rPr lang="zh-CN" altLang="en-US" sz="2400" dirty="0"/>
              <a:t>年），曹操率魏国大军攻打蜀国，久攻不下，粮草将尽，退路被截。于是派人修书一封，约战诸葛亮进行“文斗”。司马懿不在，远水解不了近渴。请其他盟友出人，各个要价太高。穷则思变，曹操想来想去，找到了两个天才的顾问，名叫</a:t>
            </a:r>
            <a:r>
              <a:rPr lang="en-US" altLang="zh-CN" sz="2400" dirty="0"/>
              <a:t>Freund</a:t>
            </a:r>
            <a:r>
              <a:rPr lang="zh-CN" altLang="en-US" sz="2400" dirty="0"/>
              <a:t>和</a:t>
            </a:r>
            <a:r>
              <a:rPr lang="en-US" altLang="zh-CN" sz="2400" dirty="0" err="1"/>
              <a:t>Schapire</a:t>
            </a:r>
            <a:r>
              <a:rPr lang="zh-CN" altLang="en-US" sz="2400" dirty="0"/>
              <a:t>，想请他们出出主意，怎样用较低的成本解决此时的问题。这两位老兄想到了同一个点子：</a:t>
            </a:r>
            <a:endParaRPr lang="en-US" altLang="zh-CN" sz="2400" dirty="0"/>
          </a:p>
          <a:p>
            <a:pPr>
              <a:lnSpc>
                <a:spcPct val="150000"/>
              </a:lnSpc>
            </a:pPr>
            <a:r>
              <a:rPr lang="en-US" altLang="zh-CN" sz="2400" dirty="0"/>
              <a:t>			</a:t>
            </a:r>
            <a:r>
              <a:rPr lang="zh-CN" altLang="en-US" sz="2400" dirty="0"/>
              <a:t>三个臭皮匠，赛过诸葛亮</a:t>
            </a:r>
          </a:p>
        </p:txBody>
      </p:sp>
    </p:spTree>
    <p:extLst>
      <p:ext uri="{BB962C8B-B14F-4D97-AF65-F5344CB8AC3E}">
        <p14:creationId xmlns:p14="http://schemas.microsoft.com/office/powerpoint/2010/main" val="698479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7ACF2E00-C6B5-4D8C-B9E0-B5B9EFA805AD}"/>
              </a:ext>
            </a:extLst>
          </p:cNvPr>
          <p:cNvSpPr>
            <a:spLocks noGrp="1"/>
          </p:cNvSpPr>
          <p:nvPr>
            <p:ph type="sldNum" sz="quarter" idx="12"/>
          </p:nvPr>
        </p:nvSpPr>
        <p:spPr>
          <a:xfrm>
            <a:off x="9329530" y="6223828"/>
            <a:ext cx="1706217" cy="365125"/>
          </a:xfrm>
        </p:spPr>
        <p:txBody>
          <a:bodyPr/>
          <a:lstStyle/>
          <a:p>
            <a:fld id="{4FAB73BC-B049-4115-A692-8D63A059BFB8}" type="slidenum">
              <a:rPr lang="en-US" smtClean="0"/>
              <a:pPr/>
              <a:t>12</a:t>
            </a:fld>
            <a:endParaRPr lang="en-US" dirty="0"/>
          </a:p>
        </p:txBody>
      </p:sp>
      <p:sp>
        <p:nvSpPr>
          <p:cNvPr id="3" name="文本框 2">
            <a:extLst>
              <a:ext uri="{FF2B5EF4-FFF2-40B4-BE49-F238E27FC236}">
                <a16:creationId xmlns:a16="http://schemas.microsoft.com/office/drawing/2014/main" id="{8B4B6FEC-5CC9-4466-BFCC-1B6A11F048DD}"/>
              </a:ext>
            </a:extLst>
          </p:cNvPr>
          <p:cNvSpPr txBox="1"/>
          <p:nvPr/>
        </p:nvSpPr>
        <p:spPr>
          <a:xfrm>
            <a:off x="640080" y="834390"/>
            <a:ext cx="5088916" cy="1200329"/>
          </a:xfrm>
          <a:prstGeom prst="rect">
            <a:avLst/>
          </a:prstGeom>
          <a:noFill/>
        </p:spPr>
        <p:txBody>
          <a:bodyPr wrap="square" rtlCol="0">
            <a:spAutoFit/>
          </a:bodyPr>
          <a:lstStyle/>
          <a:p>
            <a:r>
              <a:rPr lang="en-US" altLang="zh-CN" sz="3600" b="1" dirty="0"/>
              <a:t>Boosting    </a:t>
            </a:r>
            <a:r>
              <a:rPr lang="en-US" altLang="zh-CN" sz="2800" b="1" dirty="0"/>
              <a:t>-----</a:t>
            </a:r>
            <a:r>
              <a:rPr lang="zh-CN" altLang="en-US" sz="2800" b="1" dirty="0"/>
              <a:t>人海战术</a:t>
            </a:r>
            <a:endParaRPr lang="zh-CN" altLang="en-US" sz="3600" b="1" dirty="0"/>
          </a:p>
          <a:p>
            <a:endParaRPr lang="zh-CN" altLang="en-US" sz="3600" b="1" dirty="0"/>
          </a:p>
        </p:txBody>
      </p:sp>
      <p:sp>
        <p:nvSpPr>
          <p:cNvPr id="8" name="文本框 7">
            <a:extLst>
              <a:ext uri="{FF2B5EF4-FFF2-40B4-BE49-F238E27FC236}">
                <a16:creationId xmlns:a16="http://schemas.microsoft.com/office/drawing/2014/main" id="{A831C768-074A-4ED2-92EE-5B575E50DD5D}"/>
              </a:ext>
            </a:extLst>
          </p:cNvPr>
          <p:cNvSpPr txBox="1"/>
          <p:nvPr/>
        </p:nvSpPr>
        <p:spPr>
          <a:xfrm>
            <a:off x="3041926" y="2303467"/>
            <a:ext cx="5088916" cy="2251065"/>
          </a:xfrm>
          <a:prstGeom prst="rect">
            <a:avLst/>
          </a:prstGeom>
          <a:noFill/>
        </p:spPr>
        <p:txBody>
          <a:bodyPr wrap="square" rtlCol="0">
            <a:spAutoFit/>
          </a:bodyPr>
          <a:lstStyle/>
          <a:p>
            <a:pPr>
              <a:lnSpc>
                <a:spcPct val="150000"/>
              </a:lnSpc>
            </a:pPr>
            <a:r>
              <a:rPr lang="zh-CN" altLang="en-US" sz="2400" dirty="0"/>
              <a:t>曹操找来</a:t>
            </a:r>
            <a:r>
              <a:rPr lang="en-US" altLang="zh-CN" sz="2400" dirty="0"/>
              <a:t>8</a:t>
            </a:r>
            <a:r>
              <a:rPr lang="zh-CN" altLang="en-US" sz="2400" dirty="0"/>
              <a:t>个年轻的文士</a:t>
            </a:r>
            <a:endParaRPr lang="en-US" altLang="zh-CN" sz="2400" dirty="0"/>
          </a:p>
          <a:p>
            <a:pPr>
              <a:lnSpc>
                <a:spcPct val="150000"/>
              </a:lnSpc>
            </a:pPr>
            <a:r>
              <a:rPr lang="zh-CN" altLang="en-US" sz="2400" dirty="0"/>
              <a:t>赵先生，钱先生，孙先生，李先生，</a:t>
            </a:r>
            <a:endParaRPr lang="en-US" altLang="zh-CN" sz="2400" dirty="0"/>
          </a:p>
          <a:p>
            <a:pPr>
              <a:lnSpc>
                <a:spcPct val="150000"/>
              </a:lnSpc>
            </a:pPr>
            <a:r>
              <a:rPr lang="zh-CN" altLang="en-US" sz="2400" dirty="0"/>
              <a:t>周先生，吴先生，郑先生，王先生</a:t>
            </a:r>
            <a:endParaRPr lang="en-US" altLang="zh-CN" sz="2400" dirty="0"/>
          </a:p>
          <a:p>
            <a:pPr>
              <a:lnSpc>
                <a:spcPct val="150000"/>
              </a:lnSpc>
            </a:pPr>
            <a:endParaRPr lang="zh-CN" altLang="en-US" sz="2400" dirty="0"/>
          </a:p>
        </p:txBody>
      </p:sp>
    </p:spTree>
    <p:extLst>
      <p:ext uri="{BB962C8B-B14F-4D97-AF65-F5344CB8AC3E}">
        <p14:creationId xmlns:p14="http://schemas.microsoft.com/office/powerpoint/2010/main" val="119822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7ACF2E00-C6B5-4D8C-B9E0-B5B9EFA805AD}"/>
              </a:ext>
            </a:extLst>
          </p:cNvPr>
          <p:cNvSpPr>
            <a:spLocks noGrp="1"/>
          </p:cNvSpPr>
          <p:nvPr>
            <p:ph type="sldNum" sz="quarter" idx="12"/>
          </p:nvPr>
        </p:nvSpPr>
        <p:spPr>
          <a:xfrm>
            <a:off x="9329530" y="6223828"/>
            <a:ext cx="1706217" cy="365125"/>
          </a:xfrm>
        </p:spPr>
        <p:txBody>
          <a:bodyPr/>
          <a:lstStyle/>
          <a:p>
            <a:fld id="{4FAB73BC-B049-4115-A692-8D63A059BFB8}" type="slidenum">
              <a:rPr lang="en-US" smtClean="0"/>
              <a:pPr/>
              <a:t>13</a:t>
            </a:fld>
            <a:endParaRPr lang="en-US" dirty="0"/>
          </a:p>
        </p:txBody>
      </p:sp>
      <p:sp>
        <p:nvSpPr>
          <p:cNvPr id="3" name="文本框 2">
            <a:extLst>
              <a:ext uri="{FF2B5EF4-FFF2-40B4-BE49-F238E27FC236}">
                <a16:creationId xmlns:a16="http://schemas.microsoft.com/office/drawing/2014/main" id="{8B4B6FEC-5CC9-4466-BFCC-1B6A11F048DD}"/>
              </a:ext>
            </a:extLst>
          </p:cNvPr>
          <p:cNvSpPr txBox="1"/>
          <p:nvPr/>
        </p:nvSpPr>
        <p:spPr>
          <a:xfrm>
            <a:off x="640080" y="834390"/>
            <a:ext cx="5088916" cy="1200329"/>
          </a:xfrm>
          <a:prstGeom prst="rect">
            <a:avLst/>
          </a:prstGeom>
          <a:noFill/>
        </p:spPr>
        <p:txBody>
          <a:bodyPr wrap="square" rtlCol="0">
            <a:spAutoFit/>
          </a:bodyPr>
          <a:lstStyle/>
          <a:p>
            <a:r>
              <a:rPr lang="en-US" altLang="zh-CN" sz="3600" b="1" dirty="0"/>
              <a:t>Boosting    </a:t>
            </a:r>
            <a:r>
              <a:rPr lang="en-US" altLang="zh-CN" sz="2800" b="1" dirty="0"/>
              <a:t>-----</a:t>
            </a:r>
            <a:r>
              <a:rPr lang="zh-CN" altLang="en-US" sz="2800" b="1" dirty="0"/>
              <a:t>人海战术</a:t>
            </a:r>
            <a:endParaRPr lang="zh-CN" altLang="en-US" sz="3600" b="1" dirty="0"/>
          </a:p>
          <a:p>
            <a:endParaRPr lang="zh-CN" altLang="en-US" sz="3600" b="1" dirty="0"/>
          </a:p>
        </p:txBody>
      </p:sp>
      <p:sp>
        <p:nvSpPr>
          <p:cNvPr id="8" name="文本框 7">
            <a:extLst>
              <a:ext uri="{FF2B5EF4-FFF2-40B4-BE49-F238E27FC236}">
                <a16:creationId xmlns:a16="http://schemas.microsoft.com/office/drawing/2014/main" id="{A831C768-074A-4ED2-92EE-5B575E50DD5D}"/>
              </a:ext>
            </a:extLst>
          </p:cNvPr>
          <p:cNvSpPr txBox="1"/>
          <p:nvPr/>
        </p:nvSpPr>
        <p:spPr>
          <a:xfrm>
            <a:off x="2727337" y="1941413"/>
            <a:ext cx="6463315" cy="4154984"/>
          </a:xfrm>
          <a:prstGeom prst="rect">
            <a:avLst/>
          </a:prstGeom>
          <a:noFill/>
        </p:spPr>
        <p:txBody>
          <a:bodyPr wrap="square" rtlCol="0">
            <a:spAutoFit/>
          </a:bodyPr>
          <a:lstStyle/>
          <a:p>
            <a:pPr marL="457200" lvl="0" indent="-457200" defTabSz="914400">
              <a:buFont typeface="+mj-lt"/>
              <a:buAutoNum type="arabicPeriod"/>
              <a:defRPr/>
            </a:pPr>
            <a:endParaRPr lang="zh-CN" altLang="en-US" sz="2400" dirty="0">
              <a:latin typeface="+mn-ea"/>
            </a:endParaRPr>
          </a:p>
          <a:p>
            <a:pPr marL="457200" indent="-457200">
              <a:buFont typeface="+mj-lt"/>
              <a:buAutoNum type="arabicPeriod"/>
            </a:pPr>
            <a:r>
              <a:rPr lang="zh-CN" altLang="en-US" sz="2400" dirty="0">
                <a:latin typeface="+mn-ea"/>
              </a:rPr>
              <a:t>用大量的题目让这些人依次学习，每个人自己琢磨怎样解决，学习结束后统计一下每个人在这些问题上的答案准确率</a:t>
            </a:r>
          </a:p>
          <a:p>
            <a:pPr marL="457200" indent="-457200">
              <a:buFont typeface="+mj-lt"/>
              <a:buAutoNum type="arabicPeriod"/>
            </a:pPr>
            <a:r>
              <a:rPr lang="zh-CN" altLang="en-US" sz="2400" dirty="0">
                <a:latin typeface="+mn-ea"/>
              </a:rPr>
              <a:t>训练时，前面的人回答错误的问题，后面的人要重点学习研究，所谓查缺补漏</a:t>
            </a:r>
          </a:p>
          <a:p>
            <a:pPr marL="457200" indent="-457200">
              <a:buFont typeface="+mj-lt"/>
              <a:buAutoNum type="arabicPeriod"/>
            </a:pPr>
            <a:r>
              <a:rPr lang="zh-CN" altLang="en-US" sz="2400" dirty="0">
                <a:latin typeface="+mn-ea"/>
              </a:rPr>
              <a:t>训练结束之后，给每个人打分，如果一个人对问题学习的越好，也就是说在这些学习的问题集上回答对的准确率越高，他在后面解决问题时的话语权就越大</a:t>
            </a:r>
          </a:p>
          <a:p>
            <a:pPr marL="457200" indent="-457200">
              <a:buFont typeface="+mj-lt"/>
              <a:buAutoNum type="arabicPeriod"/>
            </a:pPr>
            <a:endParaRPr lang="zh-CN" altLang="en-US" sz="2400" dirty="0">
              <a:solidFill>
                <a:srgbClr val="FF0000"/>
              </a:solidFill>
              <a:latin typeface="+mn-ea"/>
            </a:endParaRPr>
          </a:p>
        </p:txBody>
      </p:sp>
    </p:spTree>
    <p:extLst>
      <p:ext uri="{BB962C8B-B14F-4D97-AF65-F5344CB8AC3E}">
        <p14:creationId xmlns:p14="http://schemas.microsoft.com/office/powerpoint/2010/main" val="1185068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7ACF2E00-C6B5-4D8C-B9E0-B5B9EFA805AD}"/>
              </a:ext>
            </a:extLst>
          </p:cNvPr>
          <p:cNvSpPr>
            <a:spLocks noGrp="1"/>
          </p:cNvSpPr>
          <p:nvPr>
            <p:ph type="sldNum" sz="quarter" idx="12"/>
          </p:nvPr>
        </p:nvSpPr>
        <p:spPr>
          <a:xfrm>
            <a:off x="9329530" y="6223828"/>
            <a:ext cx="1706217" cy="365125"/>
          </a:xfrm>
        </p:spPr>
        <p:txBody>
          <a:bodyPr/>
          <a:lstStyle/>
          <a:p>
            <a:fld id="{4FAB73BC-B049-4115-A692-8D63A059BFB8}" type="slidenum">
              <a:rPr lang="en-US" smtClean="0"/>
              <a:pPr/>
              <a:t>14</a:t>
            </a:fld>
            <a:endParaRPr lang="en-US" dirty="0"/>
          </a:p>
        </p:txBody>
      </p:sp>
      <p:sp>
        <p:nvSpPr>
          <p:cNvPr id="3" name="文本框 2">
            <a:extLst>
              <a:ext uri="{FF2B5EF4-FFF2-40B4-BE49-F238E27FC236}">
                <a16:creationId xmlns:a16="http://schemas.microsoft.com/office/drawing/2014/main" id="{8B4B6FEC-5CC9-4466-BFCC-1B6A11F048DD}"/>
              </a:ext>
            </a:extLst>
          </p:cNvPr>
          <p:cNvSpPr txBox="1"/>
          <p:nvPr/>
        </p:nvSpPr>
        <p:spPr>
          <a:xfrm>
            <a:off x="640080" y="834390"/>
            <a:ext cx="5088916" cy="1200329"/>
          </a:xfrm>
          <a:prstGeom prst="rect">
            <a:avLst/>
          </a:prstGeom>
          <a:noFill/>
        </p:spPr>
        <p:txBody>
          <a:bodyPr wrap="square" rtlCol="0">
            <a:spAutoFit/>
          </a:bodyPr>
          <a:lstStyle/>
          <a:p>
            <a:r>
              <a:rPr lang="en-US" altLang="zh-CN" sz="3600" b="1" dirty="0"/>
              <a:t>Boosting    </a:t>
            </a:r>
            <a:r>
              <a:rPr lang="en-US" altLang="zh-CN" sz="2800" b="1" dirty="0"/>
              <a:t>-----</a:t>
            </a:r>
            <a:r>
              <a:rPr lang="zh-CN" altLang="en-US" sz="2800" b="1" dirty="0"/>
              <a:t>题海战术</a:t>
            </a:r>
            <a:endParaRPr lang="zh-CN" altLang="en-US" sz="3600" b="1" dirty="0"/>
          </a:p>
          <a:p>
            <a:endParaRPr lang="zh-CN" altLang="en-US" sz="3600" b="1" dirty="0"/>
          </a:p>
        </p:txBody>
      </p:sp>
      <p:graphicFrame>
        <p:nvGraphicFramePr>
          <p:cNvPr id="2" name="表格 1">
            <a:extLst>
              <a:ext uri="{FF2B5EF4-FFF2-40B4-BE49-F238E27FC236}">
                <a16:creationId xmlns:a16="http://schemas.microsoft.com/office/drawing/2014/main" id="{F48CC468-9E5A-4B66-98AF-281F53B39C29}"/>
              </a:ext>
            </a:extLst>
          </p:cNvPr>
          <p:cNvGraphicFramePr>
            <a:graphicFrameLocks noGrp="1"/>
          </p:cNvGraphicFramePr>
          <p:nvPr>
            <p:extLst>
              <p:ext uri="{D42A27DB-BD31-4B8C-83A1-F6EECF244321}">
                <p14:modId xmlns:p14="http://schemas.microsoft.com/office/powerpoint/2010/main" val="2202953905"/>
              </p:ext>
            </p:extLst>
          </p:nvPr>
        </p:nvGraphicFramePr>
        <p:xfrm>
          <a:off x="1894994" y="2461734"/>
          <a:ext cx="8128000" cy="1483360"/>
        </p:xfrm>
        <a:graphic>
          <a:graphicData uri="http://schemas.openxmlformats.org/drawingml/2006/table">
            <a:tbl>
              <a:tblPr firstRow="1" bandRow="1">
                <a:tableStyleId>{2D5ABB26-0587-4C30-8999-92F81FD0307C}</a:tableStyleId>
              </a:tblPr>
              <a:tblGrid>
                <a:gridCol w="1625600">
                  <a:extLst>
                    <a:ext uri="{9D8B030D-6E8A-4147-A177-3AD203B41FA5}">
                      <a16:colId xmlns:a16="http://schemas.microsoft.com/office/drawing/2014/main" val="3957549398"/>
                    </a:ext>
                  </a:extLst>
                </a:gridCol>
                <a:gridCol w="1625600">
                  <a:extLst>
                    <a:ext uri="{9D8B030D-6E8A-4147-A177-3AD203B41FA5}">
                      <a16:colId xmlns:a16="http://schemas.microsoft.com/office/drawing/2014/main" val="3188212175"/>
                    </a:ext>
                  </a:extLst>
                </a:gridCol>
                <a:gridCol w="1625600">
                  <a:extLst>
                    <a:ext uri="{9D8B030D-6E8A-4147-A177-3AD203B41FA5}">
                      <a16:colId xmlns:a16="http://schemas.microsoft.com/office/drawing/2014/main" val="2635141021"/>
                    </a:ext>
                  </a:extLst>
                </a:gridCol>
                <a:gridCol w="1625600">
                  <a:extLst>
                    <a:ext uri="{9D8B030D-6E8A-4147-A177-3AD203B41FA5}">
                      <a16:colId xmlns:a16="http://schemas.microsoft.com/office/drawing/2014/main" val="995010601"/>
                    </a:ext>
                  </a:extLst>
                </a:gridCol>
                <a:gridCol w="1625600">
                  <a:extLst>
                    <a:ext uri="{9D8B030D-6E8A-4147-A177-3AD203B41FA5}">
                      <a16:colId xmlns:a16="http://schemas.microsoft.com/office/drawing/2014/main" val="3110242481"/>
                    </a:ext>
                  </a:extLst>
                </a:gridCol>
              </a:tblGrid>
              <a:tr h="370840">
                <a:tc>
                  <a:txBody>
                    <a:bodyPr/>
                    <a:lstStyle/>
                    <a:p>
                      <a:pPr algn="ctr"/>
                      <a:r>
                        <a:rPr lang="zh-CN" altLang="en-US" dirty="0">
                          <a:latin typeface="+mn-ea"/>
                          <a:ea typeface="+mn-ea"/>
                        </a:rPr>
                        <a:t>条件</a:t>
                      </a:r>
                      <a:r>
                        <a:rPr lang="en-US" altLang="zh-CN" dirty="0">
                          <a:latin typeface="+mn-ea"/>
                          <a:ea typeface="+mn-ea"/>
                        </a:rPr>
                        <a:t>1</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latin typeface="+mn-ea"/>
                          <a:ea typeface="+mn-ea"/>
                        </a:rPr>
                        <a:t>条件</a:t>
                      </a:r>
                      <a:r>
                        <a:rPr lang="en-US" altLang="zh-CN" dirty="0">
                          <a:latin typeface="+mn-ea"/>
                          <a:ea typeface="+mn-ea"/>
                        </a:rPr>
                        <a:t>2</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latin typeface="+mn-ea"/>
                          <a:ea typeface="+mn-ea"/>
                        </a:rPr>
                        <a:t>条件</a:t>
                      </a:r>
                      <a:r>
                        <a:rPr lang="en-US" altLang="zh-CN" dirty="0">
                          <a:latin typeface="+mn-ea"/>
                          <a:ea typeface="+mn-ea"/>
                        </a:rPr>
                        <a:t>3</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latin typeface="+mn-ea"/>
                          <a:ea typeface="+mn-ea"/>
                        </a:rPr>
                        <a:t>…</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dirty="0">
                          <a:latin typeface="+mn-ea"/>
                          <a:ea typeface="+mn-ea"/>
                        </a:rPr>
                        <a:t>答案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15258698"/>
                  </a:ext>
                </a:extLst>
              </a:tr>
              <a:tr h="370840">
                <a:tc>
                  <a:txBody>
                    <a:bodyPr/>
                    <a:lstStyle/>
                    <a:p>
                      <a:pPr algn="ctr"/>
                      <a:r>
                        <a:rPr lang="en-US" altLang="zh-CN" dirty="0">
                          <a:latin typeface="+mn-ea"/>
                          <a:ea typeface="+mn-ea"/>
                        </a:rPr>
                        <a:t>…</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latin typeface="+mn-ea"/>
                          <a:ea typeface="+mn-ea"/>
                        </a:rPr>
                        <a:t>…</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latin typeface="+mn-ea"/>
                          <a:ea typeface="+mn-ea"/>
                        </a:rPr>
                        <a:t>…</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latin typeface="+mn-ea"/>
                          <a:ea typeface="+mn-ea"/>
                        </a:rPr>
                        <a:t>…</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latin typeface="+mn-ea"/>
                          <a:ea typeface="+mn-ea"/>
                        </a:rPr>
                        <a:t>…</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9681835"/>
                  </a:ext>
                </a:extLst>
              </a:tr>
              <a:tr h="370840">
                <a:tc>
                  <a:txBody>
                    <a:bodyPr/>
                    <a:lstStyle/>
                    <a:p>
                      <a:pPr algn="ctr"/>
                      <a:r>
                        <a:rPr lang="en-US" altLang="zh-CN" dirty="0">
                          <a:latin typeface="+mn-ea"/>
                          <a:ea typeface="+mn-ea"/>
                        </a:rPr>
                        <a:t>…</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latin typeface="+mn-ea"/>
                          <a:ea typeface="+mn-ea"/>
                        </a:rPr>
                        <a:t>…</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latin typeface="+mn-ea"/>
                          <a:ea typeface="+mn-ea"/>
                        </a:rPr>
                        <a:t>…</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latin typeface="+mn-ea"/>
                          <a:ea typeface="+mn-ea"/>
                        </a:rPr>
                        <a:t>…</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latin typeface="+mn-ea"/>
                          <a:ea typeface="+mn-ea"/>
                        </a:rPr>
                        <a:t>…</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8755381"/>
                  </a:ext>
                </a:extLst>
              </a:tr>
              <a:tr h="370840">
                <a:tc>
                  <a:txBody>
                    <a:bodyPr/>
                    <a:lstStyle/>
                    <a:p>
                      <a:pPr algn="ctr"/>
                      <a:r>
                        <a:rPr lang="en-US" altLang="zh-CN" dirty="0">
                          <a:latin typeface="+mn-ea"/>
                          <a:ea typeface="+mn-ea"/>
                        </a:rPr>
                        <a:t>…</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latin typeface="+mn-ea"/>
                          <a:ea typeface="+mn-ea"/>
                        </a:rPr>
                        <a:t>…</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latin typeface="+mn-ea"/>
                          <a:ea typeface="+mn-ea"/>
                        </a:rPr>
                        <a:t>…</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latin typeface="+mn-ea"/>
                          <a:ea typeface="+mn-ea"/>
                        </a:rPr>
                        <a:t>…</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latin typeface="+mn-ea"/>
                          <a:ea typeface="+mn-ea"/>
                        </a:rPr>
                        <a:t>…</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7204723"/>
                  </a:ext>
                </a:extLst>
              </a:tr>
            </a:tbl>
          </a:graphicData>
        </a:graphic>
      </p:graphicFrame>
    </p:spTree>
    <p:extLst>
      <p:ext uri="{BB962C8B-B14F-4D97-AF65-F5344CB8AC3E}">
        <p14:creationId xmlns:p14="http://schemas.microsoft.com/office/powerpoint/2010/main" val="574482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7ACF2E00-C6B5-4D8C-B9E0-B5B9EFA805AD}"/>
              </a:ext>
            </a:extLst>
          </p:cNvPr>
          <p:cNvSpPr>
            <a:spLocks noGrp="1"/>
          </p:cNvSpPr>
          <p:nvPr>
            <p:ph type="sldNum" sz="quarter" idx="12"/>
          </p:nvPr>
        </p:nvSpPr>
        <p:spPr>
          <a:xfrm>
            <a:off x="9329530" y="6223828"/>
            <a:ext cx="1706217" cy="365125"/>
          </a:xfrm>
        </p:spPr>
        <p:txBody>
          <a:bodyPr/>
          <a:lstStyle/>
          <a:p>
            <a:fld id="{4FAB73BC-B049-4115-A692-8D63A059BFB8}" type="slidenum">
              <a:rPr lang="en-US" smtClean="0"/>
              <a:pPr/>
              <a:t>15</a:t>
            </a:fld>
            <a:endParaRPr lang="en-US" dirty="0"/>
          </a:p>
        </p:txBody>
      </p:sp>
      <p:sp>
        <p:nvSpPr>
          <p:cNvPr id="3" name="文本框 2">
            <a:extLst>
              <a:ext uri="{FF2B5EF4-FFF2-40B4-BE49-F238E27FC236}">
                <a16:creationId xmlns:a16="http://schemas.microsoft.com/office/drawing/2014/main" id="{8B4B6FEC-5CC9-4466-BFCC-1B6A11F048DD}"/>
              </a:ext>
            </a:extLst>
          </p:cNvPr>
          <p:cNvSpPr txBox="1"/>
          <p:nvPr/>
        </p:nvSpPr>
        <p:spPr>
          <a:xfrm>
            <a:off x="640080" y="834390"/>
            <a:ext cx="5088916" cy="1200329"/>
          </a:xfrm>
          <a:prstGeom prst="rect">
            <a:avLst/>
          </a:prstGeom>
          <a:noFill/>
        </p:spPr>
        <p:txBody>
          <a:bodyPr wrap="square" rtlCol="0">
            <a:spAutoFit/>
          </a:bodyPr>
          <a:lstStyle/>
          <a:p>
            <a:r>
              <a:rPr lang="en-US" altLang="zh-CN" sz="3600" b="1" dirty="0"/>
              <a:t>Boosting    </a:t>
            </a:r>
            <a:r>
              <a:rPr lang="en-US" altLang="zh-CN" sz="2800" b="1" dirty="0"/>
              <a:t>-----</a:t>
            </a:r>
            <a:r>
              <a:rPr lang="zh-CN" altLang="en-US" sz="2800" b="1" dirty="0"/>
              <a:t>题海战术</a:t>
            </a:r>
            <a:endParaRPr lang="zh-CN" altLang="en-US" sz="3600" b="1" dirty="0"/>
          </a:p>
          <a:p>
            <a:endParaRPr lang="zh-CN" altLang="en-US" sz="3600" b="1" dirty="0"/>
          </a:p>
        </p:txBody>
      </p:sp>
      <p:sp>
        <p:nvSpPr>
          <p:cNvPr id="7" name="文本框 6">
            <a:extLst>
              <a:ext uri="{FF2B5EF4-FFF2-40B4-BE49-F238E27FC236}">
                <a16:creationId xmlns:a16="http://schemas.microsoft.com/office/drawing/2014/main" id="{52DC6CA0-47FA-45D4-AA28-D1B880672553}"/>
              </a:ext>
            </a:extLst>
          </p:cNvPr>
          <p:cNvSpPr txBox="1"/>
          <p:nvPr/>
        </p:nvSpPr>
        <p:spPr>
          <a:xfrm>
            <a:off x="1142996" y="1570209"/>
            <a:ext cx="9418324" cy="4062651"/>
          </a:xfrm>
          <a:prstGeom prst="rect">
            <a:avLst/>
          </a:prstGeom>
          <a:noFill/>
        </p:spPr>
        <p:txBody>
          <a:bodyPr wrap="square" rtlCol="0">
            <a:spAutoFit/>
          </a:bodyPr>
          <a:lstStyle/>
          <a:p>
            <a:endParaRPr lang="zh-CN" altLang="en-US" dirty="0">
              <a:latin typeface="+mn-ea"/>
            </a:endParaRPr>
          </a:p>
          <a:p>
            <a:r>
              <a:rPr lang="zh-CN" altLang="en-US" dirty="0">
                <a:latin typeface="+mn-ea"/>
              </a:rPr>
              <a:t>接下来培训过程开始了。首先接受培训的是赵先生，经过学习总结，他摸索出了一套解题规则，这套规则表现很不错，至少在学习用的例题集上，达到了</a:t>
            </a:r>
            <a:r>
              <a:rPr lang="en-US" altLang="zh-CN" dirty="0">
                <a:latin typeface="+mn-ea"/>
              </a:rPr>
              <a:t>70%</a:t>
            </a:r>
            <a:r>
              <a:rPr lang="zh-CN" altLang="en-US" dirty="0">
                <a:latin typeface="+mn-ea"/>
              </a:rPr>
              <a:t>的准确率。学习完成之后，他给每一条题目调整了权重，被他答错的题目，权重增大，诊断正确的题目，权重调小，以便于后面的文士有重点的学习。</a:t>
            </a:r>
            <a:br>
              <a:rPr lang="zh-CN" altLang="en-US" dirty="0">
                <a:latin typeface="+mn-ea"/>
              </a:rPr>
            </a:br>
            <a:endParaRPr lang="zh-CN" altLang="en-US" dirty="0">
              <a:latin typeface="+mn-ea"/>
            </a:endParaRPr>
          </a:p>
          <a:p>
            <a:r>
              <a:rPr lang="zh-CN" altLang="en-US" dirty="0">
                <a:latin typeface="+mn-ea"/>
              </a:rPr>
              <a:t>接下来让钱先生学习，他同样学习这些问题，注意，这时候的问题集是被调整过权重的，重点要关注被赵大夫答错的那些问题，经过一番训练，钱大夫达到了</a:t>
            </a:r>
            <a:r>
              <a:rPr lang="en-US" altLang="zh-CN" dirty="0">
                <a:latin typeface="+mn-ea"/>
              </a:rPr>
              <a:t>75%</a:t>
            </a:r>
            <a:r>
              <a:rPr lang="zh-CN" altLang="en-US" dirty="0">
                <a:latin typeface="+mn-ea"/>
              </a:rPr>
              <a:t>的准确率。学习完之后，他也调整了这些问题的权重，被他答错的问题，加大权重，否则减小权重。</a:t>
            </a:r>
            <a:br>
              <a:rPr lang="zh-CN" altLang="en-US" dirty="0">
                <a:latin typeface="+mn-ea"/>
              </a:rPr>
            </a:br>
            <a:endParaRPr lang="zh-CN" altLang="en-US" dirty="0">
              <a:latin typeface="+mn-ea"/>
            </a:endParaRPr>
          </a:p>
          <a:p>
            <a:r>
              <a:rPr lang="zh-CN" altLang="en-US" dirty="0">
                <a:latin typeface="+mn-ea"/>
              </a:rPr>
              <a:t>后面的过程和前面类似，依次训练孙先生，李先生，周先生，吴先生，郑先生，王先生，每个先生在学习的时候重点关注被前面的文士答错的问题，学习完之后调整每条问题的权重。这样到最后，王先生对前面这些文士都答错的问题特别擅长！</a:t>
            </a:r>
          </a:p>
          <a:p>
            <a:endParaRPr lang="zh-CN" altLang="en-US" dirty="0">
              <a:latin typeface="+mn-ea"/>
            </a:endParaRPr>
          </a:p>
        </p:txBody>
      </p:sp>
    </p:spTree>
    <p:extLst>
      <p:ext uri="{BB962C8B-B14F-4D97-AF65-F5344CB8AC3E}">
        <p14:creationId xmlns:p14="http://schemas.microsoft.com/office/powerpoint/2010/main" val="2045786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7ACF2E00-C6B5-4D8C-B9E0-B5B9EFA805AD}"/>
              </a:ext>
            </a:extLst>
          </p:cNvPr>
          <p:cNvSpPr>
            <a:spLocks noGrp="1"/>
          </p:cNvSpPr>
          <p:nvPr>
            <p:ph type="sldNum" sz="quarter" idx="12"/>
          </p:nvPr>
        </p:nvSpPr>
        <p:spPr>
          <a:xfrm>
            <a:off x="9329530" y="6223828"/>
            <a:ext cx="1706217" cy="365125"/>
          </a:xfrm>
        </p:spPr>
        <p:txBody>
          <a:bodyPr/>
          <a:lstStyle/>
          <a:p>
            <a:fld id="{4FAB73BC-B049-4115-A692-8D63A059BFB8}" type="slidenum">
              <a:rPr lang="en-US" smtClean="0"/>
              <a:pPr/>
              <a:t>16</a:t>
            </a:fld>
            <a:endParaRPr lang="en-US" dirty="0"/>
          </a:p>
        </p:txBody>
      </p:sp>
      <p:sp>
        <p:nvSpPr>
          <p:cNvPr id="3" name="文本框 2">
            <a:extLst>
              <a:ext uri="{FF2B5EF4-FFF2-40B4-BE49-F238E27FC236}">
                <a16:creationId xmlns:a16="http://schemas.microsoft.com/office/drawing/2014/main" id="{8B4B6FEC-5CC9-4466-BFCC-1B6A11F048DD}"/>
              </a:ext>
            </a:extLst>
          </p:cNvPr>
          <p:cNvSpPr txBox="1"/>
          <p:nvPr/>
        </p:nvSpPr>
        <p:spPr>
          <a:xfrm>
            <a:off x="640080" y="834390"/>
            <a:ext cx="5088916" cy="1200329"/>
          </a:xfrm>
          <a:prstGeom prst="rect">
            <a:avLst/>
          </a:prstGeom>
          <a:noFill/>
        </p:spPr>
        <p:txBody>
          <a:bodyPr wrap="square" rtlCol="0">
            <a:spAutoFit/>
          </a:bodyPr>
          <a:lstStyle/>
          <a:p>
            <a:r>
              <a:rPr lang="en-US" altLang="zh-CN" sz="3600" b="1" dirty="0"/>
              <a:t>Boosting    </a:t>
            </a:r>
            <a:r>
              <a:rPr lang="en-US" altLang="zh-CN" sz="2800" b="1" dirty="0"/>
              <a:t>-----</a:t>
            </a:r>
            <a:r>
              <a:rPr lang="zh-CN" altLang="en-US" sz="2800" b="1" dirty="0"/>
              <a:t>题海战术</a:t>
            </a:r>
            <a:endParaRPr lang="zh-CN" altLang="en-US" sz="3600" b="1" dirty="0"/>
          </a:p>
          <a:p>
            <a:endParaRPr lang="zh-CN" altLang="en-US" sz="3600" b="1" dirty="0"/>
          </a:p>
        </p:txBody>
      </p:sp>
      <p:graphicFrame>
        <p:nvGraphicFramePr>
          <p:cNvPr id="8" name="表格 7">
            <a:extLst>
              <a:ext uri="{FF2B5EF4-FFF2-40B4-BE49-F238E27FC236}">
                <a16:creationId xmlns:a16="http://schemas.microsoft.com/office/drawing/2014/main" id="{953A5635-E568-4C16-BDA6-5C98BC840BD1}"/>
              </a:ext>
            </a:extLst>
          </p:cNvPr>
          <p:cNvGraphicFramePr>
            <a:graphicFrameLocks noGrp="1"/>
          </p:cNvGraphicFramePr>
          <p:nvPr>
            <p:extLst>
              <p:ext uri="{D42A27DB-BD31-4B8C-83A1-F6EECF244321}">
                <p14:modId xmlns:p14="http://schemas.microsoft.com/office/powerpoint/2010/main" val="2961865459"/>
              </p:ext>
            </p:extLst>
          </p:nvPr>
        </p:nvGraphicFramePr>
        <p:xfrm>
          <a:off x="2088858" y="2034719"/>
          <a:ext cx="7721918" cy="3034475"/>
        </p:xfrm>
        <a:graphic>
          <a:graphicData uri="http://schemas.openxmlformats.org/drawingml/2006/table">
            <a:tbl>
              <a:tblPr firstRow="1" bandRow="1">
                <a:tableStyleId>{2D5ABB26-0587-4C30-8999-92F81FD0307C}</a:tableStyleId>
              </a:tblPr>
              <a:tblGrid>
                <a:gridCol w="3657918">
                  <a:extLst>
                    <a:ext uri="{9D8B030D-6E8A-4147-A177-3AD203B41FA5}">
                      <a16:colId xmlns:a16="http://schemas.microsoft.com/office/drawing/2014/main" val="3149640574"/>
                    </a:ext>
                  </a:extLst>
                </a:gridCol>
                <a:gridCol w="4064000">
                  <a:extLst>
                    <a:ext uri="{9D8B030D-6E8A-4147-A177-3AD203B41FA5}">
                      <a16:colId xmlns:a16="http://schemas.microsoft.com/office/drawing/2014/main" val="1491663710"/>
                    </a:ext>
                  </a:extLst>
                </a:gridCol>
              </a:tblGrid>
              <a:tr h="193401">
                <a:tc>
                  <a:txBody>
                    <a:bodyPr/>
                    <a:lstStyle/>
                    <a:p>
                      <a:pPr algn="ctr">
                        <a:lnSpc>
                          <a:spcPct val="150000"/>
                        </a:lnSpc>
                      </a:pPr>
                      <a:r>
                        <a:rPr lang="zh-CN" altLang="en-US" sz="1800" dirty="0">
                          <a:latin typeface="+mn-ea"/>
                          <a:ea typeface="+mn-ea"/>
                        </a:rPr>
                        <a:t>赵先生</a:t>
                      </a:r>
                      <a:endParaRPr lang="en-US" altLang="zh-CN" sz="18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latin typeface="+mn-ea"/>
                          <a:ea typeface="+mn-ea"/>
                        </a:rPr>
                        <a:t>70%</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5852104"/>
                  </a:ext>
                </a:extLst>
              </a:tr>
              <a:tr h="370840">
                <a:tc>
                  <a:txBody>
                    <a:bodyPr/>
                    <a:lstStyle/>
                    <a:p>
                      <a:pPr algn="ctr"/>
                      <a:r>
                        <a:rPr lang="zh-CN" altLang="en-US" sz="1800" dirty="0">
                          <a:latin typeface="+mn-ea"/>
                          <a:ea typeface="+mn-ea"/>
                        </a:rPr>
                        <a:t>钱先生</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latin typeface="+mn-ea"/>
                          <a:ea typeface="+mn-ea"/>
                        </a:rPr>
                        <a:t>75%</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24381297"/>
                  </a:ext>
                </a:extLst>
              </a:tr>
              <a:tr h="370840">
                <a:tc>
                  <a:txBody>
                    <a:bodyPr/>
                    <a:lstStyle/>
                    <a:p>
                      <a:pPr algn="ctr"/>
                      <a:r>
                        <a:rPr lang="zh-CN" altLang="en-US" sz="1800" dirty="0">
                          <a:latin typeface="+mn-ea"/>
                          <a:ea typeface="+mn-ea"/>
                        </a:rPr>
                        <a:t>孙先生</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latin typeface="+mn-ea"/>
                          <a:ea typeface="+mn-ea"/>
                        </a:rPr>
                        <a:t>60%</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1655758"/>
                  </a:ext>
                </a:extLst>
              </a:tr>
              <a:tr h="370840">
                <a:tc>
                  <a:txBody>
                    <a:bodyPr/>
                    <a:lstStyle/>
                    <a:p>
                      <a:pPr algn="ctr"/>
                      <a:r>
                        <a:rPr lang="zh-CN" altLang="en-US" sz="1800" dirty="0">
                          <a:latin typeface="+mn-ea"/>
                          <a:ea typeface="+mn-ea"/>
                        </a:rPr>
                        <a:t>李先生</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latin typeface="+mn-ea"/>
                          <a:ea typeface="+mn-ea"/>
                        </a:rPr>
                        <a:t>55%</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4272312"/>
                  </a:ext>
                </a:extLst>
              </a:tr>
              <a:tr h="370840">
                <a:tc>
                  <a:txBody>
                    <a:bodyPr/>
                    <a:lstStyle/>
                    <a:p>
                      <a:pPr algn="ctr"/>
                      <a:r>
                        <a:rPr lang="zh-CN" altLang="en-US" sz="1800" dirty="0">
                          <a:latin typeface="+mn-ea"/>
                          <a:ea typeface="+mn-ea"/>
                        </a:rPr>
                        <a:t>周先生</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latin typeface="+mn-ea"/>
                          <a:ea typeface="+mn-ea"/>
                        </a:rPr>
                        <a:t>55%</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189226"/>
                  </a:ext>
                </a:extLst>
              </a:tr>
              <a:tr h="370840">
                <a:tc>
                  <a:txBody>
                    <a:bodyPr/>
                    <a:lstStyle/>
                    <a:p>
                      <a:pPr algn="ctr"/>
                      <a:r>
                        <a:rPr lang="zh-CN" altLang="en-US" sz="1800" dirty="0">
                          <a:latin typeface="+mn-ea"/>
                          <a:ea typeface="+mn-ea"/>
                        </a:rPr>
                        <a:t>吴先生</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latin typeface="+mn-ea"/>
                          <a:ea typeface="+mn-ea"/>
                        </a:rPr>
                        <a:t>60%</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0851497"/>
                  </a:ext>
                </a:extLst>
              </a:tr>
              <a:tr h="370840">
                <a:tc>
                  <a:txBody>
                    <a:bodyPr/>
                    <a:lstStyle/>
                    <a:p>
                      <a:pPr algn="ctr"/>
                      <a:r>
                        <a:rPr lang="zh-CN" altLang="en-US" sz="1800" dirty="0">
                          <a:latin typeface="+mn-ea"/>
                          <a:ea typeface="+mn-ea"/>
                        </a:rPr>
                        <a:t>郑先生</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latin typeface="+mn-ea"/>
                          <a:ea typeface="+mn-ea"/>
                        </a:rPr>
                        <a:t>75%</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09056"/>
                  </a:ext>
                </a:extLst>
              </a:tr>
              <a:tr h="370840">
                <a:tc>
                  <a:txBody>
                    <a:bodyPr/>
                    <a:lstStyle/>
                    <a:p>
                      <a:pPr algn="ctr"/>
                      <a:r>
                        <a:rPr lang="zh-CN" altLang="en-US" sz="1800" dirty="0">
                          <a:latin typeface="+mn-ea"/>
                          <a:ea typeface="+mn-ea"/>
                        </a:rPr>
                        <a:t>王先生</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latin typeface="+mn-ea"/>
                          <a:ea typeface="+mn-ea"/>
                        </a:rPr>
                        <a:t>60%</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4408491"/>
                  </a:ext>
                </a:extLst>
              </a:tr>
            </a:tbl>
          </a:graphicData>
        </a:graphic>
      </p:graphicFrame>
    </p:spTree>
    <p:extLst>
      <p:ext uri="{BB962C8B-B14F-4D97-AF65-F5344CB8AC3E}">
        <p14:creationId xmlns:p14="http://schemas.microsoft.com/office/powerpoint/2010/main" val="12781393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7ACF2E00-C6B5-4D8C-B9E0-B5B9EFA805AD}"/>
              </a:ext>
            </a:extLst>
          </p:cNvPr>
          <p:cNvSpPr>
            <a:spLocks noGrp="1"/>
          </p:cNvSpPr>
          <p:nvPr>
            <p:ph type="sldNum" sz="quarter" idx="12"/>
          </p:nvPr>
        </p:nvSpPr>
        <p:spPr>
          <a:xfrm>
            <a:off x="9329530" y="6223828"/>
            <a:ext cx="1706217" cy="365125"/>
          </a:xfrm>
        </p:spPr>
        <p:txBody>
          <a:bodyPr/>
          <a:lstStyle/>
          <a:p>
            <a:fld id="{4FAB73BC-B049-4115-A692-8D63A059BFB8}" type="slidenum">
              <a:rPr lang="en-US" smtClean="0"/>
              <a:pPr/>
              <a:t>17</a:t>
            </a:fld>
            <a:endParaRPr lang="en-US" dirty="0"/>
          </a:p>
        </p:txBody>
      </p:sp>
      <p:sp>
        <p:nvSpPr>
          <p:cNvPr id="3" name="文本框 2">
            <a:extLst>
              <a:ext uri="{FF2B5EF4-FFF2-40B4-BE49-F238E27FC236}">
                <a16:creationId xmlns:a16="http://schemas.microsoft.com/office/drawing/2014/main" id="{8B4B6FEC-5CC9-4466-BFCC-1B6A11F048DD}"/>
              </a:ext>
            </a:extLst>
          </p:cNvPr>
          <p:cNvSpPr txBox="1"/>
          <p:nvPr/>
        </p:nvSpPr>
        <p:spPr>
          <a:xfrm>
            <a:off x="640080" y="834390"/>
            <a:ext cx="5088916" cy="646331"/>
          </a:xfrm>
          <a:prstGeom prst="rect">
            <a:avLst/>
          </a:prstGeom>
          <a:noFill/>
        </p:spPr>
        <p:txBody>
          <a:bodyPr wrap="square" rtlCol="0">
            <a:spAutoFit/>
          </a:bodyPr>
          <a:lstStyle/>
          <a:p>
            <a:r>
              <a:rPr lang="en-US" altLang="zh-CN" sz="3600" b="1" dirty="0"/>
              <a:t>Boosting</a:t>
            </a:r>
            <a:endParaRPr lang="zh-CN" altLang="en-US" sz="3600" b="1" dirty="0"/>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35E596C2-97E2-487D-BE0C-EE05A9D6D519}"/>
                  </a:ext>
                </a:extLst>
              </p:cNvPr>
              <p:cNvSpPr txBox="1"/>
              <p:nvPr/>
            </p:nvSpPr>
            <p:spPr>
              <a:xfrm>
                <a:off x="1142996" y="1540887"/>
                <a:ext cx="8311397" cy="3520003"/>
              </a:xfrm>
              <a:prstGeom prst="rect">
                <a:avLst/>
              </a:prstGeom>
              <a:noFill/>
            </p:spPr>
            <p:txBody>
              <a:bodyPr wrap="square" rtlCol="0">
                <a:spAutoFit/>
              </a:bodyPr>
              <a:lstStyle/>
              <a:p>
                <a:pPr>
                  <a:lnSpc>
                    <a:spcPct val="150000"/>
                  </a:lnSpc>
                </a:pPr>
                <a:r>
                  <a:rPr lang="zh-CN" altLang="en-US" sz="2800" b="1" dirty="0">
                    <a:latin typeface="+mn-ea"/>
                  </a:rPr>
                  <a:t>确认地位</a:t>
                </a:r>
                <a:endParaRPr lang="en-US" altLang="zh-CN" sz="2800" b="1" dirty="0">
                  <a:latin typeface="+mn-ea"/>
                </a:endParaRPr>
              </a:p>
              <a:p>
                <a:pPr>
                  <a:lnSpc>
                    <a:spcPct val="150000"/>
                  </a:lnSpc>
                </a:pPr>
                <a:r>
                  <a:rPr lang="en-US" altLang="zh-CN" sz="2000" dirty="0">
                    <a:latin typeface="+mn-ea"/>
                  </a:rPr>
                  <a:t>	</a:t>
                </a:r>
                <a:r>
                  <a:rPr lang="zh-CN" altLang="en-US" sz="2000" dirty="0">
                    <a:latin typeface="+mn-ea"/>
                  </a:rPr>
                  <a:t>当所有文士都培训完成之后，就可以让他们一起去“文斗”了。</a:t>
                </a:r>
                <a:r>
                  <a:rPr lang="en-US" altLang="zh-CN" sz="2000" dirty="0">
                    <a:latin typeface="+mn-ea"/>
                  </a:rPr>
                  <a:t>Freund</a:t>
                </a:r>
                <a:r>
                  <a:rPr lang="zh-CN" altLang="en-US" sz="2000" dirty="0">
                    <a:latin typeface="+mn-ea"/>
                  </a:rPr>
                  <a:t>和</a:t>
                </a:r>
                <a:r>
                  <a:rPr lang="en-US" altLang="zh-CN" sz="2000" dirty="0" err="1">
                    <a:latin typeface="+mn-ea"/>
                  </a:rPr>
                  <a:t>Schapire</a:t>
                </a:r>
                <a:r>
                  <a:rPr lang="zh-CN" altLang="en-US" sz="2000" dirty="0">
                    <a:latin typeface="+mn-ea"/>
                  </a:rPr>
                  <a:t>设计出了这样一套诊断规则：来一个问题之后，</a:t>
                </a:r>
                <a:r>
                  <a:rPr lang="en-US" altLang="zh-CN" sz="2000" dirty="0">
                    <a:latin typeface="+mn-ea"/>
                  </a:rPr>
                  <a:t>8</a:t>
                </a:r>
                <a:r>
                  <a:rPr lang="zh-CN" altLang="en-US" sz="2000" dirty="0">
                    <a:latin typeface="+mn-ea"/>
                  </a:rPr>
                  <a:t>个文士一起回答，然后投票。如果一个文士之前在学习时的回答准确率为</a:t>
                </a:r>
                <a:r>
                  <a:rPr lang="en-US" altLang="zh-CN" sz="2000" dirty="0">
                    <a:latin typeface="+mn-ea"/>
                  </a:rPr>
                  <a:t>p</a:t>
                </a:r>
                <a:r>
                  <a:rPr lang="zh-CN" altLang="en-US" sz="2000" dirty="0">
                    <a:latin typeface="+mn-ea"/>
                  </a:rPr>
                  <a:t>，他在投票时的话语权是：</a:t>
                </a:r>
                <a:endParaRPr lang="en-US" altLang="zh-CN" sz="2000" dirty="0">
                  <a:latin typeface="+mn-ea"/>
                </a:endParaRPr>
              </a:p>
              <a:p>
                <a:pPr>
                  <a:lnSpc>
                    <a:spcPct val="150000"/>
                  </a:lnSpc>
                </a:pPr>
                <a:r>
                  <a:rPr lang="en-US" altLang="zh-CN" sz="2000" dirty="0">
                    <a:latin typeface="+mn-ea"/>
                  </a:rPr>
                  <a:t>							</a:t>
                </a:r>
                <a14:m>
                  <m:oMath xmlns:m="http://schemas.openxmlformats.org/officeDocument/2006/math">
                    <m:r>
                      <a:rPr lang="en-US" altLang="zh-CN" sz="2800" i="1" dirty="0" smtClean="0">
                        <a:latin typeface="Cambria Math" panose="02040503050406030204" pitchFamily="18" charset="0"/>
                      </a:rPr>
                      <m:t>½</m:t>
                    </m:r>
                    <m:func>
                      <m:funcPr>
                        <m:ctrlPr>
                          <a:rPr lang="en-US" altLang="zh-CN" sz="2800" b="0" i="1" dirty="0" smtClean="0">
                            <a:latin typeface="Cambria Math" panose="02040503050406030204" pitchFamily="18" charset="0"/>
                          </a:rPr>
                        </m:ctrlPr>
                      </m:funcPr>
                      <m:fName>
                        <m:r>
                          <m:rPr>
                            <m:sty m:val="p"/>
                          </m:rPr>
                          <a:rPr lang="en-US" altLang="zh-CN" sz="2800" b="0" i="0" dirty="0" smtClean="0">
                            <a:latin typeface="Cambria Math" panose="02040503050406030204" pitchFamily="18" charset="0"/>
                          </a:rPr>
                          <m:t>log</m:t>
                        </m:r>
                      </m:fName>
                      <m:e>
                        <m:f>
                          <m:fPr>
                            <m:ctrlPr>
                              <a:rPr lang="en-US" altLang="zh-CN" sz="2800" b="0" i="1" dirty="0" smtClean="0">
                                <a:latin typeface="Cambria Math" panose="02040503050406030204" pitchFamily="18" charset="0"/>
                              </a:rPr>
                            </m:ctrlPr>
                          </m:fPr>
                          <m:num>
                            <m:r>
                              <a:rPr lang="en-US" altLang="zh-CN" sz="2800" b="0" i="1" dirty="0" smtClean="0">
                                <a:latin typeface="Cambria Math" panose="02040503050406030204" pitchFamily="18" charset="0"/>
                              </a:rPr>
                              <m:t>𝑝</m:t>
                            </m:r>
                          </m:num>
                          <m:den>
                            <m:r>
                              <a:rPr lang="en-US" altLang="zh-CN" sz="2800" b="0" i="1" dirty="0" smtClean="0">
                                <a:latin typeface="Cambria Math" panose="02040503050406030204" pitchFamily="18" charset="0"/>
                              </a:rPr>
                              <m:t>1−</m:t>
                            </m:r>
                            <m:r>
                              <a:rPr lang="en-US" altLang="zh-CN" sz="2800" b="0" i="1" dirty="0" smtClean="0">
                                <a:latin typeface="Cambria Math" panose="02040503050406030204" pitchFamily="18" charset="0"/>
                              </a:rPr>
                              <m:t>𝑝</m:t>
                            </m:r>
                          </m:den>
                        </m:f>
                      </m:e>
                    </m:func>
                  </m:oMath>
                </a14:m>
                <a:r>
                  <a:rPr lang="en-US" altLang="zh-CN" sz="2800" dirty="0">
                    <a:latin typeface="+mn-ea"/>
                  </a:rPr>
                  <a:t> </a:t>
                </a:r>
                <a:endParaRPr lang="zh-CN" altLang="en-US" sz="2000" dirty="0">
                  <a:latin typeface="+mn-ea"/>
                </a:endParaRPr>
              </a:p>
            </p:txBody>
          </p:sp>
        </mc:Choice>
        <mc:Fallback xmlns="">
          <p:sp>
            <p:nvSpPr>
              <p:cNvPr id="2" name="文本框 1">
                <a:extLst>
                  <a:ext uri="{FF2B5EF4-FFF2-40B4-BE49-F238E27FC236}">
                    <a16:creationId xmlns:a16="http://schemas.microsoft.com/office/drawing/2014/main" id="{35E596C2-97E2-487D-BE0C-EE05A9D6D519}"/>
                  </a:ext>
                </a:extLst>
              </p:cNvPr>
              <p:cNvSpPr txBox="1">
                <a:spLocks noRot="1" noChangeAspect="1" noMove="1" noResize="1" noEditPoints="1" noAdjustHandles="1" noChangeArrowheads="1" noChangeShapeType="1" noTextEdit="1"/>
              </p:cNvSpPr>
              <p:nvPr/>
            </p:nvSpPr>
            <p:spPr>
              <a:xfrm>
                <a:off x="1142996" y="1540887"/>
                <a:ext cx="8311397" cy="3520003"/>
              </a:xfrm>
              <a:prstGeom prst="rect">
                <a:avLst/>
              </a:prstGeom>
              <a:blipFill>
                <a:blip r:embed="rId3"/>
                <a:stretch>
                  <a:fillRect l="-146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9416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7ACF2E00-C6B5-4D8C-B9E0-B5B9EFA805AD}"/>
              </a:ext>
            </a:extLst>
          </p:cNvPr>
          <p:cNvSpPr>
            <a:spLocks noGrp="1"/>
          </p:cNvSpPr>
          <p:nvPr>
            <p:ph type="sldNum" sz="quarter" idx="12"/>
          </p:nvPr>
        </p:nvSpPr>
        <p:spPr>
          <a:xfrm>
            <a:off x="9329530" y="6223828"/>
            <a:ext cx="1706217" cy="365125"/>
          </a:xfrm>
        </p:spPr>
        <p:txBody>
          <a:bodyPr/>
          <a:lstStyle/>
          <a:p>
            <a:fld id="{4FAB73BC-B049-4115-A692-8D63A059BFB8}" type="slidenum">
              <a:rPr lang="en-US" smtClean="0"/>
              <a:pPr/>
              <a:t>18</a:t>
            </a:fld>
            <a:endParaRPr lang="en-US" dirty="0"/>
          </a:p>
        </p:txBody>
      </p:sp>
      <p:sp>
        <p:nvSpPr>
          <p:cNvPr id="3" name="文本框 2">
            <a:extLst>
              <a:ext uri="{FF2B5EF4-FFF2-40B4-BE49-F238E27FC236}">
                <a16:creationId xmlns:a16="http://schemas.microsoft.com/office/drawing/2014/main" id="{8B4B6FEC-5CC9-4466-BFCC-1B6A11F048DD}"/>
              </a:ext>
            </a:extLst>
          </p:cNvPr>
          <p:cNvSpPr txBox="1"/>
          <p:nvPr/>
        </p:nvSpPr>
        <p:spPr>
          <a:xfrm>
            <a:off x="640080" y="579191"/>
            <a:ext cx="5088916" cy="646331"/>
          </a:xfrm>
          <a:prstGeom prst="rect">
            <a:avLst/>
          </a:prstGeom>
          <a:noFill/>
        </p:spPr>
        <p:txBody>
          <a:bodyPr wrap="square" rtlCol="0">
            <a:spAutoFit/>
          </a:bodyPr>
          <a:lstStyle/>
          <a:p>
            <a:r>
              <a:rPr lang="en-US" altLang="zh-CN" sz="3600" b="1" dirty="0"/>
              <a:t>Boosting</a:t>
            </a:r>
            <a:endParaRPr lang="zh-CN" altLang="en-US" sz="3600" b="1" dirty="0"/>
          </a:p>
        </p:txBody>
      </p:sp>
      <p:graphicFrame>
        <p:nvGraphicFramePr>
          <p:cNvPr id="7" name="表格 6">
            <a:extLst>
              <a:ext uri="{FF2B5EF4-FFF2-40B4-BE49-F238E27FC236}">
                <a16:creationId xmlns:a16="http://schemas.microsoft.com/office/drawing/2014/main" id="{8C0FB2D3-B9F0-4538-A0BA-E9E8ECEB4A82}"/>
              </a:ext>
            </a:extLst>
          </p:cNvPr>
          <p:cNvGraphicFramePr>
            <a:graphicFrameLocks noGrp="1"/>
          </p:cNvGraphicFramePr>
          <p:nvPr>
            <p:extLst>
              <p:ext uri="{D42A27DB-BD31-4B8C-83A1-F6EECF244321}">
                <p14:modId xmlns:p14="http://schemas.microsoft.com/office/powerpoint/2010/main" val="2151503501"/>
              </p:ext>
            </p:extLst>
          </p:nvPr>
        </p:nvGraphicFramePr>
        <p:xfrm>
          <a:off x="2063691" y="1495257"/>
          <a:ext cx="7721918" cy="3034475"/>
        </p:xfrm>
        <a:graphic>
          <a:graphicData uri="http://schemas.openxmlformats.org/drawingml/2006/table">
            <a:tbl>
              <a:tblPr firstRow="1" bandRow="1">
                <a:tableStyleId>{2D5ABB26-0587-4C30-8999-92F81FD0307C}</a:tableStyleId>
              </a:tblPr>
              <a:tblGrid>
                <a:gridCol w="3657918">
                  <a:extLst>
                    <a:ext uri="{9D8B030D-6E8A-4147-A177-3AD203B41FA5}">
                      <a16:colId xmlns:a16="http://schemas.microsoft.com/office/drawing/2014/main" val="3149640574"/>
                    </a:ext>
                  </a:extLst>
                </a:gridCol>
                <a:gridCol w="4064000">
                  <a:extLst>
                    <a:ext uri="{9D8B030D-6E8A-4147-A177-3AD203B41FA5}">
                      <a16:colId xmlns:a16="http://schemas.microsoft.com/office/drawing/2014/main" val="1491663710"/>
                    </a:ext>
                  </a:extLst>
                </a:gridCol>
              </a:tblGrid>
              <a:tr h="193401">
                <a:tc>
                  <a:txBody>
                    <a:bodyPr/>
                    <a:lstStyle/>
                    <a:p>
                      <a:pPr algn="ctr">
                        <a:lnSpc>
                          <a:spcPct val="150000"/>
                        </a:lnSpc>
                      </a:pPr>
                      <a:r>
                        <a:rPr lang="zh-CN" altLang="en-US" sz="1800" dirty="0">
                          <a:latin typeface="+mn-ea"/>
                          <a:ea typeface="+mn-ea"/>
                        </a:rPr>
                        <a:t>赵先生</a:t>
                      </a:r>
                      <a:endParaRPr lang="en-US" altLang="zh-CN" sz="18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latin typeface="+mn-ea"/>
                          <a:ea typeface="+mn-ea"/>
                        </a:rPr>
                        <a:t>0.424</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5852104"/>
                  </a:ext>
                </a:extLst>
              </a:tr>
              <a:tr h="370840">
                <a:tc>
                  <a:txBody>
                    <a:bodyPr/>
                    <a:lstStyle/>
                    <a:p>
                      <a:pPr algn="ctr"/>
                      <a:r>
                        <a:rPr lang="zh-CN" altLang="en-US" sz="1800" dirty="0">
                          <a:latin typeface="+mn-ea"/>
                          <a:ea typeface="+mn-ea"/>
                        </a:rPr>
                        <a:t>钱先生</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latin typeface="+mn-ea"/>
                          <a:ea typeface="+mn-ea"/>
                        </a:rPr>
                        <a:t>0.550</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24381297"/>
                  </a:ext>
                </a:extLst>
              </a:tr>
              <a:tr h="370840">
                <a:tc>
                  <a:txBody>
                    <a:bodyPr/>
                    <a:lstStyle/>
                    <a:p>
                      <a:pPr algn="ctr"/>
                      <a:r>
                        <a:rPr lang="zh-CN" altLang="en-US" sz="1800" dirty="0">
                          <a:latin typeface="+mn-ea"/>
                          <a:ea typeface="+mn-ea"/>
                        </a:rPr>
                        <a:t>孙先生</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latin typeface="+mn-ea"/>
                          <a:ea typeface="+mn-ea"/>
                        </a:rPr>
                        <a:t>0.203</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1655758"/>
                  </a:ext>
                </a:extLst>
              </a:tr>
              <a:tr h="370840">
                <a:tc>
                  <a:txBody>
                    <a:bodyPr/>
                    <a:lstStyle/>
                    <a:p>
                      <a:pPr algn="ctr"/>
                      <a:r>
                        <a:rPr lang="zh-CN" altLang="en-US" sz="1800" dirty="0">
                          <a:latin typeface="+mn-ea"/>
                          <a:ea typeface="+mn-ea"/>
                        </a:rPr>
                        <a:t>李先生</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latin typeface="+mn-ea"/>
                          <a:ea typeface="+mn-ea"/>
                        </a:rPr>
                        <a:t>0.100</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4272312"/>
                  </a:ext>
                </a:extLst>
              </a:tr>
              <a:tr h="370840">
                <a:tc>
                  <a:txBody>
                    <a:bodyPr/>
                    <a:lstStyle/>
                    <a:p>
                      <a:pPr algn="ctr"/>
                      <a:r>
                        <a:rPr lang="zh-CN" altLang="en-US" sz="1800" dirty="0">
                          <a:latin typeface="+mn-ea"/>
                          <a:ea typeface="+mn-ea"/>
                        </a:rPr>
                        <a:t>周先生</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latin typeface="+mn-ea"/>
                          <a:ea typeface="+mn-ea"/>
                        </a:rPr>
                        <a:t>0.100</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189226"/>
                  </a:ext>
                </a:extLst>
              </a:tr>
              <a:tr h="370840">
                <a:tc>
                  <a:txBody>
                    <a:bodyPr/>
                    <a:lstStyle/>
                    <a:p>
                      <a:pPr algn="ctr"/>
                      <a:r>
                        <a:rPr lang="zh-CN" altLang="en-US" sz="1800" dirty="0">
                          <a:latin typeface="+mn-ea"/>
                          <a:ea typeface="+mn-ea"/>
                        </a:rPr>
                        <a:t>吴先生</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latin typeface="+mn-ea"/>
                          <a:ea typeface="+mn-ea"/>
                        </a:rPr>
                        <a:t>0.203</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0851497"/>
                  </a:ext>
                </a:extLst>
              </a:tr>
              <a:tr h="370840">
                <a:tc>
                  <a:txBody>
                    <a:bodyPr/>
                    <a:lstStyle/>
                    <a:p>
                      <a:pPr algn="ctr"/>
                      <a:r>
                        <a:rPr lang="zh-CN" altLang="en-US" sz="1800" dirty="0">
                          <a:latin typeface="+mn-ea"/>
                          <a:ea typeface="+mn-ea"/>
                        </a:rPr>
                        <a:t>郑先生</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latin typeface="+mn-ea"/>
                          <a:ea typeface="+mn-ea"/>
                        </a:rPr>
                        <a:t>0.550</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09056"/>
                  </a:ext>
                </a:extLst>
              </a:tr>
              <a:tr h="370840">
                <a:tc>
                  <a:txBody>
                    <a:bodyPr/>
                    <a:lstStyle/>
                    <a:p>
                      <a:pPr algn="ctr"/>
                      <a:r>
                        <a:rPr lang="zh-CN" altLang="en-US" sz="1800" dirty="0">
                          <a:latin typeface="+mn-ea"/>
                          <a:ea typeface="+mn-ea"/>
                        </a:rPr>
                        <a:t>王先生</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latin typeface="+mn-ea"/>
                          <a:ea typeface="+mn-ea"/>
                        </a:rPr>
                        <a:t>0.203</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4408491"/>
                  </a:ext>
                </a:extLst>
              </a:tr>
            </a:tbl>
          </a:graphicData>
        </a:graphic>
      </p:graphicFrame>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69C179BA-B6EE-4C66-AF7E-698A7BCA7390}"/>
                  </a:ext>
                </a:extLst>
              </p:cNvPr>
              <p:cNvSpPr/>
              <p:nvPr/>
            </p:nvSpPr>
            <p:spPr>
              <a:xfrm>
                <a:off x="2063691" y="4799467"/>
                <a:ext cx="6341736" cy="1200329"/>
              </a:xfrm>
              <a:prstGeom prst="rect">
                <a:avLst/>
              </a:prstGeom>
            </p:spPr>
            <p:txBody>
              <a:bodyPr wrap="none">
                <a:spAutoFit/>
              </a:bodyPr>
              <a:lstStyle/>
              <a:p>
                <a:r>
                  <a:rPr lang="zh-CN" altLang="en-US" dirty="0"/>
                  <a:t>汇总整合</a:t>
                </a:r>
                <a:r>
                  <a:rPr lang="en-US" altLang="zh-CN" dirty="0"/>
                  <a:t>8</a:t>
                </a:r>
                <a:r>
                  <a:rPr lang="zh-CN" altLang="en-US" dirty="0"/>
                  <a:t>个文士的回答结果</a:t>
                </a:r>
                <a:endParaRPr lang="en-US" altLang="zh-CN" dirty="0"/>
              </a:p>
              <a:p>
                <a:endParaRPr lang="en-US" altLang="zh-CN" dirty="0"/>
              </a:p>
              <a:p>
                <a:r>
                  <a:rPr lang="en-US" altLang="zh-CN" dirty="0"/>
                  <a:t>	</a:t>
                </a:r>
                <a14:m>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zh-CN" altLang="en-US" i="1">
                        <a:latin typeface="Cambria Math" panose="02040503050406030204" pitchFamily="18" charset="0"/>
                      </a:rPr>
                      <m:t>赵</m:t>
                    </m:r>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0.424+</m:t>
                    </m:r>
                    <m:r>
                      <a:rPr lang="zh-CN" altLang="en-US" i="1">
                        <a:latin typeface="Cambria Math" panose="02040503050406030204" pitchFamily="18" charset="0"/>
                        <a:ea typeface="Cambria Math" panose="02040503050406030204" pitchFamily="18" charset="0"/>
                      </a:rPr>
                      <m:t>钱</m:t>
                    </m:r>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0.550+</m:t>
                    </m:r>
                    <m:r>
                      <a:rPr lang="zh-CN" altLang="en-US" i="1">
                        <a:latin typeface="Cambria Math" panose="02040503050406030204" pitchFamily="18" charset="0"/>
                        <a:ea typeface="Cambria Math" panose="02040503050406030204" pitchFamily="18" charset="0"/>
                      </a:rPr>
                      <m:t>孙</m:t>
                    </m:r>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0.203+</m:t>
                    </m:r>
                    <m:r>
                      <a:rPr lang="zh-CN" altLang="en-US" i="1">
                        <a:latin typeface="Cambria Math" panose="02040503050406030204" pitchFamily="18" charset="0"/>
                        <a:ea typeface="Cambria Math" panose="02040503050406030204" pitchFamily="18" charset="0"/>
                      </a:rPr>
                      <m:t>李</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0.100</m:t>
                    </m:r>
                  </m:oMath>
                </a14:m>
                <a:r>
                  <a:rPr lang="en-US" altLang="zh-CN" dirty="0"/>
                  <a:t> +</a:t>
                </a:r>
                <a14:m>
                  <m:oMath xmlns:m="http://schemas.openxmlformats.org/officeDocument/2006/math">
                    <m:r>
                      <a:rPr lang="zh-CN" altLang="en-US" i="1" dirty="0" smtClean="0">
                        <a:latin typeface="Cambria Math" panose="02040503050406030204" pitchFamily="18" charset="0"/>
                      </a:rPr>
                      <m:t> </m:t>
                    </m:r>
                  </m:oMath>
                </a14:m>
                <a:endParaRPr lang="en-US" altLang="zh-CN" i="1" dirty="0">
                  <a:latin typeface="Cambria Math" panose="02040503050406030204" pitchFamily="18" charset="0"/>
                </a:endParaRPr>
              </a:p>
              <a:p>
                <a14:m>
                  <m:oMath xmlns:m="http://schemas.openxmlformats.org/officeDocument/2006/math">
                    <m:r>
                      <a:rPr lang="en-US" altLang="zh-CN" b="0" i="1" dirty="0" smtClean="0">
                        <a:latin typeface="Cambria Math" panose="02040503050406030204" pitchFamily="18" charset="0"/>
                      </a:rPr>
                      <m:t>                 </m:t>
                    </m:r>
                    <m:r>
                      <a:rPr lang="zh-CN" altLang="en-US" i="1" dirty="0">
                        <a:latin typeface="Cambria Math" panose="02040503050406030204" pitchFamily="18" charset="0"/>
                      </a:rPr>
                      <m:t>周</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0.10</m:t>
                    </m:r>
                    <m:r>
                      <a:rPr lang="en-US" altLang="zh-CN" i="1">
                        <a:latin typeface="Cambria Math" panose="02040503050406030204" pitchFamily="18" charset="0"/>
                        <a:ea typeface="Cambria Math" panose="02040503050406030204" pitchFamily="18" charset="0"/>
                      </a:rPr>
                      <m:t>0</m:t>
                    </m:r>
                  </m:oMath>
                </a14:m>
                <a:r>
                  <a:rPr lang="zh-CN" altLang="en-US" dirty="0"/>
                  <a:t> </a:t>
                </a:r>
                <a:r>
                  <a:rPr lang="en-US" altLang="zh-CN" dirty="0"/>
                  <a:t>+</a:t>
                </a:r>
                <a14:m>
                  <m:oMath xmlns:m="http://schemas.openxmlformats.org/officeDocument/2006/math">
                    <m:r>
                      <a:rPr lang="zh-CN" altLang="en-US" i="1" dirty="0" smtClean="0">
                        <a:latin typeface="Cambria Math" panose="02040503050406030204" pitchFamily="18" charset="0"/>
                        <a:ea typeface="Cambria Math" panose="02040503050406030204" pitchFamily="18" charset="0"/>
                      </a:rPr>
                      <m:t>吴</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m:t>
                    </m:r>
                    <m:r>
                      <a:rPr lang="en-US" altLang="zh-CN" i="1">
                        <a:latin typeface="Cambria Math" panose="02040503050406030204" pitchFamily="18" charset="0"/>
                        <a:ea typeface="Cambria Math" panose="02040503050406030204" pitchFamily="18" charset="0"/>
                      </a:rPr>
                      <m:t>203</m:t>
                    </m:r>
                  </m:oMath>
                </a14:m>
                <a:r>
                  <a:rPr lang="en-US" altLang="zh-CN" dirty="0"/>
                  <a:t> + </a:t>
                </a:r>
                <a14:m>
                  <m:oMath xmlns:m="http://schemas.openxmlformats.org/officeDocument/2006/math">
                    <m:r>
                      <a:rPr lang="zh-CN" altLang="en-US" i="1" dirty="0" smtClean="0">
                        <a:latin typeface="Cambria Math" panose="02040503050406030204" pitchFamily="18" charset="0"/>
                        <a:ea typeface="Cambria Math" panose="02040503050406030204" pitchFamily="18" charset="0"/>
                      </a:rPr>
                      <m:t>郑</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0.550 </m:t>
                    </m:r>
                    <m:r>
                      <a:rPr lang="en-US" altLang="zh-CN" i="1">
                        <a:latin typeface="Cambria Math" panose="02040503050406030204" pitchFamily="18" charset="0"/>
                        <a:ea typeface="Cambria Math" panose="02040503050406030204" pitchFamily="18" charset="0"/>
                      </a:rPr>
                      <m:t>+</m:t>
                    </m:r>
                  </m:oMath>
                </a14:m>
                <a:r>
                  <a:rPr lang="zh-CN" altLang="en-US" dirty="0"/>
                  <a:t> 王</a:t>
                </a:r>
                <a14:m>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0.203</m:t>
                    </m:r>
                  </m:oMath>
                </a14:m>
                <a:endParaRPr lang="zh-CN" altLang="en-US" dirty="0"/>
              </a:p>
            </p:txBody>
          </p:sp>
        </mc:Choice>
        <mc:Fallback xmlns="">
          <p:sp>
            <p:nvSpPr>
              <p:cNvPr id="8" name="矩形 7">
                <a:extLst>
                  <a:ext uri="{FF2B5EF4-FFF2-40B4-BE49-F238E27FC236}">
                    <a16:creationId xmlns:a16="http://schemas.microsoft.com/office/drawing/2014/main" id="{69C179BA-B6EE-4C66-AF7E-698A7BCA7390}"/>
                  </a:ext>
                </a:extLst>
              </p:cNvPr>
              <p:cNvSpPr>
                <a:spLocks noRot="1" noChangeAspect="1" noMove="1" noResize="1" noEditPoints="1" noAdjustHandles="1" noChangeArrowheads="1" noChangeShapeType="1" noTextEdit="1"/>
              </p:cNvSpPr>
              <p:nvPr/>
            </p:nvSpPr>
            <p:spPr>
              <a:xfrm>
                <a:off x="2063691" y="4799467"/>
                <a:ext cx="6341736" cy="1200329"/>
              </a:xfrm>
              <a:prstGeom prst="rect">
                <a:avLst/>
              </a:prstGeom>
              <a:blipFill>
                <a:blip r:embed="rId3"/>
                <a:stretch>
                  <a:fillRect l="-865" t="-4061" b="-761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766299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7ACF2E00-C6B5-4D8C-B9E0-B5B9EFA805AD}"/>
              </a:ext>
            </a:extLst>
          </p:cNvPr>
          <p:cNvSpPr>
            <a:spLocks noGrp="1"/>
          </p:cNvSpPr>
          <p:nvPr>
            <p:ph type="sldNum" sz="quarter" idx="12"/>
          </p:nvPr>
        </p:nvSpPr>
        <p:spPr>
          <a:xfrm>
            <a:off x="9329530" y="6223828"/>
            <a:ext cx="1706217" cy="365125"/>
          </a:xfrm>
        </p:spPr>
        <p:txBody>
          <a:bodyPr/>
          <a:lstStyle/>
          <a:p>
            <a:fld id="{4FAB73BC-B049-4115-A692-8D63A059BFB8}" type="slidenum">
              <a:rPr lang="en-US" smtClean="0"/>
              <a:pPr/>
              <a:t>19</a:t>
            </a:fld>
            <a:endParaRPr lang="en-US" dirty="0"/>
          </a:p>
        </p:txBody>
      </p:sp>
      <p:sp>
        <p:nvSpPr>
          <p:cNvPr id="3" name="文本框 2">
            <a:extLst>
              <a:ext uri="{FF2B5EF4-FFF2-40B4-BE49-F238E27FC236}">
                <a16:creationId xmlns:a16="http://schemas.microsoft.com/office/drawing/2014/main" id="{8B4B6FEC-5CC9-4466-BFCC-1B6A11F048DD}"/>
              </a:ext>
            </a:extLst>
          </p:cNvPr>
          <p:cNvSpPr txBox="1"/>
          <p:nvPr/>
        </p:nvSpPr>
        <p:spPr>
          <a:xfrm>
            <a:off x="690414" y="490529"/>
            <a:ext cx="4503420" cy="646331"/>
          </a:xfrm>
          <a:prstGeom prst="rect">
            <a:avLst/>
          </a:prstGeom>
          <a:noFill/>
        </p:spPr>
        <p:txBody>
          <a:bodyPr wrap="square" rtlCol="0">
            <a:spAutoFit/>
          </a:bodyPr>
          <a:lstStyle/>
          <a:p>
            <a:r>
              <a:rPr lang="en-US" altLang="zh-CN" sz="3600" b="1" dirty="0">
                <a:latin typeface="+mj-ea"/>
                <a:ea typeface="+mj-ea"/>
              </a:rPr>
              <a:t>Boosting</a:t>
            </a:r>
            <a:endParaRPr lang="zh-CN" altLang="en-US" sz="3600" b="1" dirty="0">
              <a:latin typeface="+mj-ea"/>
              <a:ea typeface="+mj-ea"/>
            </a:endParaRPr>
          </a:p>
        </p:txBody>
      </p:sp>
      <p:pic>
        <p:nvPicPr>
          <p:cNvPr id="7" name="图片 6">
            <a:extLst>
              <a:ext uri="{FF2B5EF4-FFF2-40B4-BE49-F238E27FC236}">
                <a16:creationId xmlns:a16="http://schemas.microsoft.com/office/drawing/2014/main" id="{5FE5C011-C510-4CD6-BF1C-AFF62E6EF86A}"/>
              </a:ext>
            </a:extLst>
          </p:cNvPr>
          <p:cNvPicPr>
            <a:picLocks noChangeAspect="1"/>
          </p:cNvPicPr>
          <p:nvPr/>
        </p:nvPicPr>
        <p:blipFill>
          <a:blip r:embed="rId3"/>
          <a:stretch>
            <a:fillRect/>
          </a:stretch>
        </p:blipFill>
        <p:spPr>
          <a:xfrm>
            <a:off x="2137410" y="1480721"/>
            <a:ext cx="7280910" cy="4563584"/>
          </a:xfrm>
          <a:prstGeom prst="rect">
            <a:avLst/>
          </a:prstGeom>
        </p:spPr>
      </p:pic>
      <p:sp>
        <p:nvSpPr>
          <p:cNvPr id="9" name="矩形 8">
            <a:extLst>
              <a:ext uri="{FF2B5EF4-FFF2-40B4-BE49-F238E27FC236}">
                <a16:creationId xmlns:a16="http://schemas.microsoft.com/office/drawing/2014/main" id="{3548473D-A7B3-497B-84B4-D6D60EC224B0}"/>
              </a:ext>
            </a:extLst>
          </p:cNvPr>
          <p:cNvSpPr/>
          <p:nvPr/>
        </p:nvSpPr>
        <p:spPr>
          <a:xfrm>
            <a:off x="8309610" y="5679180"/>
            <a:ext cx="1019920"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83592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0" y="573504"/>
            <a:ext cx="9875520" cy="1002632"/>
          </a:xfrm>
        </p:spPr>
        <p:txBody>
          <a:bodyPr>
            <a:normAutofit/>
          </a:bodyPr>
          <a:lstStyle/>
          <a:p>
            <a:r>
              <a:rPr lang="zh-CN" altLang="en-US" sz="4000" dirty="0"/>
              <a:t>内容概要</a:t>
            </a:r>
          </a:p>
        </p:txBody>
      </p:sp>
      <p:sp>
        <p:nvSpPr>
          <p:cNvPr id="3" name="内容占位符 2"/>
          <p:cNvSpPr>
            <a:spLocks noGrp="1"/>
          </p:cNvSpPr>
          <p:nvPr>
            <p:ph idx="1"/>
          </p:nvPr>
        </p:nvSpPr>
        <p:spPr>
          <a:xfrm>
            <a:off x="1143000" y="1576136"/>
            <a:ext cx="9872871" cy="4519864"/>
          </a:xfrm>
        </p:spPr>
        <p:txBody>
          <a:bodyPr>
            <a:normAutofit/>
          </a:bodyPr>
          <a:lstStyle/>
          <a:p>
            <a:r>
              <a:rPr lang="zh-CN" altLang="en-US" dirty="0"/>
              <a:t>集成学习基本概念</a:t>
            </a:r>
            <a:endParaRPr lang="en-US" altLang="zh-CN" dirty="0"/>
          </a:p>
          <a:p>
            <a:r>
              <a:rPr lang="zh-CN" altLang="en-US" dirty="0"/>
              <a:t>集成学习中的结合策略</a:t>
            </a:r>
            <a:endParaRPr lang="en-US" altLang="zh-CN" dirty="0"/>
          </a:p>
          <a:p>
            <a:r>
              <a:rPr lang="en-US" altLang="zh-CN" dirty="0"/>
              <a:t>Boosting</a:t>
            </a:r>
          </a:p>
          <a:p>
            <a:pPr marL="571500" lvl="1" indent="-342900">
              <a:buFont typeface="Wingdings" panose="05000000000000000000" pitchFamily="2" charset="2"/>
              <a:buChar char="l"/>
            </a:pPr>
            <a:r>
              <a:rPr lang="en-US" altLang="zh-CN" dirty="0" err="1"/>
              <a:t>Adaboost</a:t>
            </a:r>
            <a:r>
              <a:rPr lang="zh-CN" altLang="en-US" dirty="0"/>
              <a:t>原理和推导</a:t>
            </a:r>
            <a:endParaRPr lang="en-US" altLang="zh-CN" dirty="0"/>
          </a:p>
          <a:p>
            <a:pPr marL="571500" lvl="1" indent="-342900">
              <a:buFont typeface="Wingdings" panose="05000000000000000000" pitchFamily="2" charset="2"/>
              <a:buChar char="l"/>
            </a:pPr>
            <a:r>
              <a:rPr lang="en-US" altLang="zh-CN" dirty="0"/>
              <a:t>GBDT</a:t>
            </a:r>
            <a:r>
              <a:rPr lang="zh-CN" altLang="en-US" dirty="0"/>
              <a:t>原理和推导</a:t>
            </a:r>
            <a:endParaRPr lang="en-US" altLang="zh-CN" dirty="0"/>
          </a:p>
          <a:p>
            <a:r>
              <a:rPr lang="en-US" altLang="zh-CN" dirty="0"/>
              <a:t>Bagging</a:t>
            </a:r>
          </a:p>
          <a:p>
            <a:pPr marL="571500" lvl="1" indent="-342900">
              <a:buFont typeface="Wingdings" panose="05000000000000000000" pitchFamily="2" charset="2"/>
              <a:buChar char="l"/>
            </a:pPr>
            <a:r>
              <a:rPr lang="zh-CN" altLang="en-US" dirty="0"/>
              <a:t>随机森林</a:t>
            </a:r>
            <a:endParaRPr lang="en-US" altLang="zh-CN" dirty="0"/>
          </a:p>
          <a:p>
            <a:r>
              <a:rPr lang="en-US" altLang="zh-CN" dirty="0"/>
              <a:t>Stacking </a:t>
            </a:r>
            <a:r>
              <a:rPr lang="zh-CN" altLang="en-US" dirty="0"/>
              <a:t>和 </a:t>
            </a:r>
            <a:r>
              <a:rPr lang="en-US" altLang="zh-CN" dirty="0"/>
              <a:t>Blending</a:t>
            </a:r>
          </a:p>
        </p:txBody>
      </p:sp>
      <p:sp>
        <p:nvSpPr>
          <p:cNvPr id="6" name="灯片编号占位符 5"/>
          <p:cNvSpPr>
            <a:spLocks noGrp="1"/>
          </p:cNvSpPr>
          <p:nvPr>
            <p:ph type="sldNum" sz="quarter" idx="12"/>
          </p:nvPr>
        </p:nvSpPr>
        <p:spPr/>
        <p:txBody>
          <a:bodyPr/>
          <a:lstStyle/>
          <a:p>
            <a:fld id="{4FAB73BC-B049-4115-A692-8D63A059BFB8}" type="slidenum">
              <a:rPr lang="en-US" smtClean="0"/>
              <a:pPr/>
              <a:t>2</a:t>
            </a:fld>
            <a:endParaRPr lang="en-US" dirty="0"/>
          </a:p>
        </p:txBody>
      </p:sp>
      <p:sp>
        <p:nvSpPr>
          <p:cNvPr id="7" name="矩形 6">
            <a:extLst>
              <a:ext uri="{FF2B5EF4-FFF2-40B4-BE49-F238E27FC236}">
                <a16:creationId xmlns:a16="http://schemas.microsoft.com/office/drawing/2014/main" id="{6DBAE15B-0ED5-49FC-B650-7C880D098A77}"/>
              </a:ext>
            </a:extLst>
          </p:cNvPr>
          <p:cNvSpPr/>
          <p:nvPr/>
        </p:nvSpPr>
        <p:spPr>
          <a:xfrm>
            <a:off x="3926175" y="3244334"/>
            <a:ext cx="184731" cy="369332"/>
          </a:xfrm>
          <a:prstGeom prst="rect">
            <a:avLst/>
          </a:prstGeom>
        </p:spPr>
        <p:txBody>
          <a:bodyPr wrap="none">
            <a:spAutoFit/>
          </a:bodyPr>
          <a:lstStyle/>
          <a:p>
            <a:endParaRPr lang="zh-CN" altLang="en-US" dirty="0"/>
          </a:p>
        </p:txBody>
      </p:sp>
    </p:spTree>
    <p:extLst>
      <p:ext uri="{BB962C8B-B14F-4D97-AF65-F5344CB8AC3E}">
        <p14:creationId xmlns:p14="http://schemas.microsoft.com/office/powerpoint/2010/main" val="21452305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7ACF2E00-C6B5-4D8C-B9E0-B5B9EFA805AD}"/>
              </a:ext>
            </a:extLst>
          </p:cNvPr>
          <p:cNvSpPr>
            <a:spLocks noGrp="1"/>
          </p:cNvSpPr>
          <p:nvPr>
            <p:ph type="sldNum" sz="quarter" idx="12"/>
          </p:nvPr>
        </p:nvSpPr>
        <p:spPr>
          <a:xfrm>
            <a:off x="9329530" y="6223828"/>
            <a:ext cx="1706217" cy="365125"/>
          </a:xfrm>
        </p:spPr>
        <p:txBody>
          <a:bodyPr/>
          <a:lstStyle/>
          <a:p>
            <a:fld id="{4FAB73BC-B049-4115-A692-8D63A059BFB8}" type="slidenum">
              <a:rPr lang="en-US" smtClean="0"/>
              <a:pPr/>
              <a:t>20</a:t>
            </a:fld>
            <a:endParaRPr lang="en-US" dirty="0"/>
          </a:p>
        </p:txBody>
      </p:sp>
      <p:sp>
        <p:nvSpPr>
          <p:cNvPr id="9" name="矩形 8">
            <a:extLst>
              <a:ext uri="{FF2B5EF4-FFF2-40B4-BE49-F238E27FC236}">
                <a16:creationId xmlns:a16="http://schemas.microsoft.com/office/drawing/2014/main" id="{3548473D-A7B3-497B-84B4-D6D60EC224B0}"/>
              </a:ext>
            </a:extLst>
          </p:cNvPr>
          <p:cNvSpPr/>
          <p:nvPr/>
        </p:nvSpPr>
        <p:spPr>
          <a:xfrm>
            <a:off x="8309610" y="5679180"/>
            <a:ext cx="1019920"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8" name="Rectangle 1">
                <a:extLst>
                  <a:ext uri="{FF2B5EF4-FFF2-40B4-BE49-F238E27FC236}">
                    <a16:creationId xmlns:a16="http://schemas.microsoft.com/office/drawing/2014/main" id="{CD7FF93C-B600-433D-AA5F-2F283C4D9B9A}"/>
                  </a:ext>
                </a:extLst>
              </p:cNvPr>
              <p:cNvSpPr>
                <a:spLocks noChangeArrowheads="1"/>
              </p:cNvSpPr>
              <p:nvPr/>
            </p:nvSpPr>
            <p:spPr bwMode="auto">
              <a:xfrm>
                <a:off x="2400300" y="2269066"/>
                <a:ext cx="5245026" cy="257666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n"/>
                  <a:tabLst/>
                </a:pPr>
                <a:r>
                  <a:rPr kumimoji="0" lang="zh-CN" altLang="zh-CN" sz="2800" b="0" i="0" u="none" strike="noStrike" cap="none" normalizeH="0" baseline="0" dirty="0">
                    <a:ln>
                      <a:noFill/>
                    </a:ln>
                    <a:solidFill>
                      <a:srgbClr val="000000"/>
                    </a:solidFill>
                    <a:effectLst/>
                    <a:latin typeface="+mn-ea"/>
                  </a:rPr>
                  <a:t>如何计算学习误差率e?</a:t>
                </a:r>
                <a:endParaRPr kumimoji="0" lang="zh-CN" altLang="zh-CN" sz="2400" b="0" i="0" u="none" strike="noStrike" cap="none" normalizeH="0" baseline="0" dirty="0">
                  <a:ln>
                    <a:noFill/>
                  </a:ln>
                  <a:solidFill>
                    <a:schemeClr val="tx1"/>
                  </a:solidFill>
                  <a:effectLst/>
                  <a:latin typeface="+mn-ea"/>
                </a:endParaRP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n"/>
                  <a:tabLst/>
                </a:pPr>
                <a:r>
                  <a:rPr kumimoji="0" lang="zh-CN" altLang="zh-CN" sz="2800" b="0" i="0" u="none" strike="noStrike" cap="none" normalizeH="0" baseline="0" dirty="0">
                    <a:ln>
                      <a:noFill/>
                    </a:ln>
                    <a:solidFill>
                      <a:srgbClr val="000000"/>
                    </a:solidFill>
                    <a:effectLst/>
                    <a:latin typeface="+mn-ea"/>
                  </a:rPr>
                  <a:t>如何得到弱学习器权重系数</a:t>
                </a:r>
                <a14:m>
                  <m:oMath xmlns:m="http://schemas.openxmlformats.org/officeDocument/2006/math">
                    <m:r>
                      <a:rPr kumimoji="0" lang="en-US" altLang="zh-CN" sz="2800" b="0" i="1" u="none" strike="noStrike" cap="none" normalizeH="0" baseline="0" smtClean="0">
                        <a:ln>
                          <a:noFill/>
                        </a:ln>
                        <a:solidFill>
                          <a:srgbClr val="000000"/>
                        </a:solidFill>
                        <a:effectLst/>
                        <a:latin typeface="Cambria Math" panose="02040503050406030204" pitchFamily="18" charset="0"/>
                      </a:rPr>
                      <m:t>𝛼</m:t>
                    </m:r>
                  </m:oMath>
                </a14:m>
                <a:r>
                  <a:rPr kumimoji="0" lang="zh-CN" altLang="zh-CN" sz="2800" b="0" i="0" u="none" strike="noStrike" cap="none" normalizeH="0" baseline="0" dirty="0">
                    <a:ln>
                      <a:noFill/>
                    </a:ln>
                    <a:solidFill>
                      <a:srgbClr val="000000"/>
                    </a:solidFill>
                    <a:effectLst/>
                    <a:latin typeface="+mn-ea"/>
                  </a:rPr>
                  <a:t>?</a:t>
                </a:r>
                <a:endParaRPr kumimoji="0" lang="zh-CN" altLang="zh-CN" sz="2400" b="0" i="0" u="none" strike="noStrike" cap="none" normalizeH="0" baseline="0" dirty="0">
                  <a:ln>
                    <a:noFill/>
                  </a:ln>
                  <a:solidFill>
                    <a:schemeClr val="tx1"/>
                  </a:solidFill>
                  <a:effectLst/>
                  <a:latin typeface="+mn-ea"/>
                </a:endParaRP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n"/>
                  <a:tabLst/>
                </a:pPr>
                <a:r>
                  <a:rPr kumimoji="0" lang="zh-CN" altLang="zh-CN" sz="2800" b="0" i="0" u="none" strike="noStrike" cap="none" normalizeH="0" baseline="0" dirty="0">
                    <a:ln>
                      <a:noFill/>
                    </a:ln>
                    <a:solidFill>
                      <a:srgbClr val="000000"/>
                    </a:solidFill>
                    <a:effectLst/>
                    <a:latin typeface="+mn-ea"/>
                  </a:rPr>
                  <a:t>如何更新样本权重D?</a:t>
                </a:r>
                <a:endParaRPr kumimoji="0" lang="zh-CN" altLang="zh-CN" sz="2400" b="0" i="0" u="none" strike="noStrike" cap="none" normalizeH="0" baseline="0" dirty="0">
                  <a:ln>
                    <a:noFill/>
                  </a:ln>
                  <a:solidFill>
                    <a:schemeClr val="tx1"/>
                  </a:solidFill>
                  <a:effectLst/>
                  <a:latin typeface="+mn-ea"/>
                </a:endParaRP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n"/>
                  <a:tabLst/>
                </a:pPr>
                <a:r>
                  <a:rPr kumimoji="0" lang="zh-CN" altLang="zh-CN" sz="2800" b="0" i="0" u="none" strike="noStrike" cap="none" normalizeH="0" baseline="0" dirty="0">
                    <a:ln>
                      <a:noFill/>
                    </a:ln>
                    <a:solidFill>
                      <a:srgbClr val="000000"/>
                    </a:solidFill>
                    <a:effectLst/>
                    <a:latin typeface="+mn-ea"/>
                  </a:rPr>
                  <a:t>使用何种结合策略？</a:t>
                </a:r>
                <a:endParaRPr kumimoji="0" lang="zh-CN" altLang="zh-CN" sz="6000" b="0" i="0" u="none" strike="noStrike" cap="none" normalizeH="0" baseline="0" dirty="0">
                  <a:ln>
                    <a:noFill/>
                  </a:ln>
                  <a:solidFill>
                    <a:schemeClr val="tx1"/>
                  </a:solidFill>
                  <a:effectLst/>
                  <a:latin typeface="+mn-ea"/>
                </a:endParaRPr>
              </a:p>
            </p:txBody>
          </p:sp>
        </mc:Choice>
        <mc:Fallback xmlns="">
          <p:sp>
            <p:nvSpPr>
              <p:cNvPr id="8" name="Rectangle 1">
                <a:extLst>
                  <a:ext uri="{FF2B5EF4-FFF2-40B4-BE49-F238E27FC236}">
                    <a16:creationId xmlns:a16="http://schemas.microsoft.com/office/drawing/2014/main" id="{CD7FF93C-B600-433D-AA5F-2F283C4D9B9A}"/>
                  </a:ext>
                </a:extLst>
              </p:cNvPr>
              <p:cNvSpPr>
                <a:spLocks noRot="1" noChangeAspect="1" noMove="1" noResize="1" noEditPoints="1" noAdjustHandles="1" noChangeArrowheads="1" noChangeShapeType="1" noTextEdit="1"/>
              </p:cNvSpPr>
              <p:nvPr/>
            </p:nvSpPr>
            <p:spPr bwMode="auto">
              <a:xfrm>
                <a:off x="2400300" y="2269066"/>
                <a:ext cx="5245026" cy="2576667"/>
              </a:xfrm>
              <a:prstGeom prst="rect">
                <a:avLst/>
              </a:prstGeom>
              <a:blipFill>
                <a:blip r:embed="rId3"/>
                <a:stretch>
                  <a:fillRect l="-2093" r="-930" b="-614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731F7898-84EB-4B32-940D-9CD8CB9C54EA}"/>
              </a:ext>
            </a:extLst>
          </p:cNvPr>
          <p:cNvSpPr txBox="1"/>
          <p:nvPr/>
        </p:nvSpPr>
        <p:spPr>
          <a:xfrm>
            <a:off x="640080" y="834390"/>
            <a:ext cx="4503420" cy="646331"/>
          </a:xfrm>
          <a:prstGeom prst="rect">
            <a:avLst/>
          </a:prstGeom>
          <a:noFill/>
        </p:spPr>
        <p:txBody>
          <a:bodyPr wrap="square" rtlCol="0">
            <a:spAutoFit/>
          </a:bodyPr>
          <a:lstStyle/>
          <a:p>
            <a:r>
              <a:rPr lang="en-US" altLang="zh-CN" sz="3600" b="1" dirty="0">
                <a:latin typeface="+mj-ea"/>
                <a:ea typeface="+mj-ea"/>
              </a:rPr>
              <a:t>Boosting</a:t>
            </a:r>
            <a:endParaRPr lang="zh-CN" altLang="en-US" sz="3600" b="1" dirty="0">
              <a:latin typeface="+mj-ea"/>
              <a:ea typeface="+mj-ea"/>
            </a:endParaRPr>
          </a:p>
        </p:txBody>
      </p:sp>
    </p:spTree>
    <p:extLst>
      <p:ext uri="{BB962C8B-B14F-4D97-AF65-F5344CB8AC3E}">
        <p14:creationId xmlns:p14="http://schemas.microsoft.com/office/powerpoint/2010/main" val="27845805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7ACF2E00-C6B5-4D8C-B9E0-B5B9EFA805AD}"/>
              </a:ext>
            </a:extLst>
          </p:cNvPr>
          <p:cNvSpPr>
            <a:spLocks noGrp="1"/>
          </p:cNvSpPr>
          <p:nvPr>
            <p:ph type="sldNum" sz="quarter" idx="12"/>
          </p:nvPr>
        </p:nvSpPr>
        <p:spPr>
          <a:xfrm>
            <a:off x="9329530" y="6223828"/>
            <a:ext cx="1706217" cy="365125"/>
          </a:xfrm>
        </p:spPr>
        <p:txBody>
          <a:bodyPr/>
          <a:lstStyle/>
          <a:p>
            <a:fld id="{4FAB73BC-B049-4115-A692-8D63A059BFB8}" type="slidenum">
              <a:rPr lang="en-US" smtClean="0"/>
              <a:pPr/>
              <a:t>21</a:t>
            </a:fld>
            <a:endParaRPr lang="en-US" dirty="0"/>
          </a:p>
        </p:txBody>
      </p:sp>
      <p:sp>
        <p:nvSpPr>
          <p:cNvPr id="3" name="文本框 2">
            <a:extLst>
              <a:ext uri="{FF2B5EF4-FFF2-40B4-BE49-F238E27FC236}">
                <a16:creationId xmlns:a16="http://schemas.microsoft.com/office/drawing/2014/main" id="{8B4B6FEC-5CC9-4466-BFCC-1B6A11F048DD}"/>
              </a:ext>
            </a:extLst>
          </p:cNvPr>
          <p:cNvSpPr txBox="1"/>
          <p:nvPr/>
        </p:nvSpPr>
        <p:spPr>
          <a:xfrm>
            <a:off x="582226" y="486705"/>
            <a:ext cx="6733843" cy="584775"/>
          </a:xfrm>
          <a:prstGeom prst="rect">
            <a:avLst/>
          </a:prstGeom>
          <a:noFill/>
        </p:spPr>
        <p:txBody>
          <a:bodyPr wrap="square" rtlCol="0">
            <a:spAutoFit/>
          </a:bodyPr>
          <a:lstStyle/>
          <a:p>
            <a:r>
              <a:rPr lang="en-US" altLang="zh-CN" sz="3200" b="1" dirty="0" err="1">
                <a:latin typeface="+mj-ea"/>
                <a:ea typeface="+mj-ea"/>
              </a:rPr>
              <a:t>Adaboost</a:t>
            </a:r>
            <a:r>
              <a:rPr lang="en-US" altLang="zh-CN" sz="3200" b="1" dirty="0">
                <a:latin typeface="+mj-ea"/>
                <a:ea typeface="+mj-ea"/>
              </a:rPr>
              <a:t>     </a:t>
            </a:r>
            <a:r>
              <a:rPr lang="en-US" altLang="zh-CN" sz="2400" b="1" dirty="0">
                <a:latin typeface="+mj-ea"/>
                <a:ea typeface="+mj-ea"/>
              </a:rPr>
              <a:t>—</a:t>
            </a:r>
            <a:r>
              <a:rPr lang="zh-CN" altLang="en-US" sz="2400" b="1" dirty="0">
                <a:latin typeface="+mj-ea"/>
                <a:ea typeface="+mj-ea"/>
              </a:rPr>
              <a:t>分类问题</a:t>
            </a:r>
            <a:endParaRPr lang="en-US" altLang="zh-CN" sz="3200" b="1" dirty="0">
              <a:latin typeface="+mj-ea"/>
              <a:ea typeface="+mj-ea"/>
            </a:endParaRPr>
          </a:p>
        </p:txBody>
      </p:sp>
      <p:sp>
        <p:nvSpPr>
          <p:cNvPr id="9" name="矩形 8">
            <a:extLst>
              <a:ext uri="{FF2B5EF4-FFF2-40B4-BE49-F238E27FC236}">
                <a16:creationId xmlns:a16="http://schemas.microsoft.com/office/drawing/2014/main" id="{3548473D-A7B3-497B-84B4-D6D60EC224B0}"/>
              </a:ext>
            </a:extLst>
          </p:cNvPr>
          <p:cNvSpPr/>
          <p:nvPr/>
        </p:nvSpPr>
        <p:spPr>
          <a:xfrm>
            <a:off x="8309610" y="5679180"/>
            <a:ext cx="1019920"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FDD74E27-8EA1-46C7-BCE3-7A0553AE82DE}"/>
                  </a:ext>
                </a:extLst>
              </p:cNvPr>
              <p:cNvSpPr txBox="1"/>
              <p:nvPr/>
            </p:nvSpPr>
            <p:spPr>
              <a:xfrm>
                <a:off x="1309102" y="1359048"/>
                <a:ext cx="10234569" cy="5809860"/>
              </a:xfrm>
              <a:prstGeom prst="rect">
                <a:avLst/>
              </a:prstGeom>
              <a:noFill/>
            </p:spPr>
            <p:txBody>
              <a:bodyPr wrap="square" rtlCol="0">
                <a:spAutoFit/>
              </a:bodyPr>
              <a:lstStyle/>
              <a:p>
                <a:pPr>
                  <a:lnSpc>
                    <a:spcPct val="150000"/>
                  </a:lnSpc>
                </a:pPr>
                <a:r>
                  <a:rPr lang="zh-CN" altLang="en-US" sz="2000" dirty="0"/>
                  <a:t>输入：训练数据集</a:t>
                </a:r>
                <a14:m>
                  <m:oMath xmlns:m="http://schemas.openxmlformats.org/officeDocument/2006/math">
                    <m:r>
                      <a:rPr lang="en-US" altLang="zh-CN" sz="2000" b="0" i="1" smtClean="0">
                        <a:latin typeface="Cambria Math" panose="02040503050406030204" pitchFamily="18" charset="0"/>
                      </a:rPr>
                      <m:t>𝑇</m:t>
                    </m:r>
                    <m:r>
                      <a:rPr lang="en-US" altLang="zh-CN" sz="2000" b="0" i="1" smtClean="0">
                        <a:latin typeface="Cambria Math" panose="02040503050406030204" pitchFamily="18" charset="0"/>
                      </a:rPr>
                      <m:t>=</m:t>
                    </m:r>
                    <m:d>
                      <m:dPr>
                        <m:begChr m:val="{"/>
                        <m:endChr m:val="}"/>
                        <m:ctrlPr>
                          <a:rPr lang="en-US" altLang="zh-CN" sz="2000" b="0" i="1" smtClean="0">
                            <a:latin typeface="Cambria Math" panose="02040503050406030204" pitchFamily="18" charset="0"/>
                          </a:rPr>
                        </m:ctrlPr>
                      </m:dPr>
                      <m:e>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 </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1</m:t>
                                </m:r>
                              </m:sub>
                            </m:sSub>
                          </m:e>
                        </m:d>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 </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2</m:t>
                                </m:r>
                              </m:sub>
                            </m:sSub>
                          </m:e>
                        </m:d>
                        <m:r>
                          <a:rPr lang="en-US" altLang="zh-CN" sz="2000" b="0" i="1" smtClean="0">
                            <a:latin typeface="Cambria Math" panose="02040503050406030204" pitchFamily="18" charset="0"/>
                          </a:rPr>
                          <m:t>, …,</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𝑛</m:t>
                                </m:r>
                              </m:sub>
                            </m:sSub>
                            <m:r>
                              <a:rPr lang="en-US" altLang="zh-CN" sz="2000" b="0" i="1" smtClean="0">
                                <a:latin typeface="Cambria Math" panose="02040503050406030204" pitchFamily="18" charset="0"/>
                              </a:rPr>
                              <m:t>, </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𝑛</m:t>
                                </m:r>
                              </m:sub>
                            </m:sSub>
                          </m:e>
                        </m:d>
                      </m:e>
                    </m:d>
                    <m:r>
                      <a:rPr lang="zh-CN" altLang="en-US" sz="2000" i="1">
                        <a:latin typeface="Cambria Math" panose="02040503050406030204" pitchFamily="18" charset="0"/>
                      </a:rPr>
                      <m:t>，</m:t>
                    </m:r>
                  </m:oMath>
                </a14:m>
                <a:r>
                  <a:rPr lang="zh-CN" altLang="en-US" sz="2000" dirty="0"/>
                  <a:t>其中</a:t>
                </a:r>
                <a14:m>
                  <m:oMath xmlns:m="http://schemas.openxmlformats.org/officeDocument/2006/math">
                    <m:sSub>
                      <m:sSubPr>
                        <m:ctrlPr>
                          <a:rPr lang="en-US" altLang="zh-CN" sz="2000" b="0" i="1" dirty="0" smtClean="0">
                            <a:latin typeface="Cambria Math" panose="02040503050406030204" pitchFamily="18" charset="0"/>
                          </a:rPr>
                        </m:ctrlPr>
                      </m:sSubPr>
                      <m:e>
                        <m:r>
                          <a:rPr lang="en-US" altLang="zh-CN" sz="2000" b="0" i="1" dirty="0" smtClean="0">
                            <a:latin typeface="Cambria Math" panose="02040503050406030204" pitchFamily="18" charset="0"/>
                          </a:rPr>
                          <m:t>𝑥</m:t>
                        </m:r>
                      </m:e>
                      <m:sub>
                        <m:r>
                          <a:rPr lang="en-US" altLang="zh-CN" sz="2000" b="0" i="1" dirty="0" smtClean="0">
                            <a:latin typeface="Cambria Math" panose="02040503050406030204" pitchFamily="18" charset="0"/>
                          </a:rPr>
                          <m:t>𝑖</m:t>
                        </m:r>
                      </m:sub>
                    </m:sSub>
                    <m:r>
                      <a:rPr lang="en-US" altLang="zh-CN" sz="2000" b="0" i="1" dirty="0" smtClean="0">
                        <a:latin typeface="Cambria Math" panose="02040503050406030204" pitchFamily="18" charset="0"/>
                      </a:rPr>
                      <m:t>∈</m:t>
                    </m:r>
                    <m:r>
                      <a:rPr lang="en-US" altLang="zh-CN" sz="2000" b="0" i="1" dirty="0" smtClean="0">
                        <a:latin typeface="Cambria Math" panose="02040503050406030204" pitchFamily="18" charset="0"/>
                      </a:rPr>
                      <m:t>𝑋</m:t>
                    </m:r>
                    <m:r>
                      <a:rPr lang="en-US" altLang="zh-CN" sz="2000" b="0" i="1" dirty="0" smtClean="0">
                        <a:latin typeface="Cambria Math" panose="02040503050406030204" pitchFamily="18" charset="0"/>
                      </a:rPr>
                      <m:t>, </m:t>
                    </m:r>
                    <m:sSub>
                      <m:sSubPr>
                        <m:ctrlPr>
                          <a:rPr lang="en-US" altLang="zh-CN" sz="2000" b="0" i="1" dirty="0" smtClean="0">
                            <a:latin typeface="Cambria Math" panose="02040503050406030204" pitchFamily="18" charset="0"/>
                          </a:rPr>
                        </m:ctrlPr>
                      </m:sSubPr>
                      <m:e>
                        <m:r>
                          <a:rPr lang="en-US" altLang="zh-CN" sz="2000" b="0" i="1" dirty="0" smtClean="0">
                            <a:latin typeface="Cambria Math" panose="02040503050406030204" pitchFamily="18" charset="0"/>
                          </a:rPr>
                          <m:t>𝑦</m:t>
                        </m:r>
                      </m:e>
                      <m:sub>
                        <m:r>
                          <a:rPr lang="en-US" altLang="zh-CN" sz="2000" b="0" i="1" dirty="0" smtClean="0">
                            <a:latin typeface="Cambria Math" panose="02040503050406030204" pitchFamily="18" charset="0"/>
                          </a:rPr>
                          <m:t>𝑖</m:t>
                        </m:r>
                      </m:sub>
                    </m:sSub>
                    <m:r>
                      <a:rPr lang="en-US" altLang="zh-CN" sz="2000" b="0" i="1" dirty="0" smtClean="0">
                        <a:latin typeface="Cambria Math" panose="02040503050406030204" pitchFamily="18" charset="0"/>
                      </a:rPr>
                      <m:t>=</m:t>
                    </m:r>
                    <m:d>
                      <m:dPr>
                        <m:begChr m:val="{"/>
                        <m:endChr m:val="}"/>
                        <m:ctrlPr>
                          <a:rPr lang="en-US" altLang="zh-CN" sz="2000" b="0" i="1" dirty="0" smtClean="0">
                            <a:latin typeface="Cambria Math" panose="02040503050406030204" pitchFamily="18" charset="0"/>
                          </a:rPr>
                        </m:ctrlPr>
                      </m:dPr>
                      <m:e>
                        <m:r>
                          <a:rPr lang="en-US" altLang="zh-CN" sz="2000" b="0" i="1" dirty="0" smtClean="0">
                            <a:latin typeface="Cambria Math" panose="02040503050406030204" pitchFamily="18" charset="0"/>
                          </a:rPr>
                          <m:t>−1, 1</m:t>
                        </m:r>
                      </m:e>
                    </m:d>
                    <m:r>
                      <a:rPr lang="zh-CN" altLang="en-US" sz="2000" i="1" dirty="0">
                        <a:latin typeface="Cambria Math" panose="02040503050406030204" pitchFamily="18" charset="0"/>
                      </a:rPr>
                      <m:t>；</m:t>
                    </m:r>
                  </m:oMath>
                </a14:m>
                <a:r>
                  <a:rPr lang="zh-CN" altLang="en-US" sz="2000" dirty="0"/>
                  <a:t>弱学习算法</a:t>
                </a:r>
                <a:endParaRPr lang="en-US" altLang="zh-CN" sz="2000" dirty="0"/>
              </a:p>
              <a:p>
                <a:pPr>
                  <a:lnSpc>
                    <a:spcPct val="150000"/>
                  </a:lnSpc>
                </a:pPr>
                <a:r>
                  <a:rPr lang="zh-CN" altLang="en-US" sz="2000" dirty="0"/>
                  <a:t>输出：最终分类器</a:t>
                </a:r>
                <a14:m>
                  <m:oMath xmlns:m="http://schemas.openxmlformats.org/officeDocument/2006/math">
                    <m:r>
                      <m:rPr>
                        <m:sty m:val="p"/>
                      </m:rPr>
                      <a:rPr lang="en-US" altLang="zh-CN" sz="2000" i="1" dirty="0">
                        <a:latin typeface="Cambria Math" panose="02040503050406030204" pitchFamily="18" charset="0"/>
                      </a:rPr>
                      <m:t>G</m:t>
                    </m:r>
                    <m:d>
                      <m:dPr>
                        <m:ctrlPr>
                          <a:rPr lang="en-US" altLang="zh-CN" sz="2000" b="0" i="1" dirty="0" smtClean="0">
                            <a:latin typeface="Cambria Math" panose="02040503050406030204" pitchFamily="18" charset="0"/>
                          </a:rPr>
                        </m:ctrlPr>
                      </m:dPr>
                      <m:e>
                        <m:r>
                          <a:rPr lang="en-US" altLang="zh-CN" sz="2000" b="0" i="1" dirty="0" smtClean="0">
                            <a:latin typeface="Cambria Math" panose="02040503050406030204" pitchFamily="18" charset="0"/>
                          </a:rPr>
                          <m:t>𝑋</m:t>
                        </m:r>
                      </m:e>
                    </m:d>
                  </m:oMath>
                </a14:m>
                <a:endParaRPr lang="en-US" altLang="zh-CN" sz="2000" b="0" dirty="0"/>
              </a:p>
              <a:p>
                <a:pPr marL="342900" indent="-342900">
                  <a:lnSpc>
                    <a:spcPct val="150000"/>
                  </a:lnSpc>
                  <a:buAutoNum type="arabicParenBoth"/>
                </a:pPr>
                <a:r>
                  <a:rPr lang="zh-CN" altLang="en-US" sz="2000" dirty="0">
                    <a:latin typeface="+mn-ea"/>
                  </a:rPr>
                  <a:t>初始化训练数据的权值分布</a:t>
                </a:r>
                <a:endParaRPr lang="en-US" altLang="zh-CN" sz="2000" dirty="0">
                  <a:latin typeface="+mn-ea"/>
                </a:endParaRPr>
              </a:p>
              <a:p>
                <a:pPr>
                  <a:lnSpc>
                    <a:spcPct val="150000"/>
                  </a:lnSpc>
                </a:pPr>
                <a:r>
                  <a:rPr lang="en-US" altLang="zh-CN" sz="2000" dirty="0">
                    <a:latin typeface="+mn-ea"/>
                  </a:rPr>
                  <a:t>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𝐷</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𝑤</m:t>
                            </m:r>
                          </m:e>
                          <m:sub>
                            <m:r>
                              <a:rPr lang="en-US" altLang="zh-CN" sz="2000" b="0" i="1" smtClean="0">
                                <a:latin typeface="Cambria Math" panose="02040503050406030204" pitchFamily="18" charset="0"/>
                              </a:rPr>
                              <m:t>11</m:t>
                            </m:r>
                          </m:sub>
                        </m:sSub>
                        <m:r>
                          <a:rPr lang="en-US" altLang="zh-CN" sz="2000" b="0" i="1" smtClean="0">
                            <a:latin typeface="Cambria Math" panose="02040503050406030204" pitchFamily="18" charset="0"/>
                          </a:rPr>
                          <m:t>, …,</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𝑤</m:t>
                            </m:r>
                          </m:e>
                          <m:sub>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𝑤</m:t>
                            </m:r>
                          </m:e>
                          <m:sub>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𝑁</m:t>
                            </m:r>
                          </m:sub>
                        </m:sSub>
                      </m:e>
                    </m:d>
                    <m:r>
                      <a:rPr lang="en-US" altLang="zh-CN" sz="2000" b="0" i="1" smtClean="0">
                        <a:latin typeface="Cambria Math" panose="02040503050406030204" pitchFamily="18" charset="0"/>
                      </a:rPr>
                      <m:t>,  </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𝑤</m:t>
                        </m:r>
                      </m:e>
                      <m:sub>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𝑁</m:t>
                        </m:r>
                      </m:den>
                    </m:f>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=1,2,…,</m:t>
                    </m:r>
                    <m:r>
                      <a:rPr lang="en-US" altLang="zh-CN" sz="2000" b="0" i="1" smtClean="0">
                        <a:latin typeface="Cambria Math" panose="02040503050406030204" pitchFamily="18" charset="0"/>
                      </a:rPr>
                      <m:t>𝑁</m:t>
                    </m:r>
                  </m:oMath>
                </a14:m>
                <a:endParaRPr lang="en-US" altLang="zh-CN" sz="2000" b="0" dirty="0">
                  <a:latin typeface="+mn-ea"/>
                </a:endParaRPr>
              </a:p>
              <a:p>
                <a:pPr>
                  <a:lnSpc>
                    <a:spcPct val="150000"/>
                  </a:lnSpc>
                </a:pPr>
                <a:r>
                  <a:rPr lang="en-US" altLang="zh-CN" sz="2000" dirty="0">
                    <a:latin typeface="+mn-ea"/>
                  </a:rPr>
                  <a:t>(2)</a:t>
                </a:r>
                <a:r>
                  <a:rPr lang="zh-CN" altLang="en-US" sz="2000" dirty="0">
                    <a:latin typeface="+mn-ea"/>
                  </a:rPr>
                  <a:t>对</a:t>
                </a:r>
                <a14:m>
                  <m:oMath xmlns:m="http://schemas.openxmlformats.org/officeDocument/2006/math">
                    <m:r>
                      <a:rPr lang="en-US" altLang="zh-CN" sz="2000" b="0" i="1" smtClean="0">
                        <a:latin typeface="Cambria Math" panose="02040503050406030204" pitchFamily="18" charset="0"/>
                      </a:rPr>
                      <m:t>𝑚</m:t>
                    </m:r>
                    <m:r>
                      <a:rPr lang="en-US" altLang="zh-CN" sz="2000" b="0" i="1" smtClean="0">
                        <a:latin typeface="Cambria Math" panose="02040503050406030204" pitchFamily="18" charset="0"/>
                      </a:rPr>
                      <m:t>=1,2,…,</m:t>
                    </m:r>
                    <m:r>
                      <a:rPr lang="en-US" altLang="zh-CN" sz="2000" b="0" i="1" smtClean="0">
                        <a:latin typeface="Cambria Math" panose="02040503050406030204" pitchFamily="18" charset="0"/>
                      </a:rPr>
                      <m:t>𝑀</m:t>
                    </m:r>
                  </m:oMath>
                </a14:m>
                <a:endParaRPr lang="en-US" altLang="zh-CN" sz="2000" b="0" dirty="0">
                  <a:latin typeface="+mn-ea"/>
                </a:endParaRPr>
              </a:p>
              <a:p>
                <a:pPr>
                  <a:lnSpc>
                    <a:spcPct val="150000"/>
                  </a:lnSpc>
                </a:pPr>
                <a:r>
                  <a:rPr lang="en-US" altLang="zh-CN" sz="2000" dirty="0">
                    <a:latin typeface="+mn-ea"/>
                  </a:rPr>
                  <a:t>	(a)</a:t>
                </a:r>
                <a:r>
                  <a:rPr lang="zh-CN" altLang="en-US" sz="2000" dirty="0">
                    <a:latin typeface="+mn-ea"/>
                  </a:rPr>
                  <a:t>使用具有权值分布</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𝐷</m:t>
                        </m:r>
                      </m:e>
                      <m:sub>
                        <m:r>
                          <a:rPr lang="en-US" altLang="zh-CN" sz="2000" b="0" i="1" smtClean="0">
                            <a:latin typeface="Cambria Math" panose="02040503050406030204" pitchFamily="18" charset="0"/>
                          </a:rPr>
                          <m:t>𝑚</m:t>
                        </m:r>
                      </m:sub>
                    </m:sSub>
                  </m:oMath>
                </a14:m>
                <a:r>
                  <a:rPr lang="zh-CN" altLang="en-US" sz="2000" dirty="0">
                    <a:latin typeface="+mn-ea"/>
                  </a:rPr>
                  <a:t>的训练数据集学习，得到基本分类器</a:t>
                </a:r>
                <a:endParaRPr lang="en-US" altLang="zh-CN" sz="2000" dirty="0">
                  <a:latin typeface="+mn-ea"/>
                </a:endParaRPr>
              </a:p>
              <a:p>
                <a:pPr>
                  <a:lnSpc>
                    <a:spcPct val="150000"/>
                  </a:lnSpc>
                </a:pPr>
                <a:r>
                  <a:rPr lang="en-US" altLang="zh-CN" sz="2000" dirty="0">
                    <a:latin typeface="+mn-ea"/>
                  </a:rPr>
                  <a:t>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𝐺</m:t>
                        </m:r>
                      </m:e>
                      <m:sub>
                        <m:r>
                          <a:rPr lang="en-US" altLang="zh-CN" sz="2000" b="0" i="1" smtClean="0">
                            <a:latin typeface="Cambria Math" panose="02040503050406030204" pitchFamily="18" charset="0"/>
                          </a:rPr>
                          <m:t>𝑚</m:t>
                        </m:r>
                      </m:sub>
                    </m:sSub>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e>
                    </m:d>
                    <m:r>
                      <a:rPr lang="en-US" altLang="zh-CN" sz="2000" b="0" i="1" smtClean="0">
                        <a:latin typeface="Cambria Math" panose="02040503050406030204" pitchFamily="18" charset="0"/>
                      </a:rPr>
                      <m:t>:→</m:t>
                    </m:r>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−1, 1</m:t>
                        </m:r>
                      </m:e>
                    </m:d>
                  </m:oMath>
                </a14:m>
                <a:endParaRPr lang="en-US" altLang="zh-CN" sz="2000" b="0" dirty="0">
                  <a:latin typeface="+mn-ea"/>
                </a:endParaRPr>
              </a:p>
              <a:p>
                <a:pPr>
                  <a:lnSpc>
                    <a:spcPct val="150000"/>
                  </a:lnSpc>
                </a:pPr>
                <a:r>
                  <a:rPr lang="en-US" altLang="zh-CN" sz="2000" dirty="0">
                    <a:latin typeface="+mn-ea"/>
                  </a:rPr>
                  <a:t>	(b)</a:t>
                </a:r>
                <a:r>
                  <a:rPr lang="zh-CN" altLang="en-US" sz="2000" dirty="0">
                    <a:latin typeface="+mn-ea"/>
                  </a:rPr>
                  <a:t>计算</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𝐺</m:t>
                        </m:r>
                      </m:e>
                      <m:sub>
                        <m:r>
                          <a:rPr lang="en-US" altLang="zh-CN" sz="2000" b="0" i="1" smtClean="0">
                            <a:latin typeface="Cambria Math" panose="02040503050406030204" pitchFamily="18" charset="0"/>
                          </a:rPr>
                          <m:t>𝑚</m:t>
                        </m:r>
                      </m:sub>
                    </m:sSub>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e>
                    </m:d>
                    <m:r>
                      <a:rPr lang="zh-CN" altLang="en-US" sz="2000" i="1">
                        <a:latin typeface="Cambria Math" panose="02040503050406030204" pitchFamily="18" charset="0"/>
                      </a:rPr>
                      <m:t>在</m:t>
                    </m:r>
                  </m:oMath>
                </a14:m>
                <a:r>
                  <a:rPr lang="zh-CN" altLang="en-US" sz="2000" b="0" dirty="0">
                    <a:latin typeface="+mn-ea"/>
                  </a:rPr>
                  <a:t>训练数据集上的分类误差率</a:t>
                </a:r>
                <a:endParaRPr lang="en-US" altLang="zh-CN" sz="2000" b="0" dirty="0">
                  <a:latin typeface="+mn-ea"/>
                </a:endParaRPr>
              </a:p>
              <a:p>
                <a:pPr>
                  <a:lnSpc>
                    <a:spcPct val="150000"/>
                  </a:lnSpc>
                </a:pPr>
                <a:r>
                  <a:rPr lang="en-US" altLang="zh-CN" sz="2000" dirty="0">
                    <a:latin typeface="+mn-ea"/>
                  </a:rPr>
                  <a:t>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𝑒</m:t>
                        </m:r>
                      </m:e>
                      <m:sub>
                        <m:r>
                          <a:rPr lang="en-US" altLang="zh-CN" sz="2000" b="0" i="1" smtClean="0">
                            <a:latin typeface="Cambria Math" panose="02040503050406030204" pitchFamily="18" charset="0"/>
                          </a:rPr>
                          <m:t>𝑚</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𝑃</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𝐺</m:t>
                            </m:r>
                          </m:e>
                          <m:sub>
                            <m:r>
                              <a:rPr lang="en-US" altLang="zh-CN" sz="2000" b="0" i="1" smtClean="0">
                                <a:latin typeface="Cambria Math" panose="02040503050406030204" pitchFamily="18" charset="0"/>
                              </a:rPr>
                              <m:t>𝑚</m:t>
                            </m:r>
                          </m:sub>
                        </m:sSub>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𝑖</m:t>
                                </m:r>
                              </m:sub>
                            </m:sSub>
                          </m:e>
                        </m:d>
                      </m:e>
                    </m:d>
                    <m:r>
                      <a:rPr lang="en-US" altLang="zh-CN" sz="2000" b="0" i="1" smtClean="0">
                        <a:latin typeface="Cambria Math" panose="02040503050406030204" pitchFamily="18" charset="0"/>
                      </a:rPr>
                      <m:t>=</m:t>
                    </m:r>
                    <m:nary>
                      <m:naryPr>
                        <m:chr m:val="∑"/>
                        <m:ctrlPr>
                          <a:rPr lang="en-US" altLang="zh-CN" sz="2000" b="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𝑁</m:t>
                        </m:r>
                      </m:sup>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𝑚𝑖</m:t>
                            </m:r>
                          </m:sub>
                        </m:sSub>
                        <m:r>
                          <a:rPr lang="en-US" altLang="zh-CN" sz="2000" i="1">
                            <a:latin typeface="Cambria Math" panose="02040503050406030204" pitchFamily="18" charset="0"/>
                          </a:rPr>
                          <m:t>𝐼</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𝐺</m:t>
                            </m:r>
                          </m:e>
                          <m:sub>
                            <m:r>
                              <a:rPr lang="en-US" altLang="zh-CN" sz="2000" i="1">
                                <a:latin typeface="Cambria Math" panose="02040503050406030204" pitchFamily="18" charset="0"/>
                              </a:rPr>
                              <m:t>𝑚</m:t>
                            </m:r>
                          </m:sub>
                        </m:sSub>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m:rPr>
                                    <m:sty m:val="p"/>
                                  </m:rPr>
                                  <a:rPr lang="en-US" altLang="zh-CN" sz="2000" i="1">
                                    <a:latin typeface="Cambria Math" panose="02040503050406030204" pitchFamily="18" charset="0"/>
                                  </a:rPr>
                                  <m:t>i</m:t>
                                </m:r>
                              </m:sub>
                            </m:sSub>
                          </m:e>
                        </m:d>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e>
                    </m:nary>
                  </m:oMath>
                </a14:m>
                <a:endParaRPr lang="en-US" altLang="zh-CN" sz="2000" b="0" dirty="0">
                  <a:latin typeface="+mn-ea"/>
                </a:endParaRPr>
              </a:p>
              <a:p>
                <a:pPr>
                  <a:lnSpc>
                    <a:spcPct val="150000"/>
                  </a:lnSpc>
                </a:pPr>
                <a:r>
                  <a:rPr lang="en-US" altLang="zh-CN" sz="2000" dirty="0">
                    <a:latin typeface="+mn-ea"/>
                  </a:rPr>
                  <a:t>	</a:t>
                </a:r>
                <a:endParaRPr lang="en-US" altLang="zh-CN" sz="2000" b="0" dirty="0">
                  <a:latin typeface="+mn-ea"/>
                </a:endParaRPr>
              </a:p>
              <a:p>
                <a:pPr>
                  <a:lnSpc>
                    <a:spcPct val="150000"/>
                  </a:lnSpc>
                </a:pPr>
                <a:r>
                  <a:rPr lang="en-US" altLang="zh-CN" sz="2000" dirty="0">
                    <a:latin typeface="+mn-ea"/>
                  </a:rPr>
                  <a:t>	 </a:t>
                </a:r>
                <a:endParaRPr lang="en-US" altLang="zh-CN" sz="2000" b="0" dirty="0">
                  <a:latin typeface="+mn-ea"/>
                </a:endParaRPr>
              </a:p>
              <a:p>
                <a:pPr>
                  <a:lnSpc>
                    <a:spcPct val="150000"/>
                  </a:lnSpc>
                </a:pPr>
                <a:endParaRPr lang="zh-CN" altLang="en-US" sz="2000" dirty="0">
                  <a:latin typeface="+mn-ea"/>
                </a:endParaRPr>
              </a:p>
            </p:txBody>
          </p:sp>
        </mc:Choice>
        <mc:Fallback xmlns="">
          <p:sp>
            <p:nvSpPr>
              <p:cNvPr id="2" name="文本框 1">
                <a:extLst>
                  <a:ext uri="{FF2B5EF4-FFF2-40B4-BE49-F238E27FC236}">
                    <a16:creationId xmlns:a16="http://schemas.microsoft.com/office/drawing/2014/main" id="{FDD74E27-8EA1-46C7-BCE3-7A0553AE82DE}"/>
                  </a:ext>
                </a:extLst>
              </p:cNvPr>
              <p:cNvSpPr txBox="1">
                <a:spLocks noRot="1" noChangeAspect="1" noMove="1" noResize="1" noEditPoints="1" noAdjustHandles="1" noChangeArrowheads="1" noChangeShapeType="1" noTextEdit="1"/>
              </p:cNvSpPr>
              <p:nvPr/>
            </p:nvSpPr>
            <p:spPr>
              <a:xfrm>
                <a:off x="1309102" y="1359048"/>
                <a:ext cx="10234569" cy="5809860"/>
              </a:xfrm>
              <a:prstGeom prst="rect">
                <a:avLst/>
              </a:prstGeom>
              <a:blipFill>
                <a:blip r:embed="rId3"/>
                <a:stretch>
                  <a:fillRect l="-655" r="-5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87271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7ACF2E00-C6B5-4D8C-B9E0-B5B9EFA805AD}"/>
              </a:ext>
            </a:extLst>
          </p:cNvPr>
          <p:cNvSpPr>
            <a:spLocks noGrp="1"/>
          </p:cNvSpPr>
          <p:nvPr>
            <p:ph type="sldNum" sz="quarter" idx="12"/>
          </p:nvPr>
        </p:nvSpPr>
        <p:spPr>
          <a:xfrm>
            <a:off x="9329530" y="6223828"/>
            <a:ext cx="1706217" cy="365125"/>
          </a:xfrm>
        </p:spPr>
        <p:txBody>
          <a:bodyPr/>
          <a:lstStyle/>
          <a:p>
            <a:fld id="{4FAB73BC-B049-4115-A692-8D63A059BFB8}" type="slidenum">
              <a:rPr lang="en-US" smtClean="0"/>
              <a:pPr/>
              <a:t>22</a:t>
            </a:fld>
            <a:endParaRPr lang="en-US" dirty="0"/>
          </a:p>
        </p:txBody>
      </p:sp>
      <p:sp>
        <p:nvSpPr>
          <p:cNvPr id="3" name="文本框 2">
            <a:extLst>
              <a:ext uri="{FF2B5EF4-FFF2-40B4-BE49-F238E27FC236}">
                <a16:creationId xmlns:a16="http://schemas.microsoft.com/office/drawing/2014/main" id="{8B4B6FEC-5CC9-4466-BFCC-1B6A11F048DD}"/>
              </a:ext>
            </a:extLst>
          </p:cNvPr>
          <p:cNvSpPr txBox="1"/>
          <p:nvPr/>
        </p:nvSpPr>
        <p:spPr>
          <a:xfrm>
            <a:off x="523503" y="269047"/>
            <a:ext cx="6733843" cy="646331"/>
          </a:xfrm>
          <a:prstGeom prst="rect">
            <a:avLst/>
          </a:prstGeom>
          <a:noFill/>
        </p:spPr>
        <p:txBody>
          <a:bodyPr wrap="square" rtlCol="0">
            <a:spAutoFit/>
          </a:bodyPr>
          <a:lstStyle/>
          <a:p>
            <a:r>
              <a:rPr lang="en-US" altLang="zh-CN" sz="3600" b="1" dirty="0" err="1">
                <a:latin typeface="+mj-ea"/>
              </a:rPr>
              <a:t>Adaboost</a:t>
            </a:r>
            <a:r>
              <a:rPr lang="en-US" altLang="zh-CN" sz="3600" b="1" dirty="0">
                <a:latin typeface="+mj-ea"/>
              </a:rPr>
              <a:t>     </a:t>
            </a:r>
            <a:r>
              <a:rPr lang="en-US" altLang="zh-CN" sz="2800" b="1" dirty="0">
                <a:latin typeface="+mj-ea"/>
              </a:rPr>
              <a:t>—</a:t>
            </a:r>
            <a:r>
              <a:rPr lang="zh-CN" altLang="en-US" sz="2800" b="1" dirty="0">
                <a:latin typeface="+mj-ea"/>
              </a:rPr>
              <a:t>分类问题</a:t>
            </a:r>
            <a:endParaRPr lang="en-US" altLang="zh-CN" sz="3600" b="1" dirty="0">
              <a:latin typeface="+mj-ea"/>
            </a:endParaRPr>
          </a:p>
        </p:txBody>
      </p:sp>
      <p:sp>
        <p:nvSpPr>
          <p:cNvPr id="9" name="矩形 8">
            <a:extLst>
              <a:ext uri="{FF2B5EF4-FFF2-40B4-BE49-F238E27FC236}">
                <a16:creationId xmlns:a16="http://schemas.microsoft.com/office/drawing/2014/main" id="{3548473D-A7B3-497B-84B4-D6D60EC224B0}"/>
              </a:ext>
            </a:extLst>
          </p:cNvPr>
          <p:cNvSpPr/>
          <p:nvPr/>
        </p:nvSpPr>
        <p:spPr>
          <a:xfrm>
            <a:off x="8309610" y="5679180"/>
            <a:ext cx="1019920"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FDD74E27-8EA1-46C7-BCE3-7A0553AE82DE}"/>
                  </a:ext>
                </a:extLst>
              </p:cNvPr>
              <p:cNvSpPr txBox="1"/>
              <p:nvPr/>
            </p:nvSpPr>
            <p:spPr>
              <a:xfrm>
                <a:off x="897622" y="936138"/>
                <a:ext cx="10234569" cy="6431954"/>
              </a:xfrm>
              <a:prstGeom prst="rect">
                <a:avLst/>
              </a:prstGeom>
              <a:noFill/>
            </p:spPr>
            <p:txBody>
              <a:bodyPr wrap="square" rtlCol="0">
                <a:spAutoFit/>
              </a:bodyPr>
              <a:lstStyle/>
              <a:p>
                <a:pPr>
                  <a:lnSpc>
                    <a:spcPct val="150000"/>
                  </a:lnSpc>
                </a:pPr>
                <a:r>
                  <a:rPr lang="en-US" altLang="zh-CN" sz="2400" dirty="0">
                    <a:latin typeface="+mn-ea"/>
                  </a:rPr>
                  <a:t>(c)</a:t>
                </a:r>
                <a:r>
                  <a:rPr lang="zh-CN" altLang="en-US" sz="2400" dirty="0">
                    <a:latin typeface="+mn-ea"/>
                  </a:rPr>
                  <a:t>计算</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𝐺</m:t>
                        </m:r>
                      </m:e>
                      <m:sub>
                        <m:r>
                          <a:rPr lang="en-US" altLang="zh-CN" sz="2400" i="1">
                            <a:latin typeface="Cambria Math" panose="02040503050406030204" pitchFamily="18" charset="0"/>
                          </a:rPr>
                          <m:t>𝑚</m:t>
                        </m:r>
                      </m:sub>
                    </m:sSub>
                    <m:d>
                      <m:dPr>
                        <m:ctrlPr>
                          <a:rPr lang="en-US" altLang="zh-CN" sz="2400" i="1">
                            <a:latin typeface="Cambria Math" panose="02040503050406030204" pitchFamily="18" charset="0"/>
                          </a:rPr>
                        </m:ctrlPr>
                      </m:dPr>
                      <m:e>
                        <m:r>
                          <a:rPr lang="en-US" altLang="zh-CN" sz="2400" i="1">
                            <a:latin typeface="Cambria Math" panose="02040503050406030204" pitchFamily="18" charset="0"/>
                          </a:rPr>
                          <m:t>𝑥</m:t>
                        </m:r>
                      </m:e>
                    </m:d>
                    <m:r>
                      <a:rPr lang="zh-CN" altLang="en-US" sz="2400" i="1">
                        <a:latin typeface="Cambria Math" panose="02040503050406030204" pitchFamily="18" charset="0"/>
                      </a:rPr>
                      <m:t>的</m:t>
                    </m:r>
                  </m:oMath>
                </a14:m>
                <a:r>
                  <a:rPr lang="zh-CN" altLang="en-US" sz="2400" dirty="0">
                    <a:latin typeface="+mn-ea"/>
                  </a:rPr>
                  <a:t>系数</a:t>
                </a:r>
                <a:endParaRPr lang="en-US" altLang="zh-CN" sz="2400" dirty="0">
                  <a:latin typeface="+mn-ea"/>
                </a:endParaRPr>
              </a:p>
              <a:p>
                <a:pPr>
                  <a:lnSpc>
                    <a:spcPct val="150000"/>
                  </a:lnSpc>
                </a:pPr>
                <a:r>
                  <a:rPr lang="en-US" altLang="zh-CN" sz="2400" dirty="0">
                    <a:latin typeface="+mn-ea"/>
                  </a:rPr>
                  <a:t>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𝛼</m:t>
                        </m:r>
                      </m:e>
                      <m:sub>
                        <m:r>
                          <a:rPr lang="en-US" altLang="zh-CN" sz="2400" i="1">
                            <a:latin typeface="Cambria Math" panose="02040503050406030204" pitchFamily="18" charset="0"/>
                          </a:rPr>
                          <m:t>𝑚</m:t>
                        </m:r>
                      </m:sub>
                    </m:sSub>
                    <m:r>
                      <a:rPr lang="en-US" altLang="zh-CN" sz="2400" i="1">
                        <a:latin typeface="Cambria Math" panose="02040503050406030204" pitchFamily="18" charset="0"/>
                      </a:rPr>
                      <m:t>= </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1</m:t>
                        </m:r>
                      </m:num>
                      <m:den>
                        <m:r>
                          <a:rPr lang="en-US" altLang="zh-CN" sz="2400" i="1">
                            <a:latin typeface="Cambria Math" panose="02040503050406030204" pitchFamily="18" charset="0"/>
                          </a:rPr>
                          <m:t>2</m:t>
                        </m:r>
                      </m:den>
                    </m:f>
                    <m:func>
                      <m:funcPr>
                        <m:ctrlPr>
                          <a:rPr lang="en-US" altLang="zh-CN" sz="2400" i="1">
                            <a:latin typeface="Cambria Math" panose="02040503050406030204" pitchFamily="18" charset="0"/>
                          </a:rPr>
                        </m:ctrlPr>
                      </m:funcPr>
                      <m:fName>
                        <m:r>
                          <m:rPr>
                            <m:sty m:val="p"/>
                          </m:rPr>
                          <a:rPr lang="en-US" altLang="zh-CN" sz="2400">
                            <a:latin typeface="Cambria Math" panose="02040503050406030204" pitchFamily="18" charset="0"/>
                          </a:rPr>
                          <m:t>log</m:t>
                        </m:r>
                      </m:fName>
                      <m:e>
                        <m:f>
                          <m:fPr>
                            <m:ctrlPr>
                              <a:rPr lang="en-US" altLang="zh-CN" sz="2400" i="1">
                                <a:latin typeface="Cambria Math" panose="02040503050406030204" pitchFamily="18" charset="0"/>
                              </a:rPr>
                            </m:ctrlPr>
                          </m:fPr>
                          <m:num>
                            <m:r>
                              <a:rPr lang="en-US" altLang="zh-CN" sz="2400" i="1">
                                <a:latin typeface="Cambria Math" panose="02040503050406030204" pitchFamily="18" charset="0"/>
                              </a:rPr>
                              <m:t>1−</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𝑒</m:t>
                                </m:r>
                              </m:e>
                              <m:sub>
                                <m:r>
                                  <a:rPr lang="en-US" altLang="zh-CN" sz="2400" i="1">
                                    <a:latin typeface="Cambria Math" panose="02040503050406030204" pitchFamily="18" charset="0"/>
                                  </a:rPr>
                                  <m:t>𝑚</m:t>
                                </m:r>
                              </m:sub>
                            </m:sSub>
                          </m:num>
                          <m:den>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𝑒</m:t>
                                </m:r>
                              </m:e>
                              <m:sub>
                                <m:r>
                                  <a:rPr lang="en-US" altLang="zh-CN" sz="2400" i="1">
                                    <a:latin typeface="Cambria Math" panose="02040503050406030204" pitchFamily="18" charset="0"/>
                                  </a:rPr>
                                  <m:t>𝑚</m:t>
                                </m:r>
                              </m:sub>
                            </m:sSub>
                          </m:den>
                        </m:f>
                      </m:e>
                    </m:func>
                  </m:oMath>
                </a14:m>
                <a:r>
                  <a:rPr lang="en-US" altLang="zh-CN" sz="2400" dirty="0">
                    <a:latin typeface="+mn-ea"/>
                  </a:rPr>
                  <a:t>   </a:t>
                </a:r>
                <a:r>
                  <a:rPr lang="zh-CN" altLang="en-US" sz="2400" dirty="0">
                    <a:latin typeface="+mn-ea"/>
                  </a:rPr>
                  <a:t>这里的对数是自然对数</a:t>
                </a:r>
                <a:endParaRPr lang="en-US" altLang="zh-CN" sz="2400" b="0" dirty="0">
                  <a:latin typeface="+mn-ea"/>
                </a:endParaRPr>
              </a:p>
              <a:p>
                <a:pPr>
                  <a:lnSpc>
                    <a:spcPct val="150000"/>
                  </a:lnSpc>
                </a:pPr>
                <a:r>
                  <a:rPr lang="en-US" altLang="zh-CN" sz="2400" b="0" dirty="0">
                    <a:latin typeface="+mn-ea"/>
                  </a:rPr>
                  <a:t>(d)</a:t>
                </a:r>
                <a:r>
                  <a:rPr lang="zh-CN" altLang="en-US" sz="2400" b="0" dirty="0">
                    <a:latin typeface="+mn-ea"/>
                  </a:rPr>
                  <a:t>更新训练数据集的权值分布</a:t>
                </a:r>
                <a:endParaRPr lang="en-US" altLang="zh-CN" sz="2400" b="0" dirty="0">
                  <a:latin typeface="+mn-ea"/>
                </a:endParaRPr>
              </a:p>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𝐷</m:t>
                          </m:r>
                        </m:e>
                        <m:sub>
                          <m:r>
                            <a:rPr lang="en-US" altLang="zh-CN" sz="2400" i="1">
                              <a:latin typeface="Cambria Math" panose="02040503050406030204" pitchFamily="18" charset="0"/>
                            </a:rPr>
                            <m:t>𝑚</m:t>
                          </m:r>
                          <m:r>
                            <a:rPr lang="en-US" altLang="zh-CN" sz="2400" i="1">
                              <a:latin typeface="Cambria Math" panose="02040503050406030204" pitchFamily="18" charset="0"/>
                            </a:rPr>
                            <m:t>+1</m:t>
                          </m:r>
                        </m:sub>
                      </m:sSub>
                      <m:r>
                        <a:rPr lang="en-US" altLang="zh-CN" sz="2400" i="1">
                          <a:latin typeface="Cambria Math" panose="02040503050406030204" pitchFamily="18" charset="0"/>
                        </a:rPr>
                        <m:t>=</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𝑤</m:t>
                              </m:r>
                            </m:e>
                            <m:sub>
                              <m:r>
                                <a:rPr lang="en-US" altLang="zh-CN" sz="2400" i="1">
                                  <a:latin typeface="Cambria Math" panose="02040503050406030204" pitchFamily="18" charset="0"/>
                                </a:rPr>
                                <m:t>𝑚</m:t>
                              </m:r>
                              <m:r>
                                <a:rPr lang="en-US" altLang="zh-CN" sz="2400" i="1">
                                  <a:latin typeface="Cambria Math" panose="02040503050406030204" pitchFamily="18" charset="0"/>
                                </a:rPr>
                                <m:t>+1,1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𝑤</m:t>
                              </m:r>
                            </m:e>
                            <m:sub>
                              <m:r>
                                <a:rPr lang="en-US" altLang="zh-CN" sz="2400" i="1">
                                  <a:latin typeface="Cambria Math" panose="02040503050406030204" pitchFamily="18" charset="0"/>
                                </a:rPr>
                                <m:t>𝑚</m:t>
                              </m:r>
                              <m:r>
                                <a:rPr lang="en-US" altLang="zh-CN" sz="2400" i="1">
                                  <a:latin typeface="Cambria Math" panose="02040503050406030204" pitchFamily="18" charset="0"/>
                                </a:rPr>
                                <m:t>+1,</m:t>
                              </m:r>
                              <m:r>
                                <a:rPr lang="en-US" altLang="zh-CN" sz="2400" i="1">
                                  <a:latin typeface="Cambria Math" panose="02040503050406030204" pitchFamily="18" charset="0"/>
                                </a:rPr>
                                <m:t>𝑖</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𝑤</m:t>
                              </m:r>
                            </m:e>
                            <m:sub>
                              <m:r>
                                <a:rPr lang="en-US" altLang="zh-CN" sz="2400" i="1">
                                  <a:latin typeface="Cambria Math" panose="02040503050406030204" pitchFamily="18" charset="0"/>
                                </a:rPr>
                                <m:t>𝑚</m:t>
                              </m:r>
                              <m:r>
                                <a:rPr lang="en-US" altLang="zh-CN" sz="2400" i="1">
                                  <a:latin typeface="Cambria Math" panose="02040503050406030204" pitchFamily="18" charset="0"/>
                                </a:rPr>
                                <m:t>+1,</m:t>
                              </m:r>
                              <m:r>
                                <a:rPr lang="en-US" altLang="zh-CN" sz="2400" i="1">
                                  <a:latin typeface="Cambria Math" panose="02040503050406030204" pitchFamily="18" charset="0"/>
                                </a:rPr>
                                <m:t>𝑁</m:t>
                              </m:r>
                            </m:sub>
                          </m:sSub>
                        </m:e>
                      </m:d>
                    </m:oMath>
                  </m:oMathPara>
                </a14:m>
                <a:endParaRPr lang="en-US" altLang="zh-CN" sz="2400" b="0" dirty="0">
                  <a:latin typeface="+mn-ea"/>
                </a:endParaRPr>
              </a:p>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𝑤</m:t>
                          </m:r>
                        </m:e>
                        <m:sub>
                          <m:r>
                            <a:rPr lang="en-US" altLang="zh-CN" sz="2400" i="1">
                              <a:latin typeface="Cambria Math" panose="02040503050406030204" pitchFamily="18" charset="0"/>
                            </a:rPr>
                            <m:t>𝑚</m:t>
                          </m:r>
                          <m:r>
                            <a:rPr lang="en-US" altLang="zh-CN" sz="2400" i="1">
                              <a:latin typeface="Cambria Math" panose="02040503050406030204" pitchFamily="18" charset="0"/>
                            </a:rPr>
                            <m:t>+1,</m:t>
                          </m:r>
                          <m:r>
                            <a:rPr lang="en-US" altLang="zh-CN" sz="2400" i="1">
                              <a:latin typeface="Cambria Math" panose="02040503050406030204" pitchFamily="18" charset="0"/>
                            </a:rPr>
                            <m:t>𝑖</m:t>
                          </m:r>
                        </m:sub>
                      </m:sSub>
                      <m:r>
                        <a:rPr lang="en-US" altLang="zh-CN" sz="2400" i="1">
                          <a:latin typeface="Cambria Math" panose="02040503050406030204" pitchFamily="18" charset="0"/>
                        </a:rPr>
                        <m:t>= </m:t>
                      </m:r>
                      <m:f>
                        <m:fPr>
                          <m:ctrlPr>
                            <a:rPr lang="en-US" altLang="zh-CN" sz="2400" i="1">
                              <a:latin typeface="Cambria Math" panose="02040503050406030204" pitchFamily="18" charset="0"/>
                            </a:rPr>
                          </m:ctrlPr>
                        </m:fPr>
                        <m:num>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𝑤</m:t>
                              </m:r>
                            </m:e>
                            <m:sub>
                              <m:r>
                                <a:rPr lang="en-US" altLang="zh-CN" sz="2400" i="1">
                                  <a:latin typeface="Cambria Math" panose="02040503050406030204" pitchFamily="18" charset="0"/>
                                </a:rPr>
                                <m:t>𝑚𝑖</m:t>
                              </m:r>
                            </m:sub>
                          </m:sSub>
                        </m:num>
                        <m:den>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𝑍</m:t>
                              </m:r>
                            </m:e>
                            <m:sub>
                              <m:r>
                                <a:rPr lang="en-US" altLang="zh-CN" sz="2400" i="1">
                                  <a:latin typeface="Cambria Math" panose="02040503050406030204" pitchFamily="18" charset="0"/>
                                </a:rPr>
                                <m:t>𝑚</m:t>
                              </m:r>
                            </m:sub>
                          </m:sSub>
                        </m:den>
                      </m:f>
                      <m:func>
                        <m:funcPr>
                          <m:ctrlPr>
                            <a:rPr lang="en-US" altLang="zh-CN" sz="2400" i="1">
                              <a:latin typeface="Cambria Math" panose="02040503050406030204" pitchFamily="18" charset="0"/>
                            </a:rPr>
                          </m:ctrlPr>
                        </m:funcPr>
                        <m:fName>
                          <m:r>
                            <m:rPr>
                              <m:sty m:val="p"/>
                            </m:rPr>
                            <a:rPr lang="en-US" altLang="zh-CN" sz="2400">
                              <a:latin typeface="Cambria Math" panose="02040503050406030204" pitchFamily="18" charset="0"/>
                            </a:rPr>
                            <m:t>exp</m:t>
                          </m:r>
                        </m:fName>
                        <m:e>
                          <m:d>
                            <m:dPr>
                              <m:ctrlPr>
                                <a:rPr lang="en-US" altLang="zh-CN" sz="2400" i="1">
                                  <a:latin typeface="Cambria Math" panose="02040503050406030204" pitchFamily="18" charset="0"/>
                                </a:rPr>
                              </m:ctrlPr>
                            </m:dPr>
                            <m:e>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𝛼</m:t>
                                  </m:r>
                                </m:e>
                                <m:sub>
                                  <m:r>
                                    <a:rPr lang="en-US" altLang="zh-CN" sz="2400" i="1">
                                      <a:latin typeface="Cambria Math" panose="02040503050406030204" pitchFamily="18" charset="0"/>
                                    </a:rPr>
                                    <m:t>𝑚</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𝑦</m:t>
                                  </m:r>
                                </m:e>
                                <m:sub>
                                  <m:r>
                                    <a:rPr lang="en-US" altLang="zh-CN" sz="2400" i="1">
                                      <a:latin typeface="Cambria Math" panose="02040503050406030204" pitchFamily="18" charset="0"/>
                                    </a:rPr>
                                    <m:t>𝑖</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𝐺</m:t>
                                  </m:r>
                                </m:e>
                                <m:sub>
                                  <m:r>
                                    <a:rPr lang="en-US" altLang="zh-CN" sz="2400" i="1">
                                      <a:latin typeface="Cambria Math" panose="02040503050406030204" pitchFamily="18" charset="0"/>
                                    </a:rPr>
                                    <m:t>𝑚</m:t>
                                  </m:r>
                                </m:sub>
                              </m:sSub>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𝑖</m:t>
                                      </m:r>
                                    </m:sub>
                                  </m:sSub>
                                </m:e>
                              </m:d>
                            </m:e>
                          </m:d>
                        </m:e>
                      </m:func>
                      <m:r>
                        <a:rPr lang="en-US" altLang="zh-CN" sz="2400" i="1">
                          <a:latin typeface="Cambria Math" panose="02040503050406030204" pitchFamily="18" charset="0"/>
                        </a:rPr>
                        <m:t>,             </m:t>
                      </m:r>
                      <m:r>
                        <a:rPr lang="en-US" altLang="zh-CN" sz="2400" i="1">
                          <a:latin typeface="Cambria Math" panose="02040503050406030204" pitchFamily="18" charset="0"/>
                        </a:rPr>
                        <m:t>𝑖</m:t>
                      </m:r>
                      <m:r>
                        <a:rPr lang="en-US" altLang="zh-CN" sz="2400" i="1">
                          <a:latin typeface="Cambria Math" panose="02040503050406030204" pitchFamily="18" charset="0"/>
                        </a:rPr>
                        <m:t>=1,2,…,</m:t>
                      </m:r>
                      <m:r>
                        <a:rPr lang="en-US" altLang="zh-CN" sz="2400" i="1">
                          <a:latin typeface="Cambria Math" panose="02040503050406030204" pitchFamily="18" charset="0"/>
                        </a:rPr>
                        <m:t>𝑁</m:t>
                      </m:r>
                    </m:oMath>
                  </m:oMathPara>
                </a14:m>
                <a:endParaRPr lang="en-US" altLang="zh-CN" sz="2400" b="0" dirty="0">
                  <a:latin typeface="+mn-ea"/>
                </a:endParaRPr>
              </a:p>
              <a:p>
                <a:pPr>
                  <a:lnSpc>
                    <a:spcPct val="150000"/>
                  </a:lnSpc>
                </a:pPr>
                <a:r>
                  <a:rPr lang="zh-CN" altLang="en-US" sz="2400" b="0" dirty="0">
                    <a:latin typeface="+mn-ea"/>
                  </a:rPr>
                  <a:t>这里，</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𝑍</m:t>
                        </m:r>
                      </m:e>
                      <m:sub>
                        <m:r>
                          <a:rPr lang="en-US" altLang="zh-CN" sz="2400" b="0" i="1" smtClean="0">
                            <a:latin typeface="Cambria Math" panose="02040503050406030204" pitchFamily="18" charset="0"/>
                          </a:rPr>
                          <m:t>𝑚</m:t>
                        </m:r>
                      </m:sub>
                    </m:sSub>
                    <m:r>
                      <a:rPr lang="zh-CN" altLang="en-US" sz="2400" i="1">
                        <a:latin typeface="Cambria Math" panose="02040503050406030204" pitchFamily="18" charset="0"/>
                      </a:rPr>
                      <m:t>是</m:t>
                    </m:r>
                  </m:oMath>
                </a14:m>
                <a:r>
                  <a:rPr lang="zh-CN" altLang="en-US" sz="2400" b="0" dirty="0">
                    <a:latin typeface="+mn-ea"/>
                  </a:rPr>
                  <a:t>规范化因子</a:t>
                </a:r>
                <a:endParaRPr lang="en-US" altLang="zh-CN" sz="2400" b="0" dirty="0">
                  <a:latin typeface="+mn-ea"/>
                </a:endParaRPr>
              </a:p>
              <a:p>
                <a:pPr>
                  <a:lnSpc>
                    <a:spcPct val="150000"/>
                  </a:lnSpc>
                </a:pPr>
                <a:r>
                  <a:rPr lang="en-US" altLang="zh-CN" sz="2400" dirty="0">
                    <a:latin typeface="+mn-ea"/>
                  </a:rPr>
                  <a:t>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𝑍</m:t>
                        </m:r>
                      </m:e>
                      <m:sub>
                        <m:r>
                          <a:rPr lang="en-US" altLang="zh-CN" sz="2400" b="0" i="1" smtClean="0">
                            <a:latin typeface="Cambria Math" panose="02040503050406030204" pitchFamily="18" charset="0"/>
                          </a:rPr>
                          <m:t>𝑚</m:t>
                        </m:r>
                      </m:sub>
                    </m:sSub>
                    <m:r>
                      <a:rPr lang="en-US" altLang="zh-CN" sz="2400" b="0" i="1" smtClean="0">
                        <a:latin typeface="Cambria Math" panose="02040503050406030204" pitchFamily="18" charset="0"/>
                      </a:rPr>
                      <m:t>= </m:t>
                    </m:r>
                    <m:nary>
                      <m:naryPr>
                        <m:chr m:val="∑"/>
                        <m:ctrlPr>
                          <a:rPr lang="en-US" altLang="zh-CN" sz="2400" b="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𝑁</m:t>
                        </m:r>
                      </m:sup>
                      <m:e>
                        <m:r>
                          <m:rPr>
                            <m:sty m:val="p"/>
                          </m:rPr>
                          <a:rPr lang="en-US" altLang="zh-CN" sz="2400" b="0" i="0" smtClean="0">
                            <a:latin typeface="Cambria Math" panose="02040503050406030204" pitchFamily="18" charset="0"/>
                          </a:rPr>
                          <m:t>exp</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𝛼</m:t>
                            </m:r>
                          </m:e>
                          <m:sub>
                            <m:r>
                              <a:rPr lang="en-US" altLang="zh-CN" sz="2400" b="0" i="1" smtClean="0">
                                <a:latin typeface="Cambria Math" panose="02040503050406030204" pitchFamily="18" charset="0"/>
                              </a:rPr>
                              <m:t>𝑚</m:t>
                            </m:r>
                          </m:sub>
                        </m:sSub>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𝑦</m:t>
                            </m:r>
                          </m:e>
                          <m:sub>
                            <m:r>
                              <a:rPr lang="en-US" altLang="zh-CN" sz="2400" b="0" i="1" smtClean="0">
                                <a:latin typeface="Cambria Math" panose="02040503050406030204" pitchFamily="18" charset="0"/>
                              </a:rPr>
                              <m:t>𝑖</m:t>
                            </m:r>
                          </m:sub>
                        </m:sSub>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𝐺</m:t>
                            </m:r>
                          </m:e>
                          <m:sub>
                            <m:r>
                              <a:rPr lang="en-US" altLang="zh-CN" sz="2400" b="0" i="1" smtClean="0">
                                <a:latin typeface="Cambria Math" panose="02040503050406030204" pitchFamily="18" charset="0"/>
                              </a:rPr>
                              <m:t>𝑚</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_</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e>
                    </m:nary>
                  </m:oMath>
                </a14:m>
                <a:endParaRPr lang="en-US" altLang="zh-CN" sz="2400" b="0" dirty="0">
                  <a:latin typeface="+mn-ea"/>
                </a:endParaRPr>
              </a:p>
              <a:p>
                <a:pPr>
                  <a:lnSpc>
                    <a:spcPct val="150000"/>
                  </a:lnSpc>
                </a:pPr>
                <a:r>
                  <a:rPr lang="zh-CN" altLang="en-US" sz="2400" dirty="0">
                    <a:latin typeface="+mn-ea"/>
                  </a:rPr>
                  <a:t>它使</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𝐷</m:t>
                        </m:r>
                      </m:e>
                      <m:sub>
                        <m:r>
                          <a:rPr lang="en-US" altLang="zh-CN" sz="2400" b="0" i="1" smtClean="0">
                            <a:latin typeface="Cambria Math" panose="02040503050406030204" pitchFamily="18" charset="0"/>
                          </a:rPr>
                          <m:t>𝑚</m:t>
                        </m:r>
                        <m:r>
                          <a:rPr lang="en-US" altLang="zh-CN" sz="2400" b="0" i="1" smtClean="0">
                            <a:latin typeface="Cambria Math" panose="02040503050406030204" pitchFamily="18" charset="0"/>
                          </a:rPr>
                          <m:t>+1</m:t>
                        </m:r>
                      </m:sub>
                    </m:sSub>
                    <m:r>
                      <a:rPr lang="zh-CN" altLang="en-US" sz="2400" i="1">
                        <a:latin typeface="Cambria Math" panose="02040503050406030204" pitchFamily="18" charset="0"/>
                      </a:rPr>
                      <m:t>成为一个概率分布</m:t>
                    </m:r>
                  </m:oMath>
                </a14:m>
                <a:r>
                  <a:rPr lang="en-US" altLang="zh-CN" sz="2400" dirty="0">
                    <a:latin typeface="+mn-ea"/>
                  </a:rPr>
                  <a:t>	</a:t>
                </a:r>
                <a:endParaRPr lang="en-US" altLang="zh-CN" sz="2400" b="0" dirty="0">
                  <a:latin typeface="+mn-ea"/>
                </a:endParaRPr>
              </a:p>
              <a:p>
                <a:pPr>
                  <a:lnSpc>
                    <a:spcPct val="150000"/>
                  </a:lnSpc>
                </a:pPr>
                <a:endParaRPr lang="en-US" altLang="zh-CN" sz="2400" dirty="0">
                  <a:latin typeface="+mn-ea"/>
                </a:endParaRPr>
              </a:p>
              <a:p>
                <a:pPr>
                  <a:lnSpc>
                    <a:spcPct val="150000"/>
                  </a:lnSpc>
                </a:pPr>
                <a:r>
                  <a:rPr lang="en-US" altLang="zh-CN" sz="2400" dirty="0">
                    <a:latin typeface="+mn-ea"/>
                  </a:rPr>
                  <a:t>	</a:t>
                </a:r>
                <a:endParaRPr lang="zh-CN" altLang="en-US" sz="2400" dirty="0">
                  <a:latin typeface="+mn-ea"/>
                </a:endParaRPr>
              </a:p>
            </p:txBody>
          </p:sp>
        </mc:Choice>
        <mc:Fallback xmlns="">
          <p:sp>
            <p:nvSpPr>
              <p:cNvPr id="2" name="文本框 1">
                <a:extLst>
                  <a:ext uri="{FF2B5EF4-FFF2-40B4-BE49-F238E27FC236}">
                    <a16:creationId xmlns:a16="http://schemas.microsoft.com/office/drawing/2014/main" id="{FDD74E27-8EA1-46C7-BCE3-7A0553AE82DE}"/>
                  </a:ext>
                </a:extLst>
              </p:cNvPr>
              <p:cNvSpPr txBox="1">
                <a:spLocks noRot="1" noChangeAspect="1" noMove="1" noResize="1" noEditPoints="1" noAdjustHandles="1" noChangeArrowheads="1" noChangeShapeType="1" noTextEdit="1"/>
              </p:cNvSpPr>
              <p:nvPr/>
            </p:nvSpPr>
            <p:spPr>
              <a:xfrm>
                <a:off x="897622" y="936138"/>
                <a:ext cx="10234569" cy="6431954"/>
              </a:xfrm>
              <a:prstGeom prst="rect">
                <a:avLst/>
              </a:prstGeom>
              <a:blipFill>
                <a:blip r:embed="rId3"/>
                <a:stretch>
                  <a:fillRect l="-8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114386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7ACF2E00-C6B5-4D8C-B9E0-B5B9EFA805AD}"/>
              </a:ext>
            </a:extLst>
          </p:cNvPr>
          <p:cNvSpPr>
            <a:spLocks noGrp="1"/>
          </p:cNvSpPr>
          <p:nvPr>
            <p:ph type="sldNum" sz="quarter" idx="12"/>
          </p:nvPr>
        </p:nvSpPr>
        <p:spPr>
          <a:xfrm>
            <a:off x="9329530" y="6223828"/>
            <a:ext cx="1706217" cy="365125"/>
          </a:xfrm>
        </p:spPr>
        <p:txBody>
          <a:bodyPr/>
          <a:lstStyle/>
          <a:p>
            <a:fld id="{4FAB73BC-B049-4115-A692-8D63A059BFB8}" type="slidenum">
              <a:rPr lang="en-US" smtClean="0"/>
              <a:pPr/>
              <a:t>23</a:t>
            </a:fld>
            <a:endParaRPr lang="en-US" dirty="0"/>
          </a:p>
        </p:txBody>
      </p:sp>
      <p:sp>
        <p:nvSpPr>
          <p:cNvPr id="3" name="文本框 2">
            <a:extLst>
              <a:ext uri="{FF2B5EF4-FFF2-40B4-BE49-F238E27FC236}">
                <a16:creationId xmlns:a16="http://schemas.microsoft.com/office/drawing/2014/main" id="{8B4B6FEC-5CC9-4466-BFCC-1B6A11F048DD}"/>
              </a:ext>
            </a:extLst>
          </p:cNvPr>
          <p:cNvSpPr txBox="1"/>
          <p:nvPr/>
        </p:nvSpPr>
        <p:spPr>
          <a:xfrm>
            <a:off x="523503" y="269047"/>
            <a:ext cx="6733843" cy="646331"/>
          </a:xfrm>
          <a:prstGeom prst="rect">
            <a:avLst/>
          </a:prstGeom>
          <a:noFill/>
        </p:spPr>
        <p:txBody>
          <a:bodyPr wrap="square" rtlCol="0">
            <a:spAutoFit/>
          </a:bodyPr>
          <a:lstStyle/>
          <a:p>
            <a:r>
              <a:rPr lang="en-US" altLang="zh-CN" sz="3600" b="1" dirty="0" err="1">
                <a:latin typeface="+mj-ea"/>
              </a:rPr>
              <a:t>Adaboost</a:t>
            </a:r>
            <a:r>
              <a:rPr lang="en-US" altLang="zh-CN" sz="3600" b="1" dirty="0">
                <a:latin typeface="+mj-ea"/>
              </a:rPr>
              <a:t>     </a:t>
            </a:r>
            <a:r>
              <a:rPr lang="en-US" altLang="zh-CN" sz="2800" b="1" dirty="0">
                <a:latin typeface="+mj-ea"/>
              </a:rPr>
              <a:t>—</a:t>
            </a:r>
            <a:r>
              <a:rPr lang="zh-CN" altLang="en-US" sz="2800" b="1" dirty="0">
                <a:latin typeface="+mj-ea"/>
              </a:rPr>
              <a:t>分类问题</a:t>
            </a:r>
            <a:endParaRPr lang="en-US" altLang="zh-CN" sz="3600" b="1" dirty="0">
              <a:latin typeface="+mj-ea"/>
            </a:endParaRPr>
          </a:p>
        </p:txBody>
      </p:sp>
      <p:sp>
        <p:nvSpPr>
          <p:cNvPr id="9" name="矩形 8">
            <a:extLst>
              <a:ext uri="{FF2B5EF4-FFF2-40B4-BE49-F238E27FC236}">
                <a16:creationId xmlns:a16="http://schemas.microsoft.com/office/drawing/2014/main" id="{3548473D-A7B3-497B-84B4-D6D60EC224B0}"/>
              </a:ext>
            </a:extLst>
          </p:cNvPr>
          <p:cNvSpPr/>
          <p:nvPr/>
        </p:nvSpPr>
        <p:spPr>
          <a:xfrm>
            <a:off x="8309610" y="5679180"/>
            <a:ext cx="1019920"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FDD74E27-8EA1-46C7-BCE3-7A0553AE82DE}"/>
                  </a:ext>
                </a:extLst>
              </p:cNvPr>
              <p:cNvSpPr txBox="1"/>
              <p:nvPr/>
            </p:nvSpPr>
            <p:spPr>
              <a:xfrm>
                <a:off x="1190750" y="1279038"/>
                <a:ext cx="10234569" cy="3964675"/>
              </a:xfrm>
              <a:prstGeom prst="rect">
                <a:avLst/>
              </a:prstGeom>
              <a:noFill/>
            </p:spPr>
            <p:txBody>
              <a:bodyPr wrap="square" rtlCol="0">
                <a:spAutoFit/>
              </a:bodyPr>
              <a:lstStyle/>
              <a:p>
                <a:pPr>
                  <a:lnSpc>
                    <a:spcPct val="150000"/>
                  </a:lnSpc>
                </a:pPr>
                <a:r>
                  <a:rPr lang="en-US" altLang="zh-CN" sz="2400" dirty="0">
                    <a:latin typeface="+mn-ea"/>
                  </a:rPr>
                  <a:t>(3) </a:t>
                </a:r>
                <a:r>
                  <a:rPr lang="zh-CN" altLang="en-US" sz="2400" dirty="0">
                    <a:latin typeface="+mn-ea"/>
                  </a:rPr>
                  <a:t>构建基本分类器的线性组合</a:t>
                </a:r>
                <a:endParaRPr lang="en-US" altLang="zh-CN" sz="2400" dirty="0">
                  <a:latin typeface="+mn-ea"/>
                </a:endParaRPr>
              </a:p>
              <a:p>
                <a:pPr>
                  <a:lnSpc>
                    <a:spcPct val="150000"/>
                  </a:lnSpc>
                </a:pPr>
                <a:r>
                  <a:rPr lang="en-US" altLang="zh-CN" sz="2400" dirty="0">
                    <a:latin typeface="+mn-ea"/>
                  </a:rPr>
                  <a:t>		</a:t>
                </a:r>
                <a14:m>
                  <m:oMath xmlns:m="http://schemas.openxmlformats.org/officeDocument/2006/math">
                    <m:r>
                      <a:rPr lang="en-US" altLang="zh-CN" sz="2400" b="0" i="1" smtClean="0">
                        <a:latin typeface="Cambria Math" panose="02040503050406030204" pitchFamily="18" charset="0"/>
                      </a:rPr>
                      <m:t>𝑓</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𝑥</m:t>
                        </m:r>
                      </m:e>
                    </m:d>
                    <m:r>
                      <a:rPr lang="en-US" altLang="zh-CN" sz="2400" b="0" i="1" smtClean="0">
                        <a:latin typeface="Cambria Math" panose="02040503050406030204" pitchFamily="18" charset="0"/>
                      </a:rPr>
                      <m:t>= </m:t>
                    </m:r>
                    <m:nary>
                      <m:naryPr>
                        <m:chr m:val="∑"/>
                        <m:ctrlPr>
                          <a:rPr lang="en-US" altLang="zh-CN" sz="2400" b="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𝑚</m:t>
                        </m:r>
                        <m:r>
                          <a:rPr lang="en-US" altLang="zh-CN" sz="2400" b="0" i="1" smtClean="0">
                            <a:latin typeface="Cambria Math" panose="02040503050406030204" pitchFamily="18" charset="0"/>
                          </a:rPr>
                          <m:t>=</m:t>
                        </m:r>
                        <m:r>
                          <m:rPr>
                            <m:brk m:alnAt="23"/>
                          </m:rP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𝑀</m:t>
                        </m:r>
                      </m:sup>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𝛼</m:t>
                            </m:r>
                          </m:e>
                          <m:sub>
                            <m:r>
                              <a:rPr lang="en-US" altLang="zh-CN" sz="2400" b="0" i="1" smtClean="0">
                                <a:latin typeface="Cambria Math" panose="02040503050406030204" pitchFamily="18" charset="0"/>
                              </a:rPr>
                              <m:t>𝑚</m:t>
                            </m:r>
                          </m:sub>
                        </m:sSub>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𝐺</m:t>
                            </m:r>
                          </m:e>
                          <m:sub>
                            <m:r>
                              <a:rPr lang="en-US" altLang="zh-CN" sz="2400" b="0" i="1" smtClean="0">
                                <a:latin typeface="Cambria Math" panose="02040503050406030204" pitchFamily="18" charset="0"/>
                              </a:rPr>
                              <m:t>𝑚</m:t>
                            </m:r>
                          </m:sub>
                        </m:sSub>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𝑥</m:t>
                            </m:r>
                          </m:e>
                        </m:d>
                      </m:e>
                    </m:nary>
                  </m:oMath>
                </a14:m>
                <a:endParaRPr lang="en-US" altLang="zh-CN" sz="2400" b="0" dirty="0">
                  <a:latin typeface="+mn-ea"/>
                </a:endParaRPr>
              </a:p>
              <a:p>
                <a:pPr>
                  <a:lnSpc>
                    <a:spcPct val="150000"/>
                  </a:lnSpc>
                </a:pPr>
                <a:r>
                  <a:rPr lang="zh-CN" altLang="en-US" sz="2400" dirty="0">
                    <a:latin typeface="+mn-ea"/>
                  </a:rPr>
                  <a:t>得到最终强分类器</a:t>
                </a:r>
                <a:endParaRPr lang="en-US" altLang="zh-CN" sz="2400" dirty="0">
                  <a:latin typeface="+mn-ea"/>
                </a:endParaRPr>
              </a:p>
              <a:p>
                <a:pPr>
                  <a:lnSpc>
                    <a:spcPct val="150000"/>
                  </a:lnSpc>
                </a:pPr>
                <a:r>
                  <a:rPr lang="en-US" altLang="zh-CN" sz="2400" dirty="0">
                    <a:latin typeface="+mn-ea"/>
                  </a:rPr>
                  <a:t>		</a:t>
                </a:r>
                <a14:m>
                  <m:oMath xmlns:m="http://schemas.openxmlformats.org/officeDocument/2006/math">
                    <m:r>
                      <a:rPr lang="en-US" altLang="zh-CN" sz="2400" b="0" i="1" smtClean="0">
                        <a:latin typeface="Cambria Math" panose="02040503050406030204" pitchFamily="18" charset="0"/>
                      </a:rPr>
                      <m:t>𝐺</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𝑥</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𝑠𝑖𝑔𝑛</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𝑓</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𝑥</m:t>
                            </m:r>
                          </m:e>
                        </m:d>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𝑠𝑖𝑔𝑛</m:t>
                    </m:r>
                    <m:d>
                      <m:dPr>
                        <m:ctrlPr>
                          <a:rPr lang="en-US" altLang="zh-CN" sz="2400" b="0" i="1" smtClean="0">
                            <a:latin typeface="Cambria Math" panose="02040503050406030204" pitchFamily="18" charset="0"/>
                          </a:rPr>
                        </m:ctrlPr>
                      </m:dPr>
                      <m:e>
                        <m:nary>
                          <m:naryPr>
                            <m:chr m:val="∑"/>
                            <m:limLoc m:val="subSup"/>
                            <m:ctrlPr>
                              <a:rPr lang="en-US" altLang="zh-CN" sz="2400" b="0" i="1" smtClean="0">
                                <a:latin typeface="Cambria Math" panose="02040503050406030204" pitchFamily="18" charset="0"/>
                              </a:rPr>
                            </m:ctrlPr>
                          </m:naryPr>
                          <m:sub>
                            <m:r>
                              <m:rPr>
                                <m:brk m:alnAt="25"/>
                              </m:rPr>
                              <a:rPr lang="en-US" altLang="zh-CN" sz="2400" b="0" i="1" smtClean="0">
                                <a:latin typeface="Cambria Math" panose="02040503050406030204" pitchFamily="18" charset="0"/>
                              </a:rPr>
                              <m:t>𝑚</m:t>
                            </m:r>
                            <m:r>
                              <a:rPr lang="en-US" altLang="zh-CN" sz="2400" b="0" i="1" smtClean="0">
                                <a:latin typeface="Cambria Math" panose="02040503050406030204" pitchFamily="18" charset="0"/>
                              </a:rPr>
                              <m:t>=</m:t>
                            </m:r>
                            <m:r>
                              <m:rPr>
                                <m:brk m:alnAt="25"/>
                              </m:rP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𝑀</m:t>
                            </m:r>
                          </m:sup>
                          <m:e>
                            <m:sSub>
                              <m:sSubPr>
                                <m:ctrlPr>
                                  <a:rPr lang="en-US" altLang="zh-CN" sz="2400" b="0" i="1" smtClean="0">
                                    <a:latin typeface="Cambria Math" panose="02040503050406030204" pitchFamily="18" charset="0"/>
                                  </a:rPr>
                                </m:ctrlPr>
                              </m:sSub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𝛼</m:t>
                                    </m:r>
                                  </m:e>
                                  <m:sub>
                                    <m:r>
                                      <a:rPr lang="en-US" altLang="zh-CN" sz="2400" b="0" i="1" smtClean="0">
                                        <a:latin typeface="Cambria Math" panose="02040503050406030204" pitchFamily="18" charset="0"/>
                                      </a:rPr>
                                      <m:t>𝑚</m:t>
                                    </m:r>
                                  </m:sub>
                                </m:sSub>
                                <m:r>
                                  <a:rPr lang="en-US" altLang="zh-CN" sz="2400" b="0" i="1" smtClean="0">
                                    <a:latin typeface="Cambria Math" panose="02040503050406030204" pitchFamily="18" charset="0"/>
                                  </a:rPr>
                                  <m:t>𝐺</m:t>
                                </m:r>
                              </m:e>
                              <m:sub>
                                <m:r>
                                  <a:rPr lang="en-US" altLang="zh-CN" sz="2400" b="0" i="1" smtClean="0">
                                    <a:latin typeface="Cambria Math" panose="02040503050406030204" pitchFamily="18" charset="0"/>
                                  </a:rPr>
                                  <m:t>𝑚</m:t>
                                </m:r>
                              </m:sub>
                            </m:sSub>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𝑥</m:t>
                                </m:r>
                              </m:e>
                            </m:d>
                          </m:e>
                        </m:nary>
                      </m:e>
                    </m:d>
                  </m:oMath>
                </a14:m>
                <a:endParaRPr lang="en-US" altLang="zh-CN" sz="2400" b="0" dirty="0">
                  <a:latin typeface="+mn-ea"/>
                </a:endParaRPr>
              </a:p>
              <a:p>
                <a:pPr>
                  <a:lnSpc>
                    <a:spcPct val="150000"/>
                  </a:lnSpc>
                </a:pPr>
                <a:endParaRPr lang="en-US" altLang="zh-CN" sz="2400" b="0" dirty="0">
                  <a:latin typeface="+mn-ea"/>
                </a:endParaRPr>
              </a:p>
              <a:p>
                <a:pPr>
                  <a:lnSpc>
                    <a:spcPct val="150000"/>
                  </a:lnSpc>
                </a:pPr>
                <a:r>
                  <a:rPr lang="zh-CN" altLang="en-US" sz="2400" dirty="0">
                    <a:latin typeface="+mn-ea"/>
                  </a:rPr>
                  <a:t>这里可以看出</a:t>
                </a:r>
                <a:r>
                  <a:rPr lang="en-US" altLang="zh-CN" sz="2400" dirty="0" err="1">
                    <a:latin typeface="+mn-ea"/>
                  </a:rPr>
                  <a:t>Adaboost</a:t>
                </a:r>
                <a:r>
                  <a:rPr lang="zh-CN" altLang="en-US" sz="2400" dirty="0">
                    <a:latin typeface="+mn-ea"/>
                  </a:rPr>
                  <a:t>分类采用结合策略的是加权平均法</a:t>
                </a:r>
                <a:endParaRPr lang="en-US" altLang="zh-CN" sz="2400" b="0" dirty="0">
                  <a:latin typeface="+mn-ea"/>
                </a:endParaRPr>
              </a:p>
              <a:p>
                <a:pPr>
                  <a:lnSpc>
                    <a:spcPct val="150000"/>
                  </a:lnSpc>
                </a:pPr>
                <a:endParaRPr lang="zh-CN" altLang="en-US" sz="2400" dirty="0">
                  <a:latin typeface="+mn-ea"/>
                </a:endParaRPr>
              </a:p>
            </p:txBody>
          </p:sp>
        </mc:Choice>
        <mc:Fallback xmlns="">
          <p:sp>
            <p:nvSpPr>
              <p:cNvPr id="2" name="文本框 1">
                <a:extLst>
                  <a:ext uri="{FF2B5EF4-FFF2-40B4-BE49-F238E27FC236}">
                    <a16:creationId xmlns:a16="http://schemas.microsoft.com/office/drawing/2014/main" id="{FDD74E27-8EA1-46C7-BCE3-7A0553AE82DE}"/>
                  </a:ext>
                </a:extLst>
              </p:cNvPr>
              <p:cNvSpPr txBox="1">
                <a:spLocks noRot="1" noChangeAspect="1" noMove="1" noResize="1" noEditPoints="1" noAdjustHandles="1" noChangeArrowheads="1" noChangeShapeType="1" noTextEdit="1"/>
              </p:cNvSpPr>
              <p:nvPr/>
            </p:nvSpPr>
            <p:spPr>
              <a:xfrm>
                <a:off x="1190750" y="1279038"/>
                <a:ext cx="10234569" cy="3964675"/>
              </a:xfrm>
              <a:prstGeom prst="rect">
                <a:avLst/>
              </a:prstGeom>
              <a:blipFill>
                <a:blip r:embed="rId3"/>
                <a:stretch>
                  <a:fillRect l="-8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777568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7ACF2E00-C6B5-4D8C-B9E0-B5B9EFA805AD}"/>
              </a:ext>
            </a:extLst>
          </p:cNvPr>
          <p:cNvSpPr>
            <a:spLocks noGrp="1"/>
          </p:cNvSpPr>
          <p:nvPr>
            <p:ph type="sldNum" sz="quarter" idx="12"/>
          </p:nvPr>
        </p:nvSpPr>
        <p:spPr>
          <a:xfrm>
            <a:off x="9329530" y="6223828"/>
            <a:ext cx="1706217" cy="365125"/>
          </a:xfrm>
        </p:spPr>
        <p:txBody>
          <a:bodyPr/>
          <a:lstStyle/>
          <a:p>
            <a:fld id="{4FAB73BC-B049-4115-A692-8D63A059BFB8}" type="slidenum">
              <a:rPr lang="en-US" smtClean="0"/>
              <a:pPr/>
              <a:t>24</a:t>
            </a:fld>
            <a:endParaRPr lang="en-US" dirty="0"/>
          </a:p>
        </p:txBody>
      </p:sp>
      <p:sp>
        <p:nvSpPr>
          <p:cNvPr id="3" name="文本框 2">
            <a:extLst>
              <a:ext uri="{FF2B5EF4-FFF2-40B4-BE49-F238E27FC236}">
                <a16:creationId xmlns:a16="http://schemas.microsoft.com/office/drawing/2014/main" id="{8B4B6FEC-5CC9-4466-BFCC-1B6A11F048DD}"/>
              </a:ext>
            </a:extLst>
          </p:cNvPr>
          <p:cNvSpPr txBox="1"/>
          <p:nvPr/>
        </p:nvSpPr>
        <p:spPr>
          <a:xfrm>
            <a:off x="523503" y="269047"/>
            <a:ext cx="6733843" cy="523220"/>
          </a:xfrm>
          <a:prstGeom prst="rect">
            <a:avLst/>
          </a:prstGeom>
          <a:noFill/>
        </p:spPr>
        <p:txBody>
          <a:bodyPr wrap="square" rtlCol="0">
            <a:spAutoFit/>
          </a:bodyPr>
          <a:lstStyle/>
          <a:p>
            <a:r>
              <a:rPr lang="en-US" altLang="zh-CN" sz="2800" b="1" dirty="0" err="1">
                <a:latin typeface="+mj-ea"/>
                <a:ea typeface="+mj-ea"/>
              </a:rPr>
              <a:t>Adaboost</a:t>
            </a:r>
            <a:endParaRPr lang="en-US" altLang="zh-CN" sz="3600" b="1" dirty="0">
              <a:latin typeface="+mj-ea"/>
              <a:ea typeface="+mj-ea"/>
            </a:endParaRPr>
          </a:p>
        </p:txBody>
      </p:sp>
      <p:sp>
        <p:nvSpPr>
          <p:cNvPr id="9" name="矩形 8">
            <a:extLst>
              <a:ext uri="{FF2B5EF4-FFF2-40B4-BE49-F238E27FC236}">
                <a16:creationId xmlns:a16="http://schemas.microsoft.com/office/drawing/2014/main" id="{3548473D-A7B3-497B-84B4-D6D60EC224B0}"/>
              </a:ext>
            </a:extLst>
          </p:cNvPr>
          <p:cNvSpPr/>
          <p:nvPr/>
        </p:nvSpPr>
        <p:spPr>
          <a:xfrm>
            <a:off x="8309610" y="5679180"/>
            <a:ext cx="1019920"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FDD74E27-8EA1-46C7-BCE3-7A0553AE82DE}"/>
                  </a:ext>
                </a:extLst>
              </p:cNvPr>
              <p:cNvSpPr txBox="1"/>
              <p:nvPr/>
            </p:nvSpPr>
            <p:spPr>
              <a:xfrm>
                <a:off x="906011" y="813695"/>
                <a:ext cx="10234569" cy="5889176"/>
              </a:xfrm>
              <a:prstGeom prst="rect">
                <a:avLst/>
              </a:prstGeom>
              <a:noFill/>
            </p:spPr>
            <p:txBody>
              <a:bodyPr wrap="square" rtlCol="0">
                <a:spAutoFit/>
              </a:bodyPr>
              <a:lstStyle/>
              <a:p>
                <a:pPr>
                  <a:lnSpc>
                    <a:spcPct val="150000"/>
                  </a:lnSpc>
                </a:pPr>
                <a:r>
                  <a:rPr lang="zh-CN" altLang="en-US" sz="2800" dirty="0">
                    <a:latin typeface="+mn-ea"/>
                  </a:rPr>
                  <a:t>问题：</a:t>
                </a:r>
                <a:endParaRPr lang="en-US" altLang="zh-CN" sz="2800" dirty="0">
                  <a:latin typeface="+mn-ea"/>
                </a:endParaRPr>
              </a:p>
              <a:p>
                <a:pPr marL="457200" indent="-457200">
                  <a:lnSpc>
                    <a:spcPct val="150000"/>
                  </a:lnSpc>
                  <a:buFont typeface="Wingdings" panose="05000000000000000000" pitchFamily="2" charset="2"/>
                  <a:buChar char="l"/>
                </a:pPr>
                <a14:m>
                  <m:oMath xmlns:m="http://schemas.openxmlformats.org/officeDocument/2006/math">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𝐺</m:t>
                        </m:r>
                      </m:e>
                      <m:sub>
                        <m:r>
                          <a:rPr lang="en-US" altLang="zh-CN" sz="2800" b="0" i="1" smtClean="0">
                            <a:latin typeface="Cambria Math" panose="02040503050406030204" pitchFamily="18" charset="0"/>
                          </a:rPr>
                          <m:t>𝑚</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𝑥</m:t>
                        </m:r>
                      </m:e>
                      <m:sub>
                        <m:r>
                          <a:rPr lang="en-US" altLang="zh-CN" sz="2800" b="0" i="1" smtClean="0">
                            <a:latin typeface="Cambria Math" panose="02040503050406030204" pitchFamily="18" charset="0"/>
                          </a:rPr>
                          <m:t>𝑖</m:t>
                        </m:r>
                      </m:sub>
                    </m:sSub>
                    <m:r>
                      <a:rPr lang="en-US" altLang="zh-CN" sz="2800" b="0" i="1" smtClean="0">
                        <a:latin typeface="Cambria Math" panose="02040503050406030204" pitchFamily="18" charset="0"/>
                      </a:rPr>
                      <m:t>)</m:t>
                    </m:r>
                    <m:r>
                      <a:rPr lang="zh-CN" altLang="en-US" sz="2800" i="1">
                        <a:latin typeface="Cambria Math" panose="02040503050406030204" pitchFamily="18" charset="0"/>
                      </a:rPr>
                      <m:t>是</m:t>
                    </m:r>
                  </m:oMath>
                </a14:m>
                <a:r>
                  <a:rPr lang="zh-CN" altLang="en-US" sz="2800" dirty="0">
                    <a:latin typeface="+mn-ea"/>
                  </a:rPr>
                  <a:t>什么？</a:t>
                </a:r>
                <a:endParaRPr lang="en-US" altLang="zh-CN" sz="2800" dirty="0">
                  <a:latin typeface="+mn-ea"/>
                </a:endParaRPr>
              </a:p>
              <a:p>
                <a:pPr marL="457200" indent="-457200">
                  <a:lnSpc>
                    <a:spcPct val="150000"/>
                  </a:lnSpc>
                  <a:buFont typeface="Wingdings" panose="05000000000000000000" pitchFamily="2" charset="2"/>
                  <a:buChar char="l"/>
                </a:pPr>
                <a:r>
                  <a:rPr lang="zh-CN" altLang="en-US" sz="2800" dirty="0">
                    <a:latin typeface="+mn-ea"/>
                  </a:rPr>
                  <a:t>为什么系数是</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𝛼</m:t>
                        </m:r>
                      </m:e>
                      <m:sub>
                        <m:r>
                          <a:rPr lang="en-US" altLang="zh-CN" sz="2800" i="1">
                            <a:latin typeface="Cambria Math" panose="02040503050406030204" pitchFamily="18" charset="0"/>
                          </a:rPr>
                          <m:t>𝑚</m:t>
                        </m:r>
                      </m:sub>
                    </m:sSub>
                    <m:r>
                      <a:rPr lang="en-US" altLang="zh-CN" sz="2800" i="1">
                        <a:latin typeface="Cambria Math" panose="02040503050406030204" pitchFamily="18" charset="0"/>
                      </a:rPr>
                      <m:t>= </m:t>
                    </m:r>
                    <m:f>
                      <m:fPr>
                        <m:ctrlPr>
                          <a:rPr lang="en-US" altLang="zh-CN" sz="2800" i="1">
                            <a:latin typeface="Cambria Math" panose="02040503050406030204" pitchFamily="18" charset="0"/>
                          </a:rPr>
                        </m:ctrlPr>
                      </m:fPr>
                      <m:num>
                        <m:r>
                          <a:rPr lang="en-US" altLang="zh-CN" sz="2800" i="1">
                            <a:latin typeface="Cambria Math" panose="02040503050406030204" pitchFamily="18" charset="0"/>
                          </a:rPr>
                          <m:t>1</m:t>
                        </m:r>
                      </m:num>
                      <m:den>
                        <m:r>
                          <a:rPr lang="en-US" altLang="zh-CN" sz="2800" i="1">
                            <a:latin typeface="Cambria Math" panose="02040503050406030204" pitchFamily="18" charset="0"/>
                          </a:rPr>
                          <m:t>2</m:t>
                        </m:r>
                      </m:den>
                    </m:f>
                    <m:func>
                      <m:funcPr>
                        <m:ctrlPr>
                          <a:rPr lang="en-US" altLang="zh-CN" sz="2800" i="1">
                            <a:latin typeface="Cambria Math" panose="02040503050406030204" pitchFamily="18" charset="0"/>
                          </a:rPr>
                        </m:ctrlPr>
                      </m:funcPr>
                      <m:fName>
                        <m:r>
                          <m:rPr>
                            <m:sty m:val="p"/>
                          </m:rPr>
                          <a:rPr lang="en-US" altLang="zh-CN" sz="2800">
                            <a:latin typeface="Cambria Math" panose="02040503050406030204" pitchFamily="18" charset="0"/>
                          </a:rPr>
                          <m:t>log</m:t>
                        </m:r>
                      </m:fName>
                      <m:e>
                        <m:f>
                          <m:fPr>
                            <m:ctrlPr>
                              <a:rPr lang="en-US" altLang="zh-CN" sz="2800" i="1">
                                <a:latin typeface="Cambria Math" panose="02040503050406030204" pitchFamily="18" charset="0"/>
                              </a:rPr>
                            </m:ctrlPr>
                          </m:fPr>
                          <m:num>
                            <m:r>
                              <a:rPr lang="en-US" altLang="zh-CN" sz="2800" i="1">
                                <a:latin typeface="Cambria Math" panose="02040503050406030204" pitchFamily="18" charset="0"/>
                              </a:rPr>
                              <m:t>1−</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𝑒</m:t>
                                </m:r>
                              </m:e>
                              <m:sub>
                                <m:r>
                                  <a:rPr lang="en-US" altLang="zh-CN" sz="2800" i="1">
                                    <a:latin typeface="Cambria Math" panose="02040503050406030204" pitchFamily="18" charset="0"/>
                                  </a:rPr>
                                  <m:t>𝑚</m:t>
                                </m:r>
                              </m:sub>
                            </m:sSub>
                          </m:num>
                          <m:den>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𝑒</m:t>
                                </m:r>
                              </m:e>
                              <m:sub>
                                <m:r>
                                  <a:rPr lang="en-US" altLang="zh-CN" sz="2800" i="1">
                                    <a:latin typeface="Cambria Math" panose="02040503050406030204" pitchFamily="18" charset="0"/>
                                  </a:rPr>
                                  <m:t>𝑚</m:t>
                                </m:r>
                              </m:sub>
                            </m:sSub>
                          </m:den>
                        </m:f>
                      </m:e>
                    </m:func>
                  </m:oMath>
                </a14:m>
                <a:endParaRPr lang="en-US" altLang="zh-CN" sz="2800" dirty="0">
                  <a:latin typeface="+mn-ea"/>
                </a:endParaRPr>
              </a:p>
              <a:p>
                <a:pPr marL="457200" indent="-457200">
                  <a:lnSpc>
                    <a:spcPct val="150000"/>
                  </a:lnSpc>
                  <a:buFont typeface="Wingdings" panose="05000000000000000000" pitchFamily="2" charset="2"/>
                  <a:buChar char="l"/>
                </a:pPr>
                <a:r>
                  <a:rPr lang="zh-CN" altLang="en-US" sz="2800" dirty="0">
                    <a:latin typeface="+mn-ea"/>
                  </a:rPr>
                  <a:t>为什么这样更新权值分布？</a:t>
                </a:r>
                <a:endParaRPr lang="en-US" altLang="zh-CN" sz="2800" dirty="0">
                  <a:latin typeface="+mn-ea"/>
                </a:endParaRPr>
              </a:p>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𝐷</m:t>
                          </m:r>
                        </m:e>
                        <m:sub>
                          <m:r>
                            <a:rPr lang="en-US" altLang="zh-CN" sz="2800" i="1">
                              <a:latin typeface="Cambria Math" panose="02040503050406030204" pitchFamily="18" charset="0"/>
                            </a:rPr>
                            <m:t>𝑚</m:t>
                          </m:r>
                          <m:r>
                            <a:rPr lang="en-US" altLang="zh-CN" sz="2800" i="1">
                              <a:latin typeface="Cambria Math" panose="02040503050406030204" pitchFamily="18" charset="0"/>
                            </a:rPr>
                            <m:t>+1</m:t>
                          </m:r>
                        </m:sub>
                      </m:sSub>
                      <m:r>
                        <a:rPr lang="en-US" altLang="zh-CN" sz="2800" i="1">
                          <a:latin typeface="Cambria Math" panose="02040503050406030204" pitchFamily="18" charset="0"/>
                        </a:rPr>
                        <m:t>=</m:t>
                      </m:r>
                      <m:d>
                        <m:dPr>
                          <m:ctrlPr>
                            <a:rPr lang="en-US" altLang="zh-CN" sz="2800" i="1">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𝑤</m:t>
                              </m:r>
                            </m:e>
                            <m:sub>
                              <m:r>
                                <a:rPr lang="en-US" altLang="zh-CN" sz="2800" i="1">
                                  <a:latin typeface="Cambria Math" panose="02040503050406030204" pitchFamily="18" charset="0"/>
                                </a:rPr>
                                <m:t>𝑚</m:t>
                              </m:r>
                              <m:r>
                                <a:rPr lang="en-US" altLang="zh-CN" sz="2800" i="1">
                                  <a:latin typeface="Cambria Math" panose="02040503050406030204" pitchFamily="18" charset="0"/>
                                </a:rPr>
                                <m:t>+1,1</m:t>
                              </m:r>
                            </m:sub>
                          </m:sSub>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𝑤</m:t>
                              </m:r>
                            </m:e>
                            <m:sub>
                              <m:r>
                                <a:rPr lang="en-US" altLang="zh-CN" sz="2800" i="1">
                                  <a:latin typeface="Cambria Math" panose="02040503050406030204" pitchFamily="18" charset="0"/>
                                </a:rPr>
                                <m:t>𝑚</m:t>
                              </m:r>
                              <m:r>
                                <a:rPr lang="en-US" altLang="zh-CN" sz="2800" i="1">
                                  <a:latin typeface="Cambria Math" panose="02040503050406030204" pitchFamily="18" charset="0"/>
                                </a:rPr>
                                <m:t>+1,</m:t>
                              </m:r>
                              <m:r>
                                <a:rPr lang="en-US" altLang="zh-CN" sz="2800" i="1">
                                  <a:latin typeface="Cambria Math" panose="02040503050406030204" pitchFamily="18" charset="0"/>
                                </a:rPr>
                                <m:t>𝑖</m:t>
                              </m:r>
                            </m:sub>
                          </m:sSub>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𝑤</m:t>
                              </m:r>
                            </m:e>
                            <m:sub>
                              <m:r>
                                <a:rPr lang="en-US" altLang="zh-CN" sz="2800" i="1">
                                  <a:latin typeface="Cambria Math" panose="02040503050406030204" pitchFamily="18" charset="0"/>
                                </a:rPr>
                                <m:t>𝑚</m:t>
                              </m:r>
                              <m:r>
                                <a:rPr lang="en-US" altLang="zh-CN" sz="2800" i="1">
                                  <a:latin typeface="Cambria Math" panose="02040503050406030204" pitchFamily="18" charset="0"/>
                                </a:rPr>
                                <m:t>+1,</m:t>
                              </m:r>
                              <m:r>
                                <a:rPr lang="en-US" altLang="zh-CN" sz="2800" i="1">
                                  <a:latin typeface="Cambria Math" panose="02040503050406030204" pitchFamily="18" charset="0"/>
                                </a:rPr>
                                <m:t>𝑁</m:t>
                              </m:r>
                            </m:sub>
                          </m:sSub>
                        </m:e>
                      </m:d>
                    </m:oMath>
                  </m:oMathPara>
                </a14:m>
                <a:endParaRPr lang="en-US" altLang="zh-CN" sz="2800" dirty="0">
                  <a:latin typeface="+mn-ea"/>
                </a:endParaRPr>
              </a:p>
              <a:p>
                <a:pPr>
                  <a:lnSpc>
                    <a:spcPct val="150000"/>
                  </a:lnSpc>
                </a:pPr>
                <a:r>
                  <a:rPr lang="en-US" altLang="zh-CN" sz="2800" dirty="0">
                    <a:latin typeface="+mn-ea"/>
                  </a:rPr>
                  <a:t>	</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𝑤</m:t>
                        </m:r>
                      </m:e>
                      <m:sub>
                        <m:r>
                          <a:rPr lang="en-US" altLang="zh-CN" sz="2800" i="1">
                            <a:latin typeface="Cambria Math" panose="02040503050406030204" pitchFamily="18" charset="0"/>
                          </a:rPr>
                          <m:t>𝑚</m:t>
                        </m:r>
                        <m:r>
                          <a:rPr lang="en-US" altLang="zh-CN" sz="2800" i="1">
                            <a:latin typeface="Cambria Math" panose="02040503050406030204" pitchFamily="18" charset="0"/>
                          </a:rPr>
                          <m:t>+1,</m:t>
                        </m:r>
                        <m:r>
                          <a:rPr lang="en-US" altLang="zh-CN" sz="2800" i="1">
                            <a:latin typeface="Cambria Math" panose="02040503050406030204" pitchFamily="18" charset="0"/>
                          </a:rPr>
                          <m:t>𝑖</m:t>
                        </m:r>
                      </m:sub>
                    </m:sSub>
                    <m:r>
                      <a:rPr lang="en-US" altLang="zh-CN" sz="2800" i="1">
                        <a:latin typeface="Cambria Math" panose="02040503050406030204" pitchFamily="18" charset="0"/>
                      </a:rPr>
                      <m:t>= </m:t>
                    </m:r>
                    <m:f>
                      <m:fPr>
                        <m:ctrlPr>
                          <a:rPr lang="en-US" altLang="zh-CN" sz="2800" i="1">
                            <a:latin typeface="Cambria Math" panose="02040503050406030204" pitchFamily="18" charset="0"/>
                          </a:rPr>
                        </m:ctrlPr>
                      </m:fPr>
                      <m:num>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𝑤</m:t>
                            </m:r>
                          </m:e>
                          <m:sub>
                            <m:r>
                              <a:rPr lang="en-US" altLang="zh-CN" sz="2800" i="1">
                                <a:latin typeface="Cambria Math" panose="02040503050406030204" pitchFamily="18" charset="0"/>
                              </a:rPr>
                              <m:t>𝑚𝑖</m:t>
                            </m:r>
                          </m:sub>
                        </m:sSub>
                      </m:num>
                      <m:den>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𝑍</m:t>
                            </m:r>
                          </m:e>
                          <m:sub>
                            <m:r>
                              <a:rPr lang="en-US" altLang="zh-CN" sz="2800" i="1">
                                <a:latin typeface="Cambria Math" panose="02040503050406030204" pitchFamily="18" charset="0"/>
                              </a:rPr>
                              <m:t>𝑚</m:t>
                            </m:r>
                          </m:sub>
                        </m:sSub>
                      </m:den>
                    </m:f>
                    <m:func>
                      <m:funcPr>
                        <m:ctrlPr>
                          <a:rPr lang="en-US" altLang="zh-CN" sz="2800" i="1">
                            <a:latin typeface="Cambria Math" panose="02040503050406030204" pitchFamily="18" charset="0"/>
                          </a:rPr>
                        </m:ctrlPr>
                      </m:funcPr>
                      <m:fName>
                        <m:r>
                          <m:rPr>
                            <m:sty m:val="p"/>
                          </m:rPr>
                          <a:rPr lang="en-US" altLang="zh-CN" sz="2800">
                            <a:latin typeface="Cambria Math" panose="02040503050406030204" pitchFamily="18" charset="0"/>
                          </a:rPr>
                          <m:t>exp</m:t>
                        </m:r>
                      </m:fName>
                      <m:e>
                        <m:d>
                          <m:dPr>
                            <m:ctrlPr>
                              <a:rPr lang="en-US" altLang="zh-CN" sz="2800" i="1">
                                <a:latin typeface="Cambria Math" panose="02040503050406030204" pitchFamily="18" charset="0"/>
                              </a:rPr>
                            </m:ctrlPr>
                          </m:dPr>
                          <m:e>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𝛼</m:t>
                                </m:r>
                              </m:e>
                              <m:sub>
                                <m:r>
                                  <a:rPr lang="en-US" altLang="zh-CN" sz="2800" i="1">
                                    <a:latin typeface="Cambria Math" panose="02040503050406030204" pitchFamily="18" charset="0"/>
                                  </a:rPr>
                                  <m:t>𝑚</m:t>
                                </m:r>
                              </m:sub>
                            </m:sSub>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𝑦</m:t>
                                </m:r>
                              </m:e>
                              <m:sub>
                                <m:r>
                                  <a:rPr lang="en-US" altLang="zh-CN" sz="2800" i="1">
                                    <a:latin typeface="Cambria Math" panose="02040503050406030204" pitchFamily="18" charset="0"/>
                                  </a:rPr>
                                  <m:t>𝑖</m:t>
                                </m:r>
                              </m:sub>
                            </m:sSub>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𝐺</m:t>
                                </m:r>
                              </m:e>
                              <m:sub>
                                <m:r>
                                  <a:rPr lang="en-US" altLang="zh-CN" sz="2800" i="1">
                                    <a:latin typeface="Cambria Math" panose="02040503050406030204" pitchFamily="18" charset="0"/>
                                  </a:rPr>
                                  <m:t>𝑚</m:t>
                                </m:r>
                              </m:sub>
                            </m:sSub>
                            <m:d>
                              <m:dPr>
                                <m:ctrlPr>
                                  <a:rPr lang="en-US" altLang="zh-CN" sz="2800" i="1">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𝑖</m:t>
                                    </m:r>
                                  </m:sub>
                                </m:sSub>
                              </m:e>
                            </m:d>
                          </m:e>
                        </m:d>
                      </m:e>
                    </m:func>
                    <m:r>
                      <a:rPr lang="en-US" altLang="zh-CN" sz="2800" i="1">
                        <a:latin typeface="Cambria Math" panose="02040503050406030204" pitchFamily="18" charset="0"/>
                      </a:rPr>
                      <m:t>,             </m:t>
                    </m:r>
                    <m:r>
                      <a:rPr lang="en-US" altLang="zh-CN" sz="2800" i="1">
                        <a:latin typeface="Cambria Math" panose="02040503050406030204" pitchFamily="18" charset="0"/>
                      </a:rPr>
                      <m:t>𝑖</m:t>
                    </m:r>
                    <m:r>
                      <a:rPr lang="en-US" altLang="zh-CN" sz="2800" i="1">
                        <a:latin typeface="Cambria Math" panose="02040503050406030204" pitchFamily="18" charset="0"/>
                      </a:rPr>
                      <m:t>=1,2,…,</m:t>
                    </m:r>
                    <m:r>
                      <a:rPr lang="en-US" altLang="zh-CN" sz="2800" i="1">
                        <a:latin typeface="Cambria Math" panose="02040503050406030204" pitchFamily="18" charset="0"/>
                      </a:rPr>
                      <m:t>𝑁</m:t>
                    </m:r>
                  </m:oMath>
                </a14:m>
                <a:endParaRPr lang="en-US" altLang="zh-CN" sz="2800" dirty="0">
                  <a:latin typeface="+mn-ea"/>
                </a:endParaRPr>
              </a:p>
              <a:p>
                <a:pPr marL="457200" indent="-457200">
                  <a:lnSpc>
                    <a:spcPct val="150000"/>
                  </a:lnSpc>
                  <a:buFont typeface="Wingdings" panose="05000000000000000000" pitchFamily="2" charset="2"/>
                  <a:buChar char="l"/>
                </a:pPr>
                <a:r>
                  <a:rPr lang="zh-CN" altLang="en-US" sz="2800" dirty="0">
                    <a:latin typeface="+mn-ea"/>
                  </a:rPr>
                  <a:t>极小化损失函数为什么等价于最小化分类误差？</a:t>
                </a:r>
                <a:endParaRPr lang="en-US" altLang="zh-CN" sz="2800" dirty="0">
                  <a:latin typeface="+mn-ea"/>
                </a:endParaRPr>
              </a:p>
              <a:p>
                <a:pPr>
                  <a:lnSpc>
                    <a:spcPct val="150000"/>
                  </a:lnSpc>
                </a:pPr>
                <a:endParaRPr lang="zh-CN" altLang="en-US" sz="2800" dirty="0">
                  <a:latin typeface="+mn-ea"/>
                </a:endParaRPr>
              </a:p>
            </p:txBody>
          </p:sp>
        </mc:Choice>
        <mc:Fallback xmlns="">
          <p:sp>
            <p:nvSpPr>
              <p:cNvPr id="2" name="文本框 1">
                <a:extLst>
                  <a:ext uri="{FF2B5EF4-FFF2-40B4-BE49-F238E27FC236}">
                    <a16:creationId xmlns:a16="http://schemas.microsoft.com/office/drawing/2014/main" id="{FDD74E27-8EA1-46C7-BCE3-7A0553AE82DE}"/>
                  </a:ext>
                </a:extLst>
              </p:cNvPr>
              <p:cNvSpPr txBox="1">
                <a:spLocks noRot="1" noChangeAspect="1" noMove="1" noResize="1" noEditPoints="1" noAdjustHandles="1" noChangeArrowheads="1" noChangeShapeType="1" noTextEdit="1"/>
              </p:cNvSpPr>
              <p:nvPr/>
            </p:nvSpPr>
            <p:spPr>
              <a:xfrm>
                <a:off x="906011" y="813695"/>
                <a:ext cx="10234569" cy="5889176"/>
              </a:xfrm>
              <a:prstGeom prst="rect">
                <a:avLst/>
              </a:prstGeom>
              <a:blipFill>
                <a:blip r:embed="rId3"/>
                <a:stretch>
                  <a:fillRect l="-12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2491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7ACF2E00-C6B5-4D8C-B9E0-B5B9EFA805AD}"/>
              </a:ext>
            </a:extLst>
          </p:cNvPr>
          <p:cNvSpPr>
            <a:spLocks noGrp="1"/>
          </p:cNvSpPr>
          <p:nvPr>
            <p:ph type="sldNum" sz="quarter" idx="12"/>
          </p:nvPr>
        </p:nvSpPr>
        <p:spPr>
          <a:xfrm>
            <a:off x="9329530" y="6223828"/>
            <a:ext cx="1706217" cy="365125"/>
          </a:xfrm>
        </p:spPr>
        <p:txBody>
          <a:bodyPr/>
          <a:lstStyle/>
          <a:p>
            <a:fld id="{4FAB73BC-B049-4115-A692-8D63A059BFB8}" type="slidenum">
              <a:rPr lang="en-US" smtClean="0"/>
              <a:pPr/>
              <a:t>25</a:t>
            </a:fld>
            <a:endParaRPr lang="en-US" dirty="0"/>
          </a:p>
        </p:txBody>
      </p:sp>
      <p:sp>
        <p:nvSpPr>
          <p:cNvPr id="3" name="文本框 2">
            <a:extLst>
              <a:ext uri="{FF2B5EF4-FFF2-40B4-BE49-F238E27FC236}">
                <a16:creationId xmlns:a16="http://schemas.microsoft.com/office/drawing/2014/main" id="{8B4B6FEC-5CC9-4466-BFCC-1B6A11F048DD}"/>
              </a:ext>
            </a:extLst>
          </p:cNvPr>
          <p:cNvSpPr txBox="1"/>
          <p:nvPr/>
        </p:nvSpPr>
        <p:spPr>
          <a:xfrm>
            <a:off x="523503" y="269047"/>
            <a:ext cx="6733843" cy="523220"/>
          </a:xfrm>
          <a:prstGeom prst="rect">
            <a:avLst/>
          </a:prstGeom>
          <a:noFill/>
        </p:spPr>
        <p:txBody>
          <a:bodyPr wrap="square" rtlCol="0">
            <a:spAutoFit/>
          </a:bodyPr>
          <a:lstStyle/>
          <a:p>
            <a:r>
              <a:rPr lang="en-US" altLang="zh-CN" sz="2800" b="1" dirty="0" err="1">
                <a:latin typeface="+mj-ea"/>
                <a:ea typeface="+mj-ea"/>
              </a:rPr>
              <a:t>Adaboost</a:t>
            </a:r>
            <a:r>
              <a:rPr lang="zh-CN" altLang="en-US" sz="2800" b="1" dirty="0">
                <a:latin typeface="+mj-ea"/>
                <a:ea typeface="+mj-ea"/>
              </a:rPr>
              <a:t>分类损失函数优化</a:t>
            </a:r>
            <a:endParaRPr lang="en-US" altLang="zh-CN" sz="3600" b="1" dirty="0">
              <a:latin typeface="+mj-ea"/>
              <a:ea typeface="+mj-ea"/>
            </a:endParaRPr>
          </a:p>
        </p:txBody>
      </p:sp>
      <p:sp>
        <p:nvSpPr>
          <p:cNvPr id="9" name="矩形 8">
            <a:extLst>
              <a:ext uri="{FF2B5EF4-FFF2-40B4-BE49-F238E27FC236}">
                <a16:creationId xmlns:a16="http://schemas.microsoft.com/office/drawing/2014/main" id="{3548473D-A7B3-497B-84B4-D6D60EC224B0}"/>
              </a:ext>
            </a:extLst>
          </p:cNvPr>
          <p:cNvSpPr/>
          <p:nvPr/>
        </p:nvSpPr>
        <p:spPr>
          <a:xfrm>
            <a:off x="8309610" y="5679180"/>
            <a:ext cx="1019920"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FDD74E27-8EA1-46C7-BCE3-7A0553AE82DE}"/>
                  </a:ext>
                </a:extLst>
              </p:cNvPr>
              <p:cNvSpPr txBox="1"/>
              <p:nvPr/>
            </p:nvSpPr>
            <p:spPr>
              <a:xfrm>
                <a:off x="897622" y="936138"/>
                <a:ext cx="10234569" cy="4249177"/>
              </a:xfrm>
              <a:prstGeom prst="rect">
                <a:avLst/>
              </a:prstGeom>
              <a:noFill/>
            </p:spPr>
            <p:txBody>
              <a:bodyPr wrap="square" rtlCol="0">
                <a:spAutoFit/>
              </a:bodyPr>
              <a:lstStyle/>
              <a:p>
                <a:pPr>
                  <a:lnSpc>
                    <a:spcPct val="150000"/>
                  </a:lnSpc>
                </a:pPr>
                <a:r>
                  <a:rPr lang="en-US" altLang="zh-CN" dirty="0">
                    <a:latin typeface="+mn-ea"/>
                  </a:rPr>
                  <a:t>Adaboost</a:t>
                </a:r>
                <a:r>
                  <a:rPr lang="zh-CN" altLang="en-US" dirty="0">
                    <a:latin typeface="+mn-ea"/>
                  </a:rPr>
                  <a:t>是模型为加法模型，学习算法为前向分步学习算法，损失函数为指数函数的分类问题</a:t>
                </a:r>
                <a:endParaRPr lang="en-US" altLang="zh-CN" dirty="0">
                  <a:latin typeface="+mn-ea"/>
                </a:endParaRPr>
              </a:p>
              <a:p>
                <a:pPr>
                  <a:lnSpc>
                    <a:spcPct val="150000"/>
                  </a:lnSpc>
                </a:pPr>
                <a:r>
                  <a:rPr lang="zh-CN" altLang="en-US" dirty="0">
                    <a:latin typeface="+mn-ea"/>
                  </a:rPr>
                  <a:t>模型为加法模型好理解，我们的最终的强分类器是若干个弱分类器加权平均而得到的</a:t>
                </a:r>
                <a:endParaRPr lang="en-US" altLang="zh-CN" dirty="0">
                  <a:latin typeface="+mn-ea"/>
                </a:endParaRPr>
              </a:p>
              <a:p>
                <a:pPr>
                  <a:lnSpc>
                    <a:spcPct val="150000"/>
                  </a:lnSpc>
                </a:pPr>
                <a:r>
                  <a:rPr lang="zh-CN" altLang="en-US" dirty="0">
                    <a:latin typeface="+mn-ea"/>
                  </a:rPr>
                  <a:t>前向分步学习算法也好理解，我们的算法是通过一轮轮的弱学习器学习，利用前一个弱学习器的结果来更新后一个弱学习器的训练集权重。也就是说，第</a:t>
                </a:r>
                <a:r>
                  <a:rPr lang="en-US" altLang="zh-CN" dirty="0">
                    <a:latin typeface="+mn-ea"/>
                  </a:rPr>
                  <a:t>k-1</a:t>
                </a:r>
                <a:r>
                  <a:rPr lang="zh-CN" altLang="en-US" dirty="0">
                    <a:latin typeface="+mn-ea"/>
                  </a:rPr>
                  <a:t>轮的强学习器为</a:t>
                </a:r>
                <a:endParaRPr lang="en-US" altLang="zh-CN" dirty="0">
                  <a:latin typeface="+mn-ea"/>
                </a:endParaRPr>
              </a:p>
              <a:p>
                <a:pPr>
                  <a:lnSpc>
                    <a:spcPct val="150000"/>
                  </a:lnSpc>
                </a:pPr>
                <a:r>
                  <a:rPr lang="en-US" altLang="zh-CN" dirty="0">
                    <a:latin typeface="+mn-ea"/>
                  </a:rPr>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 </m:t>
                    </m:r>
                    <m:nary>
                      <m:naryPr>
                        <m:chr m:val="∑"/>
                        <m:limLoc m:val="subSup"/>
                        <m:ctrlPr>
                          <a:rPr lang="en-US" altLang="zh-CN" b="0" i="1" smtClean="0">
                            <a:latin typeface="Cambria Math" panose="02040503050406030204" pitchFamily="18" charset="0"/>
                          </a:rPr>
                        </m:ctrlPr>
                      </m:naryPr>
                      <m:sub>
                        <m:r>
                          <m:rPr>
                            <m:brk m:alnAt="25"/>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𝛼</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𝐺</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e>
                    </m:nary>
                  </m:oMath>
                </a14:m>
                <a:endParaRPr lang="en-US" altLang="zh-CN" b="0" i="1" dirty="0">
                  <a:latin typeface="Cambria Math" panose="02040503050406030204" pitchFamily="18" charset="0"/>
                </a:endParaRPr>
              </a:p>
              <a:p>
                <a:pPr>
                  <a:lnSpc>
                    <a:spcPct val="150000"/>
                  </a:lnSpc>
                </a:pPr>
                <a:r>
                  <a:rPr lang="zh-CN" altLang="en-US" dirty="0"/>
                  <a:t>而</a:t>
                </a:r>
                <a14:m>
                  <m:oMath xmlns:m="http://schemas.openxmlformats.org/officeDocument/2006/math">
                    <m:r>
                      <a:rPr lang="zh-CN" altLang="en-US" b="0" i="1" smtClean="0">
                        <a:latin typeface="Cambria Math" panose="02040503050406030204" pitchFamily="18" charset="0"/>
                      </a:rPr>
                      <m:t>第</m:t>
                    </m:r>
                    <m:r>
                      <m:rPr>
                        <m:sty m:val="p"/>
                      </m:rPr>
                      <a:rPr lang="en-US" altLang="zh-CN" i="1">
                        <a:latin typeface="Cambria Math" panose="02040503050406030204" pitchFamily="18" charset="0"/>
                      </a:rPr>
                      <m:t>k</m:t>
                    </m:r>
                    <m:r>
                      <a:rPr lang="zh-CN" altLang="en-US" i="1" smtClean="0">
                        <a:latin typeface="Cambria Math" panose="02040503050406030204" pitchFamily="18" charset="0"/>
                      </a:rPr>
                      <m:t>轮</m:t>
                    </m:r>
                    <m:r>
                      <a:rPr lang="zh-CN" altLang="en-US" i="1">
                        <a:latin typeface="Cambria Math" panose="02040503050406030204" pitchFamily="18" charset="0"/>
                      </a:rPr>
                      <m:t>的</m:t>
                    </m:r>
                    <m:r>
                      <a:rPr lang="zh-CN" altLang="en-US" i="1" smtClean="0">
                        <a:latin typeface="Cambria Math" panose="02040503050406030204" pitchFamily="18" charset="0"/>
                      </a:rPr>
                      <m:t>强</m:t>
                    </m:r>
                    <m:r>
                      <a:rPr lang="zh-CN" altLang="en-US" i="1">
                        <a:latin typeface="Cambria Math" panose="02040503050406030204" pitchFamily="18" charset="0"/>
                      </a:rPr>
                      <m:t>学习器</m:t>
                    </m:r>
                    <m:r>
                      <a:rPr lang="zh-CN" altLang="en-US" i="1" smtClean="0">
                        <a:latin typeface="Cambria Math" panose="02040503050406030204" pitchFamily="18" charset="0"/>
                      </a:rPr>
                      <m:t>为</m:t>
                    </m:r>
                    <m:r>
                      <a:rPr lang="en-US" altLang="zh-CN" b="0" i="1" smtClean="0">
                        <a:latin typeface="Cambria Math" panose="02040503050406030204" pitchFamily="18" charset="0"/>
                      </a:rPr>
                      <m:t> </m:t>
                    </m:r>
                  </m:oMath>
                </a14:m>
                <a:endParaRPr lang="en-US" altLang="zh-CN" dirty="0">
                  <a:latin typeface="+mn-ea"/>
                </a:endParaRPr>
              </a:p>
              <a:p>
                <a:pPr>
                  <a:lnSpc>
                    <a:spcPct val="150000"/>
                  </a:lnSpc>
                </a:pPr>
                <a:r>
                  <a:rPr lang="en-US" altLang="zh-CN" dirty="0">
                    <a:latin typeface="+mn-ea"/>
                  </a:rPr>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𝑘</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 </m:t>
                    </m:r>
                    <m:nary>
                      <m:naryPr>
                        <m:chr m:val="∑"/>
                        <m:limLoc m:val="subSup"/>
                        <m:ctrlPr>
                          <a:rPr lang="en-US" altLang="zh-CN" b="0" i="1" smtClean="0">
                            <a:latin typeface="Cambria Math" panose="02040503050406030204" pitchFamily="18" charset="0"/>
                          </a:rPr>
                        </m:ctrlPr>
                      </m:naryPr>
                      <m:sub>
                        <m:r>
                          <m:rPr>
                            <m:brk m:alnAt="25"/>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𝑘</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𝛼</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𝐺</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e>
                    </m:nary>
                  </m:oMath>
                </a14:m>
                <a:endParaRPr lang="en-US" altLang="zh-CN" b="0" dirty="0">
                  <a:latin typeface="+mn-ea"/>
                </a:endParaRPr>
              </a:p>
              <a:p>
                <a:pPr>
                  <a:lnSpc>
                    <a:spcPct val="150000"/>
                  </a:lnSpc>
                </a:pPr>
                <a:r>
                  <a:rPr lang="zh-CN" altLang="en-US" dirty="0">
                    <a:latin typeface="+mn-ea"/>
                  </a:rPr>
                  <a:t>两者比较可以发现</a:t>
                </a:r>
                <a:endParaRPr lang="en-US" altLang="zh-CN" dirty="0">
                  <a:latin typeface="+mn-ea"/>
                </a:endParaRPr>
              </a:p>
              <a:p>
                <a:pPr>
                  <a:lnSpc>
                    <a:spcPct val="150000"/>
                  </a:lnSpc>
                </a:pPr>
                <a:r>
                  <a:rPr lang="en-US" altLang="zh-CN" dirty="0">
                    <a:latin typeface="+mn-ea"/>
                  </a:rPr>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𝑘</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𝛼</m:t>
                        </m:r>
                      </m:e>
                      <m:sub>
                        <m:r>
                          <a:rPr lang="en-US" altLang="zh-CN" b="0" i="1" smtClean="0">
                            <a:latin typeface="Cambria Math" panose="02040503050406030204" pitchFamily="18" charset="0"/>
                          </a:rPr>
                          <m:t>𝑘</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𝐺</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endParaRPr lang="en-US" altLang="zh-CN" dirty="0">
                  <a:latin typeface="+mn-ea"/>
                </a:endParaRPr>
              </a:p>
              <a:p>
                <a:pPr>
                  <a:lnSpc>
                    <a:spcPct val="150000"/>
                  </a:lnSpc>
                </a:pPr>
                <a:r>
                  <a:rPr lang="zh-CN" altLang="en-US" dirty="0">
                    <a:latin typeface="+mn-ea"/>
                  </a:rPr>
                  <a:t>可见强学习器的确是通过前向分步学习算法一步步而得到的</a:t>
                </a:r>
              </a:p>
            </p:txBody>
          </p:sp>
        </mc:Choice>
        <mc:Fallback xmlns="">
          <p:sp>
            <p:nvSpPr>
              <p:cNvPr id="2" name="文本框 1">
                <a:extLst>
                  <a:ext uri="{FF2B5EF4-FFF2-40B4-BE49-F238E27FC236}">
                    <a16:creationId xmlns:a16="http://schemas.microsoft.com/office/drawing/2014/main" id="{FDD74E27-8EA1-46C7-BCE3-7A0553AE82DE}"/>
                  </a:ext>
                </a:extLst>
              </p:cNvPr>
              <p:cNvSpPr txBox="1">
                <a:spLocks noRot="1" noChangeAspect="1" noMove="1" noResize="1" noEditPoints="1" noAdjustHandles="1" noChangeArrowheads="1" noChangeShapeType="1" noTextEdit="1"/>
              </p:cNvSpPr>
              <p:nvPr/>
            </p:nvSpPr>
            <p:spPr>
              <a:xfrm>
                <a:off x="897622" y="936138"/>
                <a:ext cx="10234569" cy="4249177"/>
              </a:xfrm>
              <a:prstGeom prst="rect">
                <a:avLst/>
              </a:prstGeom>
              <a:blipFill>
                <a:blip r:embed="rId3"/>
                <a:stretch>
                  <a:fillRect l="-476" b="-129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913836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7ACF2E00-C6B5-4D8C-B9E0-B5B9EFA805AD}"/>
              </a:ext>
            </a:extLst>
          </p:cNvPr>
          <p:cNvSpPr>
            <a:spLocks noGrp="1"/>
          </p:cNvSpPr>
          <p:nvPr>
            <p:ph type="sldNum" sz="quarter" idx="12"/>
          </p:nvPr>
        </p:nvSpPr>
        <p:spPr>
          <a:xfrm>
            <a:off x="9329530" y="6223828"/>
            <a:ext cx="1706217" cy="365125"/>
          </a:xfrm>
        </p:spPr>
        <p:txBody>
          <a:bodyPr/>
          <a:lstStyle/>
          <a:p>
            <a:fld id="{4FAB73BC-B049-4115-A692-8D63A059BFB8}" type="slidenum">
              <a:rPr lang="en-US" smtClean="0"/>
              <a:pPr/>
              <a:t>26</a:t>
            </a:fld>
            <a:endParaRPr lang="en-US" dirty="0"/>
          </a:p>
        </p:txBody>
      </p:sp>
      <p:sp>
        <p:nvSpPr>
          <p:cNvPr id="3" name="文本框 2">
            <a:extLst>
              <a:ext uri="{FF2B5EF4-FFF2-40B4-BE49-F238E27FC236}">
                <a16:creationId xmlns:a16="http://schemas.microsoft.com/office/drawing/2014/main" id="{8B4B6FEC-5CC9-4466-BFCC-1B6A11F048DD}"/>
              </a:ext>
            </a:extLst>
          </p:cNvPr>
          <p:cNvSpPr txBox="1"/>
          <p:nvPr/>
        </p:nvSpPr>
        <p:spPr>
          <a:xfrm>
            <a:off x="523503" y="269047"/>
            <a:ext cx="6733843" cy="523220"/>
          </a:xfrm>
          <a:prstGeom prst="rect">
            <a:avLst/>
          </a:prstGeom>
          <a:noFill/>
        </p:spPr>
        <p:txBody>
          <a:bodyPr wrap="square" rtlCol="0">
            <a:spAutoFit/>
          </a:bodyPr>
          <a:lstStyle/>
          <a:p>
            <a:r>
              <a:rPr lang="en-US" altLang="zh-CN" sz="2800" b="1" dirty="0" err="1">
                <a:latin typeface="+mj-ea"/>
                <a:ea typeface="+mj-ea"/>
              </a:rPr>
              <a:t>Adaboost</a:t>
            </a:r>
            <a:r>
              <a:rPr lang="zh-CN" altLang="en-US" sz="2800" b="1" dirty="0">
                <a:latin typeface="+mj-ea"/>
                <a:ea typeface="+mj-ea"/>
              </a:rPr>
              <a:t>分类损失函数优化</a:t>
            </a:r>
            <a:endParaRPr lang="en-US" altLang="zh-CN" sz="3600" b="1" dirty="0">
              <a:latin typeface="+mj-ea"/>
              <a:ea typeface="+mj-ea"/>
            </a:endParaRPr>
          </a:p>
        </p:txBody>
      </p:sp>
      <p:sp>
        <p:nvSpPr>
          <p:cNvPr id="9" name="矩形 8">
            <a:extLst>
              <a:ext uri="{FF2B5EF4-FFF2-40B4-BE49-F238E27FC236}">
                <a16:creationId xmlns:a16="http://schemas.microsoft.com/office/drawing/2014/main" id="{3548473D-A7B3-497B-84B4-D6D60EC224B0}"/>
              </a:ext>
            </a:extLst>
          </p:cNvPr>
          <p:cNvSpPr/>
          <p:nvPr/>
        </p:nvSpPr>
        <p:spPr>
          <a:xfrm>
            <a:off x="8309610" y="5679180"/>
            <a:ext cx="1019920"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40D479A8-4D5D-467E-94A0-883BD8D4390E}"/>
                  </a:ext>
                </a:extLst>
              </p:cNvPr>
              <p:cNvSpPr txBox="1"/>
              <p:nvPr/>
            </p:nvSpPr>
            <p:spPr>
              <a:xfrm>
                <a:off x="523503" y="1107347"/>
                <a:ext cx="11095249" cy="4801571"/>
              </a:xfrm>
              <a:prstGeom prst="rect">
                <a:avLst/>
              </a:prstGeom>
              <a:noFill/>
            </p:spPr>
            <p:txBody>
              <a:bodyPr wrap="square" rtlCol="0">
                <a:spAutoFit/>
              </a:bodyPr>
              <a:lstStyle/>
              <a:p>
                <a:r>
                  <a:rPr lang="en-US" altLang="zh-CN" dirty="0"/>
                  <a:t>Adaboost</a:t>
                </a:r>
                <a:r>
                  <a:rPr lang="zh-CN" altLang="en-US" dirty="0"/>
                  <a:t>损失函数为指数函数，即定义损失函数为</a:t>
                </a:r>
                <a:endParaRPr lang="en-US" altLang="zh-CN" dirty="0"/>
              </a:p>
              <a:p>
                <a:r>
                  <a:rPr lang="en-US" altLang="zh-CN" dirty="0"/>
                  <a:t>				</a:t>
                </a:r>
                <a:endParaRPr lang="en-US" altLang="zh-CN" i="1" dirty="0">
                  <a:latin typeface="Cambria Math" panose="02040503050406030204" pitchFamily="18" charset="0"/>
                </a:endParaRPr>
              </a:p>
              <a:p>
                <a:endParaRPr lang="en-US" altLang="zh-CN" i="1" dirty="0">
                  <a:latin typeface="Cambria Math" panose="02040503050406030204" pitchFamily="18" charset="0"/>
                </a:endParaRPr>
              </a:p>
              <a:p>
                <a:endParaRPr lang="en-US" altLang="zh-CN"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zh-CN" altLang="en-US" i="1">
                          <a:latin typeface="Cambria Math" panose="02040503050406030204" pitchFamily="18" charset="0"/>
                        </a:rPr>
                        <m:t>利用前向分步学习算法的关系可以得到损失函数为</m:t>
                      </m:r>
                    </m:oMath>
                  </m:oMathPara>
                </a14:m>
                <a:endParaRPr lang="en-US" altLang="zh-CN" dirty="0"/>
              </a:p>
              <a:p>
                <a:endParaRPr lang="en-US" altLang="zh-CN" dirty="0"/>
              </a:p>
              <a:p>
                <a:endParaRPr lang="en-US" altLang="zh-CN" dirty="0"/>
              </a:p>
              <a:p>
                <a:endParaRPr lang="en-US" altLang="zh-CN" dirty="0"/>
              </a:p>
              <a:p>
                <a:endParaRPr lang="en-US" altLang="zh-CN" dirty="0"/>
              </a:p>
              <a:p>
                <a:r>
                  <a:rPr lang="zh-CN" altLang="en-US" dirty="0"/>
                  <a:t>令</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𝑘𝑖</m:t>
                        </m:r>
                      </m:sub>
                      <m:sup>
                        <m:r>
                          <a:rPr lang="en-US" altLang="zh-CN" b="0" i="1" smtClean="0">
                            <a:latin typeface="Cambria Math" panose="02040503050406030204" pitchFamily="18" charset="0"/>
                          </a:rPr>
                          <m:t>′</m:t>
                        </m:r>
                      </m:sup>
                    </m:sSubSup>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exp</m:t>
                    </m:r>
                    <m:r>
                      <a:rPr lang="en-US" altLang="zh-CN" b="0" i="0" smtClean="0">
                        <a:latin typeface="Cambria Math" panose="02040503050406030204" pitchFamily="18" charset="0"/>
                      </a:rPr>
                      <m:t>(−</m:t>
                    </m:r>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y</m:t>
                        </m:r>
                      </m:e>
                      <m:sub>
                        <m:r>
                          <m:rPr>
                            <m:sty m:val="p"/>
                          </m:rPr>
                          <a:rPr lang="en-US" altLang="zh-CN" b="0" i="0" smtClean="0">
                            <a:latin typeface="Cambria Math" panose="02040503050406030204" pitchFamily="18" charset="0"/>
                          </a:rPr>
                          <m:t>i</m:t>
                        </m:r>
                      </m:sub>
                    </m:sSub>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f</m:t>
                        </m:r>
                      </m:e>
                      <m:sub>
                        <m:r>
                          <m:rPr>
                            <m:sty m:val="p"/>
                          </m:rPr>
                          <a:rPr lang="en-US" altLang="zh-CN" b="0" i="0" smtClean="0">
                            <a:latin typeface="Cambria Math" panose="02040503050406030204" pitchFamily="18" charset="0"/>
                          </a:rPr>
                          <m:t>k</m:t>
                        </m:r>
                        <m:r>
                          <a:rPr lang="en-US" altLang="zh-CN" b="0" i="0" smtClean="0">
                            <a:latin typeface="Cambria Math" panose="02040503050406030204" pitchFamily="18" charset="0"/>
                          </a:rPr>
                          <m:t>−1</m:t>
                        </m:r>
                      </m:sub>
                    </m:sSub>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x</m:t>
                    </m:r>
                    <m:r>
                      <a:rPr lang="en-US" altLang="zh-CN" b="0" i="0" smtClean="0">
                        <a:latin typeface="Cambria Math" panose="02040503050406030204" pitchFamily="18" charset="0"/>
                      </a:rPr>
                      <m:t>))</m:t>
                    </m:r>
                    <m:r>
                      <a:rPr lang="zh-CN" altLang="en-US" i="1">
                        <a:latin typeface="Cambria Math" panose="02040503050406030204" pitchFamily="18" charset="0"/>
                      </a:rPr>
                      <m:t>，</m:t>
                    </m:r>
                  </m:oMath>
                </a14:m>
                <a:r>
                  <a:rPr lang="zh-CN" altLang="en-US" dirty="0"/>
                  <a:t>它的值不依赖于</a:t>
                </a:r>
                <a14:m>
                  <m:oMath xmlns:m="http://schemas.openxmlformats.org/officeDocument/2006/math">
                    <m:r>
                      <a:rPr lang="en-US" altLang="zh-CN" b="0" i="1" smtClean="0">
                        <a:latin typeface="Cambria Math" panose="02040503050406030204" pitchFamily="18" charset="0"/>
                      </a:rPr>
                      <m:t>𝛼</m:t>
                    </m:r>
                    <m:r>
                      <a:rPr lang="en-US" altLang="zh-CN" b="0" i="1" smtClean="0">
                        <a:latin typeface="Cambria Math" panose="02040503050406030204" pitchFamily="18" charset="0"/>
                      </a:rPr>
                      <m:t>,</m:t>
                    </m:r>
                    <m:r>
                      <a:rPr lang="en-US" altLang="zh-CN" b="0" i="1" smtClean="0">
                        <a:latin typeface="Cambria Math" panose="02040503050406030204" pitchFamily="18" charset="0"/>
                      </a:rPr>
                      <m:t>𝐺</m:t>
                    </m:r>
                    <m:r>
                      <a:rPr lang="en-US" altLang="zh-CN" b="0" i="1" smtClean="0">
                        <a:latin typeface="Cambria Math" panose="02040503050406030204" pitchFamily="18" charset="0"/>
                      </a:rPr>
                      <m:t>,</m:t>
                    </m:r>
                  </m:oMath>
                </a14:m>
                <a:r>
                  <a:rPr lang="zh-CN" altLang="en-US" dirty="0"/>
                  <a:t>因此与最小化无关，仅仅依赖于</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a:t>，随着每一轮迭代而改变。</a:t>
                </a:r>
                <a:endParaRPr lang="en-US" altLang="zh-CN" dirty="0"/>
              </a:p>
              <a:p>
                <a:r>
                  <a:rPr lang="zh-CN" altLang="en-US" dirty="0"/>
                  <a:t>将这个式子带入损失函数，损失函数转化为</a:t>
                </a:r>
                <a:endParaRPr lang="en-US" altLang="zh-CN" dirty="0"/>
              </a:p>
              <a:p>
                <a:r>
                  <a:rPr lang="en-US" altLang="zh-CN" dirty="0"/>
                  <a:t>			</a:t>
                </a:r>
              </a:p>
              <a:p>
                <a:endParaRPr lang="en-US" altLang="zh-CN" dirty="0"/>
              </a:p>
              <a:p>
                <a:endParaRPr lang="en-US" altLang="zh-CN" dirty="0"/>
              </a:p>
              <a:p>
                <a:endParaRPr lang="en-US" altLang="zh-CN" dirty="0"/>
              </a:p>
              <a:p>
                <a:r>
                  <a:rPr lang="en-US" altLang="zh-CN" dirty="0"/>
                  <a:t>				</a:t>
                </a:r>
                <a:endParaRPr lang="zh-CN" altLang="en-US" dirty="0"/>
              </a:p>
            </p:txBody>
          </p:sp>
        </mc:Choice>
        <mc:Fallback xmlns="">
          <p:sp>
            <p:nvSpPr>
              <p:cNvPr id="8" name="文本框 7">
                <a:extLst>
                  <a:ext uri="{FF2B5EF4-FFF2-40B4-BE49-F238E27FC236}">
                    <a16:creationId xmlns:a16="http://schemas.microsoft.com/office/drawing/2014/main" id="{40D479A8-4D5D-467E-94A0-883BD8D4390E}"/>
                  </a:ext>
                </a:extLst>
              </p:cNvPr>
              <p:cNvSpPr txBox="1">
                <a:spLocks noRot="1" noChangeAspect="1" noMove="1" noResize="1" noEditPoints="1" noAdjustHandles="1" noChangeArrowheads="1" noChangeShapeType="1" noTextEdit="1"/>
              </p:cNvSpPr>
              <p:nvPr/>
            </p:nvSpPr>
            <p:spPr>
              <a:xfrm>
                <a:off x="523503" y="1107347"/>
                <a:ext cx="11095249" cy="4801571"/>
              </a:xfrm>
              <a:prstGeom prst="rect">
                <a:avLst/>
              </a:prstGeom>
              <a:blipFill>
                <a:blip r:embed="rId3"/>
                <a:stretch>
                  <a:fillRect l="-495" t="-1144"/>
                </a:stretch>
              </a:blipFill>
            </p:spPr>
            <p:txBody>
              <a:bodyPr/>
              <a:lstStyle/>
              <a:p>
                <a:r>
                  <a:rPr lang="zh-CN" altLang="en-US">
                    <a:noFill/>
                  </a:rPr>
                  <a:t> </a:t>
                </a:r>
              </a:p>
            </p:txBody>
          </p:sp>
        </mc:Fallback>
      </mc:AlternateContent>
      <p:pic>
        <p:nvPicPr>
          <p:cNvPr id="10" name="图片 9">
            <a:extLst>
              <a:ext uri="{FF2B5EF4-FFF2-40B4-BE49-F238E27FC236}">
                <a16:creationId xmlns:a16="http://schemas.microsoft.com/office/drawing/2014/main" id="{42BB02B0-6863-4A06-8D35-A0EEF2074C64}"/>
              </a:ext>
            </a:extLst>
          </p:cNvPr>
          <p:cNvPicPr>
            <a:picLocks noChangeAspect="1"/>
          </p:cNvPicPr>
          <p:nvPr/>
        </p:nvPicPr>
        <p:blipFill>
          <a:blip r:embed="rId4"/>
          <a:stretch>
            <a:fillRect/>
          </a:stretch>
        </p:blipFill>
        <p:spPr>
          <a:xfrm>
            <a:off x="1861613" y="1470009"/>
            <a:ext cx="3485714" cy="769852"/>
          </a:xfrm>
          <a:prstGeom prst="rect">
            <a:avLst/>
          </a:prstGeom>
        </p:spPr>
      </p:pic>
      <p:pic>
        <p:nvPicPr>
          <p:cNvPr id="11" name="图片 10">
            <a:extLst>
              <a:ext uri="{FF2B5EF4-FFF2-40B4-BE49-F238E27FC236}">
                <a16:creationId xmlns:a16="http://schemas.microsoft.com/office/drawing/2014/main" id="{57E303A3-2D0D-4392-8AF7-34928F5C8E55}"/>
              </a:ext>
            </a:extLst>
          </p:cNvPr>
          <p:cNvPicPr>
            <a:picLocks noChangeAspect="1"/>
          </p:cNvPicPr>
          <p:nvPr/>
        </p:nvPicPr>
        <p:blipFill>
          <a:blip r:embed="rId5"/>
          <a:stretch>
            <a:fillRect/>
          </a:stretch>
        </p:blipFill>
        <p:spPr>
          <a:xfrm>
            <a:off x="1583001" y="2594134"/>
            <a:ext cx="6542857" cy="933333"/>
          </a:xfrm>
          <a:prstGeom prst="rect">
            <a:avLst/>
          </a:prstGeom>
        </p:spPr>
      </p:pic>
      <p:pic>
        <p:nvPicPr>
          <p:cNvPr id="12" name="图片 11">
            <a:extLst>
              <a:ext uri="{FF2B5EF4-FFF2-40B4-BE49-F238E27FC236}">
                <a16:creationId xmlns:a16="http://schemas.microsoft.com/office/drawing/2014/main" id="{7186FBAC-E98D-400E-A507-1EF5EFCBAB59}"/>
              </a:ext>
            </a:extLst>
          </p:cNvPr>
          <p:cNvPicPr>
            <a:picLocks noChangeAspect="1"/>
          </p:cNvPicPr>
          <p:nvPr/>
        </p:nvPicPr>
        <p:blipFill>
          <a:blip r:embed="rId6"/>
          <a:stretch>
            <a:fillRect/>
          </a:stretch>
        </p:blipFill>
        <p:spPr>
          <a:xfrm>
            <a:off x="2019251" y="4421535"/>
            <a:ext cx="5238095" cy="1019048"/>
          </a:xfrm>
          <a:prstGeom prst="rect">
            <a:avLst/>
          </a:prstGeom>
        </p:spPr>
      </p:pic>
    </p:spTree>
    <p:extLst>
      <p:ext uri="{BB962C8B-B14F-4D97-AF65-F5344CB8AC3E}">
        <p14:creationId xmlns:p14="http://schemas.microsoft.com/office/powerpoint/2010/main" val="16808399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7ACF2E00-C6B5-4D8C-B9E0-B5B9EFA805AD}"/>
              </a:ext>
            </a:extLst>
          </p:cNvPr>
          <p:cNvSpPr>
            <a:spLocks noGrp="1"/>
          </p:cNvSpPr>
          <p:nvPr>
            <p:ph type="sldNum" sz="quarter" idx="12"/>
          </p:nvPr>
        </p:nvSpPr>
        <p:spPr>
          <a:xfrm>
            <a:off x="9329530" y="6223828"/>
            <a:ext cx="1706217" cy="365125"/>
          </a:xfrm>
        </p:spPr>
        <p:txBody>
          <a:bodyPr/>
          <a:lstStyle/>
          <a:p>
            <a:fld id="{4FAB73BC-B049-4115-A692-8D63A059BFB8}" type="slidenum">
              <a:rPr lang="en-US" smtClean="0"/>
              <a:pPr/>
              <a:t>27</a:t>
            </a:fld>
            <a:endParaRPr lang="en-US" dirty="0"/>
          </a:p>
        </p:txBody>
      </p:sp>
      <p:sp>
        <p:nvSpPr>
          <p:cNvPr id="3" name="文本框 2">
            <a:extLst>
              <a:ext uri="{FF2B5EF4-FFF2-40B4-BE49-F238E27FC236}">
                <a16:creationId xmlns:a16="http://schemas.microsoft.com/office/drawing/2014/main" id="{8B4B6FEC-5CC9-4466-BFCC-1B6A11F048DD}"/>
              </a:ext>
            </a:extLst>
          </p:cNvPr>
          <p:cNvSpPr txBox="1"/>
          <p:nvPr/>
        </p:nvSpPr>
        <p:spPr>
          <a:xfrm>
            <a:off x="523503" y="269047"/>
            <a:ext cx="6733843" cy="523220"/>
          </a:xfrm>
          <a:prstGeom prst="rect">
            <a:avLst/>
          </a:prstGeom>
          <a:noFill/>
        </p:spPr>
        <p:txBody>
          <a:bodyPr wrap="square" rtlCol="0">
            <a:spAutoFit/>
          </a:bodyPr>
          <a:lstStyle/>
          <a:p>
            <a:r>
              <a:rPr lang="en-US" altLang="zh-CN" sz="2800" b="1" dirty="0" err="1">
                <a:latin typeface="+mj-ea"/>
                <a:ea typeface="+mj-ea"/>
              </a:rPr>
              <a:t>Adaboost</a:t>
            </a:r>
            <a:r>
              <a:rPr lang="zh-CN" altLang="en-US" sz="2800" b="1" dirty="0">
                <a:latin typeface="+mj-ea"/>
                <a:ea typeface="+mj-ea"/>
              </a:rPr>
              <a:t>分类损失函数优化</a:t>
            </a:r>
            <a:endParaRPr lang="en-US" altLang="zh-CN" sz="3600" b="1" dirty="0">
              <a:latin typeface="+mj-ea"/>
              <a:ea typeface="+mj-ea"/>
            </a:endParaRPr>
          </a:p>
        </p:txBody>
      </p:sp>
      <p:sp>
        <p:nvSpPr>
          <p:cNvPr id="9" name="矩形 8">
            <a:extLst>
              <a:ext uri="{FF2B5EF4-FFF2-40B4-BE49-F238E27FC236}">
                <a16:creationId xmlns:a16="http://schemas.microsoft.com/office/drawing/2014/main" id="{3548473D-A7B3-497B-84B4-D6D60EC224B0}"/>
              </a:ext>
            </a:extLst>
          </p:cNvPr>
          <p:cNvSpPr/>
          <p:nvPr/>
        </p:nvSpPr>
        <p:spPr>
          <a:xfrm>
            <a:off x="8309610" y="5679180"/>
            <a:ext cx="1019920"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669960D6-683E-481B-85AA-D900B47010F8}"/>
                  </a:ext>
                </a:extLst>
              </p:cNvPr>
              <p:cNvSpPr txBox="1"/>
              <p:nvPr/>
            </p:nvSpPr>
            <p:spPr>
              <a:xfrm>
                <a:off x="510625" y="792267"/>
                <a:ext cx="11170750" cy="5500095"/>
              </a:xfrm>
              <a:prstGeom prst="rect">
                <a:avLst/>
              </a:prstGeom>
              <a:noFill/>
            </p:spPr>
            <p:txBody>
              <a:bodyPr wrap="square" rtlCol="0">
                <a:spAutoFit/>
              </a:bodyPr>
              <a:lstStyle/>
              <a:p>
                <a:pPr>
                  <a:lnSpc>
                    <a:spcPct val="150000"/>
                  </a:lnSpc>
                </a:pPr>
                <a:r>
                  <a:rPr lang="zh-CN" altLang="en-US" sz="1600" dirty="0"/>
                  <a:t>首先，我们可以得到</a:t>
                </a:r>
                <a14:m>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𝐺</m:t>
                        </m:r>
                      </m:e>
                      <m:sub>
                        <m:r>
                          <a:rPr lang="en-US" altLang="zh-CN" sz="1600" b="0" i="1" smtClean="0">
                            <a:latin typeface="Cambria Math" panose="02040503050406030204" pitchFamily="18" charset="0"/>
                          </a:rPr>
                          <m:t>𝑘</m:t>
                        </m:r>
                      </m:sub>
                    </m:sSub>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𝑥</m:t>
                    </m:r>
                    <m:r>
                      <a:rPr lang="en-US" altLang="zh-CN" sz="1600" b="0" i="1" smtClean="0">
                        <a:latin typeface="Cambria Math" panose="02040503050406030204" pitchFamily="18" charset="0"/>
                      </a:rPr>
                      <m:t>)</m:t>
                    </m:r>
                  </m:oMath>
                </a14:m>
                <a:endParaRPr lang="en-US" altLang="zh-CN" sz="1600" dirty="0"/>
              </a:p>
              <a:p>
                <a:pPr>
                  <a:lnSpc>
                    <a:spcPct val="150000"/>
                  </a:lnSpc>
                </a:pPr>
                <a:r>
                  <a:rPr lang="en-US" altLang="zh-CN" sz="1600" dirty="0"/>
                  <a:t>			</a:t>
                </a:r>
                <a14:m>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𝐺</m:t>
                        </m:r>
                      </m:e>
                      <m:sub>
                        <m:r>
                          <a:rPr lang="en-US" altLang="zh-CN" sz="1600" b="0" i="1" smtClean="0">
                            <a:latin typeface="Cambria Math" panose="02040503050406030204" pitchFamily="18" charset="0"/>
                          </a:rPr>
                          <m:t>𝑘</m:t>
                        </m:r>
                      </m:sub>
                    </m:sSub>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𝑥</m:t>
                        </m:r>
                      </m:e>
                    </m:d>
                    <m:r>
                      <a:rPr lang="en-US" altLang="zh-CN" sz="1600" b="0" i="1" smtClean="0">
                        <a:latin typeface="Cambria Math" panose="02040503050406030204" pitchFamily="18" charset="0"/>
                      </a:rPr>
                      <m:t>=</m:t>
                    </m:r>
                    <m:func>
                      <m:funcPr>
                        <m:ctrlPr>
                          <a:rPr lang="en-US" altLang="zh-CN" sz="1600" b="0" i="1" smtClean="0">
                            <a:latin typeface="Cambria Math" panose="02040503050406030204" pitchFamily="18" charset="0"/>
                          </a:rPr>
                        </m:ctrlPr>
                      </m:funcPr>
                      <m:fName>
                        <m:r>
                          <m:rPr>
                            <m:sty m:val="p"/>
                          </m:rPr>
                          <a:rPr lang="en-US" altLang="zh-CN" sz="1600" b="0" i="0" smtClean="0">
                            <a:latin typeface="Cambria Math" panose="02040503050406030204" pitchFamily="18" charset="0"/>
                          </a:rPr>
                          <m:t>arg</m:t>
                        </m:r>
                      </m:fName>
                      <m:e>
                        <m:func>
                          <m:funcPr>
                            <m:ctrlPr>
                              <a:rPr lang="en-US" altLang="zh-CN" sz="1600" b="0" i="1" smtClean="0">
                                <a:latin typeface="Cambria Math" panose="02040503050406030204" pitchFamily="18" charset="0"/>
                              </a:rPr>
                            </m:ctrlPr>
                          </m:funcPr>
                          <m:fName>
                            <m:r>
                              <m:rPr>
                                <m:sty m:val="p"/>
                              </m:rPr>
                              <a:rPr lang="en-US" altLang="zh-CN" sz="1600" b="0" i="0" smtClean="0">
                                <a:latin typeface="Cambria Math" panose="02040503050406030204" pitchFamily="18" charset="0"/>
                              </a:rPr>
                              <m:t>min</m:t>
                            </m:r>
                          </m:fName>
                          <m:e>
                            <m:nary>
                              <m:naryPr>
                                <m:chr m:val="∑"/>
                                <m:limLoc m:val="subSup"/>
                                <m:ctrlPr>
                                  <a:rPr lang="en-US" altLang="zh-CN" sz="1600" b="0" i="1" smtClean="0">
                                    <a:latin typeface="Cambria Math" panose="02040503050406030204" pitchFamily="18" charset="0"/>
                                  </a:rPr>
                                </m:ctrlPr>
                              </m:naryPr>
                              <m:sub>
                                <m:r>
                                  <m:rPr>
                                    <m:brk m:alnAt="25"/>
                                  </m:rP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𝑚</m:t>
                                </m:r>
                              </m:sup>
                              <m:e>
                                <m:sSubSup>
                                  <m:sSubSupPr>
                                    <m:ctrlPr>
                                      <a:rPr lang="en-US" altLang="zh-CN" sz="1600" b="0" i="1" smtClean="0">
                                        <a:latin typeface="Cambria Math" panose="02040503050406030204" pitchFamily="18" charset="0"/>
                                      </a:rPr>
                                    </m:ctrlPr>
                                  </m:sSubSupPr>
                                  <m:e>
                                    <m:r>
                                      <a:rPr lang="en-US" altLang="zh-CN" sz="1600" b="0" i="1" smtClean="0">
                                        <a:latin typeface="Cambria Math" panose="02040503050406030204" pitchFamily="18" charset="0"/>
                                      </a:rPr>
                                      <m:t>𝑤</m:t>
                                    </m:r>
                                  </m:e>
                                  <m:sub>
                                    <m:r>
                                      <a:rPr lang="en-US" altLang="zh-CN" sz="1600" b="0" i="1" smtClean="0">
                                        <a:latin typeface="Cambria Math" panose="02040503050406030204" pitchFamily="18" charset="0"/>
                                      </a:rPr>
                                      <m:t>𝑘𝑖</m:t>
                                    </m:r>
                                  </m:sub>
                                  <m:sup>
                                    <m:r>
                                      <a:rPr lang="en-US" altLang="zh-CN" sz="1600" b="0" i="1" smtClean="0">
                                        <a:latin typeface="Cambria Math" panose="02040503050406030204" pitchFamily="18" charset="0"/>
                                      </a:rPr>
                                      <m:t>′</m:t>
                                    </m:r>
                                  </m:sup>
                                </m:sSubSup>
                                <m:r>
                                  <a:rPr lang="en-US" altLang="zh-CN" sz="1600" b="0" i="1" smtClean="0">
                                    <a:latin typeface="Cambria Math" panose="02040503050406030204" pitchFamily="18" charset="0"/>
                                  </a:rPr>
                                  <m:t>𝐼</m:t>
                                </m:r>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𝑦</m:t>
                                    </m:r>
                                  </m:e>
                                  <m:sub>
                                    <m:r>
                                      <a:rPr lang="en-US" altLang="zh-CN" sz="1600" b="0" i="1" smtClean="0">
                                        <a:latin typeface="Cambria Math" panose="02040503050406030204" pitchFamily="18" charset="0"/>
                                      </a:rPr>
                                      <m:t>𝑖</m:t>
                                    </m:r>
                                  </m:sub>
                                </m:sSub>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𝐺</m:t>
                                </m:r>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𝑖</m:t>
                                    </m:r>
                                  </m:sub>
                                </m:sSub>
                                <m:r>
                                  <a:rPr lang="en-US" altLang="zh-CN" sz="1600" b="0" i="1" smtClean="0">
                                    <a:latin typeface="Cambria Math" panose="02040503050406030204" pitchFamily="18" charset="0"/>
                                  </a:rPr>
                                  <m:t>))</m:t>
                                </m:r>
                              </m:e>
                            </m:nary>
                          </m:e>
                        </m:func>
                      </m:e>
                    </m:func>
                  </m:oMath>
                </a14:m>
                <a:endParaRPr lang="en-US" altLang="zh-CN" sz="1600" dirty="0"/>
              </a:p>
              <a:p>
                <a:pPr>
                  <a:lnSpc>
                    <a:spcPct val="150000"/>
                  </a:lnSpc>
                </a:pPr>
                <a:r>
                  <a:rPr lang="zh-CN" altLang="en-US" sz="1600" b="0" dirty="0"/>
                  <a:t>此分类器</a:t>
                </a:r>
                <a14:m>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𝐺</m:t>
                        </m:r>
                      </m:e>
                      <m:sub>
                        <m:r>
                          <a:rPr lang="en-US" altLang="zh-CN" sz="1600" b="0" i="1" smtClean="0">
                            <a:latin typeface="Cambria Math" panose="02040503050406030204" pitchFamily="18" charset="0"/>
                          </a:rPr>
                          <m:t>𝑘</m:t>
                        </m:r>
                      </m:sub>
                    </m:sSub>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𝑥</m:t>
                    </m:r>
                    <m:r>
                      <a:rPr lang="en-US" altLang="zh-CN" sz="1600" b="0" i="1" smtClean="0">
                        <a:latin typeface="Cambria Math" panose="02040503050406030204" pitchFamily="18" charset="0"/>
                      </a:rPr>
                      <m:t>)</m:t>
                    </m:r>
                    <m:r>
                      <a:rPr lang="zh-CN" altLang="en-US" sz="1600" i="1">
                        <a:latin typeface="Cambria Math" panose="02040503050406030204" pitchFamily="18" charset="0"/>
                      </a:rPr>
                      <m:t>是</m:t>
                    </m:r>
                  </m:oMath>
                </a14:m>
                <a:r>
                  <a:rPr lang="en-US" altLang="zh-CN" sz="1600" b="0" dirty="0" err="1"/>
                  <a:t>Adaboost</a:t>
                </a:r>
                <a:r>
                  <a:rPr lang="zh-CN" altLang="en-US" sz="1600" b="0" dirty="0"/>
                  <a:t>算法的基本分类器，是使第</a:t>
                </a:r>
                <a:r>
                  <a:rPr lang="en-US" altLang="zh-CN" sz="1600" b="0" dirty="0"/>
                  <a:t>k</a:t>
                </a:r>
                <a:r>
                  <a:rPr lang="zh-CN" altLang="en-US" sz="1600" b="0" dirty="0"/>
                  <a:t>轮加权训练数分类误差率最小的分类器</a:t>
                </a:r>
                <a:endParaRPr lang="en-US" altLang="zh-CN" sz="1600" b="0" dirty="0"/>
              </a:p>
              <a:p>
                <a:pPr>
                  <a:lnSpc>
                    <a:spcPct val="150000"/>
                  </a:lnSpc>
                </a:pPr>
                <a:r>
                  <a:rPr lang="zh-CN" altLang="en-US" sz="1600" dirty="0"/>
                  <a:t>将</a:t>
                </a:r>
                <a14:m>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𝐺</m:t>
                        </m:r>
                      </m:e>
                      <m:sub>
                        <m:r>
                          <a:rPr lang="en-US" altLang="zh-CN" sz="1600" b="0" i="1" smtClean="0">
                            <a:latin typeface="Cambria Math" panose="02040503050406030204" pitchFamily="18" charset="0"/>
                          </a:rPr>
                          <m:t>𝑘</m:t>
                        </m:r>
                      </m:sub>
                    </m:sSub>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𝑥</m:t>
                        </m:r>
                      </m:e>
                    </m:d>
                    <m:r>
                      <a:rPr lang="zh-CN" altLang="en-US" sz="1600" i="1">
                        <a:latin typeface="Cambria Math" panose="02040503050406030204" pitchFamily="18" charset="0"/>
                      </a:rPr>
                      <m:t>带入</m:t>
                    </m:r>
                  </m:oMath>
                </a14:m>
                <a:r>
                  <a:rPr lang="zh-CN" altLang="en-US" sz="1600" dirty="0"/>
                  <a:t>损失函数，</a:t>
                </a:r>
                <a:r>
                  <a:rPr lang="zh-CN" altLang="en-US" sz="1600" b="0" dirty="0"/>
                  <a:t>先对损失函数变形</a:t>
                </a:r>
                <a:endParaRPr lang="en-US" altLang="zh-CN" sz="1600" b="0" dirty="0"/>
              </a:p>
              <a:p>
                <a:pPr>
                  <a:lnSpc>
                    <a:spcPct val="150000"/>
                  </a:lnSpc>
                </a:pPr>
                <a:r>
                  <a:rPr lang="en-US" altLang="zh-CN" sz="1600" dirty="0"/>
                  <a:t>			</a:t>
                </a:r>
                <a14:m>
                  <m:oMath xmlns:m="http://schemas.openxmlformats.org/officeDocument/2006/math">
                    <m:nary>
                      <m:naryPr>
                        <m:chr m:val="∑"/>
                        <m:ctrlPr>
                          <a:rPr lang="en-US" altLang="zh-CN" sz="160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𝑚</m:t>
                        </m:r>
                      </m:sup>
                      <m:e>
                        <m:sSubSup>
                          <m:sSubSupPr>
                            <m:ctrlPr>
                              <a:rPr lang="en-US" altLang="zh-CN" sz="1600" i="1" smtClean="0">
                                <a:latin typeface="Cambria Math" panose="02040503050406030204" pitchFamily="18" charset="0"/>
                              </a:rPr>
                            </m:ctrlPr>
                          </m:sSubSupPr>
                          <m:e>
                            <m:r>
                              <a:rPr lang="en-US" altLang="zh-CN" sz="1600" b="0" i="1" smtClean="0">
                                <a:latin typeface="Cambria Math" panose="02040503050406030204" pitchFamily="18" charset="0"/>
                              </a:rPr>
                              <m:t>𝑤</m:t>
                            </m:r>
                          </m:e>
                          <m:sub>
                            <m:r>
                              <a:rPr lang="en-US" altLang="zh-CN" sz="1600" b="0" i="1" smtClean="0">
                                <a:latin typeface="Cambria Math" panose="02040503050406030204" pitchFamily="18" charset="0"/>
                              </a:rPr>
                              <m:t>𝑘𝑖</m:t>
                            </m:r>
                          </m:sub>
                          <m:sup>
                            <m:r>
                              <a:rPr lang="en-US" altLang="zh-CN" sz="1600" b="0" i="1" smtClean="0">
                                <a:latin typeface="Cambria Math" panose="02040503050406030204" pitchFamily="18" charset="0"/>
                              </a:rPr>
                              <m:t>′</m:t>
                            </m:r>
                          </m:sup>
                        </m:sSubSup>
                        <m:r>
                          <m:rPr>
                            <m:sty m:val="p"/>
                          </m:rPr>
                          <a:rPr lang="en-US" altLang="zh-CN" sz="1600" b="0" i="0" smtClean="0">
                            <a:latin typeface="Cambria Math" panose="02040503050406030204" pitchFamily="18" charset="0"/>
                          </a:rPr>
                          <m:t>exp</m:t>
                        </m:r>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𝑦</m:t>
                            </m:r>
                          </m:e>
                          <m:sub>
                            <m:r>
                              <a:rPr lang="en-US" altLang="zh-CN" sz="1600" b="0" i="1" smtClean="0">
                                <a:latin typeface="Cambria Math" panose="02040503050406030204" pitchFamily="18" charset="0"/>
                              </a:rPr>
                              <m:t>𝑖</m:t>
                            </m:r>
                          </m:sub>
                        </m:sSub>
                        <m:r>
                          <a:rPr lang="en-US" altLang="zh-CN" sz="1600" b="0" i="1" smtClean="0">
                            <a:latin typeface="Cambria Math" panose="02040503050406030204" pitchFamily="18" charset="0"/>
                          </a:rPr>
                          <m:t>𝛼</m:t>
                        </m:r>
                        <m:r>
                          <a:rPr lang="en-US" altLang="zh-CN" sz="1600" b="0" i="1" smtClean="0">
                            <a:latin typeface="Cambria Math" panose="02040503050406030204" pitchFamily="18" charset="0"/>
                          </a:rPr>
                          <m:t>𝐺</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𝑥</m:t>
                        </m:r>
                        <m:r>
                          <a:rPr lang="en-US" altLang="zh-CN" sz="1600" b="0" i="1" smtClean="0">
                            <a:latin typeface="Cambria Math" panose="02040503050406030204" pitchFamily="18" charset="0"/>
                          </a:rPr>
                          <m:t>)]</m:t>
                        </m:r>
                      </m:e>
                    </m:nary>
                  </m:oMath>
                </a14:m>
                <a:endParaRPr lang="en-US" altLang="zh-CN" sz="1600" dirty="0"/>
              </a:p>
              <a:p>
                <a:pPr>
                  <a:lnSpc>
                    <a:spcPct val="150000"/>
                  </a:lnSpc>
                </a:pPr>
                <a:r>
                  <a:rPr lang="en-US" altLang="zh-CN" sz="1600" dirty="0"/>
                  <a:t>				</a:t>
                </a:r>
                <a14:m>
                  <m:oMath xmlns:m="http://schemas.openxmlformats.org/officeDocument/2006/math">
                    <m:r>
                      <a:rPr lang="en-US" altLang="zh-CN" sz="1600" b="0" i="1" smtClean="0">
                        <a:latin typeface="Cambria Math" panose="02040503050406030204" pitchFamily="18" charset="0"/>
                      </a:rPr>
                      <m:t>= </m:t>
                    </m:r>
                    <m:nary>
                      <m:naryPr>
                        <m:chr m:val="∑"/>
                        <m:supHide m:val="on"/>
                        <m:ctrlPr>
                          <a:rPr lang="en-US" altLang="zh-CN" sz="1600" b="0" i="1" smtClean="0">
                            <a:latin typeface="Cambria Math" panose="02040503050406030204" pitchFamily="18" charset="0"/>
                          </a:rPr>
                        </m:ctrlPr>
                      </m:naryPr>
                      <m:sub>
                        <m:r>
                          <m:rPr>
                            <m:brk m:alnAt="7"/>
                          </m:rPr>
                          <a:rPr lang="en-US" altLang="zh-CN" sz="1600" b="0" i="1" smtClean="0">
                            <a:latin typeface="Cambria Math" panose="02040503050406030204" pitchFamily="18" charset="0"/>
                          </a:rPr>
                          <m:t>𝑦</m:t>
                        </m:r>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m:rPr>
                                <m:brk m:alnAt="7"/>
                              </m:rPr>
                              <a:rPr lang="en-US" altLang="zh-CN" sz="1600" b="0" i="1" smtClean="0">
                                <a:latin typeface="Cambria Math" panose="02040503050406030204" pitchFamily="18" charset="0"/>
                              </a:rPr>
                              <m:t>𝐺</m:t>
                            </m:r>
                          </m:e>
                          <m:sub>
                            <m:r>
                              <m:rPr>
                                <m:brk m:alnAt="7"/>
                              </m:rPr>
                              <a:rPr lang="en-US" altLang="zh-CN" sz="1600" b="0" i="1" smtClean="0">
                                <a:latin typeface="Cambria Math" panose="02040503050406030204" pitchFamily="18" charset="0"/>
                              </a:rPr>
                              <m:t>𝑚</m:t>
                            </m:r>
                          </m:sub>
                        </m:sSub>
                        <m:r>
                          <m:rPr>
                            <m:brk m:alnAt="7"/>
                          </m:rP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m:rPr>
                                <m:brk m:alnAt="7"/>
                              </m:rPr>
                              <a:rPr lang="en-US" altLang="zh-CN" sz="1600" b="0" i="1" smtClean="0">
                                <a:latin typeface="Cambria Math" panose="02040503050406030204" pitchFamily="18" charset="0"/>
                              </a:rPr>
                              <m:t>𝑥</m:t>
                            </m:r>
                          </m:e>
                          <m:sub>
                            <m:r>
                              <m:rPr>
                                <m:brk m:alnAt="7"/>
                              </m:rPr>
                              <a:rPr lang="en-US" altLang="zh-CN" sz="1600" b="0" i="1" smtClean="0">
                                <a:latin typeface="Cambria Math" panose="02040503050406030204" pitchFamily="18" charset="0"/>
                              </a:rPr>
                              <m:t>𝑖</m:t>
                            </m:r>
                          </m:sub>
                        </m:sSub>
                        <m:r>
                          <m:rPr>
                            <m:brk m:alnAt="7"/>
                          </m:rPr>
                          <a:rPr lang="en-US" altLang="zh-CN" sz="1600" b="0" i="1" smtClean="0">
                            <a:latin typeface="Cambria Math" panose="02040503050406030204" pitchFamily="18" charset="0"/>
                          </a:rPr>
                          <m:t>)</m:t>
                        </m:r>
                      </m:sub>
                      <m:sup/>
                      <m:e>
                        <m:sSubSup>
                          <m:sSubSupPr>
                            <m:ctrlPr>
                              <a:rPr lang="en-US" altLang="zh-CN" sz="1600" b="0" i="1" smtClean="0">
                                <a:latin typeface="Cambria Math" panose="02040503050406030204" pitchFamily="18" charset="0"/>
                              </a:rPr>
                            </m:ctrlPr>
                          </m:sSubSupPr>
                          <m:e>
                            <m:r>
                              <a:rPr lang="en-US" altLang="zh-CN" sz="1600" b="0" i="1" smtClean="0">
                                <a:latin typeface="Cambria Math" panose="02040503050406030204" pitchFamily="18" charset="0"/>
                              </a:rPr>
                              <m:t>𝑤</m:t>
                            </m:r>
                          </m:e>
                          <m:sub>
                            <m:r>
                              <a:rPr lang="en-US" altLang="zh-CN" sz="1600" b="0" i="1" smtClean="0">
                                <a:latin typeface="Cambria Math" panose="02040503050406030204" pitchFamily="18" charset="0"/>
                              </a:rPr>
                              <m:t>𝑘𝑖</m:t>
                            </m:r>
                          </m:sub>
                          <m:sup>
                            <m:r>
                              <a:rPr lang="en-US" altLang="zh-CN" sz="1600" b="0" i="1" smtClean="0">
                                <a:latin typeface="Cambria Math" panose="02040503050406030204" pitchFamily="18" charset="0"/>
                              </a:rPr>
                              <m:t>′</m:t>
                            </m:r>
                          </m:sup>
                        </m:sSubSup>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𝑒</m:t>
                            </m:r>
                          </m:e>
                          <m:sup>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𝛼</m:t>
                            </m:r>
                          </m:sup>
                        </m:sSup>
                      </m:e>
                    </m:nary>
                    <m:r>
                      <a:rPr lang="en-US" altLang="zh-CN" sz="1600" b="0" i="1" smtClean="0">
                        <a:latin typeface="Cambria Math" panose="02040503050406030204" pitchFamily="18" charset="0"/>
                      </a:rPr>
                      <m:t>+</m:t>
                    </m:r>
                    <m:nary>
                      <m:naryPr>
                        <m:chr m:val="∑"/>
                        <m:supHide m:val="on"/>
                        <m:ctrlPr>
                          <a:rPr lang="en-US" altLang="zh-CN" sz="1600" i="1">
                            <a:latin typeface="Cambria Math" panose="02040503050406030204" pitchFamily="18" charset="0"/>
                          </a:rPr>
                        </m:ctrlPr>
                      </m:naryPr>
                      <m:sub>
                        <m:r>
                          <m:rPr>
                            <m:brk m:alnAt="7"/>
                          </m:rPr>
                          <a:rPr lang="en-US" altLang="zh-CN" sz="1600" i="1">
                            <a:latin typeface="Cambria Math" panose="02040503050406030204" pitchFamily="18" charset="0"/>
                          </a:rPr>
                          <m:t>𝑦</m:t>
                        </m:r>
                        <m:r>
                          <a:rPr lang="en-US" altLang="zh-CN" sz="1600" b="0" i="1" smtClean="0">
                            <a:latin typeface="Cambria Math" panose="02040503050406030204" pitchFamily="18" charset="0"/>
                          </a:rPr>
                          <m:t>≠</m:t>
                        </m:r>
                        <m:sSub>
                          <m:sSubPr>
                            <m:ctrlPr>
                              <a:rPr lang="en-US" altLang="zh-CN" sz="1600" i="1">
                                <a:latin typeface="Cambria Math" panose="02040503050406030204" pitchFamily="18" charset="0"/>
                              </a:rPr>
                            </m:ctrlPr>
                          </m:sSubPr>
                          <m:e>
                            <m:r>
                              <m:rPr>
                                <m:brk m:alnAt="7"/>
                              </m:rPr>
                              <a:rPr lang="en-US" altLang="zh-CN" sz="1600" i="1">
                                <a:latin typeface="Cambria Math" panose="02040503050406030204" pitchFamily="18" charset="0"/>
                              </a:rPr>
                              <m:t>𝐺</m:t>
                            </m:r>
                          </m:e>
                          <m:sub>
                            <m:r>
                              <m:rPr>
                                <m:brk m:alnAt="7"/>
                              </m:rPr>
                              <a:rPr lang="en-US" altLang="zh-CN" sz="1600" i="1">
                                <a:latin typeface="Cambria Math" panose="02040503050406030204" pitchFamily="18" charset="0"/>
                              </a:rPr>
                              <m:t>𝑚</m:t>
                            </m:r>
                          </m:sub>
                        </m:sSub>
                        <m:r>
                          <m:rPr>
                            <m:brk m:alnAt="7"/>
                          </m:rP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m:rPr>
                                <m:brk m:alnAt="7"/>
                              </m:rPr>
                              <a:rPr lang="en-US" altLang="zh-CN" sz="1600" i="1">
                                <a:latin typeface="Cambria Math" panose="02040503050406030204" pitchFamily="18" charset="0"/>
                              </a:rPr>
                              <m:t>𝑥</m:t>
                            </m:r>
                          </m:e>
                          <m:sub>
                            <m:r>
                              <m:rPr>
                                <m:brk m:alnAt="7"/>
                              </m:rPr>
                              <a:rPr lang="en-US" altLang="zh-CN" sz="1600" i="1">
                                <a:latin typeface="Cambria Math" panose="02040503050406030204" pitchFamily="18" charset="0"/>
                              </a:rPr>
                              <m:t>𝑖</m:t>
                            </m:r>
                          </m:sub>
                        </m:sSub>
                        <m:r>
                          <m:rPr>
                            <m:brk m:alnAt="7"/>
                          </m:rPr>
                          <a:rPr lang="en-US" altLang="zh-CN" sz="1600" i="1">
                            <a:latin typeface="Cambria Math" panose="02040503050406030204" pitchFamily="18" charset="0"/>
                          </a:rPr>
                          <m:t>)</m:t>
                        </m:r>
                      </m:sub>
                      <m:sup/>
                      <m:e>
                        <m:sSubSup>
                          <m:sSubSupPr>
                            <m:ctrlPr>
                              <a:rPr lang="en-US" altLang="zh-CN" sz="1600" i="1">
                                <a:latin typeface="Cambria Math" panose="02040503050406030204" pitchFamily="18" charset="0"/>
                              </a:rPr>
                            </m:ctrlPr>
                          </m:sSubSupPr>
                          <m:e>
                            <m:r>
                              <a:rPr lang="en-US" altLang="zh-CN" sz="1600" i="1">
                                <a:latin typeface="Cambria Math" panose="02040503050406030204" pitchFamily="18" charset="0"/>
                              </a:rPr>
                              <m:t>𝑤</m:t>
                            </m:r>
                          </m:e>
                          <m:sub>
                            <m:r>
                              <a:rPr lang="en-US" altLang="zh-CN" sz="1600" i="1">
                                <a:latin typeface="Cambria Math" panose="02040503050406030204" pitchFamily="18" charset="0"/>
                              </a:rPr>
                              <m:t>𝑘𝑖</m:t>
                            </m:r>
                          </m:sub>
                          <m:sup>
                            <m:r>
                              <a:rPr lang="en-US" altLang="zh-CN" sz="1600" i="1">
                                <a:latin typeface="Cambria Math" panose="02040503050406030204" pitchFamily="18" charset="0"/>
                              </a:rPr>
                              <m:t>′</m:t>
                            </m:r>
                          </m:sup>
                        </m:sSubSup>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𝑒</m:t>
                            </m:r>
                          </m:e>
                          <m:sup>
                            <m:r>
                              <a:rPr lang="en-US" altLang="zh-CN" sz="1600" i="1">
                                <a:latin typeface="Cambria Math" panose="02040503050406030204" pitchFamily="18" charset="0"/>
                              </a:rPr>
                              <m:t>𝛼</m:t>
                            </m:r>
                          </m:sup>
                        </m:sSup>
                      </m:e>
                    </m:nary>
                  </m:oMath>
                </a14:m>
                <a:endParaRPr lang="en-US" altLang="zh-CN" sz="1600" dirty="0"/>
              </a:p>
              <a:p>
                <a:pPr>
                  <a:lnSpc>
                    <a:spcPct val="150000"/>
                  </a:lnSpc>
                </a:pPr>
                <a:r>
                  <a:rPr lang="en-US" altLang="zh-CN" sz="1600" dirty="0"/>
                  <a:t>				</a:t>
                </a:r>
                <a14:m>
                  <m:oMath xmlns:m="http://schemas.openxmlformats.org/officeDocument/2006/math">
                    <m:r>
                      <a:rPr lang="en-US" altLang="zh-CN" sz="1600" b="0" i="1" smtClean="0">
                        <a:latin typeface="Cambria Math" panose="02040503050406030204" pitchFamily="18" charset="0"/>
                      </a:rPr>
                      <m:t>=</m:t>
                    </m:r>
                    <m:d>
                      <m:dPr>
                        <m:ctrlPr>
                          <a:rPr lang="en-US" altLang="zh-CN" sz="1600" b="0" i="1" smtClean="0">
                            <a:latin typeface="Cambria Math" panose="02040503050406030204" pitchFamily="18" charset="0"/>
                          </a:rPr>
                        </m:ctrlPr>
                      </m:dPr>
                      <m:e>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𝑒</m:t>
                            </m:r>
                          </m:e>
                          <m:sup>
                            <m:r>
                              <a:rPr lang="en-US" altLang="zh-CN" sz="1600" b="0" i="1" smtClean="0">
                                <a:latin typeface="Cambria Math" panose="02040503050406030204" pitchFamily="18" charset="0"/>
                              </a:rPr>
                              <m:t>𝛼</m:t>
                            </m:r>
                          </m:sup>
                        </m:sSup>
                        <m:r>
                          <a:rPr lang="en-US" altLang="zh-CN" sz="1600" b="0" i="1" smtClean="0">
                            <a:latin typeface="Cambria Math" panose="02040503050406030204" pitchFamily="18" charset="0"/>
                          </a:rPr>
                          <m:t> −</m:t>
                        </m:r>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𝑒</m:t>
                            </m:r>
                          </m:e>
                          <m:sup>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𝛼</m:t>
                            </m:r>
                          </m:sup>
                        </m:sSup>
                      </m:e>
                    </m:d>
                    <m:nary>
                      <m:naryPr>
                        <m:chr m:val="∑"/>
                        <m:limLoc m:val="subSup"/>
                        <m:ctrlPr>
                          <a:rPr lang="en-US" altLang="zh-CN" sz="1600" b="0" i="1" smtClean="0">
                            <a:latin typeface="Cambria Math" panose="02040503050406030204" pitchFamily="18" charset="0"/>
                          </a:rPr>
                        </m:ctrlPr>
                      </m:naryPr>
                      <m:sub>
                        <m:r>
                          <m:rPr>
                            <m:brk m:alnAt="25"/>
                          </m:rP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𝑚</m:t>
                        </m:r>
                      </m:sup>
                      <m:e>
                        <m:sSubSup>
                          <m:sSubSupPr>
                            <m:ctrlPr>
                              <a:rPr lang="en-US" altLang="zh-CN" sz="1600" b="0" i="1" smtClean="0">
                                <a:latin typeface="Cambria Math" panose="02040503050406030204" pitchFamily="18" charset="0"/>
                              </a:rPr>
                            </m:ctrlPr>
                          </m:sSubSupPr>
                          <m:e>
                            <m:r>
                              <a:rPr lang="en-US" altLang="zh-CN" sz="1600" b="0" i="1" smtClean="0">
                                <a:latin typeface="Cambria Math" panose="02040503050406030204" pitchFamily="18" charset="0"/>
                              </a:rPr>
                              <m:t>𝑤</m:t>
                            </m:r>
                          </m:e>
                          <m:sub>
                            <m:r>
                              <a:rPr lang="en-US" altLang="zh-CN" sz="1600" b="0" i="1" smtClean="0">
                                <a:latin typeface="Cambria Math" panose="02040503050406030204" pitchFamily="18" charset="0"/>
                              </a:rPr>
                              <m:t>𝑚𝑖</m:t>
                            </m:r>
                          </m:sub>
                          <m:sup>
                            <m:r>
                              <a:rPr lang="en-US" altLang="zh-CN" sz="1600" b="0" i="1" smtClean="0">
                                <a:latin typeface="Cambria Math" panose="02040503050406030204" pitchFamily="18" charset="0"/>
                              </a:rPr>
                              <m:t>′</m:t>
                            </m:r>
                          </m:sup>
                        </m:sSubSup>
                      </m:e>
                    </m:nary>
                    <m:r>
                      <a:rPr lang="en-US" altLang="zh-CN" sz="1600" b="0" i="1" smtClean="0">
                        <a:latin typeface="Cambria Math" panose="02040503050406030204" pitchFamily="18" charset="0"/>
                      </a:rPr>
                      <m:t>𝐼</m:t>
                    </m:r>
                    <m:d>
                      <m:dPr>
                        <m:ctrlPr>
                          <a:rPr lang="en-US" altLang="zh-CN" sz="1600" b="0" i="1" smtClean="0">
                            <a:latin typeface="Cambria Math" panose="02040503050406030204" pitchFamily="18" charset="0"/>
                          </a:rPr>
                        </m:ctrlPr>
                      </m:dPr>
                      <m:e>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𝑦</m:t>
                            </m:r>
                          </m:e>
                          <m:sub>
                            <m:r>
                              <a:rPr lang="en-US" altLang="zh-CN" sz="1600" b="0" i="1" smtClean="0">
                                <a:latin typeface="Cambria Math" panose="02040503050406030204" pitchFamily="18" charset="0"/>
                              </a:rPr>
                              <m:t>𝑖</m:t>
                            </m:r>
                          </m:sub>
                        </m:sSub>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𝐺</m:t>
                        </m:r>
                        <m:d>
                          <m:dPr>
                            <m:ctrlPr>
                              <a:rPr lang="en-US" altLang="zh-CN" sz="1600" b="0" i="1" smtClean="0">
                                <a:latin typeface="Cambria Math" panose="02040503050406030204" pitchFamily="18" charset="0"/>
                              </a:rPr>
                            </m:ctrlPr>
                          </m:dPr>
                          <m:e>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𝑖</m:t>
                                </m:r>
                              </m:sub>
                            </m:sSub>
                          </m:e>
                        </m:d>
                      </m:e>
                    </m:d>
                    <m:r>
                      <a:rPr lang="en-US" altLang="zh-CN" sz="1600" b="0" i="1" smtClean="0">
                        <a:latin typeface="Cambria Math" panose="02040503050406030204" pitchFamily="18" charset="0"/>
                      </a:rPr>
                      <m:t>+</m:t>
                    </m:r>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𝑒</m:t>
                        </m:r>
                      </m:e>
                      <m:sup>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𝛼</m:t>
                        </m:r>
                      </m:sup>
                    </m:sSup>
                    <m:nary>
                      <m:naryPr>
                        <m:chr m:val="∑"/>
                        <m:ctrlPr>
                          <a:rPr lang="en-US" altLang="zh-CN" sz="1600" b="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𝑚</m:t>
                        </m:r>
                      </m:sup>
                      <m:e>
                        <m:sSubSup>
                          <m:sSubSupPr>
                            <m:ctrlPr>
                              <a:rPr lang="en-US" altLang="zh-CN" sz="1600" b="0" i="1" smtClean="0">
                                <a:latin typeface="Cambria Math" panose="02040503050406030204" pitchFamily="18" charset="0"/>
                              </a:rPr>
                            </m:ctrlPr>
                          </m:sSubSupPr>
                          <m:e>
                            <m:r>
                              <a:rPr lang="en-US" altLang="zh-CN" sz="1600" b="0" i="1" smtClean="0">
                                <a:latin typeface="Cambria Math" panose="02040503050406030204" pitchFamily="18" charset="0"/>
                              </a:rPr>
                              <m:t>𝑤</m:t>
                            </m:r>
                          </m:e>
                          <m:sub>
                            <m:r>
                              <a:rPr lang="en-US" altLang="zh-CN" sz="1600" b="0" i="1" smtClean="0">
                                <a:latin typeface="Cambria Math" panose="02040503050406030204" pitchFamily="18" charset="0"/>
                              </a:rPr>
                              <m:t>𝑚𝑖</m:t>
                            </m:r>
                          </m:sub>
                          <m:sup>
                            <m:r>
                              <a:rPr lang="en-US" altLang="zh-CN" sz="1600" b="0" i="1" smtClean="0">
                                <a:latin typeface="Cambria Math" panose="02040503050406030204" pitchFamily="18" charset="0"/>
                              </a:rPr>
                              <m:t>′</m:t>
                            </m:r>
                          </m:sup>
                        </m:sSubSup>
                      </m:e>
                    </m:nary>
                  </m:oMath>
                </a14:m>
                <a:endParaRPr lang="en-US" altLang="zh-CN" sz="1600" dirty="0"/>
              </a:p>
              <a:p>
                <a:pPr>
                  <a:lnSpc>
                    <a:spcPct val="150000"/>
                  </a:lnSpc>
                </a:pPr>
                <a:r>
                  <a:rPr lang="zh-CN" altLang="en-US" sz="1600" dirty="0"/>
                  <a:t>上式子对</a:t>
                </a:r>
                <a14:m>
                  <m:oMath xmlns:m="http://schemas.openxmlformats.org/officeDocument/2006/math">
                    <m:r>
                      <a:rPr lang="en-US" altLang="zh-CN" sz="1600" b="0" i="1" smtClean="0">
                        <a:latin typeface="Cambria Math" panose="02040503050406030204" pitchFamily="18" charset="0"/>
                      </a:rPr>
                      <m:t>𝛼</m:t>
                    </m:r>
                    <m:r>
                      <a:rPr lang="zh-CN" altLang="en-US" sz="1600" i="1">
                        <a:latin typeface="Cambria Math" panose="02040503050406030204" pitchFamily="18" charset="0"/>
                      </a:rPr>
                      <m:t>求导</m:t>
                    </m:r>
                  </m:oMath>
                </a14:m>
                <a:r>
                  <a:rPr lang="zh-CN" altLang="en-US" sz="1600" dirty="0"/>
                  <a:t>并使其等于</a:t>
                </a:r>
                <a14:m>
                  <m:oMath xmlns:m="http://schemas.openxmlformats.org/officeDocument/2006/math">
                    <m:r>
                      <a:rPr lang="en-US" altLang="zh-CN" sz="1600" b="0" i="1" smtClean="0">
                        <a:latin typeface="Cambria Math" panose="02040503050406030204" pitchFamily="18" charset="0"/>
                      </a:rPr>
                      <m:t>0</m:t>
                    </m:r>
                  </m:oMath>
                </a14:m>
                <a:r>
                  <a:rPr lang="zh-CN" altLang="en-US" sz="1600" dirty="0"/>
                  <a:t>，</a:t>
                </a:r>
                <a:endParaRPr lang="en-US" altLang="zh-CN" sz="1600" dirty="0"/>
              </a:p>
              <a:p>
                <a:pPr>
                  <a:lnSpc>
                    <a:spcPct val="150000"/>
                  </a:lnSpc>
                </a:pPr>
                <a:r>
                  <a:rPr lang="en-US" altLang="zh-CN" sz="1600" dirty="0"/>
                  <a:t>				</a:t>
                </a:r>
                <a14:m>
                  <m:oMath xmlns:m="http://schemas.openxmlformats.org/officeDocument/2006/math">
                    <m:d>
                      <m:dPr>
                        <m:ctrlPr>
                          <a:rPr lang="en-US" altLang="zh-CN" sz="1600" i="1">
                            <a:latin typeface="Cambria Math" panose="02040503050406030204" pitchFamily="18" charset="0"/>
                          </a:rPr>
                        </m:ctrlPr>
                      </m:dPr>
                      <m:e>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𝑒</m:t>
                            </m:r>
                          </m:e>
                          <m:sup>
                            <m:r>
                              <a:rPr lang="en-US" altLang="zh-CN" sz="1600" i="1">
                                <a:latin typeface="Cambria Math" panose="02040503050406030204" pitchFamily="18" charset="0"/>
                              </a:rPr>
                              <m:t>𝛼</m:t>
                            </m:r>
                          </m:sup>
                        </m:sSup>
                        <m:r>
                          <a:rPr lang="en-US" altLang="zh-CN" sz="1600" b="0" i="1" smtClean="0">
                            <a:latin typeface="Cambria Math" panose="02040503050406030204" pitchFamily="18" charset="0"/>
                          </a:rPr>
                          <m:t>+</m:t>
                        </m:r>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𝑒</m:t>
                            </m:r>
                          </m:e>
                          <m:sup>
                            <m:r>
                              <a:rPr lang="en-US" altLang="zh-CN" sz="1600" i="1">
                                <a:latin typeface="Cambria Math" panose="02040503050406030204" pitchFamily="18" charset="0"/>
                              </a:rPr>
                              <m:t>−</m:t>
                            </m:r>
                            <m:r>
                              <a:rPr lang="en-US" altLang="zh-CN" sz="1600" i="1">
                                <a:latin typeface="Cambria Math" panose="02040503050406030204" pitchFamily="18" charset="0"/>
                              </a:rPr>
                              <m:t>𝛼</m:t>
                            </m:r>
                          </m:sup>
                        </m:sSup>
                      </m:e>
                    </m:d>
                    <m:nary>
                      <m:naryPr>
                        <m:chr m:val="∑"/>
                        <m:limLoc m:val="subSup"/>
                        <m:ctrlPr>
                          <a:rPr lang="en-US" altLang="zh-CN" sz="1600" i="1">
                            <a:latin typeface="Cambria Math" panose="02040503050406030204" pitchFamily="18" charset="0"/>
                          </a:rPr>
                        </m:ctrlPr>
                      </m:naryPr>
                      <m:sub>
                        <m:r>
                          <m:rPr>
                            <m:brk m:alnAt="25"/>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𝑚</m:t>
                        </m:r>
                      </m:sup>
                      <m:e>
                        <m:sSubSup>
                          <m:sSubSupPr>
                            <m:ctrlPr>
                              <a:rPr lang="en-US" altLang="zh-CN" sz="1600" i="1">
                                <a:latin typeface="Cambria Math" panose="02040503050406030204" pitchFamily="18" charset="0"/>
                              </a:rPr>
                            </m:ctrlPr>
                          </m:sSubSupPr>
                          <m:e>
                            <m:r>
                              <a:rPr lang="en-US" altLang="zh-CN" sz="1600" i="1">
                                <a:latin typeface="Cambria Math" panose="02040503050406030204" pitchFamily="18" charset="0"/>
                              </a:rPr>
                              <m:t>𝑤</m:t>
                            </m:r>
                          </m:e>
                          <m:sub>
                            <m:r>
                              <a:rPr lang="en-US" altLang="zh-CN" sz="1600" i="1">
                                <a:latin typeface="Cambria Math" panose="02040503050406030204" pitchFamily="18" charset="0"/>
                              </a:rPr>
                              <m:t>𝑚𝑖</m:t>
                            </m:r>
                          </m:sub>
                          <m:sup>
                            <m:r>
                              <a:rPr lang="en-US" altLang="zh-CN" sz="1600" i="1">
                                <a:latin typeface="Cambria Math" panose="02040503050406030204" pitchFamily="18" charset="0"/>
                              </a:rPr>
                              <m:t>′</m:t>
                            </m:r>
                          </m:sup>
                        </m:sSubSup>
                      </m:e>
                    </m:nary>
                    <m:r>
                      <a:rPr lang="en-US" altLang="zh-CN" sz="1600" i="1">
                        <a:latin typeface="Cambria Math" panose="02040503050406030204" pitchFamily="18" charset="0"/>
                      </a:rPr>
                      <m:t>𝐼</m:t>
                    </m:r>
                    <m:d>
                      <m:dPr>
                        <m:ctrlPr>
                          <a:rPr lang="en-US" altLang="zh-CN" sz="1600" i="1">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i="1">
                                <a:latin typeface="Cambria Math" panose="02040503050406030204" pitchFamily="18" charset="0"/>
                              </a:rPr>
                              <m:t>𝑖</m:t>
                            </m:r>
                          </m:sub>
                        </m:sSub>
                        <m:r>
                          <a:rPr lang="en-US" altLang="zh-CN" sz="1600" i="1">
                            <a:latin typeface="Cambria Math" panose="02040503050406030204" pitchFamily="18" charset="0"/>
                          </a:rPr>
                          <m:t>≠</m:t>
                        </m:r>
                        <m:r>
                          <a:rPr lang="en-US" altLang="zh-CN" sz="1600" i="1">
                            <a:latin typeface="Cambria Math" panose="02040503050406030204" pitchFamily="18" charset="0"/>
                          </a:rPr>
                          <m:t>𝐺</m:t>
                        </m:r>
                        <m:d>
                          <m:dPr>
                            <m:ctrlPr>
                              <a:rPr lang="en-US" altLang="zh-CN" sz="1600" i="1">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d>
                      </m:e>
                    </m:d>
                    <m:r>
                      <a:rPr lang="en-US" altLang="zh-CN" sz="1600" b="0" i="1" smtClean="0">
                        <a:latin typeface="Cambria Math" panose="02040503050406030204" pitchFamily="18" charset="0"/>
                      </a:rPr>
                      <m:t>−</m:t>
                    </m:r>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𝑒</m:t>
                        </m:r>
                      </m:e>
                      <m:sup>
                        <m:r>
                          <a:rPr lang="en-US" altLang="zh-CN" sz="1600" i="1">
                            <a:latin typeface="Cambria Math" panose="02040503050406030204" pitchFamily="18" charset="0"/>
                          </a:rPr>
                          <m:t>−</m:t>
                        </m:r>
                        <m:r>
                          <a:rPr lang="en-US" altLang="zh-CN" sz="1600" i="1">
                            <a:latin typeface="Cambria Math" panose="02040503050406030204" pitchFamily="18" charset="0"/>
                          </a:rPr>
                          <m:t>𝛼</m:t>
                        </m:r>
                      </m:sup>
                    </m:sSup>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𝑚</m:t>
                        </m:r>
                      </m:sup>
                      <m:e>
                        <m:sSubSup>
                          <m:sSubSupPr>
                            <m:ctrlPr>
                              <a:rPr lang="en-US" altLang="zh-CN" sz="1600" i="1">
                                <a:latin typeface="Cambria Math" panose="02040503050406030204" pitchFamily="18" charset="0"/>
                              </a:rPr>
                            </m:ctrlPr>
                          </m:sSubSupPr>
                          <m:e>
                            <m:r>
                              <a:rPr lang="en-US" altLang="zh-CN" sz="1600" i="1">
                                <a:latin typeface="Cambria Math" panose="02040503050406030204" pitchFamily="18" charset="0"/>
                              </a:rPr>
                              <m:t>𝑤</m:t>
                            </m:r>
                          </m:e>
                          <m:sub>
                            <m:r>
                              <a:rPr lang="en-US" altLang="zh-CN" sz="1600" i="1">
                                <a:latin typeface="Cambria Math" panose="02040503050406030204" pitchFamily="18" charset="0"/>
                              </a:rPr>
                              <m:t>𝑚𝑖</m:t>
                            </m:r>
                          </m:sub>
                          <m:sup>
                            <m:r>
                              <a:rPr lang="en-US" altLang="zh-CN" sz="1600" i="1">
                                <a:latin typeface="Cambria Math" panose="02040503050406030204" pitchFamily="18" charset="0"/>
                              </a:rPr>
                              <m:t>′</m:t>
                            </m:r>
                          </m:sup>
                        </m:sSubSup>
                      </m:e>
                    </m:nary>
                    <m:r>
                      <a:rPr lang="en-US" altLang="zh-CN" sz="1600" b="0" i="1" smtClean="0">
                        <a:latin typeface="Cambria Math" panose="02040503050406030204" pitchFamily="18" charset="0"/>
                      </a:rPr>
                      <m:t>=0</m:t>
                    </m:r>
                  </m:oMath>
                </a14:m>
                <a:endParaRPr lang="en-US" altLang="zh-CN" sz="1600" dirty="0"/>
              </a:p>
              <a:p>
                <a:pPr>
                  <a:lnSpc>
                    <a:spcPct val="150000"/>
                  </a:lnSpc>
                </a:pPr>
                <a:r>
                  <a:rPr lang="zh-CN" altLang="en-US" sz="1600" dirty="0"/>
                  <a:t>又因为分类误差率</a:t>
                </a:r>
                <a14:m>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𝑒</m:t>
                        </m:r>
                      </m:e>
                      <m:sub>
                        <m:r>
                          <a:rPr lang="en-US" altLang="zh-CN" sz="1600" b="0" i="1" smtClean="0">
                            <a:latin typeface="Cambria Math" panose="02040503050406030204" pitchFamily="18" charset="0"/>
                          </a:rPr>
                          <m:t>𝑚</m:t>
                        </m:r>
                      </m:sub>
                    </m:sSub>
                  </m:oMath>
                </a14:m>
                <a:r>
                  <a:rPr lang="zh-CN" altLang="en-US" sz="1600" dirty="0"/>
                  <a:t>为</a:t>
                </a:r>
                <a:endParaRPr lang="en-US" altLang="zh-CN" sz="1600" dirty="0"/>
              </a:p>
              <a:p>
                <a:pPr>
                  <a:lnSpc>
                    <a:spcPct val="150000"/>
                  </a:lnSpc>
                </a:pPr>
                <a:r>
                  <a:rPr lang="en-US" altLang="zh-CN" sz="1600" dirty="0"/>
                  <a:t>				</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𝑒</m:t>
                        </m:r>
                      </m:e>
                      <m:sub>
                        <m:r>
                          <a:rPr lang="en-US" altLang="zh-CN" sz="1600" i="1">
                            <a:latin typeface="Cambria Math" panose="02040503050406030204" pitchFamily="18" charset="0"/>
                          </a:rPr>
                          <m:t>𝑚</m:t>
                        </m:r>
                      </m:sub>
                    </m:sSub>
                    <m:r>
                      <a:rPr lang="en-US" altLang="zh-CN" sz="1600" i="1">
                        <a:latin typeface="Cambria Math" panose="02040503050406030204" pitchFamily="18" charset="0"/>
                      </a:rPr>
                      <m:t>=</m:t>
                    </m:r>
                    <m:r>
                      <a:rPr lang="en-US" altLang="zh-CN" sz="1600" i="1">
                        <a:latin typeface="Cambria Math" panose="02040503050406030204" pitchFamily="18" charset="0"/>
                      </a:rPr>
                      <m:t>𝑃</m:t>
                    </m:r>
                    <m:d>
                      <m:dPr>
                        <m:ctrlPr>
                          <a:rPr lang="en-US" altLang="zh-CN" sz="1600" i="1">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𝐺</m:t>
                            </m:r>
                          </m:e>
                          <m:sub>
                            <m:r>
                              <a:rPr lang="en-US" altLang="zh-CN" sz="1600" i="1">
                                <a:latin typeface="Cambria Math" panose="02040503050406030204" pitchFamily="18" charset="0"/>
                              </a:rPr>
                              <m:t>𝑚</m:t>
                            </m:r>
                          </m:sub>
                        </m:sSub>
                        <m:d>
                          <m:dPr>
                            <m:ctrlPr>
                              <a:rPr lang="en-US" altLang="zh-CN" sz="1600" i="1">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i="1">
                                    <a:latin typeface="Cambria Math" panose="02040503050406030204" pitchFamily="18" charset="0"/>
                                  </a:rPr>
                                  <m:t>𝑖</m:t>
                                </m:r>
                              </m:sub>
                            </m:sSub>
                          </m:e>
                        </m:d>
                      </m:e>
                    </m:d>
                    <m:r>
                      <a:rPr lang="en-US" altLang="zh-CN" sz="1600" i="1" smtClean="0">
                        <a:latin typeface="Cambria Math" panose="02040503050406030204" pitchFamily="18" charset="0"/>
                      </a:rPr>
                      <m:t>=</m:t>
                    </m:r>
                    <m:f>
                      <m:fPr>
                        <m:ctrlPr>
                          <a:rPr lang="en-US" altLang="zh-CN" sz="1600" i="1" smtClean="0">
                            <a:latin typeface="Cambria Math" panose="02040503050406030204" pitchFamily="18" charset="0"/>
                          </a:rPr>
                        </m:ctrlPr>
                      </m:fPr>
                      <m:num>
                        <m:nary>
                          <m:naryPr>
                            <m:chr m:val="∑"/>
                            <m:ctrlPr>
                              <a:rPr lang="en-US" altLang="zh-CN" sz="1600" i="1" smtClean="0">
                                <a:latin typeface="Cambria Math" panose="02040503050406030204" pitchFamily="18" charset="0"/>
                              </a:rPr>
                            </m:ctrlPr>
                          </m:naryPr>
                          <m:sub>
                            <m:r>
                              <m:rPr>
                                <m:sty m:val="p"/>
                                <m:brk m:alnAt="23"/>
                              </m:rPr>
                              <a:rPr lang="en-US" altLang="zh-CN" sz="1600" i="1">
                                <a:latin typeface="Cambria Math" panose="02040503050406030204" pitchFamily="18" charset="0"/>
                              </a:rPr>
                              <m:t>i</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𝑚</m:t>
                            </m:r>
                          </m:sup>
                          <m:e>
                            <m:sSubSup>
                              <m:sSubSupPr>
                                <m:ctrlPr>
                                  <a:rPr lang="en-US" altLang="zh-CN" sz="1600" i="1" smtClean="0">
                                    <a:latin typeface="Cambria Math" panose="02040503050406030204" pitchFamily="18" charset="0"/>
                                  </a:rPr>
                                </m:ctrlPr>
                              </m:sSubSupPr>
                              <m:e>
                                <m:r>
                                  <a:rPr lang="en-US" altLang="zh-CN" sz="1600" b="0" i="1" smtClean="0">
                                    <a:latin typeface="Cambria Math" panose="02040503050406030204" pitchFamily="18" charset="0"/>
                                  </a:rPr>
                                  <m:t>𝑤</m:t>
                                </m:r>
                              </m:e>
                              <m:sub>
                                <m:r>
                                  <a:rPr lang="en-US" altLang="zh-CN" sz="1600" b="0" i="1" smtClean="0">
                                    <a:latin typeface="Cambria Math" panose="02040503050406030204" pitchFamily="18" charset="0"/>
                                  </a:rPr>
                                  <m:t>𝑘𝑖</m:t>
                                </m:r>
                              </m:sub>
                              <m:sup>
                                <m:r>
                                  <a:rPr lang="en-US" altLang="zh-CN" sz="1600" b="0" i="1" smtClean="0">
                                    <a:latin typeface="Cambria Math" panose="02040503050406030204" pitchFamily="18" charset="0"/>
                                  </a:rPr>
                                  <m:t>′</m:t>
                                </m:r>
                              </m:sup>
                            </m:sSubSup>
                          </m:e>
                        </m:nary>
                        <m:r>
                          <a:rPr lang="en-US" altLang="zh-CN" sz="1600" b="0" i="1" smtClean="0">
                            <a:latin typeface="Cambria Math" panose="02040503050406030204" pitchFamily="18" charset="0"/>
                          </a:rPr>
                          <m:t>𝐼</m:t>
                        </m:r>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𝑦</m:t>
                            </m:r>
                          </m:e>
                          <m:sub>
                            <m:r>
                              <a:rPr lang="en-US" altLang="zh-CN" sz="1600" b="0" i="1" smtClean="0">
                                <a:latin typeface="Cambria Math" panose="02040503050406030204" pitchFamily="18" charset="0"/>
                              </a:rPr>
                              <m:t>𝑖</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𝐺</m:t>
                            </m:r>
                          </m:e>
                          <m:sub>
                            <m:r>
                              <a:rPr lang="en-US" altLang="zh-CN" sz="1600" b="0" i="1" smtClean="0">
                                <a:latin typeface="Cambria Math" panose="02040503050406030204" pitchFamily="18" charset="0"/>
                              </a:rPr>
                              <m:t>𝑚</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𝑖</m:t>
                            </m:r>
                          </m:sub>
                        </m:sSub>
                        <m:r>
                          <a:rPr lang="en-US" altLang="zh-CN" sz="1600" b="0" i="1" smtClean="0">
                            <a:latin typeface="Cambria Math" panose="02040503050406030204" pitchFamily="18" charset="0"/>
                          </a:rPr>
                          <m:t>))</m:t>
                        </m:r>
                      </m:num>
                      <m:den>
                        <m:nary>
                          <m:naryPr>
                            <m:chr m:val="∑"/>
                            <m:ctrlPr>
                              <a:rPr lang="en-US" altLang="zh-CN" sz="160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𝑚</m:t>
                            </m:r>
                          </m:sup>
                          <m:e>
                            <m:sSubSup>
                              <m:sSubSupPr>
                                <m:ctrlPr>
                                  <a:rPr lang="en-US" altLang="zh-CN" sz="1600" i="1" smtClean="0">
                                    <a:latin typeface="Cambria Math" panose="02040503050406030204" pitchFamily="18" charset="0"/>
                                  </a:rPr>
                                </m:ctrlPr>
                              </m:sSubSupPr>
                              <m:e>
                                <m:r>
                                  <a:rPr lang="en-US" altLang="zh-CN" sz="1600" b="0" i="1" smtClean="0">
                                    <a:latin typeface="Cambria Math" panose="02040503050406030204" pitchFamily="18" charset="0"/>
                                  </a:rPr>
                                  <m:t>𝑤</m:t>
                                </m:r>
                              </m:e>
                              <m:sub>
                                <m:r>
                                  <a:rPr lang="en-US" altLang="zh-CN" sz="1600" b="0" i="1" smtClean="0">
                                    <a:latin typeface="Cambria Math" panose="02040503050406030204" pitchFamily="18" charset="0"/>
                                  </a:rPr>
                                  <m:t>𝑘𝑖</m:t>
                                </m:r>
                              </m:sub>
                              <m:sup>
                                <m:r>
                                  <a:rPr lang="en-US" altLang="zh-CN" sz="1600" b="0" i="1" smtClean="0">
                                    <a:latin typeface="Cambria Math" panose="02040503050406030204" pitchFamily="18" charset="0"/>
                                  </a:rPr>
                                  <m:t>′</m:t>
                                </m:r>
                              </m:sup>
                            </m:sSubSup>
                          </m:e>
                        </m:nary>
                      </m:den>
                    </m:f>
                    <m:r>
                      <a:rPr lang="en-US" altLang="zh-CN" sz="1600" b="0" i="1" smtClean="0">
                        <a:latin typeface="Cambria Math" panose="02040503050406030204" pitchFamily="18" charset="0"/>
                      </a:rPr>
                      <m:t> </m:t>
                    </m:r>
                    <m:r>
                      <a:rPr lang="en-US" altLang="zh-CN" sz="1600" i="1">
                        <a:latin typeface="Cambria Math" panose="02040503050406030204" pitchFamily="18" charset="0"/>
                      </a:rPr>
                      <m:t>=</m:t>
                    </m:r>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b="0" i="1" smtClean="0">
                            <a:latin typeface="Cambria Math" panose="02040503050406030204" pitchFamily="18" charset="0"/>
                          </a:rPr>
                          <m:t>𝑚</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𝑤</m:t>
                            </m:r>
                          </m:e>
                          <m:sub>
                            <m:r>
                              <a:rPr lang="en-US" altLang="zh-CN" sz="1600" b="0" i="1" smtClean="0">
                                <a:latin typeface="Cambria Math" panose="02040503050406030204" pitchFamily="18" charset="0"/>
                              </a:rPr>
                              <m:t>𝑘</m:t>
                            </m:r>
                            <m:r>
                              <a:rPr lang="en-US" altLang="zh-CN" sz="1600" i="1">
                                <a:latin typeface="Cambria Math" panose="02040503050406030204" pitchFamily="18" charset="0"/>
                              </a:rPr>
                              <m:t>𝑖</m:t>
                            </m:r>
                          </m:sub>
                        </m:sSub>
                        <m:r>
                          <a:rPr lang="en-US" altLang="zh-CN" sz="1600" i="1">
                            <a:latin typeface="Cambria Math" panose="02040503050406030204" pitchFamily="18" charset="0"/>
                          </a:rPr>
                          <m:t>𝐼</m:t>
                        </m:r>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𝐺</m:t>
                            </m:r>
                          </m:e>
                          <m:sub>
                            <m:r>
                              <a:rPr lang="en-US" altLang="zh-CN" sz="1600" b="0" i="1" smtClean="0">
                                <a:latin typeface="Cambria Math" panose="02040503050406030204" pitchFamily="18" charset="0"/>
                              </a:rPr>
                              <m:t>𝑘</m:t>
                            </m:r>
                          </m:sub>
                        </m:sSub>
                        <m:d>
                          <m:dPr>
                            <m:ctrlPr>
                              <a:rPr lang="en-US" altLang="zh-CN" sz="1600" i="1">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m:rPr>
                                    <m:sty m:val="p"/>
                                  </m:rPr>
                                  <a:rPr lang="en-US" altLang="zh-CN" sz="1600" i="1">
                                    <a:latin typeface="Cambria Math" panose="02040503050406030204" pitchFamily="18" charset="0"/>
                                  </a:rPr>
                                  <m:t>i</m:t>
                                </m:r>
                              </m:sub>
                            </m:sSub>
                          </m:e>
                        </m:d>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i="1">
                                <a:latin typeface="Cambria Math" panose="02040503050406030204" pitchFamily="18" charset="0"/>
                              </a:rPr>
                              <m:t>𝑖</m:t>
                            </m:r>
                          </m:sub>
                        </m:sSub>
                        <m:r>
                          <a:rPr lang="en-US" altLang="zh-CN" sz="1600" i="1">
                            <a:latin typeface="Cambria Math" panose="02040503050406030204" pitchFamily="18" charset="0"/>
                          </a:rPr>
                          <m:t>)</m:t>
                        </m:r>
                      </m:e>
                    </m:nary>
                  </m:oMath>
                </a14:m>
                <a:endParaRPr lang="en-US" altLang="zh-CN" sz="1600" dirty="0"/>
              </a:p>
              <a:p>
                <a:pPr>
                  <a:lnSpc>
                    <a:spcPct val="150000"/>
                  </a:lnSpc>
                </a:pPr>
                <a:r>
                  <a:rPr lang="zh-CN" altLang="en-US" sz="1600" dirty="0"/>
                  <a:t>这里的</a:t>
                </a:r>
                <a14:m>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𝑤</m:t>
                        </m:r>
                      </m:e>
                      <m:sub>
                        <m:r>
                          <a:rPr lang="en-US" altLang="zh-CN" sz="1600" b="0" i="1" smtClean="0">
                            <a:latin typeface="Cambria Math" panose="02040503050406030204" pitchFamily="18" charset="0"/>
                          </a:rPr>
                          <m:t>𝑘𝑖</m:t>
                        </m:r>
                      </m:sub>
                    </m:sSub>
                  </m:oMath>
                </a14:m>
                <a:r>
                  <a:rPr lang="zh-CN" altLang="en-US" sz="1600" dirty="0"/>
                  <a:t>是</a:t>
                </a:r>
                <a14:m>
                  <m:oMath xmlns:m="http://schemas.openxmlformats.org/officeDocument/2006/math">
                    <m:sSubSup>
                      <m:sSubSupPr>
                        <m:ctrlPr>
                          <a:rPr lang="en-US" altLang="zh-CN" sz="1600" i="1" dirty="0" smtClean="0">
                            <a:latin typeface="Cambria Math" panose="02040503050406030204" pitchFamily="18" charset="0"/>
                          </a:rPr>
                        </m:ctrlPr>
                      </m:sSubSupPr>
                      <m:e>
                        <m:r>
                          <a:rPr lang="en-US" altLang="zh-CN" sz="1600" b="0" i="1" dirty="0" smtClean="0">
                            <a:latin typeface="Cambria Math" panose="02040503050406030204" pitchFamily="18" charset="0"/>
                          </a:rPr>
                          <m:t>𝑤</m:t>
                        </m:r>
                      </m:e>
                      <m:sub>
                        <m:r>
                          <a:rPr lang="en-US" altLang="zh-CN" sz="1600" b="0" i="1" dirty="0" smtClean="0">
                            <a:latin typeface="Cambria Math" panose="02040503050406030204" pitchFamily="18" charset="0"/>
                          </a:rPr>
                          <m:t>𝑘𝑖</m:t>
                        </m:r>
                      </m:sub>
                      <m:sup>
                        <m:r>
                          <a:rPr lang="en-US" altLang="zh-CN" sz="1600" b="0" i="1" dirty="0" smtClean="0">
                            <a:latin typeface="Cambria Math" panose="02040503050406030204" pitchFamily="18" charset="0"/>
                          </a:rPr>
                          <m:t>′</m:t>
                        </m:r>
                      </m:sup>
                    </m:sSubSup>
                    <m:r>
                      <a:rPr lang="zh-CN" altLang="en-US" sz="1600" i="1" dirty="0">
                        <a:latin typeface="Cambria Math" panose="02040503050406030204" pitchFamily="18" charset="0"/>
                      </a:rPr>
                      <m:t>的</m:t>
                    </m:r>
                  </m:oMath>
                </a14:m>
                <a:r>
                  <a:rPr lang="zh-CN" altLang="en-US" sz="1600" dirty="0"/>
                  <a:t>规范化，多了一个规范化因子，将</a:t>
                </a:r>
                <a14:m>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𝑒</m:t>
                        </m:r>
                      </m:e>
                      <m:sub>
                        <m:r>
                          <a:rPr lang="en-US" altLang="zh-CN" sz="1600" b="0" i="1" smtClean="0">
                            <a:latin typeface="Cambria Math" panose="02040503050406030204" pitchFamily="18" charset="0"/>
                          </a:rPr>
                          <m:t>𝑚</m:t>
                        </m:r>
                      </m:sub>
                    </m:sSub>
                  </m:oMath>
                </a14:m>
                <a:r>
                  <a:rPr lang="zh-CN" altLang="en-US" sz="1600" dirty="0"/>
                  <a:t>带入求导后的式子，得到</a:t>
                </a:r>
                <a:endParaRPr lang="en-US" altLang="zh-CN" sz="1600" dirty="0"/>
              </a:p>
              <a:p>
                <a:pPr>
                  <a:lnSpc>
                    <a:spcPct val="150000"/>
                  </a:lnSpc>
                </a:pPr>
                <a:r>
                  <a:rPr lang="en-US" altLang="zh-CN" sz="1600" dirty="0"/>
                  <a:t>				</a:t>
                </a:r>
                <a14:m>
                  <m:oMath xmlns:m="http://schemas.openxmlformats.org/officeDocument/2006/math">
                    <m:d>
                      <m:dPr>
                        <m:ctrlPr>
                          <a:rPr lang="en-US" altLang="zh-CN" sz="1600" i="1">
                            <a:latin typeface="Cambria Math" panose="02040503050406030204" pitchFamily="18" charset="0"/>
                          </a:rPr>
                        </m:ctrlPr>
                      </m:dPr>
                      <m:e>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𝑒</m:t>
                            </m:r>
                          </m:e>
                          <m:sup>
                            <m:r>
                              <a:rPr lang="en-US" altLang="zh-CN" sz="1600" i="1">
                                <a:latin typeface="Cambria Math" panose="02040503050406030204" pitchFamily="18" charset="0"/>
                              </a:rPr>
                              <m:t>𝛼</m:t>
                            </m:r>
                          </m:sup>
                        </m:sSup>
                        <m:r>
                          <a:rPr lang="en-US" altLang="zh-CN" sz="1600" i="1">
                            <a:latin typeface="Cambria Math" panose="02040503050406030204" pitchFamily="18" charset="0"/>
                          </a:rPr>
                          <m:t>+</m:t>
                        </m:r>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𝑒</m:t>
                            </m:r>
                          </m:e>
                          <m:sup>
                            <m:r>
                              <a:rPr lang="en-US" altLang="zh-CN" sz="1600" i="1">
                                <a:latin typeface="Cambria Math" panose="02040503050406030204" pitchFamily="18" charset="0"/>
                              </a:rPr>
                              <m:t>−</m:t>
                            </m:r>
                            <m:r>
                              <a:rPr lang="en-US" altLang="zh-CN" sz="1600" i="1">
                                <a:latin typeface="Cambria Math" panose="02040503050406030204" pitchFamily="18" charset="0"/>
                              </a:rPr>
                              <m:t>𝛼</m:t>
                            </m:r>
                          </m:sup>
                        </m:sSup>
                      </m:e>
                    </m:d>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𝑒</m:t>
                        </m:r>
                      </m:e>
                      <m:sub>
                        <m:r>
                          <a:rPr lang="en-US" altLang="zh-CN" sz="1600" b="0" i="1" smtClean="0">
                            <a:latin typeface="Cambria Math" panose="02040503050406030204" pitchFamily="18" charset="0"/>
                          </a:rPr>
                          <m:t>𝑚</m:t>
                        </m:r>
                      </m:sub>
                    </m:sSub>
                    <m:r>
                      <a:rPr lang="en-US" altLang="zh-CN" sz="1600" b="0" i="1" smtClean="0">
                        <a:latin typeface="Cambria Math" panose="02040503050406030204" pitchFamily="18" charset="0"/>
                      </a:rPr>
                      <m:t> −</m:t>
                    </m:r>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𝑒</m:t>
                        </m:r>
                      </m:e>
                      <m:sup>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𝛼</m:t>
                        </m:r>
                      </m:sup>
                    </m:sSup>
                    <m:r>
                      <a:rPr lang="en-US" altLang="zh-CN" sz="1600" b="0" i="1" smtClean="0">
                        <a:latin typeface="Cambria Math" panose="02040503050406030204" pitchFamily="18" charset="0"/>
                      </a:rPr>
                      <m:t>=0</m:t>
                    </m:r>
                    <m:r>
                      <a:rPr lang="zh-CN" altLang="en-US" sz="1600" i="1">
                        <a:latin typeface="Cambria Math" panose="02040503050406030204" pitchFamily="18" charset="0"/>
                      </a:rPr>
                      <m:t>，</m:t>
                    </m:r>
                  </m:oMath>
                </a14:m>
                <a:r>
                  <a:rPr lang="zh-CN" altLang="en-US" sz="1600" dirty="0"/>
                  <a:t>求得</a:t>
                </a:r>
                <a14:m>
                  <m:oMath xmlns:m="http://schemas.openxmlformats.org/officeDocument/2006/math">
                    <m:sSubSup>
                      <m:sSubSupPr>
                        <m:ctrlPr>
                          <a:rPr lang="en-US" altLang="zh-CN" sz="1600" i="1" smtClean="0">
                            <a:latin typeface="Cambria Math" panose="02040503050406030204" pitchFamily="18" charset="0"/>
                          </a:rPr>
                        </m:ctrlPr>
                      </m:sSubSupPr>
                      <m:e>
                        <m:r>
                          <a:rPr lang="en-US" altLang="zh-CN" sz="1600" b="0" i="1" smtClean="0">
                            <a:latin typeface="Cambria Math" panose="02040503050406030204" pitchFamily="18" charset="0"/>
                          </a:rPr>
                          <m:t>𝛼</m:t>
                        </m:r>
                      </m:e>
                      <m:sub>
                        <m:r>
                          <a:rPr lang="en-US" altLang="zh-CN" sz="1600" b="0" i="1" smtClean="0">
                            <a:latin typeface="Cambria Math" panose="02040503050406030204" pitchFamily="18" charset="0"/>
                          </a:rPr>
                          <m:t>𝑚</m:t>
                        </m:r>
                      </m:sub>
                      <m:sup>
                        <m:r>
                          <a:rPr lang="en-US" altLang="zh-CN" sz="1600" b="0" i="1" smtClean="0">
                            <a:latin typeface="Cambria Math" panose="02040503050406030204" pitchFamily="18" charset="0"/>
                          </a:rPr>
                          <m:t>∗</m:t>
                        </m:r>
                      </m:sup>
                    </m:sSubSup>
                    <m:r>
                      <a:rPr lang="en-US" altLang="zh-CN" sz="1600" b="0" i="1" smtClean="0">
                        <a:latin typeface="Cambria Math" panose="02040503050406030204" pitchFamily="18" charset="0"/>
                      </a:rPr>
                      <m:t>=</m:t>
                    </m:r>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1</m:t>
                        </m:r>
                      </m:num>
                      <m:den>
                        <m:r>
                          <a:rPr lang="en-US" altLang="zh-CN" sz="1600" b="0" i="1" smtClean="0">
                            <a:latin typeface="Cambria Math" panose="02040503050406030204" pitchFamily="18" charset="0"/>
                          </a:rPr>
                          <m:t>2</m:t>
                        </m:r>
                      </m:den>
                    </m:f>
                    <m:func>
                      <m:funcPr>
                        <m:ctrlPr>
                          <a:rPr lang="en-US" altLang="zh-CN" sz="1600" b="0" i="1" smtClean="0">
                            <a:latin typeface="Cambria Math" panose="02040503050406030204" pitchFamily="18" charset="0"/>
                          </a:rPr>
                        </m:ctrlPr>
                      </m:funcPr>
                      <m:fName>
                        <m:r>
                          <m:rPr>
                            <m:sty m:val="p"/>
                          </m:rPr>
                          <a:rPr lang="en-US" altLang="zh-CN" sz="1600" b="0" i="0" smtClean="0">
                            <a:latin typeface="Cambria Math" panose="02040503050406030204" pitchFamily="18" charset="0"/>
                          </a:rPr>
                          <m:t>log</m:t>
                        </m:r>
                      </m:fName>
                      <m:e>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1−</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𝑒</m:t>
                                </m:r>
                              </m:e>
                              <m:sub>
                                <m:r>
                                  <a:rPr lang="en-US" altLang="zh-CN" sz="1600" b="0" i="1" smtClean="0">
                                    <a:latin typeface="Cambria Math" panose="02040503050406030204" pitchFamily="18" charset="0"/>
                                  </a:rPr>
                                  <m:t>𝑚</m:t>
                                </m:r>
                              </m:sub>
                            </m:sSub>
                          </m:num>
                          <m:den>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𝑒</m:t>
                                </m:r>
                              </m:e>
                              <m:sub>
                                <m:r>
                                  <a:rPr lang="en-US" altLang="zh-CN" sz="1600" b="0" i="1" smtClean="0">
                                    <a:latin typeface="Cambria Math" panose="02040503050406030204" pitchFamily="18" charset="0"/>
                                  </a:rPr>
                                  <m:t>𝑚</m:t>
                                </m:r>
                              </m:sub>
                            </m:sSub>
                          </m:den>
                        </m:f>
                      </m:e>
                    </m:func>
                  </m:oMath>
                </a14:m>
                <a:r>
                  <a:rPr lang="en-US" altLang="zh-CN" sz="1600" dirty="0"/>
                  <a:t>	</a:t>
                </a:r>
              </a:p>
            </p:txBody>
          </p:sp>
        </mc:Choice>
        <mc:Fallback xmlns="">
          <p:sp>
            <p:nvSpPr>
              <p:cNvPr id="2" name="文本框 1">
                <a:extLst>
                  <a:ext uri="{FF2B5EF4-FFF2-40B4-BE49-F238E27FC236}">
                    <a16:creationId xmlns:a16="http://schemas.microsoft.com/office/drawing/2014/main" id="{669960D6-683E-481B-85AA-D900B47010F8}"/>
                  </a:ext>
                </a:extLst>
              </p:cNvPr>
              <p:cNvSpPr txBox="1">
                <a:spLocks noRot="1" noChangeAspect="1" noMove="1" noResize="1" noEditPoints="1" noAdjustHandles="1" noChangeArrowheads="1" noChangeShapeType="1" noTextEdit="1"/>
              </p:cNvSpPr>
              <p:nvPr/>
            </p:nvSpPr>
            <p:spPr>
              <a:xfrm>
                <a:off x="510625" y="792267"/>
                <a:ext cx="11170750" cy="5500095"/>
              </a:xfrm>
              <a:prstGeom prst="rect">
                <a:avLst/>
              </a:prstGeom>
              <a:blipFill>
                <a:blip r:embed="rId3"/>
                <a:stretch>
                  <a:fillRect l="-3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534624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41D608-4212-4013-AF6E-12EC4648CDC4}"/>
              </a:ext>
            </a:extLst>
          </p:cNvPr>
          <p:cNvSpPr>
            <a:spLocks noGrp="1"/>
          </p:cNvSpPr>
          <p:nvPr>
            <p:ph type="title"/>
          </p:nvPr>
        </p:nvSpPr>
        <p:spPr>
          <a:xfrm>
            <a:off x="413158" y="332764"/>
            <a:ext cx="9875520" cy="724249"/>
          </a:xfrm>
        </p:spPr>
        <p:txBody>
          <a:bodyPr>
            <a:normAutofit/>
          </a:bodyPr>
          <a:lstStyle/>
          <a:p>
            <a:r>
              <a:rPr lang="en-US" altLang="zh-CN" sz="2800" b="1" dirty="0" err="1">
                <a:latin typeface="+mj-ea"/>
              </a:rPr>
              <a:t>Adaboost</a:t>
            </a:r>
            <a:r>
              <a:rPr lang="zh-CN" altLang="en-US" sz="2800" b="1" dirty="0">
                <a:latin typeface="+mj-ea"/>
              </a:rPr>
              <a:t>分类损失函数优化</a:t>
            </a:r>
            <a:endParaRPr lang="en-US" altLang="zh-CN" sz="3600" b="1" dirty="0">
              <a:latin typeface="+mj-ea"/>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9673A95-1182-455B-81F3-0785E36D1BBE}"/>
                  </a:ext>
                </a:extLst>
              </p:cNvPr>
              <p:cNvSpPr>
                <a:spLocks noGrp="1"/>
              </p:cNvSpPr>
              <p:nvPr>
                <p:ph idx="1"/>
              </p:nvPr>
            </p:nvSpPr>
            <p:spPr>
              <a:xfrm>
                <a:off x="564160" y="1210112"/>
                <a:ext cx="9872871" cy="4038600"/>
              </a:xfrm>
            </p:spPr>
            <p:txBody>
              <a:bodyPr>
                <a:normAutofit fontScale="92500" lnSpcReduction="20000"/>
              </a:bodyPr>
              <a:lstStyle/>
              <a:p>
                <a:pPr marL="0" indent="0">
                  <a:buNone/>
                </a:pPr>
                <a:r>
                  <a:rPr lang="zh-CN" altLang="en-US" dirty="0"/>
                  <a:t>再来求解每一轮得样本权值得更新</a:t>
                </a:r>
                <a:r>
                  <a:rPr lang="en-US" altLang="zh-CN" dirty="0"/>
                  <a:t>.</a:t>
                </a:r>
                <a:r>
                  <a:rPr lang="zh-CN" altLang="en-US" dirty="0"/>
                  <a:t>由</a:t>
                </a:r>
                <a:endParaRPr lang="en-US" altLang="zh-CN" dirty="0"/>
              </a:p>
              <a:p>
                <a:pPr marL="0" indent="0">
                  <a:buNone/>
                </a:pP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𝑘</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𝑘</m:t>
                        </m:r>
                        <m:r>
                          <a:rPr lang="en-US" altLang="zh-CN" i="1">
                            <a:latin typeface="Cambria Math" panose="02040503050406030204" pitchFamily="18" charset="0"/>
                          </a:rPr>
                          <m:t>−1</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𝛼</m:t>
                        </m:r>
                      </m:e>
                      <m:sub>
                        <m:r>
                          <a:rPr lang="en-US" altLang="zh-CN" i="1">
                            <a:latin typeface="Cambria Math" panose="02040503050406030204" pitchFamily="18" charset="0"/>
                          </a:rPr>
                          <m:t>𝑘</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𝐺</m:t>
                        </m:r>
                      </m:e>
                      <m:sub>
                        <m:r>
                          <a:rPr lang="en-US" altLang="zh-CN" i="1">
                            <a:latin typeface="Cambria Math" panose="02040503050406030204" pitchFamily="18" charset="0"/>
                          </a:rPr>
                          <m:t>𝑘</m:t>
                        </m:r>
                      </m:sub>
                    </m:sSub>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oMath>
                </a14:m>
                <a:endParaRPr lang="en-US" altLang="zh-CN" dirty="0">
                  <a:latin typeface="+mn-ea"/>
                </a:endParaRPr>
              </a:p>
              <a:p>
                <a:pPr marL="0" indent="0">
                  <a:buNone/>
                </a:pPr>
                <a:r>
                  <a:rPr lang="zh-CN" altLang="en-US" dirty="0"/>
                  <a:t>且</a:t>
                </a:r>
                <a:endParaRPr lang="en-US" altLang="zh-CN" dirty="0"/>
              </a:p>
              <a:p>
                <a:pPr marL="0" indent="0">
                  <a:buNone/>
                </a:pPr>
                <a:r>
                  <a:rPr lang="en-US" altLang="zh-CN" dirty="0"/>
                  <a:t>	</a:t>
                </a:r>
                <a14:m>
                  <m:oMath xmlns:m="http://schemas.openxmlformats.org/officeDocument/2006/math">
                    <m:sSubSup>
                      <m:sSubSupPr>
                        <m:ctrlPr>
                          <a:rPr lang="en-US" altLang="zh-CN" sz="2000" i="1" smtClean="0">
                            <a:latin typeface="Cambria Math" panose="02040503050406030204" pitchFamily="18" charset="0"/>
                          </a:rPr>
                        </m:ctrlPr>
                      </m:sSubSupPr>
                      <m:e>
                        <m:r>
                          <a:rPr lang="en-US" altLang="zh-CN" sz="2000" b="0" i="1" smtClean="0">
                            <a:latin typeface="Cambria Math" panose="02040503050406030204" pitchFamily="18" charset="0"/>
                          </a:rPr>
                          <m:t>𝑤</m:t>
                        </m:r>
                      </m:e>
                      <m:sub>
                        <m:r>
                          <a:rPr lang="en-US" altLang="zh-CN" sz="2000" b="0" i="1" smtClean="0">
                            <a:latin typeface="Cambria Math" panose="02040503050406030204" pitchFamily="18" charset="0"/>
                          </a:rPr>
                          <m:t>𝑘𝑖</m:t>
                        </m:r>
                      </m:sub>
                      <m:sup>
                        <m:r>
                          <a:rPr lang="en-US" altLang="zh-CN" sz="2000" b="0" i="1" smtClean="0">
                            <a:latin typeface="Cambria Math" panose="02040503050406030204" pitchFamily="18" charset="0"/>
                          </a:rPr>
                          <m:t>′</m:t>
                        </m:r>
                      </m:sup>
                    </m:sSubSup>
                    <m:r>
                      <a:rPr lang="en-US" altLang="zh-CN" sz="2000" i="1">
                        <a:latin typeface="Cambria Math" panose="02040503050406030204" pitchFamily="18" charset="0"/>
                      </a:rPr>
                      <m:t>=</m:t>
                    </m:r>
                    <m:r>
                      <m:rPr>
                        <m:sty m:val="p"/>
                      </m:rPr>
                      <a:rPr lang="en-US" altLang="zh-CN" sz="2000" b="0" i="0" smtClean="0">
                        <a:latin typeface="Cambria Math" panose="02040503050406030204" pitchFamily="18" charset="0"/>
                      </a:rPr>
                      <m:t>exp</m:t>
                    </m:r>
                    <m:r>
                      <a:rPr lang="en-US" altLang="zh-CN" sz="2000" b="0" i="1" smtClean="0">
                        <a:latin typeface="Cambria Math" panose="02040503050406030204" pitchFamily="18" charset="0"/>
                      </a:rPr>
                      <m:t>⁡[</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𝑖</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𝑓</m:t>
                        </m:r>
                      </m:e>
                      <m:sub>
                        <m:r>
                          <a:rPr lang="en-US" altLang="zh-CN" sz="2000" i="1">
                            <a:latin typeface="Cambria Math" panose="02040503050406030204" pitchFamily="18" charset="0"/>
                          </a:rPr>
                          <m:t>𝑘</m:t>
                        </m:r>
                        <m:r>
                          <a:rPr lang="en-US" altLang="zh-CN" sz="2000" i="1">
                            <a:latin typeface="Cambria Math" panose="02040503050406030204" pitchFamily="18" charset="0"/>
                          </a:rPr>
                          <m:t>−1</m:t>
                        </m:r>
                      </m:sub>
                    </m:sSub>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e>
                    </m:d>
                    <m:r>
                      <a:rPr lang="en-US" altLang="zh-CN" sz="2000" b="0" i="1" smtClean="0">
                        <a:latin typeface="Cambria Math" panose="02040503050406030204" pitchFamily="18" charset="0"/>
                      </a:rPr>
                      <m:t>]</m:t>
                    </m:r>
                  </m:oMath>
                </a14:m>
                <a:endParaRPr lang="en-US" altLang="zh-CN" dirty="0"/>
              </a:p>
              <a:p>
                <a:pPr marL="0" indent="0">
                  <a:buNone/>
                </a:pPr>
                <a:r>
                  <a:rPr lang="zh-CN" altLang="en-US" dirty="0"/>
                  <a:t>可得</a:t>
                </a:r>
                <a:endParaRPr lang="en-US" altLang="zh-CN" dirty="0"/>
              </a:p>
              <a:p>
                <a:pPr marL="0" indent="0">
                  <a:buNone/>
                </a:pPr>
                <a:r>
                  <a:rPr lang="en-US" altLang="zh-CN" dirty="0"/>
                  <a:t>	</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r>
                      <a:rPr lang="en-US" altLang="zh-CN" b="0" i="1" smtClean="0">
                        <a:latin typeface="Cambria Math" panose="02040503050406030204" pitchFamily="18" charset="0"/>
                      </a:rPr>
                      <m:t>𝑒𝑥𝑝</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𝑘</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d>
                    <m:r>
                      <a:rPr lang="en-US" altLang="zh-CN" i="1">
                        <a:latin typeface="Cambria Math" panose="02040503050406030204" pitchFamily="18" charset="0"/>
                      </a:rPr>
                      <m:t>]</m:t>
                    </m:r>
                  </m:oMath>
                </a14:m>
                <a:endParaRPr lang="en-US" altLang="zh-CN" b="0" dirty="0"/>
              </a:p>
              <a:p>
                <a:pPr marL="0" indent="0">
                  <a:buNone/>
                </a:pPr>
                <a:r>
                  <a:rPr lang="en-US" altLang="zh-CN" dirty="0"/>
                  <a:t>                         </a:t>
                </a:r>
                <a14:m>
                  <m:oMath xmlns:m="http://schemas.openxmlformats.org/officeDocument/2006/math">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exp</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𝛼</m:t>
                            </m:r>
                          </m:e>
                          <m:sub>
                            <m:r>
                              <a:rPr lang="en-US" altLang="zh-CN" b="0" i="1" smtClean="0">
                                <a:latin typeface="Cambria Math" panose="02040503050406030204" pitchFamily="18" charset="0"/>
                              </a:rPr>
                              <m:t>𝑘</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𝐺</m:t>
                            </m:r>
                          </m:e>
                          <m:sub>
                            <m:r>
                              <a:rPr lang="en-US" altLang="zh-CN" b="0" i="1" smtClean="0">
                                <a:latin typeface="Cambria Math" panose="02040503050406030204" pitchFamily="18" charset="0"/>
                              </a:rPr>
                              <m:t>𝑘</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d>
                    <m:r>
                      <a:rPr lang="en-US" altLang="zh-CN" b="0" i="1" smtClean="0">
                        <a:latin typeface="Cambria Math" panose="02040503050406030204" pitchFamily="18" charset="0"/>
                      </a:rPr>
                      <m:t>]</m:t>
                    </m:r>
                  </m:oMath>
                </a14:m>
                <a:endParaRPr lang="en-US" altLang="zh-CN" dirty="0"/>
              </a:p>
              <a:p>
                <a:pPr marL="0" indent="0">
                  <a:buNone/>
                </a:pPr>
                <a:r>
                  <a:rPr lang="en-US" altLang="zh-CN" dirty="0"/>
                  <a:t>	            </a:t>
                </a:r>
                <a14:m>
                  <m:oMath xmlns:m="http://schemas.openxmlformats.org/officeDocument/2006/math">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exp</m:t>
                        </m:r>
                      </m:fName>
                      <m:e>
                        <m:d>
                          <m:dPr>
                            <m:begChr m:val="["/>
                            <m:endChr m:val="]"/>
                            <m:ctrlPr>
                              <a:rPr lang="en-US" altLang="zh-CN" b="0" i="1" smtClean="0">
                                <a:latin typeface="Cambria Math" panose="02040503050406030204" pitchFamily="18" charset="0"/>
                              </a:rPr>
                            </m:ctrlPr>
                          </m:dPr>
                          <m:e>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𝑘</m:t>
                                </m:r>
                                <m:r>
                                  <a:rPr lang="en-US" altLang="zh-CN" i="1">
                                    <a:latin typeface="Cambria Math" panose="02040503050406030204" pitchFamily="18" charset="0"/>
                                  </a:rPr>
                                  <m:t>−1</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d>
                          </m:e>
                        </m:d>
                      </m:e>
                    </m:func>
                    <m:r>
                      <a:rPr lang="en-US" altLang="zh-CN" b="0" i="1" smtClean="0">
                        <a:latin typeface="Cambria Math" panose="02040503050406030204" pitchFamily="18" charset="0"/>
                      </a:rPr>
                      <m:t> </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exp</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𝛼</m:t>
                        </m:r>
                      </m:e>
                      <m:sub>
                        <m:r>
                          <a:rPr lang="en-US" altLang="zh-CN" b="0" i="1" smtClean="0">
                            <a:latin typeface="Cambria Math" panose="02040503050406030204" pitchFamily="18" charset="0"/>
                          </a:rPr>
                          <m:t>𝑘</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𝐺</m:t>
                        </m:r>
                      </m:e>
                      <m:sub>
                        <m:r>
                          <a:rPr lang="en-US" altLang="zh-CN" b="0" i="1" smtClean="0">
                            <a:latin typeface="Cambria Math" panose="02040503050406030204" pitchFamily="18" charset="0"/>
                          </a:rPr>
                          <m:t>𝑘</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oMath>
                </a14:m>
                <a:endParaRPr lang="en-US" altLang="zh-CN" dirty="0"/>
              </a:p>
              <a:p>
                <a:pPr marL="0" indent="0">
                  <a:buNone/>
                </a:pPr>
                <a:r>
                  <a:rPr lang="en-US" altLang="zh-CN" dirty="0"/>
                  <a:t>	            </a:t>
                </a:r>
                <a14:m>
                  <m:oMath xmlns:m="http://schemas.openxmlformats.org/officeDocument/2006/math">
                    <m:r>
                      <a:rPr lang="en-US" altLang="zh-CN" b="0" i="1" smtClean="0">
                        <a:latin typeface="Cambria Math" panose="02040503050406030204" pitchFamily="18" charset="0"/>
                      </a:rPr>
                      <m:t>= </m:t>
                    </m:r>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𝑤</m:t>
                        </m:r>
                      </m:e>
                      <m:sub>
                        <m:r>
                          <a:rPr lang="en-US" altLang="zh-CN" sz="2400" i="1">
                            <a:latin typeface="Cambria Math" panose="02040503050406030204" pitchFamily="18" charset="0"/>
                          </a:rPr>
                          <m:t>𝑘𝑖</m:t>
                        </m:r>
                      </m:sub>
                      <m:sup>
                        <m:r>
                          <a:rPr lang="en-US" altLang="zh-CN" sz="2400" i="1">
                            <a:latin typeface="Cambria Math" panose="02040503050406030204" pitchFamily="18" charset="0"/>
                          </a:rPr>
                          <m:t>′</m:t>
                        </m:r>
                      </m:sup>
                    </m:sSubSup>
                    <m:r>
                      <m:rPr>
                        <m:sty m:val="p"/>
                      </m:rPr>
                      <a:rPr lang="en-US" altLang="zh-CN" sz="2400">
                        <a:latin typeface="Cambria Math" panose="02040503050406030204" pitchFamily="18" charset="0"/>
                      </a:rPr>
                      <m:t>exp</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𝑦</m:t>
                        </m:r>
                      </m:e>
                      <m:sub>
                        <m:r>
                          <a:rPr lang="en-US" altLang="zh-CN" sz="2400" i="1">
                            <a:latin typeface="Cambria Math" panose="02040503050406030204" pitchFamily="18" charset="0"/>
                          </a:rPr>
                          <m:t>𝑖</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𝛼</m:t>
                        </m:r>
                      </m:e>
                      <m:sub>
                        <m:r>
                          <a:rPr lang="en-US" altLang="zh-CN" sz="2400" i="1">
                            <a:latin typeface="Cambria Math" panose="02040503050406030204" pitchFamily="18" charset="0"/>
                          </a:rPr>
                          <m:t>𝑘</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𝐺</m:t>
                        </m:r>
                      </m:e>
                      <m:sub>
                        <m:r>
                          <a:rPr lang="en-US" altLang="zh-CN" sz="2400" i="1">
                            <a:latin typeface="Cambria Math" panose="02040503050406030204" pitchFamily="18" charset="0"/>
                          </a:rPr>
                          <m:t>𝑘</m:t>
                        </m:r>
                      </m:sub>
                    </m:sSub>
                    <m:d>
                      <m:dPr>
                        <m:ctrlPr>
                          <a:rPr lang="en-US" altLang="zh-CN" sz="2400" i="1">
                            <a:latin typeface="Cambria Math" panose="02040503050406030204" pitchFamily="18" charset="0"/>
                          </a:rPr>
                        </m:ctrlPr>
                      </m:dPr>
                      <m:e>
                        <m:r>
                          <a:rPr lang="en-US" altLang="zh-CN" sz="2400" i="1">
                            <a:latin typeface="Cambria Math" panose="02040503050406030204" pitchFamily="18" charset="0"/>
                          </a:rPr>
                          <m:t>𝑥</m:t>
                        </m:r>
                      </m:e>
                    </m:d>
                    <m:r>
                      <a:rPr lang="en-US" altLang="zh-CN" sz="2400" i="1">
                        <a:latin typeface="Cambria Math" panose="02040503050406030204" pitchFamily="18" charset="0"/>
                      </a:rPr>
                      <m:t>]</m:t>
                    </m:r>
                  </m:oMath>
                </a14:m>
                <a:r>
                  <a:rPr lang="en-US" altLang="zh-CN" dirty="0"/>
                  <a:t>	</a:t>
                </a:r>
              </a:p>
              <a:p>
                <a:pPr marL="0" indent="0">
                  <a:buNone/>
                </a:pPr>
                <a:r>
                  <a:rPr lang="en-US" altLang="zh-CN" dirty="0"/>
                  <a:t>	</a:t>
                </a:r>
                <a:endParaRPr lang="zh-CN" altLang="en-US" dirty="0"/>
              </a:p>
            </p:txBody>
          </p:sp>
        </mc:Choice>
        <mc:Fallback xmlns="">
          <p:sp>
            <p:nvSpPr>
              <p:cNvPr id="3" name="内容占位符 2">
                <a:extLst>
                  <a:ext uri="{FF2B5EF4-FFF2-40B4-BE49-F238E27FC236}">
                    <a16:creationId xmlns:a16="http://schemas.microsoft.com/office/drawing/2014/main" id="{79673A95-1182-455B-81F3-0785E36D1BBE}"/>
                  </a:ext>
                </a:extLst>
              </p:cNvPr>
              <p:cNvSpPr>
                <a:spLocks noGrp="1" noRot="1" noChangeAspect="1" noMove="1" noResize="1" noEditPoints="1" noAdjustHandles="1" noChangeArrowheads="1" noChangeShapeType="1" noTextEdit="1"/>
              </p:cNvSpPr>
              <p:nvPr>
                <p:ph idx="1"/>
              </p:nvPr>
            </p:nvSpPr>
            <p:spPr>
              <a:xfrm>
                <a:off x="564160" y="1210112"/>
                <a:ext cx="9872871" cy="4038600"/>
              </a:xfrm>
              <a:blipFill>
                <a:blip r:embed="rId2"/>
                <a:stretch>
                  <a:fillRect l="-679" t="-3474"/>
                </a:stretch>
              </a:blipFill>
            </p:spPr>
            <p:txBody>
              <a:bodyPr/>
              <a:lstStyle/>
              <a:p>
                <a:r>
                  <a:rPr lang="zh-CN" altLang="en-US">
                    <a:noFill/>
                  </a:rPr>
                  <a:t> </a:t>
                </a:r>
              </a:p>
            </p:txBody>
          </p:sp>
        </mc:Fallback>
      </mc:AlternateContent>
      <p:sp>
        <p:nvSpPr>
          <p:cNvPr id="6" name="灯片编号占位符 5">
            <a:extLst>
              <a:ext uri="{FF2B5EF4-FFF2-40B4-BE49-F238E27FC236}">
                <a16:creationId xmlns:a16="http://schemas.microsoft.com/office/drawing/2014/main" id="{31A9F867-3ADF-4B3E-8986-078439EF0D6F}"/>
              </a:ext>
            </a:extLst>
          </p:cNvPr>
          <p:cNvSpPr>
            <a:spLocks noGrp="1"/>
          </p:cNvSpPr>
          <p:nvPr>
            <p:ph type="sldNum" sz="quarter" idx="12"/>
          </p:nvPr>
        </p:nvSpPr>
        <p:spPr/>
        <p:txBody>
          <a:bodyPr/>
          <a:lstStyle/>
          <a:p>
            <a:fld id="{4FAB73BC-B049-4115-A692-8D63A059BFB8}" type="slidenum">
              <a:rPr lang="en-US" smtClean="0"/>
              <a:pPr/>
              <a:t>28</a:t>
            </a:fld>
            <a:endParaRPr lang="en-US" dirty="0"/>
          </a:p>
        </p:txBody>
      </p:sp>
    </p:spTree>
    <p:extLst>
      <p:ext uri="{BB962C8B-B14F-4D97-AF65-F5344CB8AC3E}">
        <p14:creationId xmlns:p14="http://schemas.microsoft.com/office/powerpoint/2010/main" val="32889503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41D608-4212-4013-AF6E-12EC4648CDC4}"/>
              </a:ext>
            </a:extLst>
          </p:cNvPr>
          <p:cNvSpPr>
            <a:spLocks noGrp="1"/>
          </p:cNvSpPr>
          <p:nvPr>
            <p:ph type="title"/>
          </p:nvPr>
        </p:nvSpPr>
        <p:spPr>
          <a:xfrm>
            <a:off x="413158" y="332764"/>
            <a:ext cx="9875520" cy="724249"/>
          </a:xfrm>
        </p:spPr>
        <p:txBody>
          <a:bodyPr>
            <a:normAutofit/>
          </a:bodyPr>
          <a:lstStyle/>
          <a:p>
            <a:r>
              <a:rPr lang="en-US" altLang="zh-CN" sz="2800" b="1" dirty="0" err="1">
                <a:latin typeface="+mj-ea"/>
              </a:rPr>
              <a:t>Adaboost</a:t>
            </a:r>
            <a:r>
              <a:rPr lang="zh-CN" altLang="en-US" sz="2800" b="1" dirty="0">
                <a:latin typeface="+mj-ea"/>
              </a:rPr>
              <a:t>分类损失函数优化</a:t>
            </a:r>
            <a:endParaRPr lang="en-US" altLang="zh-CN" sz="3600" b="1" dirty="0">
              <a:latin typeface="+mj-ea"/>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9673A95-1182-455B-81F3-0785E36D1BBE}"/>
                  </a:ext>
                </a:extLst>
              </p:cNvPr>
              <p:cNvSpPr>
                <a:spLocks noGrp="1"/>
              </p:cNvSpPr>
              <p:nvPr>
                <p:ph idx="1"/>
              </p:nvPr>
            </p:nvSpPr>
            <p:spPr>
              <a:xfrm>
                <a:off x="564160" y="1210111"/>
                <a:ext cx="9872871" cy="5378841"/>
              </a:xfrm>
            </p:spPr>
            <p:txBody>
              <a:bodyPr>
                <a:normAutofit fontScale="92500" lnSpcReduction="20000"/>
              </a:bodyPr>
              <a:lstStyle/>
              <a:p>
                <a:pPr marL="0" indent="0">
                  <a:lnSpc>
                    <a:spcPct val="100000"/>
                  </a:lnSpc>
                  <a:buNone/>
                </a:pPr>
                <a:r>
                  <a:rPr lang="zh-CN" altLang="en-US" sz="2000" dirty="0"/>
                  <a:t>极小化损失函数等价于最小化分类误差：</a:t>
                </a:r>
                <a:endParaRPr lang="en-US" altLang="zh-CN" sz="2000" dirty="0"/>
              </a:p>
              <a:p>
                <a:pPr marL="0" indent="0">
                  <a:lnSpc>
                    <a:spcPct val="100000"/>
                  </a:lnSpc>
                  <a:buNone/>
                </a:pPr>
                <a:r>
                  <a:rPr lang="zh-CN" altLang="en-US" sz="2000" dirty="0"/>
                  <a:t>基学习器的线性组合</a:t>
                </a:r>
                <a:endParaRPr lang="en-US" altLang="zh-CN" sz="2000" dirty="0"/>
              </a:p>
              <a:p>
                <a:pPr marL="0" indent="0">
                  <a:lnSpc>
                    <a:spcPct val="100000"/>
                  </a:lnSpc>
                  <a:buNone/>
                </a:pPr>
                <a:r>
                  <a:rPr lang="en-US" altLang="zh-CN" sz="2000" dirty="0"/>
                  <a:t>		</a:t>
                </a:r>
                <a14:m>
                  <m:oMath xmlns:m="http://schemas.openxmlformats.org/officeDocument/2006/math">
                    <m:r>
                      <a:rPr lang="en-US" altLang="zh-CN" sz="2000" b="0" i="1" smtClean="0">
                        <a:latin typeface="Cambria Math" panose="02040503050406030204" pitchFamily="18" charset="0"/>
                      </a:rPr>
                      <m:t>𝐻</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e>
                    </m:d>
                    <m:r>
                      <a:rPr lang="en-US" altLang="zh-CN" sz="2000" b="0" i="1" smtClean="0">
                        <a:latin typeface="Cambria Math" panose="02040503050406030204" pitchFamily="18" charset="0"/>
                      </a:rPr>
                      <m:t>= </m:t>
                    </m:r>
                    <m:nary>
                      <m:naryPr>
                        <m:chr m:val="∑"/>
                        <m:ctrlPr>
                          <a:rPr lang="en-US" altLang="zh-CN" sz="2000" b="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𝑚</m:t>
                        </m:r>
                      </m:sup>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𝛼</m:t>
                            </m:r>
                          </m:e>
                          <m:sub>
                            <m:r>
                              <a:rPr lang="en-US" altLang="zh-CN" sz="2000" b="0" i="1" smtClean="0">
                                <a:latin typeface="Cambria Math" panose="02040503050406030204" pitchFamily="18" charset="0"/>
                              </a:rPr>
                              <m:t>𝑘</m:t>
                            </m:r>
                          </m:sub>
                        </m:sSub>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𝐺</m:t>
                            </m:r>
                          </m:e>
                          <m:sub>
                            <m:r>
                              <a:rPr lang="en-US" altLang="zh-CN" sz="2000" b="0" i="1" smtClean="0">
                                <a:latin typeface="Cambria Math" panose="02040503050406030204" pitchFamily="18" charset="0"/>
                              </a:rPr>
                              <m:t>𝑘</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e>
                    </m:nary>
                  </m:oMath>
                </a14:m>
                <a:endParaRPr lang="en-US" altLang="zh-CN" sz="2000" dirty="0"/>
              </a:p>
              <a:p>
                <a:pPr marL="0" indent="0">
                  <a:lnSpc>
                    <a:spcPct val="100000"/>
                  </a:lnSpc>
                  <a:buNone/>
                </a:pPr>
                <a:r>
                  <a:rPr lang="zh-CN" altLang="en-US" sz="2000" dirty="0"/>
                  <a:t>指数损失函数为</a:t>
                </a:r>
                <a:r>
                  <a:rPr lang="en-US" altLang="zh-CN" sz="2000" dirty="0"/>
                  <a:t>(</a:t>
                </a:r>
                <a:r>
                  <a:rPr lang="zh-CN" altLang="en-US" sz="2000" dirty="0"/>
                  <a:t>来源于原始论文</a:t>
                </a:r>
                <a:r>
                  <a:rPr lang="en-US" altLang="zh-CN" sz="2000" dirty="0"/>
                  <a:t>)</a:t>
                </a:r>
              </a:p>
              <a:p>
                <a:pPr marL="0" indent="0">
                  <a:lnSpc>
                    <a:spcPct val="100000"/>
                  </a:lnSpc>
                  <a:buNone/>
                </a:pPr>
                <a:endParaRPr lang="en-US" altLang="zh-CN" sz="2000" dirty="0"/>
              </a:p>
              <a:p>
                <a:pPr marL="0" indent="0">
                  <a:lnSpc>
                    <a:spcPct val="100000"/>
                  </a:lnSpc>
                  <a:buNone/>
                </a:pPr>
                <a:endParaRPr lang="en-US" altLang="zh-CN" sz="2000" dirty="0"/>
              </a:p>
              <a:p>
                <a:pPr marL="0" indent="0">
                  <a:lnSpc>
                    <a:spcPct val="100000"/>
                  </a:lnSpc>
                  <a:buNone/>
                </a:pPr>
                <a:r>
                  <a:rPr lang="zh-CN" altLang="en-US" sz="2000" dirty="0"/>
                  <a:t>求</a:t>
                </a:r>
                <a:r>
                  <a:rPr lang="en-US" altLang="zh-CN" sz="2000" dirty="0"/>
                  <a:t>H(x)</a:t>
                </a:r>
                <a:r>
                  <a:rPr lang="zh-CN" altLang="en-US" sz="2000" dirty="0"/>
                  <a:t>的偏导，可以得到</a:t>
                </a:r>
                <a:endParaRPr lang="en-US" altLang="zh-CN" sz="2000" dirty="0"/>
              </a:p>
              <a:p>
                <a:pPr marL="0" indent="0">
                  <a:lnSpc>
                    <a:spcPct val="100000"/>
                  </a:lnSpc>
                  <a:buNone/>
                </a:pPr>
                <a:endParaRPr lang="en-US" altLang="zh-CN" sz="2000" dirty="0"/>
              </a:p>
              <a:p>
                <a:pPr marL="0" indent="0">
                  <a:lnSpc>
                    <a:spcPct val="100000"/>
                  </a:lnSpc>
                  <a:buNone/>
                </a:pPr>
                <a:endParaRPr lang="en-US" altLang="zh-CN" sz="2000" dirty="0"/>
              </a:p>
              <a:p>
                <a:pPr marL="0" indent="0">
                  <a:lnSpc>
                    <a:spcPct val="100000"/>
                  </a:lnSpc>
                  <a:buNone/>
                </a:pPr>
                <a:r>
                  <a:rPr lang="zh-CN" altLang="en-US" sz="2000" dirty="0"/>
                  <a:t>令上式等于</a:t>
                </a:r>
                <a:r>
                  <a:rPr lang="en-US" altLang="zh-CN" sz="2000" dirty="0"/>
                  <a:t>0</a:t>
                </a:r>
                <a:r>
                  <a:rPr lang="zh-CN" altLang="en-US" sz="2000" dirty="0"/>
                  <a:t>，可以得到</a:t>
                </a:r>
                <a14:m>
                  <m:oMath xmlns:m="http://schemas.openxmlformats.org/officeDocument/2006/math">
                    <m:r>
                      <a:rPr lang="en-US" altLang="zh-CN" sz="2000" b="0" i="1" smtClean="0">
                        <a:latin typeface="Cambria Math" panose="02040503050406030204" pitchFamily="18" charset="0"/>
                      </a:rPr>
                      <m:t>𝐻</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oMath>
                </a14:m>
                <a:r>
                  <a:rPr lang="zh-CN" altLang="en-US" sz="2000" dirty="0"/>
                  <a:t>表达式</a:t>
                </a:r>
                <a:endParaRPr lang="en-US" altLang="zh-CN" sz="2000" dirty="0"/>
              </a:p>
              <a:p>
                <a:pPr marL="0" indent="0">
                  <a:lnSpc>
                    <a:spcPct val="100000"/>
                  </a:lnSpc>
                  <a:buNone/>
                </a:pPr>
                <a:endParaRPr lang="en-US" altLang="zh-CN" sz="2000" dirty="0"/>
              </a:p>
              <a:p>
                <a:pPr marL="0" indent="0">
                  <a:lnSpc>
                    <a:spcPct val="100000"/>
                  </a:lnSpc>
                  <a:buNone/>
                </a:pPr>
                <a:endParaRPr lang="en-US" altLang="zh-CN" sz="2000" dirty="0"/>
              </a:p>
              <a:p>
                <a:pPr marL="0" indent="0">
                  <a:lnSpc>
                    <a:spcPct val="100000"/>
                  </a:lnSpc>
                  <a:buNone/>
                </a:pPr>
                <a:r>
                  <a:rPr lang="en-US" altLang="zh-CN" sz="2000" dirty="0"/>
                  <a:t>		</a:t>
                </a:r>
                <a:endParaRPr lang="zh-CN" altLang="en-US" sz="2000" dirty="0"/>
              </a:p>
            </p:txBody>
          </p:sp>
        </mc:Choice>
        <mc:Fallback xmlns="">
          <p:sp>
            <p:nvSpPr>
              <p:cNvPr id="3" name="内容占位符 2">
                <a:extLst>
                  <a:ext uri="{FF2B5EF4-FFF2-40B4-BE49-F238E27FC236}">
                    <a16:creationId xmlns:a16="http://schemas.microsoft.com/office/drawing/2014/main" id="{79673A95-1182-455B-81F3-0785E36D1BBE}"/>
                  </a:ext>
                </a:extLst>
              </p:cNvPr>
              <p:cNvSpPr>
                <a:spLocks noGrp="1" noRot="1" noChangeAspect="1" noMove="1" noResize="1" noEditPoints="1" noAdjustHandles="1" noChangeArrowheads="1" noChangeShapeType="1" noTextEdit="1"/>
              </p:cNvSpPr>
              <p:nvPr>
                <p:ph idx="1"/>
              </p:nvPr>
            </p:nvSpPr>
            <p:spPr>
              <a:xfrm>
                <a:off x="564160" y="1210111"/>
                <a:ext cx="9872871" cy="5378841"/>
              </a:xfrm>
              <a:blipFill>
                <a:blip r:embed="rId2"/>
                <a:stretch>
                  <a:fillRect l="-618" t="-1927"/>
                </a:stretch>
              </a:blipFill>
            </p:spPr>
            <p:txBody>
              <a:bodyPr/>
              <a:lstStyle/>
              <a:p>
                <a:r>
                  <a:rPr lang="zh-CN" altLang="en-US">
                    <a:noFill/>
                  </a:rPr>
                  <a:t> </a:t>
                </a:r>
              </a:p>
            </p:txBody>
          </p:sp>
        </mc:Fallback>
      </mc:AlternateContent>
      <p:sp>
        <p:nvSpPr>
          <p:cNvPr id="6" name="灯片编号占位符 5">
            <a:extLst>
              <a:ext uri="{FF2B5EF4-FFF2-40B4-BE49-F238E27FC236}">
                <a16:creationId xmlns:a16="http://schemas.microsoft.com/office/drawing/2014/main" id="{31A9F867-3ADF-4B3E-8986-078439EF0D6F}"/>
              </a:ext>
            </a:extLst>
          </p:cNvPr>
          <p:cNvSpPr>
            <a:spLocks noGrp="1"/>
          </p:cNvSpPr>
          <p:nvPr>
            <p:ph type="sldNum" sz="quarter" idx="12"/>
          </p:nvPr>
        </p:nvSpPr>
        <p:spPr/>
        <p:txBody>
          <a:bodyPr/>
          <a:lstStyle/>
          <a:p>
            <a:fld id="{4FAB73BC-B049-4115-A692-8D63A059BFB8}" type="slidenum">
              <a:rPr lang="en-US" smtClean="0"/>
              <a:pPr/>
              <a:t>29</a:t>
            </a:fld>
            <a:endParaRPr lang="en-US" dirty="0"/>
          </a:p>
        </p:txBody>
      </p:sp>
      <p:pic>
        <p:nvPicPr>
          <p:cNvPr id="7" name="图片 6">
            <a:extLst>
              <a:ext uri="{FF2B5EF4-FFF2-40B4-BE49-F238E27FC236}">
                <a16:creationId xmlns:a16="http://schemas.microsoft.com/office/drawing/2014/main" id="{82AC387D-4CC8-47CB-9CF7-756E546378E5}"/>
              </a:ext>
            </a:extLst>
          </p:cNvPr>
          <p:cNvPicPr>
            <a:picLocks noChangeAspect="1"/>
          </p:cNvPicPr>
          <p:nvPr/>
        </p:nvPicPr>
        <p:blipFill>
          <a:blip r:embed="rId3"/>
          <a:stretch>
            <a:fillRect/>
          </a:stretch>
        </p:blipFill>
        <p:spPr>
          <a:xfrm>
            <a:off x="2307533" y="2767561"/>
            <a:ext cx="4095238" cy="790558"/>
          </a:xfrm>
          <a:prstGeom prst="rect">
            <a:avLst/>
          </a:prstGeom>
        </p:spPr>
      </p:pic>
      <p:pic>
        <p:nvPicPr>
          <p:cNvPr id="8" name="图片 7">
            <a:extLst>
              <a:ext uri="{FF2B5EF4-FFF2-40B4-BE49-F238E27FC236}">
                <a16:creationId xmlns:a16="http://schemas.microsoft.com/office/drawing/2014/main" id="{B53FD3C0-9410-4204-A557-AFF4953F1BBB}"/>
              </a:ext>
            </a:extLst>
          </p:cNvPr>
          <p:cNvPicPr>
            <a:picLocks noChangeAspect="1"/>
          </p:cNvPicPr>
          <p:nvPr/>
        </p:nvPicPr>
        <p:blipFill>
          <a:blip r:embed="rId4"/>
          <a:stretch>
            <a:fillRect/>
          </a:stretch>
        </p:blipFill>
        <p:spPr>
          <a:xfrm>
            <a:off x="2672190" y="3953398"/>
            <a:ext cx="6847619" cy="866667"/>
          </a:xfrm>
          <a:prstGeom prst="rect">
            <a:avLst/>
          </a:prstGeom>
        </p:spPr>
      </p:pic>
      <p:pic>
        <p:nvPicPr>
          <p:cNvPr id="9" name="图片 8">
            <a:extLst>
              <a:ext uri="{FF2B5EF4-FFF2-40B4-BE49-F238E27FC236}">
                <a16:creationId xmlns:a16="http://schemas.microsoft.com/office/drawing/2014/main" id="{ADE8463D-A3AC-4200-9DEC-B62FBA6C44CF}"/>
              </a:ext>
            </a:extLst>
          </p:cNvPr>
          <p:cNvPicPr>
            <a:picLocks noChangeAspect="1"/>
          </p:cNvPicPr>
          <p:nvPr/>
        </p:nvPicPr>
        <p:blipFill>
          <a:blip r:embed="rId5"/>
          <a:stretch>
            <a:fillRect/>
          </a:stretch>
        </p:blipFill>
        <p:spPr>
          <a:xfrm>
            <a:off x="2736555" y="5357160"/>
            <a:ext cx="4123809" cy="866667"/>
          </a:xfrm>
          <a:prstGeom prst="rect">
            <a:avLst/>
          </a:prstGeom>
        </p:spPr>
      </p:pic>
    </p:spTree>
    <p:extLst>
      <p:ext uri="{BB962C8B-B14F-4D97-AF65-F5344CB8AC3E}">
        <p14:creationId xmlns:p14="http://schemas.microsoft.com/office/powerpoint/2010/main" val="3565555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0" y="573504"/>
            <a:ext cx="9875520" cy="1002632"/>
          </a:xfrm>
        </p:spPr>
        <p:txBody>
          <a:bodyPr>
            <a:normAutofit/>
          </a:bodyPr>
          <a:lstStyle/>
          <a:p>
            <a:r>
              <a:rPr lang="zh-CN" altLang="en-US" sz="4000" dirty="0"/>
              <a:t>什么是集成学习</a:t>
            </a:r>
          </a:p>
        </p:txBody>
      </p:sp>
      <p:sp>
        <p:nvSpPr>
          <p:cNvPr id="6" name="灯片编号占位符 5"/>
          <p:cNvSpPr>
            <a:spLocks noGrp="1"/>
          </p:cNvSpPr>
          <p:nvPr>
            <p:ph type="sldNum" sz="quarter" idx="12"/>
          </p:nvPr>
        </p:nvSpPr>
        <p:spPr/>
        <p:txBody>
          <a:bodyPr/>
          <a:lstStyle/>
          <a:p>
            <a:fld id="{4FAB73BC-B049-4115-A692-8D63A059BFB8}" type="slidenum">
              <a:rPr lang="en-US" smtClean="0"/>
              <a:pPr/>
              <a:t>3</a:t>
            </a:fld>
            <a:endParaRPr lang="en-US" dirty="0"/>
          </a:p>
        </p:txBody>
      </p:sp>
      <p:sp>
        <p:nvSpPr>
          <p:cNvPr id="7" name="矩形 6">
            <a:extLst>
              <a:ext uri="{FF2B5EF4-FFF2-40B4-BE49-F238E27FC236}">
                <a16:creationId xmlns:a16="http://schemas.microsoft.com/office/drawing/2014/main" id="{6DBAE15B-0ED5-49FC-B650-7C880D098A77}"/>
              </a:ext>
            </a:extLst>
          </p:cNvPr>
          <p:cNvSpPr/>
          <p:nvPr/>
        </p:nvSpPr>
        <p:spPr>
          <a:xfrm>
            <a:off x="3926175" y="3244334"/>
            <a:ext cx="184731" cy="369332"/>
          </a:xfrm>
          <a:prstGeom prst="rect">
            <a:avLst/>
          </a:prstGeom>
        </p:spPr>
        <p:txBody>
          <a:bodyPr wrap="none">
            <a:spAutoFit/>
          </a:bodyPr>
          <a:lstStyle/>
          <a:p>
            <a:endParaRPr lang="zh-CN" altLang="en-US" dirty="0"/>
          </a:p>
        </p:txBody>
      </p:sp>
      <p:pic>
        <p:nvPicPr>
          <p:cNvPr id="1026" name="Picture 2" descr="https://timgsa.baidu.com/timg?image&amp;quality=80&amp;size=b9999_10000&amp;sec=1533034462&amp;di=c4bf553c9a0870e00357d7b9959e0ba9&amp;imgtype=jpg&amp;er=1&amp;src=http%3A%2F%2Fd.hiphotos.baidu.com%2Fzhidao%2Fpic%2Fitem%2Fcaef76094b36acaf5dc75b5a77d98d1001e99c75.jpg">
            <a:extLst>
              <a:ext uri="{FF2B5EF4-FFF2-40B4-BE49-F238E27FC236}">
                <a16:creationId xmlns:a16="http://schemas.microsoft.com/office/drawing/2014/main" id="{A192CDE6-FA28-47FE-BD54-A08B78AEE44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68571" y="1576136"/>
            <a:ext cx="6032500" cy="4051300"/>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37394C03-9A24-428C-843C-B3DCC37DBD6F}"/>
              </a:ext>
            </a:extLst>
          </p:cNvPr>
          <p:cNvSpPr txBox="1"/>
          <p:nvPr/>
        </p:nvSpPr>
        <p:spPr>
          <a:xfrm>
            <a:off x="7989570" y="2080260"/>
            <a:ext cx="2411730" cy="954107"/>
          </a:xfrm>
          <a:prstGeom prst="rect">
            <a:avLst/>
          </a:prstGeom>
          <a:noFill/>
        </p:spPr>
        <p:txBody>
          <a:bodyPr wrap="square" rtlCol="0">
            <a:spAutoFit/>
          </a:bodyPr>
          <a:lstStyle/>
          <a:p>
            <a:r>
              <a:rPr lang="zh-CN" altLang="en-US" sz="2800" dirty="0"/>
              <a:t>三个臭皮匠</a:t>
            </a:r>
            <a:endParaRPr lang="en-US" altLang="zh-CN" sz="2800" dirty="0"/>
          </a:p>
          <a:p>
            <a:r>
              <a:rPr lang="zh-CN" altLang="en-US" sz="2800" dirty="0"/>
              <a:t>赛过诸葛亮</a:t>
            </a:r>
          </a:p>
        </p:txBody>
      </p:sp>
    </p:spTree>
    <p:extLst>
      <p:ext uri="{BB962C8B-B14F-4D97-AF65-F5344CB8AC3E}">
        <p14:creationId xmlns:p14="http://schemas.microsoft.com/office/powerpoint/2010/main" val="30451581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41D608-4212-4013-AF6E-12EC4648CDC4}"/>
              </a:ext>
            </a:extLst>
          </p:cNvPr>
          <p:cNvSpPr>
            <a:spLocks noGrp="1"/>
          </p:cNvSpPr>
          <p:nvPr>
            <p:ph type="title"/>
          </p:nvPr>
        </p:nvSpPr>
        <p:spPr>
          <a:xfrm>
            <a:off x="413158" y="332764"/>
            <a:ext cx="9875520" cy="724249"/>
          </a:xfrm>
        </p:spPr>
        <p:txBody>
          <a:bodyPr>
            <a:normAutofit/>
          </a:bodyPr>
          <a:lstStyle/>
          <a:p>
            <a:r>
              <a:rPr lang="en-US" altLang="zh-CN" sz="2800" b="1" dirty="0" err="1">
                <a:latin typeface="+mj-ea"/>
              </a:rPr>
              <a:t>Adaboost</a:t>
            </a:r>
            <a:r>
              <a:rPr lang="zh-CN" altLang="en-US" sz="2800" b="1" dirty="0">
                <a:latin typeface="+mj-ea"/>
              </a:rPr>
              <a:t>分类损失函数优化</a:t>
            </a:r>
            <a:endParaRPr lang="en-US" altLang="zh-CN" sz="3600" b="1" dirty="0">
              <a:latin typeface="+mj-ea"/>
            </a:endParaRPr>
          </a:p>
        </p:txBody>
      </p:sp>
      <p:sp>
        <p:nvSpPr>
          <p:cNvPr id="3" name="内容占位符 2">
            <a:extLst>
              <a:ext uri="{FF2B5EF4-FFF2-40B4-BE49-F238E27FC236}">
                <a16:creationId xmlns:a16="http://schemas.microsoft.com/office/drawing/2014/main" id="{79673A95-1182-455B-81F3-0785E36D1BBE}"/>
              </a:ext>
            </a:extLst>
          </p:cNvPr>
          <p:cNvSpPr>
            <a:spLocks noGrp="1"/>
          </p:cNvSpPr>
          <p:nvPr>
            <p:ph idx="1"/>
          </p:nvPr>
        </p:nvSpPr>
        <p:spPr>
          <a:xfrm>
            <a:off x="564160" y="1705061"/>
            <a:ext cx="9872871" cy="5378841"/>
          </a:xfrm>
        </p:spPr>
        <p:txBody>
          <a:bodyPr>
            <a:normAutofit/>
          </a:bodyPr>
          <a:lstStyle/>
          <a:p>
            <a:pPr marL="0" indent="0">
              <a:lnSpc>
                <a:spcPct val="100000"/>
              </a:lnSpc>
              <a:buNone/>
            </a:pPr>
            <a:r>
              <a:rPr lang="zh-CN" altLang="en-US" sz="2000" dirty="0"/>
              <a:t>因此可以得到</a:t>
            </a:r>
            <a:endParaRPr lang="en-US" altLang="zh-CN" sz="2000" dirty="0"/>
          </a:p>
          <a:p>
            <a:pPr marL="0" indent="0">
              <a:lnSpc>
                <a:spcPct val="100000"/>
              </a:lnSpc>
              <a:buNone/>
            </a:pPr>
            <a:r>
              <a:rPr lang="en-US" altLang="zh-CN" sz="2000" dirty="0"/>
              <a:t>	</a:t>
            </a:r>
            <a:endParaRPr lang="zh-CN" altLang="en-US" sz="2000" dirty="0"/>
          </a:p>
        </p:txBody>
      </p:sp>
      <p:sp>
        <p:nvSpPr>
          <p:cNvPr id="6" name="灯片编号占位符 5">
            <a:extLst>
              <a:ext uri="{FF2B5EF4-FFF2-40B4-BE49-F238E27FC236}">
                <a16:creationId xmlns:a16="http://schemas.microsoft.com/office/drawing/2014/main" id="{31A9F867-3ADF-4B3E-8986-078439EF0D6F}"/>
              </a:ext>
            </a:extLst>
          </p:cNvPr>
          <p:cNvSpPr>
            <a:spLocks noGrp="1"/>
          </p:cNvSpPr>
          <p:nvPr>
            <p:ph type="sldNum" sz="quarter" idx="12"/>
          </p:nvPr>
        </p:nvSpPr>
        <p:spPr/>
        <p:txBody>
          <a:bodyPr/>
          <a:lstStyle/>
          <a:p>
            <a:fld id="{4FAB73BC-B049-4115-A692-8D63A059BFB8}" type="slidenum">
              <a:rPr lang="en-US" smtClean="0"/>
              <a:pPr/>
              <a:t>30</a:t>
            </a:fld>
            <a:endParaRPr lang="en-US" dirty="0"/>
          </a:p>
        </p:txBody>
      </p:sp>
      <p:pic>
        <p:nvPicPr>
          <p:cNvPr id="10" name="图片 9">
            <a:extLst>
              <a:ext uri="{FF2B5EF4-FFF2-40B4-BE49-F238E27FC236}">
                <a16:creationId xmlns:a16="http://schemas.microsoft.com/office/drawing/2014/main" id="{7B69AFB1-828A-4483-BAAB-D90964133117}"/>
              </a:ext>
            </a:extLst>
          </p:cNvPr>
          <p:cNvPicPr>
            <a:picLocks noChangeAspect="1"/>
          </p:cNvPicPr>
          <p:nvPr/>
        </p:nvPicPr>
        <p:blipFill>
          <a:blip r:embed="rId2"/>
          <a:stretch>
            <a:fillRect/>
          </a:stretch>
        </p:blipFill>
        <p:spPr>
          <a:xfrm>
            <a:off x="1142996" y="2236054"/>
            <a:ext cx="7400000" cy="2000000"/>
          </a:xfrm>
          <a:prstGeom prst="rect">
            <a:avLst/>
          </a:prstGeom>
        </p:spPr>
      </p:pic>
    </p:spTree>
    <p:extLst>
      <p:ext uri="{BB962C8B-B14F-4D97-AF65-F5344CB8AC3E}">
        <p14:creationId xmlns:p14="http://schemas.microsoft.com/office/powerpoint/2010/main" val="4641789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41D608-4212-4013-AF6E-12EC4648CDC4}"/>
              </a:ext>
            </a:extLst>
          </p:cNvPr>
          <p:cNvSpPr>
            <a:spLocks noGrp="1"/>
          </p:cNvSpPr>
          <p:nvPr>
            <p:ph type="title"/>
          </p:nvPr>
        </p:nvSpPr>
        <p:spPr>
          <a:xfrm>
            <a:off x="413158" y="332764"/>
            <a:ext cx="9875520" cy="724249"/>
          </a:xfrm>
        </p:spPr>
        <p:txBody>
          <a:bodyPr>
            <a:normAutofit/>
          </a:bodyPr>
          <a:lstStyle/>
          <a:p>
            <a:r>
              <a:rPr lang="en-US" altLang="zh-CN" sz="2800" b="1" dirty="0" err="1">
                <a:latin typeface="+mj-ea"/>
              </a:rPr>
              <a:t>Adaboost</a:t>
            </a:r>
            <a:r>
              <a:rPr lang="zh-CN" altLang="en-US" sz="2800" b="1" dirty="0">
                <a:latin typeface="+mj-ea"/>
              </a:rPr>
              <a:t>分类损失函数优化</a:t>
            </a:r>
            <a:endParaRPr lang="en-US" altLang="zh-CN" sz="3600" b="1" dirty="0">
              <a:latin typeface="+mj-ea"/>
            </a:endParaRPr>
          </a:p>
        </p:txBody>
      </p:sp>
      <p:sp>
        <p:nvSpPr>
          <p:cNvPr id="3" name="内容占位符 2">
            <a:extLst>
              <a:ext uri="{FF2B5EF4-FFF2-40B4-BE49-F238E27FC236}">
                <a16:creationId xmlns:a16="http://schemas.microsoft.com/office/drawing/2014/main" id="{79673A95-1182-455B-81F3-0785E36D1BBE}"/>
              </a:ext>
            </a:extLst>
          </p:cNvPr>
          <p:cNvSpPr>
            <a:spLocks noGrp="1"/>
          </p:cNvSpPr>
          <p:nvPr>
            <p:ph idx="1"/>
          </p:nvPr>
        </p:nvSpPr>
        <p:spPr>
          <a:xfrm>
            <a:off x="815172" y="1479160"/>
            <a:ext cx="9872871" cy="3083876"/>
          </a:xfrm>
        </p:spPr>
        <p:txBody>
          <a:bodyPr>
            <a:normAutofit/>
          </a:bodyPr>
          <a:lstStyle/>
          <a:p>
            <a:pPr marL="0" indent="0">
              <a:lnSpc>
                <a:spcPct val="100000"/>
              </a:lnSpc>
              <a:buNone/>
            </a:pPr>
            <a:r>
              <a:rPr lang="zh-CN" altLang="en-US" sz="2800" b="1" dirty="0">
                <a:latin typeface="+mn-ea"/>
              </a:rPr>
              <a:t>具体数学化计算的例子</a:t>
            </a:r>
            <a:endParaRPr lang="en-US" altLang="zh-CN" sz="2800" b="1" dirty="0">
              <a:latin typeface="+mn-ea"/>
            </a:endParaRPr>
          </a:p>
          <a:p>
            <a:pPr marL="0" indent="0">
              <a:lnSpc>
                <a:spcPct val="100000"/>
              </a:lnSpc>
              <a:buNone/>
            </a:pPr>
            <a:r>
              <a:rPr lang="en-US" altLang="zh-CN" sz="2800" dirty="0">
                <a:latin typeface="+mn-ea"/>
              </a:rPr>
              <a:t>		《</a:t>
            </a:r>
            <a:r>
              <a:rPr lang="zh-CN" altLang="en-US" sz="2800" dirty="0">
                <a:latin typeface="+mn-ea"/>
              </a:rPr>
              <a:t>统计学习方法</a:t>
            </a:r>
            <a:r>
              <a:rPr lang="en-US" altLang="zh-CN" sz="2800" dirty="0">
                <a:latin typeface="+mn-ea"/>
              </a:rPr>
              <a:t>》 </a:t>
            </a:r>
            <a:r>
              <a:rPr lang="zh-CN" altLang="en-US" sz="2800" dirty="0">
                <a:latin typeface="+mn-ea"/>
              </a:rPr>
              <a:t>李航</a:t>
            </a:r>
            <a:endParaRPr lang="en-US" altLang="zh-CN" sz="2800" dirty="0">
              <a:latin typeface="+mn-ea"/>
            </a:endParaRPr>
          </a:p>
          <a:p>
            <a:pPr marL="0" indent="0">
              <a:lnSpc>
                <a:spcPct val="100000"/>
              </a:lnSpc>
              <a:buNone/>
            </a:pPr>
            <a:r>
              <a:rPr lang="en-US" altLang="zh-CN" sz="2800" dirty="0">
                <a:latin typeface="+mn-ea"/>
              </a:rPr>
              <a:t>		  P140</a:t>
            </a:r>
            <a:r>
              <a:rPr lang="zh-CN" altLang="en-US" sz="2800" dirty="0">
                <a:latin typeface="+mn-ea"/>
              </a:rPr>
              <a:t>页</a:t>
            </a:r>
            <a:endParaRPr lang="en-US" altLang="zh-CN" sz="2800" dirty="0">
              <a:latin typeface="+mn-ea"/>
            </a:endParaRPr>
          </a:p>
          <a:p>
            <a:pPr marL="0" indent="0">
              <a:lnSpc>
                <a:spcPct val="100000"/>
              </a:lnSpc>
              <a:buNone/>
            </a:pPr>
            <a:r>
              <a:rPr lang="en-US" altLang="zh-CN" sz="2800" dirty="0">
                <a:latin typeface="+mn-ea"/>
              </a:rPr>
              <a:t>	</a:t>
            </a:r>
            <a:endParaRPr lang="zh-CN" altLang="en-US" sz="2800" dirty="0">
              <a:latin typeface="+mn-ea"/>
            </a:endParaRPr>
          </a:p>
        </p:txBody>
      </p:sp>
      <p:sp>
        <p:nvSpPr>
          <p:cNvPr id="6" name="灯片编号占位符 5">
            <a:extLst>
              <a:ext uri="{FF2B5EF4-FFF2-40B4-BE49-F238E27FC236}">
                <a16:creationId xmlns:a16="http://schemas.microsoft.com/office/drawing/2014/main" id="{31A9F867-3ADF-4B3E-8986-078439EF0D6F}"/>
              </a:ext>
            </a:extLst>
          </p:cNvPr>
          <p:cNvSpPr>
            <a:spLocks noGrp="1"/>
          </p:cNvSpPr>
          <p:nvPr>
            <p:ph type="sldNum" sz="quarter" idx="12"/>
          </p:nvPr>
        </p:nvSpPr>
        <p:spPr/>
        <p:txBody>
          <a:bodyPr/>
          <a:lstStyle/>
          <a:p>
            <a:fld id="{4FAB73BC-B049-4115-A692-8D63A059BFB8}" type="slidenum">
              <a:rPr lang="en-US" smtClean="0"/>
              <a:pPr/>
              <a:t>31</a:t>
            </a:fld>
            <a:endParaRPr lang="en-US" dirty="0"/>
          </a:p>
        </p:txBody>
      </p:sp>
    </p:spTree>
    <p:extLst>
      <p:ext uri="{BB962C8B-B14F-4D97-AF65-F5344CB8AC3E}">
        <p14:creationId xmlns:p14="http://schemas.microsoft.com/office/powerpoint/2010/main" val="8634418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7ACF2E00-C6B5-4D8C-B9E0-B5B9EFA805AD}"/>
              </a:ext>
            </a:extLst>
          </p:cNvPr>
          <p:cNvSpPr>
            <a:spLocks noGrp="1"/>
          </p:cNvSpPr>
          <p:nvPr>
            <p:ph type="sldNum" sz="quarter" idx="12"/>
          </p:nvPr>
        </p:nvSpPr>
        <p:spPr>
          <a:xfrm>
            <a:off x="9329530" y="6223828"/>
            <a:ext cx="1706217" cy="365125"/>
          </a:xfrm>
        </p:spPr>
        <p:txBody>
          <a:bodyPr/>
          <a:lstStyle/>
          <a:p>
            <a:fld id="{4FAB73BC-B049-4115-A692-8D63A059BFB8}" type="slidenum">
              <a:rPr lang="en-US" smtClean="0"/>
              <a:pPr/>
              <a:t>32</a:t>
            </a:fld>
            <a:endParaRPr lang="en-US" dirty="0"/>
          </a:p>
        </p:txBody>
      </p:sp>
      <p:sp>
        <p:nvSpPr>
          <p:cNvPr id="3" name="文本框 2">
            <a:extLst>
              <a:ext uri="{FF2B5EF4-FFF2-40B4-BE49-F238E27FC236}">
                <a16:creationId xmlns:a16="http://schemas.microsoft.com/office/drawing/2014/main" id="{8B4B6FEC-5CC9-4466-BFCC-1B6A11F048DD}"/>
              </a:ext>
            </a:extLst>
          </p:cNvPr>
          <p:cNvSpPr txBox="1"/>
          <p:nvPr/>
        </p:nvSpPr>
        <p:spPr>
          <a:xfrm>
            <a:off x="523503" y="269047"/>
            <a:ext cx="6733843" cy="646331"/>
          </a:xfrm>
          <a:prstGeom prst="rect">
            <a:avLst/>
          </a:prstGeom>
          <a:noFill/>
        </p:spPr>
        <p:txBody>
          <a:bodyPr wrap="square" rtlCol="0">
            <a:spAutoFit/>
          </a:bodyPr>
          <a:lstStyle/>
          <a:p>
            <a:r>
              <a:rPr lang="en-US" altLang="zh-CN" sz="3600" b="1" dirty="0" err="1">
                <a:latin typeface="+mj-ea"/>
              </a:rPr>
              <a:t>Adaboost</a:t>
            </a:r>
            <a:r>
              <a:rPr lang="en-US" altLang="zh-CN" sz="3600" b="1" dirty="0">
                <a:latin typeface="+mj-ea"/>
              </a:rPr>
              <a:t>     </a:t>
            </a:r>
            <a:r>
              <a:rPr lang="en-US" altLang="zh-CN" sz="2800" b="1" dirty="0">
                <a:latin typeface="+mj-ea"/>
              </a:rPr>
              <a:t>—</a:t>
            </a:r>
            <a:r>
              <a:rPr lang="zh-CN" altLang="en-US" sz="2800" b="1" dirty="0">
                <a:latin typeface="+mj-ea"/>
              </a:rPr>
              <a:t>回归问题</a:t>
            </a:r>
            <a:endParaRPr lang="en-US" altLang="zh-CN" sz="3600" b="1" dirty="0">
              <a:latin typeface="+mj-ea"/>
            </a:endParaRPr>
          </a:p>
        </p:txBody>
      </p:sp>
      <p:sp>
        <p:nvSpPr>
          <p:cNvPr id="9" name="矩形 8">
            <a:extLst>
              <a:ext uri="{FF2B5EF4-FFF2-40B4-BE49-F238E27FC236}">
                <a16:creationId xmlns:a16="http://schemas.microsoft.com/office/drawing/2014/main" id="{3548473D-A7B3-497B-84B4-D6D60EC224B0}"/>
              </a:ext>
            </a:extLst>
          </p:cNvPr>
          <p:cNvSpPr/>
          <p:nvPr/>
        </p:nvSpPr>
        <p:spPr>
          <a:xfrm>
            <a:off x="8309610" y="5679180"/>
            <a:ext cx="1019920"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FDD74E27-8EA1-46C7-BCE3-7A0553AE82DE}"/>
                  </a:ext>
                </a:extLst>
              </p:cNvPr>
              <p:cNvSpPr txBox="1"/>
              <p:nvPr/>
            </p:nvSpPr>
            <p:spPr>
              <a:xfrm>
                <a:off x="1190750" y="1279038"/>
                <a:ext cx="10234569" cy="4928465"/>
              </a:xfrm>
              <a:prstGeom prst="rect">
                <a:avLst/>
              </a:prstGeom>
              <a:noFill/>
            </p:spPr>
            <p:txBody>
              <a:bodyPr wrap="square" rtlCol="0">
                <a:spAutoFit/>
              </a:bodyPr>
              <a:lstStyle/>
              <a:p>
                <a:pPr>
                  <a:lnSpc>
                    <a:spcPct val="150000"/>
                  </a:lnSpc>
                </a:pPr>
                <a:r>
                  <a:rPr lang="en-US" altLang="zh-CN" dirty="0"/>
                  <a:t>Adaboost</a:t>
                </a:r>
                <a:r>
                  <a:rPr lang="zh-CN" altLang="en-US" dirty="0"/>
                  <a:t>的回归问题有很多变种，这里我们以</a:t>
                </a:r>
                <a:r>
                  <a:rPr lang="en-US" altLang="zh-CN" dirty="0" err="1"/>
                  <a:t>Adaboost</a:t>
                </a:r>
                <a:r>
                  <a:rPr lang="en-US" altLang="zh-CN" dirty="0"/>
                  <a:t> R2</a:t>
                </a:r>
                <a:r>
                  <a:rPr lang="zh-CN" altLang="en-US" dirty="0"/>
                  <a:t>算法为准</a:t>
                </a:r>
                <a:endParaRPr lang="en-US" altLang="zh-CN" dirty="0"/>
              </a:p>
              <a:p>
                <a:pPr>
                  <a:lnSpc>
                    <a:spcPct val="150000"/>
                  </a:lnSpc>
                </a:pPr>
                <a:r>
                  <a:rPr lang="en-US" altLang="zh-CN" dirty="0">
                    <a:latin typeface="+mn-ea"/>
                  </a:rPr>
                  <a:t>(1)</a:t>
                </a:r>
                <a:r>
                  <a:rPr lang="zh-CN" altLang="en-US" dirty="0"/>
                  <a:t>对于第</a:t>
                </a:r>
                <a:r>
                  <a:rPr lang="en-US" altLang="zh-CN" dirty="0"/>
                  <a:t>k</a:t>
                </a:r>
                <a:r>
                  <a:rPr lang="zh-CN" altLang="en-US" dirty="0"/>
                  <a:t>个弱学习器，计算他在训练集上的最大误差</a:t>
                </a:r>
                <a:endParaRPr lang="en-US" altLang="zh-CN" dirty="0"/>
              </a:p>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𝐸</m:t>
                          </m:r>
                        </m:e>
                        <m:sub>
                          <m:r>
                            <a:rPr lang="en-US" altLang="zh-CN" sz="2400" b="0" i="1" smtClean="0">
                              <a:latin typeface="Cambria Math" panose="02040503050406030204" pitchFamily="18" charset="0"/>
                            </a:rPr>
                            <m:t>𝑘</m:t>
                          </m:r>
                        </m:sub>
                      </m:sSub>
                      <m:r>
                        <a:rPr lang="en-US" altLang="zh-CN" sz="2400" b="0" i="1" smtClean="0">
                          <a:latin typeface="Cambria Math" panose="02040503050406030204" pitchFamily="18" charset="0"/>
                        </a:rPr>
                        <m:t>=</m:t>
                      </m:r>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max</m:t>
                          </m:r>
                        </m:fName>
                        <m:e>
                          <m:d>
                            <m:dPr>
                              <m:begChr m:val="|"/>
                              <m:endChr m:val="|"/>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𝑦</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𝐺</m:t>
                                  </m:r>
                                </m:e>
                                <m:sub>
                                  <m:r>
                                    <a:rPr lang="en-US" altLang="zh-CN" sz="2400" b="0" i="1" smtClean="0">
                                      <a:latin typeface="Cambria Math" panose="02040503050406030204" pitchFamily="18" charset="0"/>
                                    </a:rPr>
                                    <m:t>𝑘</m:t>
                                  </m:r>
                                </m:sub>
                              </m:sSub>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𝑖</m:t>
                                      </m:r>
                                    </m:sub>
                                  </m:sSub>
                                </m:e>
                              </m:d>
                            </m:e>
                          </m:d>
                        </m:e>
                      </m:func>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=1,2,…,</m:t>
                      </m:r>
                      <m:r>
                        <a:rPr lang="en-US" altLang="zh-CN" sz="2400" b="0" i="1" smtClean="0">
                          <a:latin typeface="Cambria Math" panose="02040503050406030204" pitchFamily="18" charset="0"/>
                        </a:rPr>
                        <m:t>𝑚</m:t>
                      </m:r>
                    </m:oMath>
                  </m:oMathPara>
                </a14:m>
                <a:endParaRPr lang="en-US" altLang="zh-CN" sz="2400" b="0" dirty="0">
                  <a:latin typeface="+mn-ea"/>
                </a:endParaRPr>
              </a:p>
              <a:p>
                <a:pPr>
                  <a:lnSpc>
                    <a:spcPct val="150000"/>
                  </a:lnSpc>
                </a:pPr>
                <a:r>
                  <a:rPr lang="en-US" altLang="zh-CN" dirty="0">
                    <a:latin typeface="+mn-ea"/>
                  </a:rPr>
                  <a:t>(2)</a:t>
                </a:r>
                <a:r>
                  <a:rPr lang="zh-CN" altLang="en-US" dirty="0"/>
                  <a:t>然后计算每个样本的相对误差</a:t>
                </a:r>
                <a:endParaRPr lang="en-US" altLang="zh-CN" dirty="0"/>
              </a:p>
              <a:p>
                <a:pPr>
                  <a:lnSpc>
                    <a:spcPct val="150000"/>
                  </a:lnSpc>
                </a:pPr>
                <a:r>
                  <a:rPr lang="en-US" altLang="zh-CN" sz="2400" dirty="0">
                    <a:latin typeface="+mn-ea"/>
                  </a:rPr>
                  <a:t>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𝑒</m:t>
                        </m:r>
                      </m:e>
                      <m:sub>
                        <m:r>
                          <a:rPr lang="en-US" altLang="zh-CN" sz="2400" b="0" i="1" smtClean="0">
                            <a:latin typeface="Cambria Math" panose="02040503050406030204" pitchFamily="18" charset="0"/>
                          </a:rPr>
                          <m:t>𝑘𝑖</m:t>
                        </m:r>
                      </m:sub>
                    </m:sSub>
                    <m:r>
                      <a:rPr lang="en-US" altLang="zh-CN" sz="2400" b="0" i="1" smtClean="0">
                        <a:latin typeface="Cambria Math" panose="02040503050406030204" pitchFamily="18" charset="0"/>
                      </a:rPr>
                      <m:t>= </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𝑦</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𝐺</m:t>
                            </m:r>
                          </m:e>
                          <m:sub>
                            <m:r>
                              <a:rPr lang="en-US" altLang="zh-CN" sz="2400" b="0" i="1" smtClean="0">
                                <a:latin typeface="Cambria Math" panose="02040503050406030204" pitchFamily="18" charset="0"/>
                              </a:rPr>
                              <m:t>𝑘</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num>
                      <m:den>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𝐸</m:t>
                            </m:r>
                          </m:e>
                          <m:sub>
                            <m:r>
                              <a:rPr lang="en-US" altLang="zh-CN" sz="2400" b="0" i="1" smtClean="0">
                                <a:latin typeface="Cambria Math" panose="02040503050406030204" pitchFamily="18" charset="0"/>
                              </a:rPr>
                              <m:t>𝑘</m:t>
                            </m:r>
                          </m:sub>
                        </m:sSub>
                      </m:den>
                    </m:f>
                  </m:oMath>
                </a14:m>
                <a:endParaRPr lang="en-US" altLang="zh-CN" sz="2400" dirty="0">
                  <a:latin typeface="+mn-ea"/>
                </a:endParaRPr>
              </a:p>
              <a:p>
                <a:pPr>
                  <a:lnSpc>
                    <a:spcPct val="150000"/>
                  </a:lnSpc>
                </a:pPr>
                <a:r>
                  <a:rPr lang="zh-CN" altLang="en-US" sz="2400" dirty="0">
                    <a:latin typeface="+mn-ea"/>
                  </a:rPr>
                  <a:t>这里是误差损失为线性时的情况，如果我们用平方误差，则</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𝑒</m:t>
                        </m:r>
                      </m:e>
                      <m:sub>
                        <m:r>
                          <a:rPr lang="en-US" altLang="zh-CN" sz="2400" b="0" i="1" smtClean="0">
                            <a:latin typeface="Cambria Math" panose="02040503050406030204" pitchFamily="18" charset="0"/>
                          </a:rPr>
                          <m:t>𝑘𝑖</m:t>
                        </m:r>
                      </m:sub>
                    </m:sSub>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sSup>
                          <m:sSupPr>
                            <m:ctrlPr>
                              <a:rPr lang="en-US" altLang="zh-CN" sz="2400" b="0" i="1" smtClean="0">
                                <a:latin typeface="Cambria Math" panose="02040503050406030204" pitchFamily="18" charset="0"/>
                              </a:rPr>
                            </m:ctrlPr>
                          </m:sSupPr>
                          <m:e>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𝑦</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𝐺</m:t>
                                    </m:r>
                                  </m:e>
                                  <m:sub>
                                    <m:r>
                                      <a:rPr lang="en-US" altLang="zh-CN" sz="2400" b="0" i="1" smtClean="0">
                                        <a:latin typeface="Cambria Math" panose="02040503050406030204" pitchFamily="18" charset="0"/>
                                      </a:rPr>
                                      <m:t>𝑘</m:t>
                                    </m:r>
                                  </m:sub>
                                </m:sSub>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𝑖</m:t>
                                        </m:r>
                                      </m:sub>
                                    </m:sSub>
                                  </m:e>
                                </m:d>
                              </m:e>
                            </m:d>
                          </m:e>
                          <m:sup>
                            <m:r>
                              <a:rPr lang="en-US" altLang="zh-CN" sz="2400" b="0" i="1" smtClean="0">
                                <a:latin typeface="Cambria Math" panose="02040503050406030204" pitchFamily="18" charset="0"/>
                              </a:rPr>
                              <m:t>2</m:t>
                            </m:r>
                          </m:sup>
                        </m:sSup>
                      </m:num>
                      <m:den>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𝐸</m:t>
                            </m:r>
                          </m:e>
                          <m:sub>
                            <m:r>
                              <a:rPr lang="en-US" altLang="zh-CN" sz="2400" b="0" i="1" smtClean="0">
                                <a:latin typeface="Cambria Math" panose="02040503050406030204" pitchFamily="18" charset="0"/>
                              </a:rPr>
                              <m:t>𝑘</m:t>
                            </m:r>
                          </m:sub>
                          <m:sup>
                            <m:r>
                              <a:rPr lang="en-US" altLang="zh-CN" sz="2400" b="0" i="1" smtClean="0">
                                <a:latin typeface="Cambria Math" panose="02040503050406030204" pitchFamily="18" charset="0"/>
                              </a:rPr>
                              <m:t>2</m:t>
                            </m:r>
                          </m:sup>
                        </m:sSubSup>
                      </m:den>
                    </m:f>
                    <m:r>
                      <a:rPr lang="zh-CN" altLang="en-US" sz="2400" i="1">
                        <a:latin typeface="Cambria Math" panose="02040503050406030204" pitchFamily="18" charset="0"/>
                      </a:rPr>
                      <m:t>，</m:t>
                    </m:r>
                  </m:oMath>
                </a14:m>
                <a:r>
                  <a:rPr lang="zh-CN" altLang="en-US" sz="2400" dirty="0">
                    <a:latin typeface="+mn-ea"/>
                  </a:rPr>
                  <a:t>如果我们用指数误差，则</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𝑒</m:t>
                        </m:r>
                      </m:e>
                      <m:sub>
                        <m:r>
                          <a:rPr lang="en-US" altLang="zh-CN" sz="2400" b="0" i="1" smtClean="0">
                            <a:latin typeface="Cambria Math" panose="02040503050406030204" pitchFamily="18" charset="0"/>
                          </a:rPr>
                          <m:t>𝑘𝑖</m:t>
                        </m:r>
                      </m:sub>
                    </m:sSub>
                    <m:r>
                      <a:rPr lang="en-US" altLang="zh-CN" sz="2400" b="0" i="1" smtClean="0">
                        <a:latin typeface="Cambria Math" panose="02040503050406030204" pitchFamily="18" charset="0"/>
                      </a:rPr>
                      <m:t>=1 −</m:t>
                    </m:r>
                    <m:r>
                      <m:rPr>
                        <m:sty m:val="p"/>
                      </m:rPr>
                      <a:rPr lang="en-US" altLang="zh-CN" sz="2400" b="0" i="0" smtClean="0">
                        <a:latin typeface="Cambria Math" panose="02040503050406030204" pitchFamily="18" charset="0"/>
                      </a:rPr>
                      <m:t>exp</m:t>
                    </m:r>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𝑦</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𝐺</m:t>
                            </m:r>
                          </m:e>
                          <m:sub>
                            <m:r>
                              <a:rPr lang="en-US" altLang="zh-CN" sz="2400" b="0" i="1" smtClean="0">
                                <a:latin typeface="Cambria Math" panose="02040503050406030204" pitchFamily="18" charset="0"/>
                              </a:rPr>
                              <m:t>𝑘</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num>
                      <m:den>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𝐸</m:t>
                            </m:r>
                          </m:e>
                          <m:sub>
                            <m:r>
                              <a:rPr lang="en-US" altLang="zh-CN" sz="2400" b="0" i="1" smtClean="0">
                                <a:latin typeface="Cambria Math" panose="02040503050406030204" pitchFamily="18" charset="0"/>
                              </a:rPr>
                              <m:t>𝑘</m:t>
                            </m:r>
                          </m:sub>
                        </m:sSub>
                      </m:den>
                    </m:f>
                    <m:r>
                      <a:rPr lang="en-US" altLang="zh-CN" sz="2400" b="0" i="1" smtClean="0">
                        <a:latin typeface="Cambria Math" panose="02040503050406030204" pitchFamily="18" charset="0"/>
                      </a:rPr>
                      <m:t>)</m:t>
                    </m:r>
                  </m:oMath>
                </a14:m>
                <a:endParaRPr lang="en-US" altLang="zh-CN" sz="2400" dirty="0">
                  <a:latin typeface="+mn-ea"/>
                </a:endParaRPr>
              </a:p>
              <a:p>
                <a:pPr>
                  <a:lnSpc>
                    <a:spcPct val="150000"/>
                  </a:lnSpc>
                </a:pPr>
                <a:endParaRPr lang="zh-CN" altLang="en-US" sz="2400" dirty="0">
                  <a:latin typeface="+mn-ea"/>
                </a:endParaRPr>
              </a:p>
            </p:txBody>
          </p:sp>
        </mc:Choice>
        <mc:Fallback xmlns="">
          <p:sp>
            <p:nvSpPr>
              <p:cNvPr id="2" name="文本框 1">
                <a:extLst>
                  <a:ext uri="{FF2B5EF4-FFF2-40B4-BE49-F238E27FC236}">
                    <a16:creationId xmlns:a16="http://schemas.microsoft.com/office/drawing/2014/main" id="{FDD74E27-8EA1-46C7-BCE3-7A0553AE82DE}"/>
                  </a:ext>
                </a:extLst>
              </p:cNvPr>
              <p:cNvSpPr txBox="1">
                <a:spLocks noRot="1" noChangeAspect="1" noMove="1" noResize="1" noEditPoints="1" noAdjustHandles="1" noChangeArrowheads="1" noChangeShapeType="1" noTextEdit="1"/>
              </p:cNvSpPr>
              <p:nvPr/>
            </p:nvSpPr>
            <p:spPr>
              <a:xfrm>
                <a:off x="1190750" y="1279038"/>
                <a:ext cx="10234569" cy="4928465"/>
              </a:xfrm>
              <a:prstGeom prst="rect">
                <a:avLst/>
              </a:prstGeom>
              <a:blipFill>
                <a:blip r:embed="rId3"/>
                <a:stretch>
                  <a:fillRect l="-8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878932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7ACF2E00-C6B5-4D8C-B9E0-B5B9EFA805AD}"/>
              </a:ext>
            </a:extLst>
          </p:cNvPr>
          <p:cNvSpPr>
            <a:spLocks noGrp="1"/>
          </p:cNvSpPr>
          <p:nvPr>
            <p:ph type="sldNum" sz="quarter" idx="12"/>
          </p:nvPr>
        </p:nvSpPr>
        <p:spPr>
          <a:xfrm>
            <a:off x="9329530" y="6223828"/>
            <a:ext cx="1706217" cy="365125"/>
          </a:xfrm>
        </p:spPr>
        <p:txBody>
          <a:bodyPr/>
          <a:lstStyle/>
          <a:p>
            <a:fld id="{4FAB73BC-B049-4115-A692-8D63A059BFB8}" type="slidenum">
              <a:rPr lang="en-US" smtClean="0"/>
              <a:pPr/>
              <a:t>33</a:t>
            </a:fld>
            <a:endParaRPr lang="en-US" dirty="0"/>
          </a:p>
        </p:txBody>
      </p:sp>
      <p:sp>
        <p:nvSpPr>
          <p:cNvPr id="3" name="文本框 2">
            <a:extLst>
              <a:ext uri="{FF2B5EF4-FFF2-40B4-BE49-F238E27FC236}">
                <a16:creationId xmlns:a16="http://schemas.microsoft.com/office/drawing/2014/main" id="{8B4B6FEC-5CC9-4466-BFCC-1B6A11F048DD}"/>
              </a:ext>
            </a:extLst>
          </p:cNvPr>
          <p:cNvSpPr txBox="1"/>
          <p:nvPr/>
        </p:nvSpPr>
        <p:spPr>
          <a:xfrm>
            <a:off x="523503" y="269047"/>
            <a:ext cx="6733843" cy="646331"/>
          </a:xfrm>
          <a:prstGeom prst="rect">
            <a:avLst/>
          </a:prstGeom>
          <a:noFill/>
        </p:spPr>
        <p:txBody>
          <a:bodyPr wrap="square" rtlCol="0">
            <a:spAutoFit/>
          </a:bodyPr>
          <a:lstStyle/>
          <a:p>
            <a:r>
              <a:rPr lang="en-US" altLang="zh-CN" sz="3600" b="1" dirty="0" err="1">
                <a:latin typeface="+mj-ea"/>
              </a:rPr>
              <a:t>Adaboost</a:t>
            </a:r>
            <a:r>
              <a:rPr lang="en-US" altLang="zh-CN" sz="3600" b="1" dirty="0">
                <a:latin typeface="+mj-ea"/>
              </a:rPr>
              <a:t>     </a:t>
            </a:r>
            <a:r>
              <a:rPr lang="en-US" altLang="zh-CN" sz="2800" b="1" dirty="0">
                <a:latin typeface="+mj-ea"/>
              </a:rPr>
              <a:t>—</a:t>
            </a:r>
            <a:r>
              <a:rPr lang="zh-CN" altLang="en-US" sz="2800" b="1" dirty="0">
                <a:latin typeface="+mj-ea"/>
              </a:rPr>
              <a:t>回归问题</a:t>
            </a:r>
            <a:endParaRPr lang="en-US" altLang="zh-CN" sz="3600" b="1" dirty="0">
              <a:latin typeface="+mj-ea"/>
            </a:endParaRPr>
          </a:p>
        </p:txBody>
      </p:sp>
      <p:sp>
        <p:nvSpPr>
          <p:cNvPr id="9" name="矩形 8">
            <a:extLst>
              <a:ext uri="{FF2B5EF4-FFF2-40B4-BE49-F238E27FC236}">
                <a16:creationId xmlns:a16="http://schemas.microsoft.com/office/drawing/2014/main" id="{3548473D-A7B3-497B-84B4-D6D60EC224B0}"/>
              </a:ext>
            </a:extLst>
          </p:cNvPr>
          <p:cNvSpPr/>
          <p:nvPr/>
        </p:nvSpPr>
        <p:spPr>
          <a:xfrm>
            <a:off x="8309610" y="5679180"/>
            <a:ext cx="1019920"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4AA60AE0-5196-490C-B125-E7B1788A6B29}"/>
                  </a:ext>
                </a:extLst>
              </p:cNvPr>
              <p:cNvSpPr txBox="1"/>
              <p:nvPr/>
            </p:nvSpPr>
            <p:spPr>
              <a:xfrm>
                <a:off x="687146" y="937469"/>
                <a:ext cx="11241777" cy="5651484"/>
              </a:xfrm>
              <a:prstGeom prst="rect">
                <a:avLst/>
              </a:prstGeom>
              <a:noFill/>
            </p:spPr>
            <p:txBody>
              <a:bodyPr wrap="square" rtlCol="0">
                <a:spAutoFit/>
              </a:bodyPr>
              <a:lstStyle/>
              <a:p>
                <a:pPr>
                  <a:lnSpc>
                    <a:spcPct val="150000"/>
                  </a:lnSpc>
                </a:pPr>
                <a:r>
                  <a:rPr lang="en-US" altLang="zh-CN" dirty="0">
                    <a:latin typeface="+mn-ea"/>
                  </a:rPr>
                  <a:t>(3)</a:t>
                </a:r>
                <a:r>
                  <a:rPr lang="zh-CN" altLang="en-US" dirty="0"/>
                  <a:t>最终得到第</a:t>
                </a:r>
                <a:r>
                  <a:rPr lang="en-US" altLang="zh-CN" dirty="0"/>
                  <a:t>k</a:t>
                </a:r>
                <a:r>
                  <a:rPr lang="zh-CN" altLang="en-US" dirty="0"/>
                  <a:t>个弱学习器的 误差率</a:t>
                </a:r>
                <a:endParaRPr lang="en-US" altLang="zh-CN" dirty="0"/>
              </a:p>
              <a:p>
                <a:pPr>
                  <a:lnSpc>
                    <a:spcPct val="150000"/>
                  </a:lnSpc>
                </a:pPr>
                <a:r>
                  <a:rPr lang="en-US" altLang="zh-CN"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𝑘𝑖</m:t>
                        </m:r>
                      </m:sub>
                    </m:sSub>
                    <m:r>
                      <a:rPr lang="en-US" altLang="zh-CN" b="0" i="1" smtClean="0">
                        <a:latin typeface="Cambria Math" panose="02040503050406030204" pitchFamily="18" charset="0"/>
                      </a:rPr>
                      <m:t>= </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𝐺</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𝑘</m:t>
                            </m:r>
                          </m:sub>
                        </m:sSub>
                      </m:den>
                    </m:f>
                  </m:oMath>
                </a14:m>
                <a:endParaRPr lang="en-US" altLang="zh-CN" b="0" dirty="0"/>
              </a:p>
              <a:p>
                <a:pPr>
                  <a:lnSpc>
                    <a:spcPct val="150000"/>
                  </a:lnSpc>
                </a:pPr>
                <a:r>
                  <a:rPr lang="en-US" altLang="zh-CN" dirty="0">
                    <a:latin typeface="+mn-ea"/>
                  </a:rPr>
                  <a:t>(4)</a:t>
                </a:r>
                <a:r>
                  <a:rPr lang="zh-CN" altLang="en-US" dirty="0">
                    <a:latin typeface="+mn-ea"/>
                  </a:rPr>
                  <a:t>弱学习器权重系数</a:t>
                </a:r>
                <a:r>
                  <a:rPr lang="en-US" altLang="zh-CN" dirty="0">
                    <a:latin typeface="+mn-ea"/>
                  </a:rPr>
                  <a:t>α</a:t>
                </a:r>
                <a:r>
                  <a:rPr lang="zh-CN" altLang="en-US" dirty="0">
                    <a:latin typeface="+mn-ea"/>
                  </a:rPr>
                  <a:t>，有</a:t>
                </a:r>
                <a:r>
                  <a:rPr lang="en-US" altLang="zh-CN" dirty="0">
                    <a:latin typeface="+mn-ea"/>
                  </a:rPr>
                  <a:t>(</a:t>
                </a:r>
                <a:r>
                  <a:rPr lang="zh-CN" altLang="en-US" dirty="0">
                    <a:latin typeface="+mn-ea"/>
                  </a:rPr>
                  <a:t>这里的系数不是最终系数，参见</a:t>
                </a:r>
                <a:r>
                  <a:rPr lang="en-US" altLang="zh-CN" dirty="0">
                    <a:latin typeface="+mn-ea"/>
                  </a:rPr>
                  <a:t>6)</a:t>
                </a:r>
              </a:p>
              <a:p>
                <a:pPr>
                  <a:lnSpc>
                    <a:spcPct val="150000"/>
                  </a:lnSpc>
                </a:pPr>
                <a:r>
                  <a:rPr lang="en-US" altLang="zh-CN" dirty="0">
                    <a:latin typeface="+mn-ea"/>
                  </a:rPr>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𝛼</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  </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𝑘</m:t>
                            </m:r>
                          </m:sub>
                        </m:sSub>
                      </m:num>
                      <m:den>
                        <m:r>
                          <a:rPr lang="en-US" altLang="zh-CN" b="0" i="1" smtClean="0">
                            <a:latin typeface="Cambria Math" panose="02040503050406030204" pitchFamily="18" charset="0"/>
                          </a:rPr>
                          <m:t>1 −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𝑘</m:t>
                            </m:r>
                          </m:sub>
                        </m:sSub>
                      </m:den>
                    </m:f>
                  </m:oMath>
                </a14:m>
                <a:endParaRPr lang="en-US" altLang="zh-CN" b="0" dirty="0">
                  <a:latin typeface="+mn-ea"/>
                </a:endParaRPr>
              </a:p>
              <a:p>
                <a:pPr>
                  <a:lnSpc>
                    <a:spcPct val="150000"/>
                  </a:lnSpc>
                </a:pPr>
                <a:r>
                  <a:rPr lang="en-US" altLang="zh-CN" dirty="0">
                    <a:latin typeface="+mn-ea"/>
                  </a:rPr>
                  <a:t>(5)</a:t>
                </a:r>
                <a:r>
                  <a:rPr lang="zh-CN" altLang="en-US" dirty="0">
                    <a:latin typeface="+mn-ea"/>
                  </a:rPr>
                  <a:t>对于更新样本权重</a:t>
                </a:r>
                <a:r>
                  <a:rPr lang="en-US" altLang="zh-CN" dirty="0">
                    <a:latin typeface="+mn-ea"/>
                  </a:rPr>
                  <a:t>D</a:t>
                </a:r>
                <a:r>
                  <a:rPr lang="zh-CN" altLang="en-US" dirty="0">
                    <a:latin typeface="+mn-ea"/>
                  </a:rPr>
                  <a:t>，第</a:t>
                </a:r>
                <a:r>
                  <a:rPr lang="en-US" altLang="zh-CN" dirty="0">
                    <a:latin typeface="+mn-ea"/>
                  </a:rPr>
                  <a:t>k+1</a:t>
                </a:r>
                <a:r>
                  <a:rPr lang="zh-CN" altLang="en-US" dirty="0">
                    <a:latin typeface="+mn-ea"/>
                  </a:rPr>
                  <a:t>个弱学习器的样本集合权重系数为</a:t>
                </a:r>
                <a:endParaRPr lang="en-US" altLang="zh-CN" dirty="0">
                  <a:latin typeface="+mn-ea"/>
                </a:endParaRPr>
              </a:p>
              <a:p>
                <a:pPr>
                  <a:lnSpc>
                    <a:spcPct val="150000"/>
                  </a:lnSpc>
                </a:pPr>
                <a:r>
                  <a:rPr lang="en-US" altLang="zh-CN" dirty="0">
                    <a:latin typeface="+mn-ea"/>
                  </a:rPr>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 = </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𝑘𝑖</m:t>
                            </m:r>
                          </m:sub>
                        </m:sSub>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𝑍</m:t>
                            </m:r>
                          </m:e>
                          <m:sub>
                            <m:r>
                              <a:rPr lang="en-US" altLang="zh-CN" b="0" i="1" smtClean="0">
                                <a:latin typeface="Cambria Math" panose="02040503050406030204" pitchFamily="18" charset="0"/>
                              </a:rPr>
                              <m:t>𝑘</m:t>
                            </m:r>
                          </m:sub>
                        </m:sSub>
                      </m:den>
                    </m:f>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𝛼</m:t>
                        </m:r>
                      </m:e>
                      <m:sub>
                        <m:r>
                          <a:rPr lang="en-US" altLang="zh-CN" b="0" i="1" smtClean="0">
                            <a:latin typeface="Cambria Math" panose="02040503050406030204" pitchFamily="18" charset="0"/>
                          </a:rPr>
                          <m:t>𝑘</m:t>
                        </m:r>
                      </m:sub>
                      <m:sup>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𝑘𝑖</m:t>
                            </m:r>
                          </m:sub>
                        </m:sSub>
                      </m:sup>
                    </m:sSubSup>
                  </m:oMath>
                </a14:m>
                <a:endParaRPr lang="en-US" altLang="zh-CN" dirty="0">
                  <a:latin typeface="+mn-ea"/>
                </a:endParaRPr>
              </a:p>
              <a:p>
                <a:pPr>
                  <a:lnSpc>
                    <a:spcPct val="150000"/>
                  </a:lnSpc>
                </a:pPr>
                <a:r>
                  <a:rPr lang="zh-CN" altLang="en-US" dirty="0">
                    <a:latin typeface="+mn-ea"/>
                  </a:rPr>
                  <a:t>这里的</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𝑍</m:t>
                        </m:r>
                      </m:e>
                      <m:sub>
                        <m:r>
                          <a:rPr lang="en-US" altLang="zh-CN" b="0" i="1" smtClean="0">
                            <a:latin typeface="Cambria Math" panose="02040503050406030204" pitchFamily="18" charset="0"/>
                          </a:rPr>
                          <m:t>𝑘</m:t>
                        </m:r>
                      </m:sub>
                    </m:sSub>
                  </m:oMath>
                </a14:m>
                <a:r>
                  <a:rPr lang="zh-CN" altLang="en-US" dirty="0">
                    <a:latin typeface="+mn-ea"/>
                  </a:rPr>
                  <a:t>是规范化因子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𝑍</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 =</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𝑚</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𝑘𝑖</m:t>
                            </m:r>
                          </m:sub>
                        </m:sSub>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𝛼</m:t>
                            </m:r>
                          </m:e>
                          <m:sub>
                            <m:r>
                              <a:rPr lang="en-US" altLang="zh-CN" b="0" i="1" smtClean="0">
                                <a:latin typeface="Cambria Math" panose="02040503050406030204" pitchFamily="18" charset="0"/>
                              </a:rPr>
                              <m:t>𝑘</m:t>
                            </m:r>
                          </m:sub>
                          <m:sup>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𝑘𝑖</m:t>
                                </m:r>
                              </m:sub>
                            </m:sSub>
                          </m:sup>
                        </m:sSubSup>
                      </m:e>
                    </m:nary>
                  </m:oMath>
                </a14:m>
                <a:endParaRPr lang="en-US" altLang="zh-CN" b="0" i="1" dirty="0">
                  <a:latin typeface="Cambria Math" panose="02040503050406030204" pitchFamily="18" charset="0"/>
                </a:endParaRPr>
              </a:p>
              <a:p>
                <a:pPr>
                  <a:lnSpc>
                    <a:spcPct val="150000"/>
                  </a:lnSpc>
                </a:pPr>
                <a:r>
                  <a:rPr lang="en-US" altLang="zh-CN" dirty="0">
                    <a:latin typeface="+mn-ea"/>
                  </a:rPr>
                  <a:t>(6) </a:t>
                </a:r>
                <a:r>
                  <a:rPr lang="zh-CN" altLang="en-US" dirty="0">
                    <a:latin typeface="+mn-ea"/>
                  </a:rPr>
                  <a:t>组合</a:t>
                </a:r>
                <a14:m>
                  <m:oMath xmlns:m="http://schemas.openxmlformats.org/officeDocument/2006/math">
                    <m:r>
                      <a:rPr lang="zh-CN" altLang="en-US" b="0" i="0">
                        <a:latin typeface="Cambria Math" panose="02040503050406030204" pitchFamily="18" charset="0"/>
                      </a:rPr>
                      <m:t>策略</m:t>
                    </m:r>
                    <m:r>
                      <a:rPr lang="zh-CN" altLang="en-US" b="0" i="0" smtClean="0">
                        <a:latin typeface="Cambria Math" panose="02040503050406030204" pitchFamily="18" charset="0"/>
                      </a:rPr>
                      <m:t>，</m:t>
                    </m:r>
                    <m:r>
                      <a:rPr lang="zh-CN" altLang="en-US" b="0" i="0">
                        <a:latin typeface="Cambria Math" panose="02040503050406030204" pitchFamily="18" charset="0"/>
                      </a:rPr>
                      <m:t>这里</m:t>
                    </m:r>
                    <m:r>
                      <a:rPr lang="zh-CN" altLang="en-US" b="0" i="0" smtClean="0">
                        <a:latin typeface="Cambria Math" panose="02040503050406030204" pitchFamily="18" charset="0"/>
                      </a:rPr>
                      <m:t>和</m:t>
                    </m:r>
                    <m:r>
                      <a:rPr lang="zh-CN" altLang="en-US" b="0" i="0">
                        <a:latin typeface="Cambria Math" panose="02040503050406030204" pitchFamily="18" charset="0"/>
                      </a:rPr>
                      <m:t>分类问题</m:t>
                    </m:r>
                    <m:r>
                      <a:rPr lang="zh-CN" altLang="en-US" b="0" i="0" smtClean="0">
                        <a:latin typeface="Cambria Math" panose="02040503050406030204" pitchFamily="18" charset="0"/>
                      </a:rPr>
                      <m:t>不同</m:t>
                    </m:r>
                    <m:r>
                      <a:rPr lang="zh-CN" altLang="en-US" b="0" i="0">
                        <a:latin typeface="Cambria Math" panose="02040503050406030204" pitchFamily="18" charset="0"/>
                      </a:rPr>
                      <m:t>，</m:t>
                    </m:r>
                  </m:oMath>
                </a14:m>
                <a:r>
                  <a:rPr lang="zh-CN" altLang="en-US" dirty="0">
                    <a:latin typeface="+mn-ea"/>
                  </a:rPr>
                  <a:t>采用的是对加权的弱学习器取中位数的方法，最终的强回归器为</a:t>
                </a:r>
                <a:endParaRPr lang="en-US" altLang="zh-CN" dirty="0">
                  <a:latin typeface="+mn-ea"/>
                </a:endParaRPr>
              </a:p>
              <a:p>
                <a:pPr>
                  <a:lnSpc>
                    <a:spcPct val="150000"/>
                  </a:lnSpc>
                </a:pPr>
                <a:r>
                  <a:rPr lang="en-US" altLang="zh-CN" dirty="0">
                    <a:latin typeface="+mn-ea"/>
                  </a:rPr>
                  <a:t>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 </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𝐾</m:t>
                        </m:r>
                      </m:sup>
                      <m:e>
                        <m:d>
                          <m:dPr>
                            <m:ctrlPr>
                              <a:rPr lang="en-US" altLang="zh-CN" b="0" i="1" smtClean="0">
                                <a:latin typeface="Cambria Math" panose="02040503050406030204" pitchFamily="18" charset="0"/>
                              </a:rPr>
                            </m:ctrlPr>
                          </m:dPr>
                          <m:e>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𝛼</m:t>
                                        </m:r>
                                      </m:e>
                                      <m:sub>
                                        <m:r>
                                          <a:rPr lang="en-US" altLang="zh-CN" b="0" i="1" smtClean="0">
                                            <a:latin typeface="Cambria Math" panose="02040503050406030204" pitchFamily="18" charset="0"/>
                                          </a:rPr>
                                          <m:t>𝑘</m:t>
                                        </m:r>
                                      </m:sub>
                                    </m:sSub>
                                  </m:den>
                                </m:f>
                              </m:e>
                            </m:func>
                          </m:e>
                        </m:d>
                        <m:r>
                          <a:rPr lang="en-US" altLang="zh-CN" b="0" i="1" smtClean="0">
                            <a:latin typeface="Cambria Math" panose="02040503050406030204" pitchFamily="18" charset="0"/>
                          </a:rPr>
                          <m:t>𝑔</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e>
                    </m:nary>
                  </m:oMath>
                </a14:m>
                <a:endParaRPr lang="en-US" altLang="zh-CN" b="0" dirty="0">
                  <a:latin typeface="+mn-ea"/>
                </a:endParaRPr>
              </a:p>
              <a:p>
                <a:pPr>
                  <a:lnSpc>
                    <a:spcPct val="150000"/>
                  </a:lnSpc>
                </a:pPr>
                <a:r>
                  <a:rPr lang="zh-CN" altLang="en-US" dirty="0">
                    <a:latin typeface="+mn-ea"/>
                  </a:rPr>
                  <a:t>其中，</a:t>
                </a:r>
                <a14:m>
                  <m:oMath xmlns:m="http://schemas.openxmlformats.org/officeDocument/2006/math">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 </m:t>
                    </m:r>
                    <m:r>
                      <a:rPr lang="zh-CN" altLang="en-US" i="1">
                        <a:latin typeface="Cambria Math" panose="02040503050406030204" pitchFamily="18" charset="0"/>
                      </a:rPr>
                      <m:t>是</m:t>
                    </m:r>
                  </m:oMath>
                </a14:m>
                <a:r>
                  <a:rPr lang="zh-CN" altLang="en-US" dirty="0">
                    <a:latin typeface="+mn-ea"/>
                  </a:rPr>
                  <a:t>所有</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𝛼</m:t>
                        </m:r>
                      </m:e>
                      <m:sub>
                        <m:r>
                          <a:rPr lang="en-US" altLang="zh-CN" b="0" i="1" dirty="0" smtClean="0">
                            <a:latin typeface="Cambria Math" panose="02040503050406030204" pitchFamily="18" charset="0"/>
                          </a:rPr>
                          <m:t>𝑘</m:t>
                        </m:r>
                      </m:sub>
                    </m:sSub>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𝐺</m:t>
                        </m:r>
                      </m:e>
                      <m:sub>
                        <m:r>
                          <a:rPr lang="en-US" altLang="zh-CN" b="0" i="1" dirty="0" smtClean="0">
                            <a:latin typeface="Cambria Math" panose="02040503050406030204" pitchFamily="18" charset="0"/>
                          </a:rPr>
                          <m:t>𝑘</m:t>
                        </m:r>
                      </m:sub>
                    </m:sSub>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𝑥</m:t>
                        </m:r>
                      </m:e>
                    </m:d>
                    <m: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𝑘</m:t>
                    </m:r>
                    <m:r>
                      <a:rPr lang="en-US" altLang="zh-CN" b="0" i="1" dirty="0" smtClean="0">
                        <a:latin typeface="Cambria Math" panose="02040503050406030204" pitchFamily="18" charset="0"/>
                      </a:rPr>
                      <m:t>=1,2,…,</m:t>
                    </m:r>
                    <m:r>
                      <a:rPr lang="en-US" altLang="zh-CN" b="0" i="1" dirty="0" smtClean="0">
                        <a:latin typeface="Cambria Math" panose="02040503050406030204" pitchFamily="18" charset="0"/>
                      </a:rPr>
                      <m:t>𝐾</m:t>
                    </m:r>
                    <m:r>
                      <a:rPr lang="zh-CN" altLang="en-US" i="1" dirty="0">
                        <a:latin typeface="Cambria Math" panose="02040503050406030204" pitchFamily="18" charset="0"/>
                      </a:rPr>
                      <m:t>的</m:t>
                    </m:r>
                  </m:oMath>
                </a14:m>
                <a:r>
                  <a:rPr lang="zh-CN" altLang="en-US" dirty="0">
                    <a:latin typeface="+mn-ea"/>
                  </a:rPr>
                  <a:t>中位数</a:t>
                </a:r>
                <a:endParaRPr lang="en-US" altLang="zh-CN" dirty="0">
                  <a:latin typeface="+mn-ea"/>
                </a:endParaRPr>
              </a:p>
              <a:p>
                <a:pPr>
                  <a:lnSpc>
                    <a:spcPct val="150000"/>
                  </a:lnSpc>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 </m:t>
                      </m:r>
                    </m:oMath>
                  </m:oMathPara>
                </a14:m>
                <a:endParaRPr lang="en-US" altLang="zh-CN" dirty="0">
                  <a:latin typeface="+mn-ea"/>
                </a:endParaRPr>
              </a:p>
            </p:txBody>
          </p:sp>
        </mc:Choice>
        <mc:Fallback xmlns="">
          <p:sp>
            <p:nvSpPr>
              <p:cNvPr id="7" name="文本框 6">
                <a:extLst>
                  <a:ext uri="{FF2B5EF4-FFF2-40B4-BE49-F238E27FC236}">
                    <a16:creationId xmlns:a16="http://schemas.microsoft.com/office/drawing/2014/main" id="{4AA60AE0-5196-490C-B125-E7B1788A6B29}"/>
                  </a:ext>
                </a:extLst>
              </p:cNvPr>
              <p:cNvSpPr txBox="1">
                <a:spLocks noRot="1" noChangeAspect="1" noMove="1" noResize="1" noEditPoints="1" noAdjustHandles="1" noChangeArrowheads="1" noChangeShapeType="1" noTextEdit="1"/>
              </p:cNvSpPr>
              <p:nvPr/>
            </p:nvSpPr>
            <p:spPr>
              <a:xfrm>
                <a:off x="687146" y="937469"/>
                <a:ext cx="11241777" cy="5651484"/>
              </a:xfrm>
              <a:prstGeom prst="rect">
                <a:avLst/>
              </a:prstGeom>
              <a:blipFill>
                <a:blip r:embed="rId3"/>
                <a:stretch>
                  <a:fillRect l="-488"/>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0FEF14E9-0065-448A-A44F-8E1C823179CA}"/>
              </a:ext>
            </a:extLst>
          </p:cNvPr>
          <p:cNvSpPr txBox="1"/>
          <p:nvPr/>
        </p:nvSpPr>
        <p:spPr>
          <a:xfrm>
            <a:off x="8959443" y="915378"/>
            <a:ext cx="1870744" cy="646331"/>
          </a:xfrm>
          <a:prstGeom prst="rect">
            <a:avLst/>
          </a:prstGeom>
          <a:noFill/>
        </p:spPr>
        <p:txBody>
          <a:bodyPr wrap="square" rtlCol="0">
            <a:spAutoFit/>
          </a:bodyPr>
          <a:lstStyle/>
          <a:p>
            <a:r>
              <a:rPr lang="en-US" altLang="zh-CN" dirty="0" err="1">
                <a:hlinkClick r:id="rId4"/>
              </a:rPr>
              <a:t>Adaboost</a:t>
            </a:r>
            <a:r>
              <a:rPr lang="zh-CN" altLang="en-US" dirty="0">
                <a:hlinkClick r:id="rId4"/>
              </a:rPr>
              <a:t>回归问题原始论文下载</a:t>
            </a:r>
            <a:endParaRPr lang="zh-CN" altLang="en-US" dirty="0"/>
          </a:p>
        </p:txBody>
      </p:sp>
    </p:spTree>
    <p:extLst>
      <p:ext uri="{BB962C8B-B14F-4D97-AF65-F5344CB8AC3E}">
        <p14:creationId xmlns:p14="http://schemas.microsoft.com/office/powerpoint/2010/main" val="25692434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7ACF2E00-C6B5-4D8C-B9E0-B5B9EFA805AD}"/>
              </a:ext>
            </a:extLst>
          </p:cNvPr>
          <p:cNvSpPr>
            <a:spLocks noGrp="1"/>
          </p:cNvSpPr>
          <p:nvPr>
            <p:ph type="sldNum" sz="quarter" idx="12"/>
          </p:nvPr>
        </p:nvSpPr>
        <p:spPr>
          <a:xfrm>
            <a:off x="9329530" y="6223828"/>
            <a:ext cx="1706217" cy="365125"/>
          </a:xfrm>
        </p:spPr>
        <p:txBody>
          <a:bodyPr/>
          <a:lstStyle/>
          <a:p>
            <a:fld id="{4FAB73BC-B049-4115-A692-8D63A059BFB8}" type="slidenum">
              <a:rPr lang="en-US" smtClean="0"/>
              <a:pPr/>
              <a:t>34</a:t>
            </a:fld>
            <a:endParaRPr lang="en-US" dirty="0"/>
          </a:p>
        </p:txBody>
      </p:sp>
      <p:sp>
        <p:nvSpPr>
          <p:cNvPr id="3" name="文本框 2">
            <a:extLst>
              <a:ext uri="{FF2B5EF4-FFF2-40B4-BE49-F238E27FC236}">
                <a16:creationId xmlns:a16="http://schemas.microsoft.com/office/drawing/2014/main" id="{8B4B6FEC-5CC9-4466-BFCC-1B6A11F048DD}"/>
              </a:ext>
            </a:extLst>
          </p:cNvPr>
          <p:cNvSpPr txBox="1"/>
          <p:nvPr/>
        </p:nvSpPr>
        <p:spPr>
          <a:xfrm>
            <a:off x="523503" y="269047"/>
            <a:ext cx="6733843" cy="646331"/>
          </a:xfrm>
          <a:prstGeom prst="rect">
            <a:avLst/>
          </a:prstGeom>
          <a:noFill/>
        </p:spPr>
        <p:txBody>
          <a:bodyPr wrap="square" rtlCol="0">
            <a:spAutoFit/>
          </a:bodyPr>
          <a:lstStyle/>
          <a:p>
            <a:r>
              <a:rPr lang="en-US" altLang="zh-CN" sz="3600" b="1" dirty="0">
                <a:latin typeface="+mj-ea"/>
              </a:rPr>
              <a:t>GBDT </a:t>
            </a:r>
            <a:r>
              <a:rPr lang="zh-CN" altLang="en-US" sz="3600" b="1" dirty="0">
                <a:latin typeface="+mj-ea"/>
              </a:rPr>
              <a:t>梯度提升树</a:t>
            </a:r>
            <a:endParaRPr lang="en-US" altLang="zh-CN" sz="3600" b="1" dirty="0">
              <a:latin typeface="+mj-ea"/>
            </a:endParaRPr>
          </a:p>
        </p:txBody>
      </p:sp>
      <p:sp>
        <p:nvSpPr>
          <p:cNvPr id="9" name="矩形 8">
            <a:extLst>
              <a:ext uri="{FF2B5EF4-FFF2-40B4-BE49-F238E27FC236}">
                <a16:creationId xmlns:a16="http://schemas.microsoft.com/office/drawing/2014/main" id="{3548473D-A7B3-497B-84B4-D6D60EC224B0}"/>
              </a:ext>
            </a:extLst>
          </p:cNvPr>
          <p:cNvSpPr/>
          <p:nvPr/>
        </p:nvSpPr>
        <p:spPr>
          <a:xfrm>
            <a:off x="8309610" y="5679180"/>
            <a:ext cx="1019920"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B02514DC-A4AE-4705-AF6A-E9D0BE2E6006}"/>
                  </a:ext>
                </a:extLst>
              </p:cNvPr>
              <p:cNvSpPr txBox="1"/>
              <p:nvPr/>
            </p:nvSpPr>
            <p:spPr>
              <a:xfrm>
                <a:off x="713064" y="1094901"/>
                <a:ext cx="8976220" cy="4668842"/>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dirty="0"/>
                  <a:t>属于集成学习</a:t>
                </a:r>
                <a:r>
                  <a:rPr lang="en-US" altLang="zh-CN" dirty="0"/>
                  <a:t>Boosting</a:t>
                </a:r>
                <a:r>
                  <a:rPr lang="zh-CN" altLang="en-US" dirty="0"/>
                  <a:t>家族的成员</a:t>
                </a:r>
                <a:endParaRPr lang="en-US" altLang="zh-CN" dirty="0"/>
              </a:p>
              <a:p>
                <a:pPr marL="285750" indent="-285750">
                  <a:lnSpc>
                    <a:spcPct val="150000"/>
                  </a:lnSpc>
                  <a:buFont typeface="Wingdings" panose="05000000000000000000" pitchFamily="2" charset="2"/>
                  <a:buChar char="l"/>
                </a:pPr>
                <a:r>
                  <a:rPr lang="zh-CN" altLang="en-US" dirty="0"/>
                  <a:t>迭代，前向分布算法，但迭代思路算法与</a:t>
                </a:r>
                <a:r>
                  <a:rPr lang="en-US" altLang="zh-CN" dirty="0" err="1"/>
                  <a:t>Adaboost</a:t>
                </a:r>
                <a:r>
                  <a:rPr lang="zh-CN" altLang="en-US" dirty="0"/>
                  <a:t>不同  </a:t>
                </a:r>
                <a:endParaRPr lang="en-US" altLang="zh-CN" dirty="0"/>
              </a:p>
              <a:p>
                <a:pPr marL="285750" indent="-285750">
                  <a:lnSpc>
                    <a:spcPct val="150000"/>
                  </a:lnSpc>
                  <a:buFont typeface="Wingdings" panose="05000000000000000000" pitchFamily="2" charset="2"/>
                  <a:buChar char="l"/>
                </a:pPr>
                <a:r>
                  <a:rPr lang="zh-CN" altLang="en-US" dirty="0"/>
                  <a:t>弱学习器限定了只能使用</a:t>
                </a:r>
                <a:r>
                  <a:rPr lang="en-US" altLang="zh-CN" dirty="0"/>
                  <a:t>CART</a:t>
                </a:r>
                <a:r>
                  <a:rPr lang="zh-CN" altLang="en-US" dirty="0"/>
                  <a:t>回归树模型</a:t>
                </a:r>
                <a:endParaRPr lang="en-US" altLang="zh-CN" dirty="0"/>
              </a:p>
              <a:p>
                <a:pPr>
                  <a:lnSpc>
                    <a:spcPct val="150000"/>
                  </a:lnSpc>
                </a:pPr>
                <a:r>
                  <a:rPr lang="zh-CN" altLang="en-US" dirty="0"/>
                  <a:t>假设我们前一轮迭代得到的强学习器是</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a:t> </a:t>
                </a:r>
                <a:r>
                  <a:rPr lang="en-US" altLang="zh-CN" dirty="0"/>
                  <a:t>, </a:t>
                </a:r>
                <a:r>
                  <a:rPr lang="zh-CN" altLang="en-US" dirty="0"/>
                  <a:t>损失函数是</a:t>
                </a:r>
                <a14:m>
                  <m:oMath xmlns:m="http://schemas.openxmlformats.org/officeDocument/2006/math">
                    <m:r>
                      <a:rPr lang="en-US" altLang="zh-CN" b="0" i="1" smtClean="0">
                        <a:latin typeface="Cambria Math" panose="02040503050406030204" pitchFamily="18" charset="0"/>
                      </a:rPr>
                      <m:t>𝐿</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a:t> </a:t>
                </a:r>
                <a:r>
                  <a:rPr lang="en-US" altLang="zh-CN" dirty="0"/>
                  <a:t>, </a:t>
                </a:r>
                <a:r>
                  <a:rPr lang="zh-CN" altLang="en-US" dirty="0"/>
                  <a:t>我们本轮迭代的目标是找到一个</a:t>
                </a:r>
                <a:r>
                  <a:rPr lang="en-US" altLang="zh-CN" dirty="0"/>
                  <a:t>CART</a:t>
                </a:r>
                <a:r>
                  <a:rPr lang="zh-CN" altLang="en-US" dirty="0"/>
                  <a:t>回归树模型的弱学习器</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a:t> ，让本轮的损失损失</a:t>
                </a:r>
                <a:r>
                  <a:rPr lang="en-US" altLang="zh-CN" dirty="0"/>
                  <a:t>L</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𝑡</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d>
                    <m:r>
                      <a:rPr lang="en-US" altLang="zh-CN" b="0" i="1" smtClean="0">
                        <a:latin typeface="Cambria Math" panose="02040503050406030204" pitchFamily="18" charset="0"/>
                      </a:rPr>
                      <m:t>=</m:t>
                    </m:r>
                    <m:r>
                      <a:rPr lang="en-US" altLang="zh-CN" b="0" i="1" smtClean="0">
                        <a:latin typeface="Cambria Math" panose="02040503050406030204" pitchFamily="18" charset="0"/>
                      </a:rPr>
                      <m:t>𝐿</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a:t> 最小。也就是说，本轮迭代找到决策树，要让样本的损失尽量变得更小 。</a:t>
                </a:r>
                <a:endParaRPr lang="en-US" altLang="zh-CN" dirty="0"/>
              </a:p>
              <a:p>
                <a:pPr>
                  <a:lnSpc>
                    <a:spcPct val="150000"/>
                  </a:lnSpc>
                </a:pPr>
                <a:r>
                  <a:rPr lang="zh-CN" altLang="en-US" dirty="0"/>
                  <a:t>一个通俗例子：假如有个人</a:t>
                </a:r>
                <a:r>
                  <a:rPr lang="en-US" altLang="zh-CN" dirty="0"/>
                  <a:t>30</a:t>
                </a:r>
                <a:r>
                  <a:rPr lang="zh-CN" altLang="en-US" dirty="0"/>
                  <a:t>岁，我们首先用</a:t>
                </a:r>
                <a:r>
                  <a:rPr lang="en-US" altLang="zh-CN" dirty="0"/>
                  <a:t>20</a:t>
                </a:r>
                <a:r>
                  <a:rPr lang="zh-CN" altLang="en-US" dirty="0"/>
                  <a:t>岁去拟合，发现损失有</a:t>
                </a:r>
                <a:r>
                  <a:rPr lang="en-US" altLang="zh-CN" dirty="0"/>
                  <a:t>10</a:t>
                </a:r>
                <a:r>
                  <a:rPr lang="zh-CN" altLang="en-US" dirty="0"/>
                  <a:t>岁，这时我们用</a:t>
                </a:r>
                <a:r>
                  <a:rPr lang="en-US" altLang="zh-CN" dirty="0"/>
                  <a:t>6</a:t>
                </a:r>
                <a:r>
                  <a:rPr lang="zh-CN" altLang="en-US" dirty="0"/>
                  <a:t>岁去拟合剩下的损失，发现差距还有</a:t>
                </a:r>
                <a:r>
                  <a:rPr lang="en-US" altLang="zh-CN" dirty="0"/>
                  <a:t>4</a:t>
                </a:r>
                <a:r>
                  <a:rPr lang="zh-CN" altLang="en-US" dirty="0"/>
                  <a:t>岁，第三轮我们用</a:t>
                </a:r>
                <a:r>
                  <a:rPr lang="en-US" altLang="zh-CN" dirty="0"/>
                  <a:t>3</a:t>
                </a:r>
                <a:r>
                  <a:rPr lang="zh-CN" altLang="en-US" dirty="0"/>
                  <a:t>岁拟合剩下的差距，差距就只有一岁了。如果我们的迭代轮数还没有完，可以继续迭代下面，每一轮迭代，拟合的岁数误差都会减小。</a:t>
                </a:r>
              </a:p>
            </p:txBody>
          </p:sp>
        </mc:Choice>
        <mc:Fallback xmlns="">
          <p:sp>
            <p:nvSpPr>
              <p:cNvPr id="8" name="文本框 7">
                <a:extLst>
                  <a:ext uri="{FF2B5EF4-FFF2-40B4-BE49-F238E27FC236}">
                    <a16:creationId xmlns:a16="http://schemas.microsoft.com/office/drawing/2014/main" id="{B02514DC-A4AE-4705-AF6A-E9D0BE2E6006}"/>
                  </a:ext>
                </a:extLst>
              </p:cNvPr>
              <p:cNvSpPr txBox="1">
                <a:spLocks noRot="1" noChangeAspect="1" noMove="1" noResize="1" noEditPoints="1" noAdjustHandles="1" noChangeArrowheads="1" noChangeShapeType="1" noTextEdit="1"/>
              </p:cNvSpPr>
              <p:nvPr/>
            </p:nvSpPr>
            <p:spPr>
              <a:xfrm>
                <a:off x="713064" y="1094901"/>
                <a:ext cx="8976220" cy="4668842"/>
              </a:xfrm>
              <a:prstGeom prst="rect">
                <a:avLst/>
              </a:prstGeom>
              <a:blipFill>
                <a:blip r:embed="rId3"/>
                <a:stretch>
                  <a:fillRect l="-611" r="-68" b="-784"/>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3A461248-413F-461A-999D-6918D63EB545}"/>
              </a:ext>
            </a:extLst>
          </p:cNvPr>
          <p:cNvSpPr txBox="1"/>
          <p:nvPr/>
        </p:nvSpPr>
        <p:spPr>
          <a:xfrm>
            <a:off x="10343655" y="1031846"/>
            <a:ext cx="1384183" cy="646331"/>
          </a:xfrm>
          <a:prstGeom prst="rect">
            <a:avLst/>
          </a:prstGeom>
          <a:noFill/>
        </p:spPr>
        <p:txBody>
          <a:bodyPr wrap="square" rtlCol="0">
            <a:spAutoFit/>
          </a:bodyPr>
          <a:lstStyle/>
          <a:p>
            <a:r>
              <a:rPr lang="en-US" altLang="zh-CN" dirty="0">
                <a:hlinkClick r:id="rId4"/>
              </a:rPr>
              <a:t>GBDT</a:t>
            </a:r>
            <a:r>
              <a:rPr lang="zh-CN" altLang="en-US" dirty="0">
                <a:hlinkClick r:id="rId4"/>
              </a:rPr>
              <a:t>原始论下载链接</a:t>
            </a:r>
            <a:endParaRPr lang="zh-CN" altLang="en-US" dirty="0"/>
          </a:p>
        </p:txBody>
      </p:sp>
    </p:spTree>
    <p:extLst>
      <p:ext uri="{BB962C8B-B14F-4D97-AF65-F5344CB8AC3E}">
        <p14:creationId xmlns:p14="http://schemas.microsoft.com/office/powerpoint/2010/main" val="35850961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7ACF2E00-C6B5-4D8C-B9E0-B5B9EFA805AD}"/>
              </a:ext>
            </a:extLst>
          </p:cNvPr>
          <p:cNvSpPr>
            <a:spLocks noGrp="1"/>
          </p:cNvSpPr>
          <p:nvPr>
            <p:ph type="sldNum" sz="quarter" idx="12"/>
          </p:nvPr>
        </p:nvSpPr>
        <p:spPr>
          <a:xfrm>
            <a:off x="9329530" y="6223828"/>
            <a:ext cx="1706217" cy="365125"/>
          </a:xfrm>
        </p:spPr>
        <p:txBody>
          <a:bodyPr/>
          <a:lstStyle/>
          <a:p>
            <a:fld id="{4FAB73BC-B049-4115-A692-8D63A059BFB8}" type="slidenum">
              <a:rPr lang="en-US" smtClean="0"/>
              <a:pPr/>
              <a:t>35</a:t>
            </a:fld>
            <a:endParaRPr lang="en-US" dirty="0"/>
          </a:p>
        </p:txBody>
      </p:sp>
      <p:sp>
        <p:nvSpPr>
          <p:cNvPr id="3" name="文本框 2">
            <a:extLst>
              <a:ext uri="{FF2B5EF4-FFF2-40B4-BE49-F238E27FC236}">
                <a16:creationId xmlns:a16="http://schemas.microsoft.com/office/drawing/2014/main" id="{8B4B6FEC-5CC9-4466-BFCC-1B6A11F048DD}"/>
              </a:ext>
            </a:extLst>
          </p:cNvPr>
          <p:cNvSpPr txBox="1"/>
          <p:nvPr/>
        </p:nvSpPr>
        <p:spPr>
          <a:xfrm>
            <a:off x="523503" y="269047"/>
            <a:ext cx="6733843" cy="646331"/>
          </a:xfrm>
          <a:prstGeom prst="rect">
            <a:avLst/>
          </a:prstGeom>
          <a:noFill/>
        </p:spPr>
        <p:txBody>
          <a:bodyPr wrap="square" rtlCol="0">
            <a:spAutoFit/>
          </a:bodyPr>
          <a:lstStyle/>
          <a:p>
            <a:r>
              <a:rPr lang="en-US" altLang="zh-CN" sz="3600" b="1" dirty="0">
                <a:latin typeface="+mj-ea"/>
              </a:rPr>
              <a:t>GBDT </a:t>
            </a:r>
            <a:r>
              <a:rPr lang="zh-CN" altLang="en-US" sz="3600" b="1" dirty="0">
                <a:latin typeface="+mj-ea"/>
              </a:rPr>
              <a:t>梯度提升树</a:t>
            </a:r>
            <a:endParaRPr lang="en-US" altLang="zh-CN" sz="3600" b="1" dirty="0">
              <a:latin typeface="+mj-ea"/>
            </a:endParaRPr>
          </a:p>
        </p:txBody>
      </p:sp>
      <p:sp>
        <p:nvSpPr>
          <p:cNvPr id="9" name="矩形 8">
            <a:extLst>
              <a:ext uri="{FF2B5EF4-FFF2-40B4-BE49-F238E27FC236}">
                <a16:creationId xmlns:a16="http://schemas.microsoft.com/office/drawing/2014/main" id="{3548473D-A7B3-497B-84B4-D6D60EC224B0}"/>
              </a:ext>
            </a:extLst>
          </p:cNvPr>
          <p:cNvSpPr/>
          <p:nvPr/>
        </p:nvSpPr>
        <p:spPr>
          <a:xfrm>
            <a:off x="8309610" y="5679180"/>
            <a:ext cx="1019920"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B02514DC-A4AE-4705-AF6A-E9D0BE2E6006}"/>
              </a:ext>
            </a:extLst>
          </p:cNvPr>
          <p:cNvSpPr txBox="1"/>
          <p:nvPr/>
        </p:nvSpPr>
        <p:spPr>
          <a:xfrm>
            <a:off x="3472070" y="2700459"/>
            <a:ext cx="4604461" cy="664862"/>
          </a:xfrm>
          <a:prstGeom prst="rect">
            <a:avLst/>
          </a:prstGeom>
          <a:noFill/>
        </p:spPr>
        <p:txBody>
          <a:bodyPr wrap="square" rtlCol="0">
            <a:spAutoFit/>
          </a:bodyPr>
          <a:lstStyle/>
          <a:p>
            <a:pPr>
              <a:lnSpc>
                <a:spcPct val="150000"/>
              </a:lnSpc>
            </a:pPr>
            <a:r>
              <a:rPr lang="zh-CN" altLang="en-US" sz="2800" dirty="0"/>
              <a:t>问题：如何度量拟合的损失？</a:t>
            </a:r>
          </a:p>
        </p:txBody>
      </p:sp>
    </p:spTree>
    <p:extLst>
      <p:ext uri="{BB962C8B-B14F-4D97-AF65-F5344CB8AC3E}">
        <p14:creationId xmlns:p14="http://schemas.microsoft.com/office/powerpoint/2010/main" val="20782979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7ACF2E00-C6B5-4D8C-B9E0-B5B9EFA805AD}"/>
              </a:ext>
            </a:extLst>
          </p:cNvPr>
          <p:cNvSpPr>
            <a:spLocks noGrp="1"/>
          </p:cNvSpPr>
          <p:nvPr>
            <p:ph type="sldNum" sz="quarter" idx="12"/>
          </p:nvPr>
        </p:nvSpPr>
        <p:spPr>
          <a:xfrm>
            <a:off x="9329530" y="6223828"/>
            <a:ext cx="1706217" cy="365125"/>
          </a:xfrm>
        </p:spPr>
        <p:txBody>
          <a:bodyPr/>
          <a:lstStyle/>
          <a:p>
            <a:fld id="{4FAB73BC-B049-4115-A692-8D63A059BFB8}" type="slidenum">
              <a:rPr lang="en-US" smtClean="0"/>
              <a:pPr/>
              <a:t>36</a:t>
            </a:fld>
            <a:endParaRPr lang="en-US" dirty="0"/>
          </a:p>
        </p:txBody>
      </p:sp>
      <p:sp>
        <p:nvSpPr>
          <p:cNvPr id="3" name="文本框 2">
            <a:extLst>
              <a:ext uri="{FF2B5EF4-FFF2-40B4-BE49-F238E27FC236}">
                <a16:creationId xmlns:a16="http://schemas.microsoft.com/office/drawing/2014/main" id="{8B4B6FEC-5CC9-4466-BFCC-1B6A11F048DD}"/>
              </a:ext>
            </a:extLst>
          </p:cNvPr>
          <p:cNvSpPr txBox="1"/>
          <p:nvPr/>
        </p:nvSpPr>
        <p:spPr>
          <a:xfrm>
            <a:off x="523503" y="269047"/>
            <a:ext cx="6733843" cy="646331"/>
          </a:xfrm>
          <a:prstGeom prst="rect">
            <a:avLst/>
          </a:prstGeom>
          <a:noFill/>
        </p:spPr>
        <p:txBody>
          <a:bodyPr wrap="square" rtlCol="0">
            <a:spAutoFit/>
          </a:bodyPr>
          <a:lstStyle/>
          <a:p>
            <a:r>
              <a:rPr lang="en-US" altLang="zh-CN" sz="3600" b="1" dirty="0">
                <a:latin typeface="+mj-ea"/>
              </a:rPr>
              <a:t>GBDT</a:t>
            </a:r>
            <a:r>
              <a:rPr lang="zh-CN" altLang="en-US" sz="3600" b="1" dirty="0">
                <a:latin typeface="+mj-ea"/>
              </a:rPr>
              <a:t>的负梯度拟合</a:t>
            </a:r>
            <a:endParaRPr lang="en-US" altLang="zh-CN" sz="3600" b="1" dirty="0">
              <a:latin typeface="+mj-ea"/>
            </a:endParaRPr>
          </a:p>
        </p:txBody>
      </p:sp>
      <p:sp>
        <p:nvSpPr>
          <p:cNvPr id="9" name="矩形 8">
            <a:extLst>
              <a:ext uri="{FF2B5EF4-FFF2-40B4-BE49-F238E27FC236}">
                <a16:creationId xmlns:a16="http://schemas.microsoft.com/office/drawing/2014/main" id="{3548473D-A7B3-497B-84B4-D6D60EC224B0}"/>
              </a:ext>
            </a:extLst>
          </p:cNvPr>
          <p:cNvSpPr/>
          <p:nvPr/>
        </p:nvSpPr>
        <p:spPr>
          <a:xfrm>
            <a:off x="8309610" y="5679180"/>
            <a:ext cx="1019920"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AFFE6C48-9DE8-4027-9487-7C240BBA3623}"/>
                  </a:ext>
                </a:extLst>
              </p:cNvPr>
              <p:cNvSpPr txBox="1"/>
              <p:nvPr/>
            </p:nvSpPr>
            <p:spPr>
              <a:xfrm>
                <a:off x="721453" y="1174459"/>
                <a:ext cx="11048301" cy="5517793"/>
              </a:xfrm>
              <a:prstGeom prst="rect">
                <a:avLst/>
              </a:prstGeom>
              <a:noFill/>
            </p:spPr>
            <p:txBody>
              <a:bodyPr wrap="square" rtlCol="0">
                <a:spAutoFit/>
              </a:bodyPr>
              <a:lstStyle/>
              <a:p>
                <a:pPr>
                  <a:lnSpc>
                    <a:spcPct val="150000"/>
                  </a:lnSpc>
                </a:pPr>
                <a:r>
                  <a:rPr lang="zh-CN" altLang="en-US" dirty="0"/>
                  <a:t>第</a:t>
                </a:r>
                <a:r>
                  <a:rPr lang="en-US" altLang="zh-CN" dirty="0"/>
                  <a:t>t</a:t>
                </a:r>
                <a:r>
                  <a:rPr lang="zh-CN" altLang="en-US" dirty="0"/>
                  <a:t>轮的第</a:t>
                </a:r>
                <a:r>
                  <a:rPr lang="en-US" altLang="zh-CN" dirty="0" err="1"/>
                  <a:t>i</a:t>
                </a:r>
                <a:r>
                  <a:rPr lang="zh-CN" altLang="en-US" dirty="0"/>
                  <a:t>个样本的损失函数的负梯度表示为</a:t>
                </a:r>
                <a:endParaRPr lang="en-US" altLang="zh-CN" dirty="0"/>
              </a:p>
              <a:p>
                <a:pPr>
                  <a:lnSpc>
                    <a:spcPct val="150000"/>
                  </a:lnSpc>
                </a:pPr>
                <a:endParaRPr lang="en-US" altLang="zh-CN" dirty="0"/>
              </a:p>
              <a:p>
                <a:pPr>
                  <a:lnSpc>
                    <a:spcPct val="150000"/>
                  </a:lnSpc>
                </a:pPr>
                <a:endParaRPr lang="en-US" altLang="zh-CN" dirty="0"/>
              </a:p>
              <a:p>
                <a:pPr>
                  <a:lnSpc>
                    <a:spcPct val="150000"/>
                  </a:lnSpc>
                </a:pPr>
                <a:endParaRPr lang="en-US" altLang="zh-CN" dirty="0"/>
              </a:p>
              <a:p>
                <a:pPr>
                  <a:lnSpc>
                    <a:spcPct val="150000"/>
                  </a:lnSpc>
                </a:pPr>
                <a:r>
                  <a:rPr lang="zh-CN" altLang="en-US" dirty="0"/>
                  <a:t>利用</a:t>
                </a:r>
                <a:r>
                  <a:rPr lang="en-US" altLang="zh-CN" dirty="0"/>
                  <a:t>(</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𝑡𝑖</m:t>
                        </m:r>
                      </m:sub>
                    </m:sSub>
                  </m:oMath>
                </a14:m>
                <a:r>
                  <a:rPr lang="en-US" altLang="zh-CN" dirty="0"/>
                  <a:t>)(</a:t>
                </a:r>
                <a14:m>
                  <m:oMath xmlns:m="http://schemas.openxmlformats.org/officeDocument/2006/math">
                    <m: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=1,2,…,</m:t>
                    </m:r>
                    <m:r>
                      <a:rPr lang="en-US" altLang="zh-CN" b="0" i="1" dirty="0" smtClean="0">
                        <a:latin typeface="Cambria Math" panose="02040503050406030204" pitchFamily="18" charset="0"/>
                      </a:rPr>
                      <m:t>𝑚</m:t>
                    </m:r>
                  </m:oMath>
                </a14:m>
                <a:r>
                  <a:rPr lang="en-US" altLang="zh-CN" dirty="0"/>
                  <a:t>)</a:t>
                </a:r>
                <a:r>
                  <a:rPr lang="zh-CN" altLang="en-US" dirty="0"/>
                  <a:t>，我们可以拟合一颗</a:t>
                </a:r>
                <a:r>
                  <a:rPr lang="en-US" altLang="zh-CN" dirty="0"/>
                  <a:t>CART</a:t>
                </a:r>
                <a:r>
                  <a:rPr lang="zh-CN" altLang="en-US" dirty="0"/>
                  <a:t>树，得到了第</a:t>
                </a:r>
                <a:r>
                  <a:rPr lang="en-US" altLang="zh-CN" dirty="0"/>
                  <a:t>t</a:t>
                </a:r>
                <a:r>
                  <a:rPr lang="zh-CN" altLang="en-US" dirty="0"/>
                  <a:t>颗树，其对应的叶节点区域</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𝑡𝑗</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=1,2,…,</m:t>
                    </m:r>
                    <m:r>
                      <a:rPr lang="en-US" altLang="zh-CN" b="0" i="1" smtClean="0">
                        <a:latin typeface="Cambria Math" panose="02040503050406030204" pitchFamily="18" charset="0"/>
                      </a:rPr>
                      <m:t>𝐽</m:t>
                    </m:r>
                  </m:oMath>
                </a14:m>
                <a:r>
                  <a:rPr lang="zh-CN" altLang="en-US" dirty="0"/>
                  <a:t>，其中</a:t>
                </a:r>
                <a:r>
                  <a:rPr lang="en-US" altLang="zh-CN" dirty="0"/>
                  <a:t>J</a:t>
                </a:r>
                <a:r>
                  <a:rPr lang="zh-CN" altLang="en-US" dirty="0"/>
                  <a:t>为叶子结点的个数。</a:t>
                </a:r>
                <a:endParaRPr lang="en-US" altLang="zh-CN" dirty="0"/>
              </a:p>
              <a:p>
                <a:pPr>
                  <a:lnSpc>
                    <a:spcPct val="150000"/>
                  </a:lnSpc>
                </a:pPr>
                <a:r>
                  <a:rPr lang="zh-CN" altLang="en-US" dirty="0"/>
                  <a:t>针对每一个叶子节点里的样本，我们求出使损失函数最小，也就是拟合叶子节点最好的的输出值</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𝑡𝑗</m:t>
                        </m:r>
                      </m:sub>
                    </m:sSub>
                  </m:oMath>
                </a14:m>
                <a:r>
                  <a:rPr lang="zh-CN" altLang="en-US" dirty="0"/>
                  <a:t>如下</a:t>
                </a:r>
                <a:endParaRPr lang="en-US" altLang="zh-CN" dirty="0"/>
              </a:p>
              <a:p>
                <a:pPr>
                  <a:lnSpc>
                    <a:spcPct val="150000"/>
                  </a:lnSpc>
                </a:pPr>
                <a:r>
                  <a:rPr lang="en-US" altLang="zh-CN" dirty="0"/>
                  <a:t>	</a:t>
                </a:r>
              </a:p>
              <a:p>
                <a:pPr>
                  <a:lnSpc>
                    <a:spcPct val="150000"/>
                  </a:lnSpc>
                </a:pPr>
                <a:endParaRPr lang="en-US" altLang="zh-CN" dirty="0"/>
              </a:p>
              <a:p>
                <a:pPr>
                  <a:lnSpc>
                    <a:spcPct val="150000"/>
                  </a:lnSpc>
                </a:pPr>
                <a:r>
                  <a:rPr lang="zh-CN" altLang="en-US" dirty="0"/>
                  <a:t>这样我们就得到了本轮的决策树拟合函数如下： </a:t>
                </a:r>
                <a:br>
                  <a:rPr lang="zh-CN" altLang="en-US" dirty="0"/>
                </a:br>
                <a:endParaRPr lang="en-US" altLang="zh-CN" dirty="0"/>
              </a:p>
              <a:p>
                <a:pPr>
                  <a:lnSpc>
                    <a:spcPct val="150000"/>
                  </a:lnSpc>
                </a:pPr>
                <a:endParaRPr lang="en-US" altLang="zh-CN" dirty="0"/>
              </a:p>
              <a:p>
                <a:pPr>
                  <a:lnSpc>
                    <a:spcPct val="150000"/>
                  </a:lnSpc>
                </a:pPr>
                <a:r>
                  <a:rPr lang="en-US" altLang="zh-CN" dirty="0"/>
                  <a:t>			</a:t>
                </a:r>
                <a:endParaRPr lang="zh-CN" altLang="en-US" dirty="0"/>
              </a:p>
            </p:txBody>
          </p:sp>
        </mc:Choice>
        <mc:Fallback xmlns="">
          <p:sp>
            <p:nvSpPr>
              <p:cNvPr id="2" name="文本框 1">
                <a:extLst>
                  <a:ext uri="{FF2B5EF4-FFF2-40B4-BE49-F238E27FC236}">
                    <a16:creationId xmlns:a16="http://schemas.microsoft.com/office/drawing/2014/main" id="{AFFE6C48-9DE8-4027-9487-7C240BBA3623}"/>
                  </a:ext>
                </a:extLst>
              </p:cNvPr>
              <p:cNvSpPr txBox="1">
                <a:spLocks noRot="1" noChangeAspect="1" noMove="1" noResize="1" noEditPoints="1" noAdjustHandles="1" noChangeArrowheads="1" noChangeShapeType="1" noTextEdit="1"/>
              </p:cNvSpPr>
              <p:nvPr/>
            </p:nvSpPr>
            <p:spPr>
              <a:xfrm>
                <a:off x="721453" y="1174459"/>
                <a:ext cx="11048301" cy="5517793"/>
              </a:xfrm>
              <a:prstGeom prst="rect">
                <a:avLst/>
              </a:prstGeom>
              <a:blipFill>
                <a:blip r:embed="rId3"/>
                <a:stretch>
                  <a:fillRect l="-441" r="-2482"/>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A8F42183-EE4E-4E25-9934-F9BDD21F157F}"/>
              </a:ext>
            </a:extLst>
          </p:cNvPr>
          <p:cNvPicPr>
            <a:picLocks noChangeAspect="1"/>
          </p:cNvPicPr>
          <p:nvPr/>
        </p:nvPicPr>
        <p:blipFill>
          <a:blip r:embed="rId4"/>
          <a:stretch>
            <a:fillRect/>
          </a:stretch>
        </p:blipFill>
        <p:spPr>
          <a:xfrm>
            <a:off x="3159795" y="1807718"/>
            <a:ext cx="4647619" cy="952259"/>
          </a:xfrm>
          <a:prstGeom prst="rect">
            <a:avLst/>
          </a:prstGeom>
        </p:spPr>
      </p:pic>
      <p:pic>
        <p:nvPicPr>
          <p:cNvPr id="10" name="图片 9">
            <a:extLst>
              <a:ext uri="{FF2B5EF4-FFF2-40B4-BE49-F238E27FC236}">
                <a16:creationId xmlns:a16="http://schemas.microsoft.com/office/drawing/2014/main" id="{907DD698-9E41-4630-90E2-7DE3792A86D5}"/>
              </a:ext>
            </a:extLst>
          </p:cNvPr>
          <p:cNvPicPr>
            <a:picLocks noChangeAspect="1"/>
          </p:cNvPicPr>
          <p:nvPr/>
        </p:nvPicPr>
        <p:blipFill>
          <a:blip r:embed="rId5"/>
          <a:stretch>
            <a:fillRect/>
          </a:stretch>
        </p:blipFill>
        <p:spPr>
          <a:xfrm>
            <a:off x="3036005" y="4178766"/>
            <a:ext cx="4542857" cy="771429"/>
          </a:xfrm>
          <a:prstGeom prst="rect">
            <a:avLst/>
          </a:prstGeom>
        </p:spPr>
      </p:pic>
      <p:pic>
        <p:nvPicPr>
          <p:cNvPr id="11" name="图片 10">
            <a:extLst>
              <a:ext uri="{FF2B5EF4-FFF2-40B4-BE49-F238E27FC236}">
                <a16:creationId xmlns:a16="http://schemas.microsoft.com/office/drawing/2014/main" id="{35405E27-C68C-45FF-86ED-479389CB6FBB}"/>
              </a:ext>
            </a:extLst>
          </p:cNvPr>
          <p:cNvPicPr>
            <a:picLocks noChangeAspect="1"/>
          </p:cNvPicPr>
          <p:nvPr/>
        </p:nvPicPr>
        <p:blipFill>
          <a:blip r:embed="rId6"/>
          <a:stretch>
            <a:fillRect/>
          </a:stretch>
        </p:blipFill>
        <p:spPr>
          <a:xfrm>
            <a:off x="3712195" y="5452399"/>
            <a:ext cx="3190476" cy="771429"/>
          </a:xfrm>
          <a:prstGeom prst="rect">
            <a:avLst/>
          </a:prstGeom>
        </p:spPr>
      </p:pic>
    </p:spTree>
    <p:extLst>
      <p:ext uri="{BB962C8B-B14F-4D97-AF65-F5344CB8AC3E}">
        <p14:creationId xmlns:p14="http://schemas.microsoft.com/office/powerpoint/2010/main" val="2445085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7ACF2E00-C6B5-4D8C-B9E0-B5B9EFA805AD}"/>
              </a:ext>
            </a:extLst>
          </p:cNvPr>
          <p:cNvSpPr>
            <a:spLocks noGrp="1"/>
          </p:cNvSpPr>
          <p:nvPr>
            <p:ph type="sldNum" sz="quarter" idx="12"/>
          </p:nvPr>
        </p:nvSpPr>
        <p:spPr>
          <a:xfrm>
            <a:off x="9329530" y="6223828"/>
            <a:ext cx="1706217" cy="365125"/>
          </a:xfrm>
        </p:spPr>
        <p:txBody>
          <a:bodyPr/>
          <a:lstStyle/>
          <a:p>
            <a:fld id="{4FAB73BC-B049-4115-A692-8D63A059BFB8}" type="slidenum">
              <a:rPr lang="en-US" smtClean="0"/>
              <a:pPr/>
              <a:t>37</a:t>
            </a:fld>
            <a:endParaRPr lang="en-US" dirty="0"/>
          </a:p>
        </p:txBody>
      </p:sp>
      <p:sp>
        <p:nvSpPr>
          <p:cNvPr id="3" name="文本框 2">
            <a:extLst>
              <a:ext uri="{FF2B5EF4-FFF2-40B4-BE49-F238E27FC236}">
                <a16:creationId xmlns:a16="http://schemas.microsoft.com/office/drawing/2014/main" id="{8B4B6FEC-5CC9-4466-BFCC-1B6A11F048DD}"/>
              </a:ext>
            </a:extLst>
          </p:cNvPr>
          <p:cNvSpPr txBox="1"/>
          <p:nvPr/>
        </p:nvSpPr>
        <p:spPr>
          <a:xfrm>
            <a:off x="523503" y="269047"/>
            <a:ext cx="6733843" cy="646331"/>
          </a:xfrm>
          <a:prstGeom prst="rect">
            <a:avLst/>
          </a:prstGeom>
          <a:noFill/>
        </p:spPr>
        <p:txBody>
          <a:bodyPr wrap="square" rtlCol="0">
            <a:spAutoFit/>
          </a:bodyPr>
          <a:lstStyle/>
          <a:p>
            <a:r>
              <a:rPr lang="en-US" altLang="zh-CN" sz="3600" b="1" dirty="0">
                <a:latin typeface="+mj-ea"/>
              </a:rPr>
              <a:t>GBDT</a:t>
            </a:r>
            <a:r>
              <a:rPr lang="zh-CN" altLang="en-US" sz="3600" b="1" dirty="0">
                <a:latin typeface="+mj-ea"/>
              </a:rPr>
              <a:t>的负梯度拟合</a:t>
            </a:r>
            <a:endParaRPr lang="en-US" altLang="zh-CN" sz="3600" b="1" dirty="0">
              <a:latin typeface="+mj-ea"/>
            </a:endParaRPr>
          </a:p>
        </p:txBody>
      </p:sp>
      <p:sp>
        <p:nvSpPr>
          <p:cNvPr id="9" name="矩形 8">
            <a:extLst>
              <a:ext uri="{FF2B5EF4-FFF2-40B4-BE49-F238E27FC236}">
                <a16:creationId xmlns:a16="http://schemas.microsoft.com/office/drawing/2014/main" id="{3548473D-A7B3-497B-84B4-D6D60EC224B0}"/>
              </a:ext>
            </a:extLst>
          </p:cNvPr>
          <p:cNvSpPr/>
          <p:nvPr/>
        </p:nvSpPr>
        <p:spPr>
          <a:xfrm>
            <a:off x="8309610" y="5679180"/>
            <a:ext cx="1019920"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15DB36E8-0758-463B-8983-4A4096E7CB20}"/>
              </a:ext>
            </a:extLst>
          </p:cNvPr>
          <p:cNvSpPr txBox="1"/>
          <p:nvPr/>
        </p:nvSpPr>
        <p:spPr>
          <a:xfrm>
            <a:off x="523503" y="1845578"/>
            <a:ext cx="11434194" cy="5632311"/>
          </a:xfrm>
          <a:prstGeom prst="rect">
            <a:avLst/>
          </a:prstGeom>
          <a:noFill/>
        </p:spPr>
        <p:txBody>
          <a:bodyPr wrap="square" rtlCol="0">
            <a:spAutoFit/>
          </a:bodyPr>
          <a:lstStyle/>
          <a:p>
            <a:r>
              <a:rPr lang="zh-CN" altLang="en-US" dirty="0"/>
              <a:t>从而本轮最终得到的强学习器的表达式如下：</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通过损失函数的负梯度来拟合，我们找到了一种通用的拟合损失误差的办法。</a:t>
            </a:r>
            <a:endParaRPr lang="en-US" altLang="zh-CN" dirty="0"/>
          </a:p>
          <a:p>
            <a:r>
              <a:rPr lang="zh-CN" altLang="en-US" dirty="0"/>
              <a:t>这样无轮是分类问题还是回归问题，通过其损失函数的负梯度的拟合，就可以用</a:t>
            </a:r>
            <a:r>
              <a:rPr lang="en-US" altLang="zh-CN" dirty="0"/>
              <a:t>GBDT</a:t>
            </a:r>
            <a:r>
              <a:rPr lang="zh-CN" altLang="en-US" dirty="0"/>
              <a:t>来解决我们的分类回归问题。</a:t>
            </a:r>
            <a:endParaRPr lang="en-US" altLang="zh-CN" dirty="0"/>
          </a:p>
          <a:p>
            <a:r>
              <a:rPr lang="zh-CN" altLang="en-US" dirty="0"/>
              <a:t>区别仅仅在于损失函数不同导致的负梯度不同而已。</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	</a:t>
            </a:r>
            <a:endParaRPr lang="zh-CN" altLang="en-US" dirty="0"/>
          </a:p>
        </p:txBody>
      </p:sp>
      <p:pic>
        <p:nvPicPr>
          <p:cNvPr id="12" name="图片 11">
            <a:extLst>
              <a:ext uri="{FF2B5EF4-FFF2-40B4-BE49-F238E27FC236}">
                <a16:creationId xmlns:a16="http://schemas.microsoft.com/office/drawing/2014/main" id="{7AB4B289-7359-4729-AB84-2AF8ABA5B41D}"/>
              </a:ext>
            </a:extLst>
          </p:cNvPr>
          <p:cNvPicPr>
            <a:picLocks noChangeAspect="1"/>
          </p:cNvPicPr>
          <p:nvPr/>
        </p:nvPicPr>
        <p:blipFill>
          <a:blip r:embed="rId3"/>
          <a:stretch>
            <a:fillRect/>
          </a:stretch>
        </p:blipFill>
        <p:spPr>
          <a:xfrm>
            <a:off x="3146887" y="2362588"/>
            <a:ext cx="4371429" cy="847619"/>
          </a:xfrm>
          <a:prstGeom prst="rect">
            <a:avLst/>
          </a:prstGeom>
        </p:spPr>
      </p:pic>
    </p:spTree>
    <p:extLst>
      <p:ext uri="{BB962C8B-B14F-4D97-AF65-F5344CB8AC3E}">
        <p14:creationId xmlns:p14="http://schemas.microsoft.com/office/powerpoint/2010/main" val="11987382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7ACF2E00-C6B5-4D8C-B9E0-B5B9EFA805AD}"/>
              </a:ext>
            </a:extLst>
          </p:cNvPr>
          <p:cNvSpPr>
            <a:spLocks noGrp="1"/>
          </p:cNvSpPr>
          <p:nvPr>
            <p:ph type="sldNum" sz="quarter" idx="12"/>
          </p:nvPr>
        </p:nvSpPr>
        <p:spPr>
          <a:xfrm>
            <a:off x="9329530" y="6223828"/>
            <a:ext cx="1706217" cy="365125"/>
          </a:xfrm>
        </p:spPr>
        <p:txBody>
          <a:bodyPr/>
          <a:lstStyle/>
          <a:p>
            <a:fld id="{4FAB73BC-B049-4115-A692-8D63A059BFB8}" type="slidenum">
              <a:rPr lang="en-US" smtClean="0"/>
              <a:pPr/>
              <a:t>38</a:t>
            </a:fld>
            <a:endParaRPr lang="en-US" dirty="0"/>
          </a:p>
        </p:txBody>
      </p:sp>
      <p:sp>
        <p:nvSpPr>
          <p:cNvPr id="3" name="文本框 2">
            <a:extLst>
              <a:ext uri="{FF2B5EF4-FFF2-40B4-BE49-F238E27FC236}">
                <a16:creationId xmlns:a16="http://schemas.microsoft.com/office/drawing/2014/main" id="{8B4B6FEC-5CC9-4466-BFCC-1B6A11F048DD}"/>
              </a:ext>
            </a:extLst>
          </p:cNvPr>
          <p:cNvSpPr txBox="1"/>
          <p:nvPr/>
        </p:nvSpPr>
        <p:spPr>
          <a:xfrm>
            <a:off x="523503" y="269047"/>
            <a:ext cx="6733843" cy="646331"/>
          </a:xfrm>
          <a:prstGeom prst="rect">
            <a:avLst/>
          </a:prstGeom>
          <a:noFill/>
        </p:spPr>
        <p:txBody>
          <a:bodyPr wrap="square" rtlCol="0">
            <a:spAutoFit/>
          </a:bodyPr>
          <a:lstStyle/>
          <a:p>
            <a:r>
              <a:rPr lang="en-US" altLang="zh-CN" sz="3600" b="1" dirty="0">
                <a:latin typeface="+mj-ea"/>
              </a:rPr>
              <a:t>GBDT</a:t>
            </a:r>
            <a:r>
              <a:rPr lang="zh-CN" altLang="en-US" sz="3600" b="1" dirty="0">
                <a:latin typeface="+mj-ea"/>
              </a:rPr>
              <a:t>的负梯度拟合</a:t>
            </a:r>
            <a:endParaRPr lang="en-US" altLang="zh-CN" sz="3600" b="1" dirty="0">
              <a:latin typeface="+mj-ea"/>
            </a:endParaRPr>
          </a:p>
        </p:txBody>
      </p:sp>
      <p:sp>
        <p:nvSpPr>
          <p:cNvPr id="9" name="矩形 8">
            <a:extLst>
              <a:ext uri="{FF2B5EF4-FFF2-40B4-BE49-F238E27FC236}">
                <a16:creationId xmlns:a16="http://schemas.microsoft.com/office/drawing/2014/main" id="{3548473D-A7B3-497B-84B4-D6D60EC224B0}"/>
              </a:ext>
            </a:extLst>
          </p:cNvPr>
          <p:cNvSpPr/>
          <p:nvPr/>
        </p:nvSpPr>
        <p:spPr>
          <a:xfrm>
            <a:off x="8309610" y="5679180"/>
            <a:ext cx="1019920"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4CB42C0F-5CA3-472A-AAB3-90779E9AA58F}"/>
              </a:ext>
            </a:extLst>
          </p:cNvPr>
          <p:cNvSpPr txBox="1"/>
          <p:nvPr/>
        </p:nvSpPr>
        <p:spPr>
          <a:xfrm>
            <a:off x="730570" y="1560128"/>
            <a:ext cx="7364805" cy="5509200"/>
          </a:xfrm>
          <a:prstGeom prst="rect">
            <a:avLst/>
          </a:prstGeom>
          <a:noFill/>
        </p:spPr>
        <p:txBody>
          <a:bodyPr wrap="square" rtlCol="0">
            <a:spAutoFit/>
          </a:bodyPr>
          <a:lstStyle/>
          <a:p>
            <a:pPr marL="457200" indent="-457200">
              <a:buFont typeface="Wingdings" panose="05000000000000000000" pitchFamily="2" charset="2"/>
              <a:buChar char="l"/>
            </a:pPr>
            <a:r>
              <a:rPr lang="zh-CN" altLang="en-US" sz="3200" dirty="0"/>
              <a:t>如何理解负梯度拟合？</a:t>
            </a:r>
            <a:endParaRPr lang="en-US" altLang="zh-CN" sz="3200" dirty="0"/>
          </a:p>
          <a:p>
            <a:pPr marL="457200" indent="-457200">
              <a:buFont typeface="Wingdings" panose="05000000000000000000" pitchFamily="2" charset="2"/>
              <a:buChar char="l"/>
            </a:pPr>
            <a:r>
              <a:rPr lang="en-US" altLang="zh-CN" sz="3200" dirty="0"/>
              <a:t>C</a:t>
            </a:r>
            <a:r>
              <a:rPr lang="zh-CN" altLang="en-US" sz="3200" dirty="0"/>
              <a:t>怎么理解？</a:t>
            </a:r>
            <a:endParaRPr lang="en-US" altLang="zh-CN" sz="3200" dirty="0"/>
          </a:p>
          <a:p>
            <a:pPr marL="457200" indent="-457200">
              <a:buFont typeface="Wingdings" panose="05000000000000000000" pitchFamily="2" charset="2"/>
              <a:buChar char="l"/>
            </a:pPr>
            <a:r>
              <a:rPr lang="zh-CN" altLang="en-US" sz="3200" dirty="0"/>
              <a:t>为什么不直接拟合残差，而是拟合残差梯度？</a:t>
            </a:r>
            <a:endParaRPr lang="en-US" altLang="zh-CN" sz="3200" dirty="0"/>
          </a:p>
          <a:p>
            <a:pPr marL="457200" indent="-457200">
              <a:buFont typeface="Wingdings" panose="05000000000000000000" pitchFamily="2" charset="2"/>
              <a:buChar char="l"/>
            </a:pPr>
            <a:r>
              <a:rPr lang="zh-CN" altLang="en-US" sz="3200" dirty="0"/>
              <a:t>这里的损失函数是什么？</a:t>
            </a:r>
            <a:endParaRPr lang="en-US" altLang="zh-CN" sz="3200" dirty="0"/>
          </a:p>
          <a:p>
            <a:pPr marL="457200" indent="-457200">
              <a:buFont typeface="Wingdings" panose="05000000000000000000" pitchFamily="2" charset="2"/>
              <a:buChar char="l"/>
            </a:pPr>
            <a:r>
              <a:rPr lang="zh-CN" altLang="en-US" sz="3200" dirty="0"/>
              <a:t>如何计算</a:t>
            </a:r>
            <a:r>
              <a:rPr lang="en-US" altLang="zh-CN" sz="3200" dirty="0"/>
              <a:t>c</a:t>
            </a:r>
            <a:r>
              <a:rPr lang="zh-CN" altLang="en-US" sz="3200" dirty="0"/>
              <a:t>？</a:t>
            </a:r>
            <a:endParaRPr lang="en-US" altLang="zh-CN" sz="3200" dirty="0"/>
          </a:p>
          <a:p>
            <a:pPr marL="457200" indent="-457200">
              <a:buFont typeface="Wingdings" panose="05000000000000000000" pitchFamily="2" charset="2"/>
              <a:buChar char="l"/>
            </a:pPr>
            <a:r>
              <a:rPr lang="en-US" altLang="zh-CN" sz="3200" dirty="0"/>
              <a:t>C</a:t>
            </a:r>
            <a:r>
              <a:rPr lang="zh-CN" altLang="en-US" sz="3200" dirty="0"/>
              <a:t>为什么是连续值？</a:t>
            </a:r>
            <a:r>
              <a:rPr lang="en-US" altLang="zh-CN" sz="3200" dirty="0"/>
              <a:t>C</a:t>
            </a:r>
            <a:r>
              <a:rPr lang="zh-CN" altLang="en-US" sz="3200" dirty="0"/>
              <a:t>初值怎么设定</a:t>
            </a:r>
            <a:endParaRPr lang="en-US" altLang="zh-CN" sz="3200" dirty="0"/>
          </a:p>
          <a:p>
            <a:pPr marL="457200" indent="-457200">
              <a:buFont typeface="Wingdings" panose="05000000000000000000" pitchFamily="2" charset="2"/>
              <a:buChar char="l"/>
            </a:pPr>
            <a:endParaRPr lang="en-US" altLang="zh-CN" sz="3200" dirty="0"/>
          </a:p>
          <a:p>
            <a:pPr marL="457200" indent="-457200">
              <a:buFont typeface="Wingdings" panose="05000000000000000000" pitchFamily="2" charset="2"/>
              <a:buChar char="l"/>
            </a:pPr>
            <a:endParaRPr lang="en-US" altLang="zh-CN" sz="3200" dirty="0"/>
          </a:p>
          <a:p>
            <a:pPr marL="457200" indent="-457200">
              <a:buFont typeface="Wingdings" panose="05000000000000000000" pitchFamily="2" charset="2"/>
              <a:buChar char="l"/>
            </a:pPr>
            <a:endParaRPr lang="en-US" altLang="zh-CN" sz="3200" dirty="0"/>
          </a:p>
          <a:p>
            <a:pPr marL="457200" indent="-457200">
              <a:buFont typeface="Wingdings" panose="05000000000000000000" pitchFamily="2" charset="2"/>
              <a:buChar char="l"/>
            </a:pPr>
            <a:endParaRPr lang="zh-CN" altLang="en-US" sz="3200" dirty="0"/>
          </a:p>
        </p:txBody>
      </p:sp>
    </p:spTree>
    <p:extLst>
      <p:ext uri="{BB962C8B-B14F-4D97-AF65-F5344CB8AC3E}">
        <p14:creationId xmlns:p14="http://schemas.microsoft.com/office/powerpoint/2010/main" val="34434983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7ACF2E00-C6B5-4D8C-B9E0-B5B9EFA805AD}"/>
              </a:ext>
            </a:extLst>
          </p:cNvPr>
          <p:cNvSpPr>
            <a:spLocks noGrp="1"/>
          </p:cNvSpPr>
          <p:nvPr>
            <p:ph type="sldNum" sz="quarter" idx="12"/>
          </p:nvPr>
        </p:nvSpPr>
        <p:spPr>
          <a:xfrm>
            <a:off x="9329530" y="6223828"/>
            <a:ext cx="1706217" cy="365125"/>
          </a:xfrm>
        </p:spPr>
        <p:txBody>
          <a:bodyPr/>
          <a:lstStyle/>
          <a:p>
            <a:fld id="{4FAB73BC-B049-4115-A692-8D63A059BFB8}" type="slidenum">
              <a:rPr lang="en-US" smtClean="0"/>
              <a:pPr/>
              <a:t>39</a:t>
            </a:fld>
            <a:endParaRPr lang="en-US" dirty="0"/>
          </a:p>
        </p:txBody>
      </p:sp>
      <p:sp>
        <p:nvSpPr>
          <p:cNvPr id="3" name="文本框 2">
            <a:extLst>
              <a:ext uri="{FF2B5EF4-FFF2-40B4-BE49-F238E27FC236}">
                <a16:creationId xmlns:a16="http://schemas.microsoft.com/office/drawing/2014/main" id="{8B4B6FEC-5CC9-4466-BFCC-1B6A11F048DD}"/>
              </a:ext>
            </a:extLst>
          </p:cNvPr>
          <p:cNvSpPr txBox="1"/>
          <p:nvPr/>
        </p:nvSpPr>
        <p:spPr>
          <a:xfrm>
            <a:off x="523503" y="269047"/>
            <a:ext cx="6733843" cy="646331"/>
          </a:xfrm>
          <a:prstGeom prst="rect">
            <a:avLst/>
          </a:prstGeom>
          <a:noFill/>
        </p:spPr>
        <p:txBody>
          <a:bodyPr wrap="square" rtlCol="0">
            <a:spAutoFit/>
          </a:bodyPr>
          <a:lstStyle/>
          <a:p>
            <a:r>
              <a:rPr lang="en-US" altLang="zh-CN" sz="3600" b="1" dirty="0">
                <a:latin typeface="+mj-ea"/>
              </a:rPr>
              <a:t>GBDT</a:t>
            </a:r>
            <a:r>
              <a:rPr lang="zh-CN" altLang="en-US" sz="3600" b="1" dirty="0">
                <a:latin typeface="+mj-ea"/>
              </a:rPr>
              <a:t>回归算法</a:t>
            </a:r>
            <a:endParaRPr lang="en-US" altLang="zh-CN" sz="3600" b="1" dirty="0">
              <a:latin typeface="+mj-ea"/>
            </a:endParaRPr>
          </a:p>
        </p:txBody>
      </p:sp>
      <p:sp>
        <p:nvSpPr>
          <p:cNvPr id="9" name="矩形 8">
            <a:extLst>
              <a:ext uri="{FF2B5EF4-FFF2-40B4-BE49-F238E27FC236}">
                <a16:creationId xmlns:a16="http://schemas.microsoft.com/office/drawing/2014/main" id="{3548473D-A7B3-497B-84B4-D6D60EC224B0}"/>
              </a:ext>
            </a:extLst>
          </p:cNvPr>
          <p:cNvSpPr/>
          <p:nvPr/>
        </p:nvSpPr>
        <p:spPr>
          <a:xfrm>
            <a:off x="8309610" y="5679180"/>
            <a:ext cx="1019920"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49712FF9-A691-4A4D-A96B-DE0B1B39E643}"/>
                  </a:ext>
                </a:extLst>
              </p:cNvPr>
              <p:cNvSpPr txBox="1"/>
              <p:nvPr/>
            </p:nvSpPr>
            <p:spPr>
              <a:xfrm>
                <a:off x="620785" y="1233182"/>
                <a:ext cx="10846965" cy="4974823"/>
              </a:xfrm>
              <a:prstGeom prst="rect">
                <a:avLst/>
              </a:prstGeom>
              <a:noFill/>
            </p:spPr>
            <p:txBody>
              <a:bodyPr wrap="square" rtlCol="0">
                <a:spAutoFit/>
              </a:bodyPr>
              <a:lstStyle/>
              <a:p>
                <a:pPr>
                  <a:lnSpc>
                    <a:spcPct val="150000"/>
                  </a:lnSpc>
                </a:pPr>
                <a:r>
                  <a:rPr lang="zh-CN" altLang="en-US" dirty="0">
                    <a:latin typeface="+mn-ea"/>
                  </a:rPr>
                  <a:t>输入：训练数据集</a:t>
                </a:r>
                <a14:m>
                  <m:oMath xmlns:m="http://schemas.openxmlformats.org/officeDocument/2006/math">
                    <m:r>
                      <a:rPr lang="en-US" altLang="zh-CN" i="1">
                        <a:latin typeface="Cambria Math" panose="02040503050406030204" pitchFamily="18" charset="0"/>
                      </a:rPr>
                      <m:t>𝑇</m:t>
                    </m:r>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1</m:t>
                                </m:r>
                              </m:sub>
                            </m:sSub>
                          </m:e>
                        </m:d>
                        <m:r>
                          <a:rPr lang="en-US" altLang="zh-CN" i="1">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2</m:t>
                                </m:r>
                              </m:sub>
                            </m:sSub>
                          </m:e>
                        </m:d>
                        <m:r>
                          <a:rPr lang="en-US" altLang="zh-CN" i="1">
                            <a:latin typeface="Cambria Math" panose="02040503050406030204" pitchFamily="18" charset="0"/>
                          </a:rPr>
                          <m:t>, …,</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m:rPr>
                                    <m:sty m:val="p"/>
                                  </m:rPr>
                                  <a:rPr lang="en-US" altLang="zh-CN" i="1" smtClean="0">
                                    <a:latin typeface="Cambria Math" panose="02040503050406030204" pitchFamily="18" charset="0"/>
                                  </a:rPr>
                                  <m:t>m</m:t>
                                </m:r>
                              </m:sub>
                            </m:sSub>
                            <m:r>
                              <a:rPr lang="en-US" altLang="zh-CN" i="1">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b="0" i="1" smtClean="0">
                                    <a:latin typeface="Cambria Math" panose="02040503050406030204" pitchFamily="18" charset="0"/>
                                  </a:rPr>
                                  <m:t>𝑚</m:t>
                                </m:r>
                              </m:sub>
                            </m:sSub>
                          </m:e>
                        </m:d>
                      </m:e>
                    </m:d>
                    <m:r>
                      <a:rPr lang="zh-CN" altLang="en-US" i="1">
                        <a:latin typeface="Cambria Math" panose="02040503050406030204" pitchFamily="18" charset="0"/>
                      </a:rPr>
                      <m:t>，最大迭代</m:t>
                    </m:r>
                  </m:oMath>
                </a14:m>
                <a:r>
                  <a:rPr lang="zh-CN" altLang="en-US" dirty="0">
                    <a:latin typeface="+mn-ea"/>
                  </a:rPr>
                  <a:t>次数</a:t>
                </a:r>
                <a:r>
                  <a:rPr lang="en-US" altLang="zh-CN" dirty="0">
                    <a:latin typeface="+mn-ea"/>
                  </a:rPr>
                  <a:t>T</a:t>
                </a:r>
                <a:r>
                  <a:rPr lang="zh-CN" altLang="en-US" dirty="0">
                    <a:latin typeface="+mn-ea"/>
                  </a:rPr>
                  <a:t>，损失函数</a:t>
                </a:r>
                <a:r>
                  <a:rPr lang="en-US" altLang="zh-CN" dirty="0">
                    <a:latin typeface="+mn-ea"/>
                  </a:rPr>
                  <a:t>L</a:t>
                </a:r>
              </a:p>
              <a:p>
                <a:pPr>
                  <a:lnSpc>
                    <a:spcPct val="150000"/>
                  </a:lnSpc>
                </a:pPr>
                <a:r>
                  <a:rPr lang="zh-CN" altLang="en-US" dirty="0">
                    <a:latin typeface="+mn-ea"/>
                  </a:rPr>
                  <a:t>输出：强学习器</a:t>
                </a:r>
                <a:r>
                  <a:rPr lang="en-US" altLang="zh-CN" dirty="0">
                    <a:latin typeface="+mn-ea"/>
                  </a:rPr>
                  <a:t>f(x)</a:t>
                </a:r>
              </a:p>
              <a:p>
                <a:pPr>
                  <a:lnSpc>
                    <a:spcPct val="150000"/>
                  </a:lnSpc>
                </a:pPr>
                <a:r>
                  <a:rPr lang="en-US" altLang="zh-CN" dirty="0">
                    <a:latin typeface="+mn-ea"/>
                  </a:rPr>
                  <a:t>1)</a:t>
                </a:r>
                <a:r>
                  <a:rPr lang="zh-CN" altLang="en-US" dirty="0">
                    <a:latin typeface="+mn-ea"/>
                  </a:rPr>
                  <a:t>初始化学习器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0</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arg</m:t>
                        </m:r>
                      </m:fName>
                      <m:e>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min</m:t>
                            </m:r>
                          </m:fName>
                          <m:e>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𝑚</m:t>
                                </m:r>
                              </m:sup>
                              <m:e>
                                <m:r>
                                  <a:rPr lang="en-US" altLang="zh-CN" b="0" i="1" smtClean="0">
                                    <a:latin typeface="Cambria Math" panose="02040503050406030204" pitchFamily="18" charset="0"/>
                                  </a:rPr>
                                  <m:t>𝐿</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𝑐</m:t>
                                </m:r>
                                <m:r>
                                  <a:rPr lang="en-US" altLang="zh-CN" b="0" i="1" smtClean="0">
                                    <a:latin typeface="Cambria Math" panose="02040503050406030204" pitchFamily="18" charset="0"/>
                                  </a:rPr>
                                  <m:t>)</m:t>
                                </m:r>
                              </m:e>
                            </m:nary>
                          </m:e>
                        </m:func>
                      </m:e>
                    </m:func>
                  </m:oMath>
                </a14:m>
                <a:endParaRPr lang="en-US" altLang="zh-CN" b="0" dirty="0">
                  <a:latin typeface="+mn-ea"/>
                </a:endParaRPr>
              </a:p>
              <a:p>
                <a:pPr>
                  <a:lnSpc>
                    <a:spcPct val="150000"/>
                  </a:lnSpc>
                </a:pPr>
                <a:r>
                  <a:rPr lang="en-US" altLang="zh-CN" dirty="0">
                    <a:latin typeface="+mn-ea"/>
                  </a:rPr>
                  <a:t>2)</a:t>
                </a:r>
                <a:r>
                  <a:rPr lang="zh-CN" altLang="en-US" dirty="0">
                    <a:latin typeface="+mn-ea"/>
                  </a:rPr>
                  <a:t>对迭代次数</a:t>
                </a:r>
                <a:r>
                  <a:rPr lang="en-US" altLang="zh-CN" dirty="0">
                    <a:latin typeface="+mn-ea"/>
                  </a:rPr>
                  <a:t>t=1,2,…,T</a:t>
                </a:r>
                <a:r>
                  <a:rPr lang="zh-CN" altLang="en-US" dirty="0">
                    <a:latin typeface="+mn-ea"/>
                  </a:rPr>
                  <a:t>有：</a:t>
                </a:r>
                <a:endParaRPr lang="en-US" altLang="zh-CN" dirty="0">
                  <a:latin typeface="+mn-ea"/>
                </a:endParaRPr>
              </a:p>
              <a:p>
                <a:pPr>
                  <a:lnSpc>
                    <a:spcPct val="150000"/>
                  </a:lnSpc>
                </a:pPr>
                <a:r>
                  <a:rPr lang="en-US" altLang="zh-CN" dirty="0">
                    <a:latin typeface="+mn-ea"/>
                  </a:rPr>
                  <a:t>	a)</a:t>
                </a:r>
                <a:r>
                  <a:rPr lang="zh-CN" altLang="en-US" dirty="0">
                    <a:latin typeface="+mn-ea"/>
                  </a:rPr>
                  <a:t> 对样本</a:t>
                </a:r>
                <a:r>
                  <a:rPr lang="en-US" altLang="zh-CN" dirty="0" err="1">
                    <a:latin typeface="+mn-ea"/>
                  </a:rPr>
                  <a:t>i</a:t>
                </a:r>
                <a:r>
                  <a:rPr lang="en-US" altLang="zh-CN" dirty="0">
                    <a:latin typeface="+mn-ea"/>
                  </a:rPr>
                  <a:t>=1,2,…,m</a:t>
                </a:r>
                <a:r>
                  <a:rPr lang="zh-CN" altLang="en-US" dirty="0">
                    <a:latin typeface="+mn-ea"/>
                  </a:rPr>
                  <a:t>计算负梯度</a:t>
                </a:r>
                <a:endParaRPr lang="en-US" altLang="zh-CN" dirty="0">
                  <a:latin typeface="+mn-ea"/>
                </a:endParaRPr>
              </a:p>
              <a:p>
                <a:pPr>
                  <a:lnSpc>
                    <a:spcPct val="150000"/>
                  </a:lnSpc>
                </a:pPr>
                <a:r>
                  <a:rPr lang="en-US" altLang="zh-CN" dirty="0">
                    <a:latin typeface="+mn-ea"/>
                  </a:rPr>
                  <a:t>	</a:t>
                </a:r>
              </a:p>
              <a:p>
                <a:pPr>
                  <a:lnSpc>
                    <a:spcPct val="150000"/>
                  </a:lnSpc>
                </a:pPr>
                <a:r>
                  <a:rPr lang="en-US" altLang="zh-CN" dirty="0">
                    <a:latin typeface="+mn-ea"/>
                  </a:rPr>
                  <a:t>	b)</a:t>
                </a:r>
                <a:r>
                  <a:rPr lang="zh-CN" altLang="en-US" dirty="0">
                    <a:latin typeface="+mn-ea"/>
                  </a:rPr>
                  <a:t>利用</a:t>
                </a:r>
                <a:r>
                  <a:rPr lang="en-US" altLang="zh-CN" dirty="0">
                    <a:latin typeface="+mn-ea"/>
                  </a:rPr>
                  <a:t>(</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𝑡𝑖</m:t>
                        </m:r>
                      </m:sub>
                    </m:sSub>
                  </m:oMath>
                </a14:m>
                <a:r>
                  <a:rPr lang="en-US" altLang="zh-CN" dirty="0">
                    <a:latin typeface="+mn-ea"/>
                  </a:rPr>
                  <a:t>)(</a:t>
                </a:r>
                <a14:m>
                  <m:oMath xmlns:m="http://schemas.openxmlformats.org/officeDocument/2006/math">
                    <m:r>
                      <a:rPr lang="en-US" altLang="zh-CN" i="1" dirty="0">
                        <a:latin typeface="Cambria Math" panose="02040503050406030204" pitchFamily="18" charset="0"/>
                      </a:rPr>
                      <m:t>𝑖</m:t>
                    </m:r>
                    <m:r>
                      <a:rPr lang="en-US" altLang="zh-CN" i="1" dirty="0">
                        <a:latin typeface="Cambria Math" panose="02040503050406030204" pitchFamily="18" charset="0"/>
                      </a:rPr>
                      <m:t>=1,2,…,</m:t>
                    </m:r>
                    <m:r>
                      <a:rPr lang="en-US" altLang="zh-CN" i="1" dirty="0">
                        <a:latin typeface="Cambria Math" panose="02040503050406030204" pitchFamily="18" charset="0"/>
                      </a:rPr>
                      <m:t>𝑚</m:t>
                    </m:r>
                  </m:oMath>
                </a14:m>
                <a:r>
                  <a:rPr lang="en-US" altLang="zh-CN" dirty="0">
                    <a:latin typeface="+mn-ea"/>
                  </a:rPr>
                  <a:t>)</a:t>
                </a:r>
                <a:r>
                  <a:rPr lang="zh-CN" altLang="en-US" dirty="0">
                    <a:latin typeface="+mn-ea"/>
                  </a:rPr>
                  <a:t>，我们可以拟合一颗</a:t>
                </a:r>
                <a:r>
                  <a:rPr lang="en-US" altLang="zh-CN" dirty="0">
                    <a:latin typeface="+mn-ea"/>
                  </a:rPr>
                  <a:t>CART</a:t>
                </a:r>
                <a:r>
                  <a:rPr lang="zh-CN" altLang="en-US" dirty="0">
                    <a:latin typeface="+mn-ea"/>
                  </a:rPr>
                  <a:t>树，得到了第</a:t>
                </a:r>
                <a:r>
                  <a:rPr lang="en-US" altLang="zh-CN" dirty="0">
                    <a:latin typeface="+mn-ea"/>
                  </a:rPr>
                  <a:t>t</a:t>
                </a:r>
                <a:r>
                  <a:rPr lang="zh-CN" altLang="en-US" dirty="0">
                    <a:latin typeface="+mn-ea"/>
                  </a:rPr>
                  <a:t>颗树，其对应的叶节点区域</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𝑡𝑗</m:t>
                        </m:r>
                      </m:sub>
                    </m:sSub>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=1,2,…,</m:t>
                    </m:r>
                    <m:r>
                      <a:rPr lang="en-US" altLang="zh-CN" i="1">
                        <a:latin typeface="Cambria Math" panose="02040503050406030204" pitchFamily="18" charset="0"/>
                      </a:rPr>
                      <m:t>𝐽</m:t>
                    </m:r>
                  </m:oMath>
                </a14:m>
                <a:r>
                  <a:rPr lang="zh-CN" altLang="en-US" dirty="0">
                    <a:latin typeface="+mn-ea"/>
                  </a:rPr>
                  <a:t>，其中</a:t>
                </a:r>
                <a:r>
                  <a:rPr lang="en-US" altLang="zh-CN" dirty="0">
                    <a:latin typeface="+mn-ea"/>
                  </a:rPr>
                  <a:t>J</a:t>
                </a:r>
                <a:r>
                  <a:rPr lang="zh-CN" altLang="en-US" dirty="0">
                    <a:latin typeface="+mn-ea"/>
                  </a:rPr>
                  <a:t>为叶子结点的个数</a:t>
                </a:r>
                <a:endParaRPr lang="en-US" altLang="zh-CN" dirty="0">
                  <a:latin typeface="+mn-ea"/>
                </a:endParaRPr>
              </a:p>
              <a:p>
                <a:pPr>
                  <a:lnSpc>
                    <a:spcPct val="150000"/>
                  </a:lnSpc>
                </a:pPr>
                <a:r>
                  <a:rPr lang="en-US" altLang="zh-CN" dirty="0">
                    <a:latin typeface="+mn-ea"/>
                  </a:rPr>
                  <a:t>	c)</a:t>
                </a:r>
                <a:r>
                  <a:rPr lang="zh-CN" altLang="en-US" dirty="0">
                    <a:latin typeface="+mn-ea"/>
                  </a:rPr>
                  <a:t>针对每一个叶子节点里的样本，计算最佳拟合值</a:t>
                </a:r>
                <a:endParaRPr lang="en-US" altLang="zh-CN" dirty="0">
                  <a:latin typeface="+mn-ea"/>
                </a:endParaRPr>
              </a:p>
              <a:p>
                <a:pPr>
                  <a:lnSpc>
                    <a:spcPct val="150000"/>
                  </a:lnSpc>
                </a:pPr>
                <a:r>
                  <a:rPr lang="en-US" altLang="zh-CN" dirty="0">
                    <a:latin typeface="+mn-ea"/>
                  </a:rPr>
                  <a:t>					</a:t>
                </a:r>
              </a:p>
              <a:p>
                <a:pPr>
                  <a:lnSpc>
                    <a:spcPct val="150000"/>
                  </a:lnSpc>
                </a:pPr>
                <a:r>
                  <a:rPr lang="en-US" altLang="zh-CN" dirty="0">
                    <a:latin typeface="+mn-ea"/>
                  </a:rPr>
                  <a:t>	d) </a:t>
                </a:r>
                <a:r>
                  <a:rPr lang="zh-CN" altLang="en-US" dirty="0">
                    <a:latin typeface="+mn-ea"/>
                  </a:rPr>
                  <a:t>更新强学习器</a:t>
                </a:r>
                <a:endParaRPr lang="en-US" altLang="zh-CN" dirty="0">
                  <a:latin typeface="+mn-ea"/>
                </a:endParaRPr>
              </a:p>
              <a:p>
                <a:endParaRPr lang="zh-CN" altLang="en-US" dirty="0">
                  <a:latin typeface="+mn-ea"/>
                </a:endParaRPr>
              </a:p>
            </p:txBody>
          </p:sp>
        </mc:Choice>
        <mc:Fallback xmlns="">
          <p:sp>
            <p:nvSpPr>
              <p:cNvPr id="10" name="文本框 9">
                <a:extLst>
                  <a:ext uri="{FF2B5EF4-FFF2-40B4-BE49-F238E27FC236}">
                    <a16:creationId xmlns:a16="http://schemas.microsoft.com/office/drawing/2014/main" id="{49712FF9-A691-4A4D-A96B-DE0B1B39E643}"/>
                  </a:ext>
                </a:extLst>
              </p:cNvPr>
              <p:cNvSpPr txBox="1">
                <a:spLocks noRot="1" noChangeAspect="1" noMove="1" noResize="1" noEditPoints="1" noAdjustHandles="1" noChangeArrowheads="1" noChangeShapeType="1" noTextEdit="1"/>
              </p:cNvSpPr>
              <p:nvPr/>
            </p:nvSpPr>
            <p:spPr>
              <a:xfrm>
                <a:off x="620785" y="1233182"/>
                <a:ext cx="10846965" cy="4974823"/>
              </a:xfrm>
              <a:prstGeom prst="rect">
                <a:avLst/>
              </a:prstGeom>
              <a:blipFill>
                <a:blip r:embed="rId3"/>
                <a:stretch>
                  <a:fillRect l="-506"/>
                </a:stretch>
              </a:blipFill>
            </p:spPr>
            <p:txBody>
              <a:bodyPr/>
              <a:lstStyle/>
              <a:p>
                <a:r>
                  <a:rPr lang="zh-CN" altLang="en-US">
                    <a:noFill/>
                  </a:rPr>
                  <a:t> </a:t>
                </a:r>
              </a:p>
            </p:txBody>
          </p:sp>
        </mc:Fallback>
      </mc:AlternateContent>
      <p:pic>
        <p:nvPicPr>
          <p:cNvPr id="11" name="图片 10">
            <a:extLst>
              <a:ext uri="{FF2B5EF4-FFF2-40B4-BE49-F238E27FC236}">
                <a16:creationId xmlns:a16="http://schemas.microsoft.com/office/drawing/2014/main" id="{F2912CC8-5F7D-4DCD-B272-214B9A2EBD5C}"/>
              </a:ext>
            </a:extLst>
          </p:cNvPr>
          <p:cNvPicPr>
            <a:picLocks noChangeAspect="1"/>
          </p:cNvPicPr>
          <p:nvPr/>
        </p:nvPicPr>
        <p:blipFill>
          <a:blip r:embed="rId4"/>
          <a:stretch>
            <a:fillRect/>
          </a:stretch>
        </p:blipFill>
        <p:spPr>
          <a:xfrm>
            <a:off x="4610046" y="2631556"/>
            <a:ext cx="4209524" cy="904762"/>
          </a:xfrm>
          <a:prstGeom prst="rect">
            <a:avLst/>
          </a:prstGeom>
        </p:spPr>
      </p:pic>
      <p:pic>
        <p:nvPicPr>
          <p:cNvPr id="12" name="图片 11">
            <a:extLst>
              <a:ext uri="{FF2B5EF4-FFF2-40B4-BE49-F238E27FC236}">
                <a16:creationId xmlns:a16="http://schemas.microsoft.com/office/drawing/2014/main" id="{3683BCA5-C8FA-4F56-B37B-A767CC54DC67}"/>
              </a:ext>
            </a:extLst>
          </p:cNvPr>
          <p:cNvPicPr>
            <a:picLocks noChangeAspect="1"/>
          </p:cNvPicPr>
          <p:nvPr/>
        </p:nvPicPr>
        <p:blipFill>
          <a:blip r:embed="rId5"/>
          <a:stretch>
            <a:fillRect/>
          </a:stretch>
        </p:blipFill>
        <p:spPr>
          <a:xfrm>
            <a:off x="6308035" y="4528411"/>
            <a:ext cx="4380952" cy="761905"/>
          </a:xfrm>
          <a:prstGeom prst="rect">
            <a:avLst/>
          </a:prstGeom>
        </p:spPr>
      </p:pic>
      <p:pic>
        <p:nvPicPr>
          <p:cNvPr id="13" name="图片 12">
            <a:extLst>
              <a:ext uri="{FF2B5EF4-FFF2-40B4-BE49-F238E27FC236}">
                <a16:creationId xmlns:a16="http://schemas.microsoft.com/office/drawing/2014/main" id="{5C7EB037-C38F-40D0-A272-2DBAF50A34E9}"/>
              </a:ext>
            </a:extLst>
          </p:cNvPr>
          <p:cNvPicPr>
            <a:picLocks noChangeAspect="1"/>
          </p:cNvPicPr>
          <p:nvPr/>
        </p:nvPicPr>
        <p:blipFill>
          <a:blip r:embed="rId6"/>
          <a:stretch>
            <a:fillRect/>
          </a:stretch>
        </p:blipFill>
        <p:spPr>
          <a:xfrm>
            <a:off x="2862470" y="5155149"/>
            <a:ext cx="4314286" cy="923810"/>
          </a:xfrm>
          <a:prstGeom prst="rect">
            <a:avLst/>
          </a:prstGeom>
        </p:spPr>
      </p:pic>
    </p:spTree>
    <p:extLst>
      <p:ext uri="{BB962C8B-B14F-4D97-AF65-F5344CB8AC3E}">
        <p14:creationId xmlns:p14="http://schemas.microsoft.com/office/powerpoint/2010/main" val="1054604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0" y="573504"/>
            <a:ext cx="9875520" cy="1002632"/>
          </a:xfrm>
        </p:spPr>
        <p:txBody>
          <a:bodyPr>
            <a:normAutofit/>
          </a:bodyPr>
          <a:lstStyle/>
          <a:p>
            <a:r>
              <a:rPr lang="zh-CN" altLang="en-US" sz="4000" dirty="0"/>
              <a:t>集成学习重要概念</a:t>
            </a:r>
          </a:p>
        </p:txBody>
      </p:sp>
      <p:sp>
        <p:nvSpPr>
          <p:cNvPr id="6" name="灯片编号占位符 5"/>
          <p:cNvSpPr>
            <a:spLocks noGrp="1"/>
          </p:cNvSpPr>
          <p:nvPr>
            <p:ph type="sldNum" sz="quarter" idx="12"/>
          </p:nvPr>
        </p:nvSpPr>
        <p:spPr/>
        <p:txBody>
          <a:bodyPr/>
          <a:lstStyle/>
          <a:p>
            <a:fld id="{4FAB73BC-B049-4115-A692-8D63A059BFB8}" type="slidenum">
              <a:rPr lang="en-US" smtClean="0"/>
              <a:pPr/>
              <a:t>4</a:t>
            </a:fld>
            <a:endParaRPr lang="en-US" dirty="0"/>
          </a:p>
        </p:txBody>
      </p:sp>
      <p:sp>
        <p:nvSpPr>
          <p:cNvPr id="7" name="矩形 6">
            <a:extLst>
              <a:ext uri="{FF2B5EF4-FFF2-40B4-BE49-F238E27FC236}">
                <a16:creationId xmlns:a16="http://schemas.microsoft.com/office/drawing/2014/main" id="{6DBAE15B-0ED5-49FC-B650-7C880D098A77}"/>
              </a:ext>
            </a:extLst>
          </p:cNvPr>
          <p:cNvSpPr/>
          <p:nvPr/>
        </p:nvSpPr>
        <p:spPr>
          <a:xfrm>
            <a:off x="3926175" y="3244334"/>
            <a:ext cx="184731" cy="369332"/>
          </a:xfrm>
          <a:prstGeom prst="rect">
            <a:avLst/>
          </a:prstGeom>
        </p:spPr>
        <p:txBody>
          <a:bodyPr wrap="none">
            <a:spAutoFit/>
          </a:bodyPr>
          <a:lstStyle/>
          <a:p>
            <a:endParaRPr lang="zh-CN" altLang="en-US" dirty="0"/>
          </a:p>
        </p:txBody>
      </p:sp>
      <p:sp>
        <p:nvSpPr>
          <p:cNvPr id="9" name="内容占位符 8">
            <a:extLst>
              <a:ext uri="{FF2B5EF4-FFF2-40B4-BE49-F238E27FC236}">
                <a16:creationId xmlns:a16="http://schemas.microsoft.com/office/drawing/2014/main" id="{271AA37F-C4F3-4927-B314-CBB0B9D64B19}"/>
              </a:ext>
            </a:extLst>
          </p:cNvPr>
          <p:cNvSpPr>
            <a:spLocks noGrp="1"/>
          </p:cNvSpPr>
          <p:nvPr>
            <p:ph idx="1"/>
          </p:nvPr>
        </p:nvSpPr>
        <p:spPr>
          <a:xfrm>
            <a:off x="4879778" y="3014763"/>
            <a:ext cx="2149672" cy="1363652"/>
          </a:xfrm>
        </p:spPr>
        <p:txBody>
          <a:bodyPr>
            <a:normAutofit/>
          </a:bodyPr>
          <a:lstStyle/>
          <a:p>
            <a:pPr marL="0" indent="0">
              <a:buNone/>
            </a:pPr>
            <a:r>
              <a:rPr lang="zh-CN" altLang="en-US" sz="7200" dirty="0"/>
              <a:t>文斗</a:t>
            </a:r>
          </a:p>
        </p:txBody>
      </p:sp>
      <p:sp>
        <p:nvSpPr>
          <p:cNvPr id="13" name="文本框 12">
            <a:extLst>
              <a:ext uri="{FF2B5EF4-FFF2-40B4-BE49-F238E27FC236}">
                <a16:creationId xmlns:a16="http://schemas.microsoft.com/office/drawing/2014/main" id="{0FCF38B9-3778-4BF2-A1F5-A54B17CE966D}"/>
              </a:ext>
            </a:extLst>
          </p:cNvPr>
          <p:cNvSpPr txBox="1"/>
          <p:nvPr/>
        </p:nvSpPr>
        <p:spPr>
          <a:xfrm>
            <a:off x="5378351" y="945756"/>
            <a:ext cx="3457039" cy="400110"/>
          </a:xfrm>
          <a:prstGeom prst="rect">
            <a:avLst/>
          </a:prstGeom>
          <a:noFill/>
        </p:spPr>
        <p:txBody>
          <a:bodyPr wrap="square" rtlCol="0">
            <a:spAutoFit/>
          </a:bodyPr>
          <a:lstStyle/>
          <a:p>
            <a:r>
              <a:rPr lang="en-US" altLang="zh-CN" sz="2000" dirty="0"/>
              <a:t>--</a:t>
            </a:r>
            <a:r>
              <a:rPr lang="zh-CN" altLang="en-US" sz="2000" dirty="0"/>
              <a:t>强学习器与弱学习器</a:t>
            </a:r>
          </a:p>
        </p:txBody>
      </p:sp>
      <p:pic>
        <p:nvPicPr>
          <p:cNvPr id="2050" name="Picture 2" descr="https://timgsa.baidu.com/timg?image&amp;quality=80&amp;size=b9999_10000&amp;sec=1533036132&amp;di=a5f5fe196e8a15234c6f383af5eda72f&amp;imgtype=jpg&amp;er=1&amp;src=http%3A%2F%2Fimg1.gamersky.com%2Fimage2016%2F02%2F20160203_lz_221_1%2Fimage038_S.jpg">
            <a:extLst>
              <a:ext uri="{FF2B5EF4-FFF2-40B4-BE49-F238E27FC236}">
                <a16:creationId xmlns:a16="http://schemas.microsoft.com/office/drawing/2014/main" id="{F7F9D7A6-1DE5-4704-8E28-B27B5EB5D0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8255" y="1896308"/>
            <a:ext cx="2414503" cy="343471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ss1.bdstatic.com/70cFvXSh_Q1YnxGkpoWK1HF6hhy/it/u=3373805827,3730941904&amp;fm=27&amp;gp=0.jpg">
            <a:extLst>
              <a:ext uri="{FF2B5EF4-FFF2-40B4-BE49-F238E27FC236}">
                <a16:creationId xmlns:a16="http://schemas.microsoft.com/office/drawing/2014/main" id="{C84F6E62-9D87-4ABC-AA71-C15657E868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98322" y="1948388"/>
            <a:ext cx="2785858" cy="3382635"/>
          </a:xfrm>
          <a:prstGeom prst="rect">
            <a:avLst/>
          </a:prstGeom>
          <a:noFill/>
          <a:extLst>
            <a:ext uri="{909E8E84-426E-40DD-AFC4-6F175D3DCCD1}">
              <a14:hiddenFill xmlns:a14="http://schemas.microsoft.com/office/drawing/2010/main">
                <a:solidFill>
                  <a:srgbClr val="FFFFFF"/>
                </a:solidFill>
              </a14:hiddenFill>
            </a:ext>
          </a:extLst>
        </p:spPr>
      </p:pic>
      <p:sp>
        <p:nvSpPr>
          <p:cNvPr id="14" name="文本框 13">
            <a:extLst>
              <a:ext uri="{FF2B5EF4-FFF2-40B4-BE49-F238E27FC236}">
                <a16:creationId xmlns:a16="http://schemas.microsoft.com/office/drawing/2014/main" id="{ED48FC96-0BA7-4F14-8E9B-9F21B1EB541B}"/>
              </a:ext>
            </a:extLst>
          </p:cNvPr>
          <p:cNvSpPr txBox="1"/>
          <p:nvPr/>
        </p:nvSpPr>
        <p:spPr>
          <a:xfrm>
            <a:off x="3949148" y="2985969"/>
            <a:ext cx="4179406" cy="1631216"/>
          </a:xfrm>
          <a:prstGeom prst="rect">
            <a:avLst/>
          </a:prstGeom>
          <a:noFill/>
        </p:spPr>
        <p:txBody>
          <a:bodyPr wrap="square" rtlCol="0">
            <a:spAutoFit/>
          </a:bodyPr>
          <a:lstStyle/>
          <a:p>
            <a:r>
              <a:rPr lang="zh-CN" altLang="en-US" sz="2000" b="1" dirty="0"/>
              <a:t>强学习器：较好的泛化性能的学习器</a:t>
            </a:r>
            <a:endParaRPr lang="en-US" altLang="zh-CN" sz="2000" b="1" dirty="0"/>
          </a:p>
          <a:p>
            <a:r>
              <a:rPr lang="zh-CN" altLang="en-US" sz="2000" b="1" dirty="0"/>
              <a:t>弱学习器：泛化性能略优于随机猜测的学习器</a:t>
            </a:r>
            <a:endParaRPr lang="en-US" altLang="zh-CN" sz="2000" b="1" dirty="0"/>
          </a:p>
          <a:p>
            <a:endParaRPr lang="zh-CN" altLang="en-US" sz="2000" b="1" dirty="0"/>
          </a:p>
        </p:txBody>
      </p:sp>
    </p:spTree>
    <p:extLst>
      <p:ext uri="{BB962C8B-B14F-4D97-AF65-F5344CB8AC3E}">
        <p14:creationId xmlns:p14="http://schemas.microsoft.com/office/powerpoint/2010/main" val="4229613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down)">
                                      <p:cBhvr>
                                        <p:cTn id="7" dur="580">
                                          <p:stCondLst>
                                            <p:cond delay="0"/>
                                          </p:stCondLst>
                                        </p:cTn>
                                        <p:tgtEl>
                                          <p:spTgt spid="9">
                                            <p:txEl>
                                              <p:pRg st="0" end="0"/>
                                            </p:txEl>
                                          </p:spTgt>
                                        </p:tgtEl>
                                      </p:cBhvr>
                                    </p:animEffect>
                                    <p:anim calcmode="lin" valueType="num">
                                      <p:cBhvr>
                                        <p:cTn id="8" dur="1822" tmFilter="0,0; 0.14,0.36; 0.43,0.73; 0.71,0.91; 1.0,1.0">
                                          <p:stCondLst>
                                            <p:cond delay="0"/>
                                          </p:stCondLst>
                                        </p:cTn>
                                        <p:tgtEl>
                                          <p:spTgt spid="9">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xEl>
                                              <p:pRg st="0" end="0"/>
                                            </p:txEl>
                                          </p:spTgt>
                                        </p:tgtEl>
                                      </p:cBhvr>
                                      <p:to x="100000" y="60000"/>
                                    </p:animScale>
                                    <p:animScale>
                                      <p:cBhvr>
                                        <p:cTn id="14" dur="166" decel="50000">
                                          <p:stCondLst>
                                            <p:cond delay="676"/>
                                          </p:stCondLst>
                                        </p:cTn>
                                        <p:tgtEl>
                                          <p:spTgt spid="9">
                                            <p:txEl>
                                              <p:pRg st="0" end="0"/>
                                            </p:txEl>
                                          </p:spTgt>
                                        </p:tgtEl>
                                      </p:cBhvr>
                                      <p:to x="100000" y="100000"/>
                                    </p:animScale>
                                    <p:animScale>
                                      <p:cBhvr>
                                        <p:cTn id="15" dur="26">
                                          <p:stCondLst>
                                            <p:cond delay="1312"/>
                                          </p:stCondLst>
                                        </p:cTn>
                                        <p:tgtEl>
                                          <p:spTgt spid="9">
                                            <p:txEl>
                                              <p:pRg st="0" end="0"/>
                                            </p:txEl>
                                          </p:spTgt>
                                        </p:tgtEl>
                                      </p:cBhvr>
                                      <p:to x="100000" y="80000"/>
                                    </p:animScale>
                                    <p:animScale>
                                      <p:cBhvr>
                                        <p:cTn id="16" dur="166" decel="50000">
                                          <p:stCondLst>
                                            <p:cond delay="1338"/>
                                          </p:stCondLst>
                                        </p:cTn>
                                        <p:tgtEl>
                                          <p:spTgt spid="9">
                                            <p:txEl>
                                              <p:pRg st="0" end="0"/>
                                            </p:txEl>
                                          </p:spTgt>
                                        </p:tgtEl>
                                      </p:cBhvr>
                                      <p:to x="100000" y="100000"/>
                                    </p:animScale>
                                    <p:animScale>
                                      <p:cBhvr>
                                        <p:cTn id="17" dur="26">
                                          <p:stCondLst>
                                            <p:cond delay="1642"/>
                                          </p:stCondLst>
                                        </p:cTn>
                                        <p:tgtEl>
                                          <p:spTgt spid="9">
                                            <p:txEl>
                                              <p:pRg st="0" end="0"/>
                                            </p:txEl>
                                          </p:spTgt>
                                        </p:tgtEl>
                                      </p:cBhvr>
                                      <p:to x="100000" y="90000"/>
                                    </p:animScale>
                                    <p:animScale>
                                      <p:cBhvr>
                                        <p:cTn id="18" dur="166" decel="50000">
                                          <p:stCondLst>
                                            <p:cond delay="1668"/>
                                          </p:stCondLst>
                                        </p:cTn>
                                        <p:tgtEl>
                                          <p:spTgt spid="9">
                                            <p:txEl>
                                              <p:pRg st="0" end="0"/>
                                            </p:txEl>
                                          </p:spTgt>
                                        </p:tgtEl>
                                      </p:cBhvr>
                                      <p:to x="100000" y="100000"/>
                                    </p:animScale>
                                    <p:animScale>
                                      <p:cBhvr>
                                        <p:cTn id="19" dur="26">
                                          <p:stCondLst>
                                            <p:cond delay="1808"/>
                                          </p:stCondLst>
                                        </p:cTn>
                                        <p:tgtEl>
                                          <p:spTgt spid="9">
                                            <p:txEl>
                                              <p:pRg st="0" end="0"/>
                                            </p:txEl>
                                          </p:spTgt>
                                        </p:tgtEl>
                                      </p:cBhvr>
                                      <p:to x="100000" y="95000"/>
                                    </p:animScale>
                                    <p:animScale>
                                      <p:cBhvr>
                                        <p:cTn id="20" dur="166" decel="50000">
                                          <p:stCondLst>
                                            <p:cond delay="1834"/>
                                          </p:stCondLst>
                                        </p:cTn>
                                        <p:tgtEl>
                                          <p:spTgt spid="9">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9">
                                            <p:txEl>
                                              <p:pRg st="0" end="0"/>
                                            </p:txEl>
                                          </p:spTgt>
                                        </p:tgtEl>
                                        <p:attrNameLst>
                                          <p:attrName>style.visibility</p:attrName>
                                        </p:attrNameLst>
                                      </p:cBhvr>
                                      <p:to>
                                        <p:strVal val="hidden"/>
                                      </p:to>
                                    </p:set>
                                  </p:childTnLst>
                                </p:cTn>
                              </p:par>
                            </p:childTnLst>
                          </p:cTn>
                        </p:par>
                        <p:par>
                          <p:cTn id="25" fill="hold">
                            <p:stCondLst>
                              <p:cond delay="0"/>
                            </p:stCondLst>
                            <p:childTnLst>
                              <p:par>
                                <p:cTn id="26" presetID="2" presetClass="entr" presetSubtype="4" fill="hold" nodeType="afterEffect">
                                  <p:stCondLst>
                                    <p:cond delay="0"/>
                                  </p:stCondLst>
                                  <p:childTnLst>
                                    <p:set>
                                      <p:cBhvr>
                                        <p:cTn id="27" dur="1" fill="hold">
                                          <p:stCondLst>
                                            <p:cond delay="0"/>
                                          </p:stCondLst>
                                        </p:cTn>
                                        <p:tgtEl>
                                          <p:spTgt spid="2050"/>
                                        </p:tgtEl>
                                        <p:attrNameLst>
                                          <p:attrName>style.visibility</p:attrName>
                                        </p:attrNameLst>
                                      </p:cBhvr>
                                      <p:to>
                                        <p:strVal val="visible"/>
                                      </p:to>
                                    </p:set>
                                    <p:anim calcmode="lin" valueType="num">
                                      <p:cBhvr additive="base">
                                        <p:cTn id="28" dur="500" fill="hold"/>
                                        <p:tgtEl>
                                          <p:spTgt spid="2050"/>
                                        </p:tgtEl>
                                        <p:attrNameLst>
                                          <p:attrName>ppt_x</p:attrName>
                                        </p:attrNameLst>
                                      </p:cBhvr>
                                      <p:tavLst>
                                        <p:tav tm="0">
                                          <p:val>
                                            <p:strVal val="#ppt_x"/>
                                          </p:val>
                                        </p:tav>
                                        <p:tav tm="100000">
                                          <p:val>
                                            <p:strVal val="#ppt_x"/>
                                          </p:val>
                                        </p:tav>
                                      </p:tavLst>
                                    </p:anim>
                                    <p:anim calcmode="lin" valueType="num">
                                      <p:cBhvr additive="base">
                                        <p:cTn id="29"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2052"/>
                                        </p:tgtEl>
                                        <p:attrNameLst>
                                          <p:attrName>style.visibility</p:attrName>
                                        </p:attrNameLst>
                                      </p:cBhvr>
                                      <p:to>
                                        <p:strVal val="visible"/>
                                      </p:to>
                                    </p:set>
                                    <p:anim calcmode="lin" valueType="num">
                                      <p:cBhvr additive="base">
                                        <p:cTn id="34" dur="500" fill="hold"/>
                                        <p:tgtEl>
                                          <p:spTgt spid="2052"/>
                                        </p:tgtEl>
                                        <p:attrNameLst>
                                          <p:attrName>ppt_x</p:attrName>
                                        </p:attrNameLst>
                                      </p:cBhvr>
                                      <p:tavLst>
                                        <p:tav tm="0">
                                          <p:val>
                                            <p:strVal val="#ppt_x"/>
                                          </p:val>
                                        </p:tav>
                                        <p:tav tm="100000">
                                          <p:val>
                                            <p:strVal val="#ppt_x"/>
                                          </p:val>
                                        </p:tav>
                                      </p:tavLst>
                                    </p:anim>
                                    <p:anim calcmode="lin" valueType="num">
                                      <p:cBhvr additive="base">
                                        <p:cTn id="35" dur="500" fill="hold"/>
                                        <p:tgtEl>
                                          <p:spTgt spid="2052"/>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nodeType="clickEffect">
                                  <p:stCondLst>
                                    <p:cond delay="0"/>
                                  </p:stCondLst>
                                  <p:childTnLst>
                                    <p:set>
                                      <p:cBhvr>
                                        <p:cTn id="39" dur="1" fill="hold">
                                          <p:stCondLst>
                                            <p:cond delay="0"/>
                                          </p:stCondLst>
                                        </p:cTn>
                                        <p:tgtEl>
                                          <p:spTgt spid="2050"/>
                                        </p:tgtEl>
                                        <p:attrNameLst>
                                          <p:attrName>style.visibility</p:attrName>
                                        </p:attrNameLst>
                                      </p:cBhvr>
                                      <p:to>
                                        <p:strVal val="hidden"/>
                                      </p:to>
                                    </p:set>
                                  </p:childTnLst>
                                </p:cTn>
                              </p:par>
                              <p:par>
                                <p:cTn id="40" presetID="1" presetClass="exit" presetSubtype="0" fill="hold" nodeType="withEffect">
                                  <p:stCondLst>
                                    <p:cond delay="0"/>
                                  </p:stCondLst>
                                  <p:childTnLst>
                                    <p:set>
                                      <p:cBhvr>
                                        <p:cTn id="41" dur="1" fill="hold">
                                          <p:stCondLst>
                                            <p:cond delay="0"/>
                                          </p:stCondLst>
                                        </p:cTn>
                                        <p:tgtEl>
                                          <p:spTgt spid="2052"/>
                                        </p:tgtEl>
                                        <p:attrNameLst>
                                          <p:attrName>style.visibility</p:attrName>
                                        </p:attrNameLst>
                                      </p:cBhvr>
                                      <p:to>
                                        <p:strVal val="hidden"/>
                                      </p:to>
                                    </p:set>
                                  </p:childTnLst>
                                </p:cTn>
                              </p:par>
                            </p:childTnLst>
                          </p:cTn>
                        </p:par>
                        <p:par>
                          <p:cTn id="42" fill="hold">
                            <p:stCondLst>
                              <p:cond delay="0"/>
                            </p:stCondLst>
                            <p:childTnLst>
                              <p:par>
                                <p:cTn id="43" presetID="1" presetClass="entr" presetSubtype="0" fill="hold" grpId="0" nodeType="after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9" grpId="1" build="p"/>
      <p:bldP spid="1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7ACF2E00-C6B5-4D8C-B9E0-B5B9EFA805AD}"/>
              </a:ext>
            </a:extLst>
          </p:cNvPr>
          <p:cNvSpPr>
            <a:spLocks noGrp="1"/>
          </p:cNvSpPr>
          <p:nvPr>
            <p:ph type="sldNum" sz="quarter" idx="12"/>
          </p:nvPr>
        </p:nvSpPr>
        <p:spPr>
          <a:xfrm>
            <a:off x="9329530" y="6223828"/>
            <a:ext cx="1706217" cy="365125"/>
          </a:xfrm>
        </p:spPr>
        <p:txBody>
          <a:bodyPr/>
          <a:lstStyle/>
          <a:p>
            <a:fld id="{4FAB73BC-B049-4115-A692-8D63A059BFB8}" type="slidenum">
              <a:rPr lang="en-US" smtClean="0"/>
              <a:pPr/>
              <a:t>40</a:t>
            </a:fld>
            <a:endParaRPr lang="en-US" dirty="0"/>
          </a:p>
        </p:txBody>
      </p:sp>
      <p:sp>
        <p:nvSpPr>
          <p:cNvPr id="3" name="文本框 2">
            <a:extLst>
              <a:ext uri="{FF2B5EF4-FFF2-40B4-BE49-F238E27FC236}">
                <a16:creationId xmlns:a16="http://schemas.microsoft.com/office/drawing/2014/main" id="{8B4B6FEC-5CC9-4466-BFCC-1B6A11F048DD}"/>
              </a:ext>
            </a:extLst>
          </p:cNvPr>
          <p:cNvSpPr txBox="1"/>
          <p:nvPr/>
        </p:nvSpPr>
        <p:spPr>
          <a:xfrm>
            <a:off x="523503" y="269047"/>
            <a:ext cx="6733843" cy="646331"/>
          </a:xfrm>
          <a:prstGeom prst="rect">
            <a:avLst/>
          </a:prstGeom>
          <a:noFill/>
        </p:spPr>
        <p:txBody>
          <a:bodyPr wrap="square" rtlCol="0">
            <a:spAutoFit/>
          </a:bodyPr>
          <a:lstStyle/>
          <a:p>
            <a:r>
              <a:rPr lang="en-US" altLang="zh-CN" sz="3600" b="1" dirty="0">
                <a:latin typeface="+mj-ea"/>
              </a:rPr>
              <a:t>GBDT</a:t>
            </a:r>
            <a:r>
              <a:rPr lang="zh-CN" altLang="en-US" sz="3600" b="1" dirty="0">
                <a:latin typeface="+mj-ea"/>
              </a:rPr>
              <a:t>回归算法</a:t>
            </a:r>
            <a:endParaRPr lang="en-US" altLang="zh-CN" sz="3600" b="1" dirty="0">
              <a:latin typeface="+mj-ea"/>
            </a:endParaRPr>
          </a:p>
        </p:txBody>
      </p:sp>
      <p:sp>
        <p:nvSpPr>
          <p:cNvPr id="9" name="矩形 8">
            <a:extLst>
              <a:ext uri="{FF2B5EF4-FFF2-40B4-BE49-F238E27FC236}">
                <a16:creationId xmlns:a16="http://schemas.microsoft.com/office/drawing/2014/main" id="{3548473D-A7B3-497B-84B4-D6D60EC224B0}"/>
              </a:ext>
            </a:extLst>
          </p:cNvPr>
          <p:cNvSpPr/>
          <p:nvPr/>
        </p:nvSpPr>
        <p:spPr>
          <a:xfrm>
            <a:off x="8309610" y="5679180"/>
            <a:ext cx="1019920"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DD53393D-05AF-48B1-B213-E0B97DAAC76C}"/>
              </a:ext>
            </a:extLst>
          </p:cNvPr>
          <p:cNvSpPr txBox="1"/>
          <p:nvPr/>
        </p:nvSpPr>
        <p:spPr>
          <a:xfrm>
            <a:off x="523503" y="1216404"/>
            <a:ext cx="3989774" cy="646331"/>
          </a:xfrm>
          <a:prstGeom prst="rect">
            <a:avLst/>
          </a:prstGeom>
          <a:noFill/>
        </p:spPr>
        <p:txBody>
          <a:bodyPr wrap="square" rtlCol="0">
            <a:spAutoFit/>
          </a:bodyPr>
          <a:lstStyle/>
          <a:p>
            <a:r>
              <a:rPr lang="en-US" altLang="zh-CN" dirty="0">
                <a:latin typeface="+mn-ea"/>
              </a:rPr>
              <a:t>3) </a:t>
            </a:r>
            <a:r>
              <a:rPr lang="zh-CN" altLang="en-US" dirty="0">
                <a:latin typeface="+mn-ea"/>
              </a:rPr>
              <a:t>得到强学习器</a:t>
            </a:r>
            <a:r>
              <a:rPr lang="en-US" altLang="zh-CN" dirty="0">
                <a:latin typeface="+mn-ea"/>
              </a:rPr>
              <a:t>f(x) </a:t>
            </a:r>
            <a:r>
              <a:rPr lang="zh-CN" altLang="en-US" dirty="0">
                <a:latin typeface="+mn-ea"/>
              </a:rPr>
              <a:t>表达式</a:t>
            </a:r>
            <a:endParaRPr lang="en-US" altLang="zh-CN" dirty="0">
              <a:latin typeface="+mn-ea"/>
            </a:endParaRPr>
          </a:p>
          <a:p>
            <a:r>
              <a:rPr lang="en-US" altLang="zh-CN" dirty="0">
                <a:latin typeface="+mn-ea"/>
              </a:rPr>
              <a:t>	</a:t>
            </a:r>
            <a:endParaRPr lang="zh-CN" altLang="en-US" dirty="0">
              <a:latin typeface="+mn-ea"/>
            </a:endParaRPr>
          </a:p>
        </p:txBody>
      </p:sp>
      <p:pic>
        <p:nvPicPr>
          <p:cNvPr id="8" name="图片 7">
            <a:extLst>
              <a:ext uri="{FF2B5EF4-FFF2-40B4-BE49-F238E27FC236}">
                <a16:creationId xmlns:a16="http://schemas.microsoft.com/office/drawing/2014/main" id="{94288E65-44DE-478A-9313-5E27D2DE2081}"/>
              </a:ext>
            </a:extLst>
          </p:cNvPr>
          <p:cNvPicPr>
            <a:picLocks noChangeAspect="1"/>
          </p:cNvPicPr>
          <p:nvPr/>
        </p:nvPicPr>
        <p:blipFill>
          <a:blip r:embed="rId3"/>
          <a:stretch>
            <a:fillRect/>
          </a:stretch>
        </p:blipFill>
        <p:spPr>
          <a:xfrm>
            <a:off x="2307533" y="1793483"/>
            <a:ext cx="5628571" cy="838095"/>
          </a:xfrm>
          <a:prstGeom prst="rect">
            <a:avLst/>
          </a:prstGeom>
        </p:spPr>
      </p:pic>
    </p:spTree>
    <p:extLst>
      <p:ext uri="{BB962C8B-B14F-4D97-AF65-F5344CB8AC3E}">
        <p14:creationId xmlns:p14="http://schemas.microsoft.com/office/powerpoint/2010/main" val="41477471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7ACF2E00-C6B5-4D8C-B9E0-B5B9EFA805AD}"/>
              </a:ext>
            </a:extLst>
          </p:cNvPr>
          <p:cNvSpPr>
            <a:spLocks noGrp="1"/>
          </p:cNvSpPr>
          <p:nvPr>
            <p:ph type="sldNum" sz="quarter" idx="12"/>
          </p:nvPr>
        </p:nvSpPr>
        <p:spPr>
          <a:xfrm>
            <a:off x="9329530" y="6223828"/>
            <a:ext cx="1706217" cy="365125"/>
          </a:xfrm>
        </p:spPr>
        <p:txBody>
          <a:bodyPr/>
          <a:lstStyle/>
          <a:p>
            <a:fld id="{4FAB73BC-B049-4115-A692-8D63A059BFB8}" type="slidenum">
              <a:rPr lang="en-US" smtClean="0"/>
              <a:pPr/>
              <a:t>41</a:t>
            </a:fld>
            <a:endParaRPr lang="en-US" dirty="0"/>
          </a:p>
        </p:txBody>
      </p:sp>
      <p:sp>
        <p:nvSpPr>
          <p:cNvPr id="3" name="文本框 2">
            <a:extLst>
              <a:ext uri="{FF2B5EF4-FFF2-40B4-BE49-F238E27FC236}">
                <a16:creationId xmlns:a16="http://schemas.microsoft.com/office/drawing/2014/main" id="{8B4B6FEC-5CC9-4466-BFCC-1B6A11F048DD}"/>
              </a:ext>
            </a:extLst>
          </p:cNvPr>
          <p:cNvSpPr txBox="1"/>
          <p:nvPr/>
        </p:nvSpPr>
        <p:spPr>
          <a:xfrm>
            <a:off x="523503" y="269047"/>
            <a:ext cx="6733843" cy="646331"/>
          </a:xfrm>
          <a:prstGeom prst="rect">
            <a:avLst/>
          </a:prstGeom>
          <a:noFill/>
        </p:spPr>
        <p:txBody>
          <a:bodyPr wrap="square" rtlCol="0">
            <a:spAutoFit/>
          </a:bodyPr>
          <a:lstStyle/>
          <a:p>
            <a:r>
              <a:rPr lang="en-US" altLang="zh-CN" sz="3600" b="1" dirty="0">
                <a:latin typeface="+mj-ea"/>
              </a:rPr>
              <a:t>GBDT</a:t>
            </a:r>
            <a:r>
              <a:rPr lang="zh-CN" altLang="en-US" sz="3600" b="1" dirty="0">
                <a:latin typeface="+mj-ea"/>
              </a:rPr>
              <a:t>二元分类算法</a:t>
            </a:r>
            <a:endParaRPr lang="en-US" altLang="zh-CN" sz="3600" b="1" dirty="0">
              <a:latin typeface="+mj-ea"/>
            </a:endParaRPr>
          </a:p>
        </p:txBody>
      </p:sp>
      <p:sp>
        <p:nvSpPr>
          <p:cNvPr id="9" name="矩形 8">
            <a:extLst>
              <a:ext uri="{FF2B5EF4-FFF2-40B4-BE49-F238E27FC236}">
                <a16:creationId xmlns:a16="http://schemas.microsoft.com/office/drawing/2014/main" id="{3548473D-A7B3-497B-84B4-D6D60EC224B0}"/>
              </a:ext>
            </a:extLst>
          </p:cNvPr>
          <p:cNvSpPr/>
          <p:nvPr/>
        </p:nvSpPr>
        <p:spPr>
          <a:xfrm>
            <a:off x="8309610" y="5679180"/>
            <a:ext cx="1019920"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1B6DD3D1-308C-4FE8-A564-0582B91C5F42}"/>
                  </a:ext>
                </a:extLst>
              </p:cNvPr>
              <p:cNvSpPr txBox="1"/>
              <p:nvPr/>
            </p:nvSpPr>
            <p:spPr>
              <a:xfrm>
                <a:off x="523503" y="1216404"/>
                <a:ext cx="11246251" cy="5426486"/>
              </a:xfrm>
              <a:prstGeom prst="rect">
                <a:avLst/>
              </a:prstGeom>
              <a:noFill/>
            </p:spPr>
            <p:txBody>
              <a:bodyPr wrap="square" rtlCol="0">
                <a:spAutoFit/>
              </a:bodyPr>
              <a:lstStyle/>
              <a:p>
                <a:pPr>
                  <a:lnSpc>
                    <a:spcPct val="150000"/>
                  </a:lnSpc>
                </a:pPr>
                <a:r>
                  <a:rPr lang="zh-CN" altLang="en-US" dirty="0"/>
                  <a:t>对于二元</a:t>
                </a:r>
                <a:r>
                  <a:rPr lang="en-US" altLang="zh-CN" dirty="0"/>
                  <a:t>GBDT</a:t>
                </a:r>
                <a:r>
                  <a:rPr lang="zh-CN" altLang="en-US" dirty="0"/>
                  <a:t>，如果用类似于逻辑回归的对数似然损失函数，则损失函数为 </a:t>
                </a:r>
                <a:br>
                  <a:rPr lang="zh-CN" altLang="en-US" dirty="0"/>
                </a:br>
                <a:r>
                  <a:rPr lang="en-US" altLang="zh-CN" dirty="0"/>
                  <a:t>		</a:t>
                </a:r>
                <a14:m>
                  <m:oMath xmlns:m="http://schemas.openxmlformats.org/officeDocument/2006/math">
                    <m:r>
                      <a:rPr lang="en-US" altLang="zh-CN" b="0" i="1" smtClean="0">
                        <a:latin typeface="Cambria Math" panose="02040503050406030204" pitchFamily="18" charset="0"/>
                      </a:rPr>
                      <m:t>𝐿</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exp</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r>
                                      <a:rPr lang="en-US" altLang="zh-CN" b="0" i="1" smtClean="0">
                                        <a:latin typeface="Cambria Math" panose="02040503050406030204" pitchFamily="18" charset="0"/>
                                      </a:rPr>
                                      <m:t>𝑦𝑓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d>
                              </m:e>
                            </m:func>
                          </m:e>
                        </m:d>
                      </m:e>
                    </m:func>
                  </m:oMath>
                </a14:m>
                <a:endParaRPr lang="en-US" altLang="zh-CN" b="0" dirty="0"/>
              </a:p>
              <a:p>
                <a:pPr>
                  <a:lnSpc>
                    <a:spcPct val="150000"/>
                  </a:lnSpc>
                </a:pPr>
                <a:r>
                  <a:rPr lang="zh-CN" altLang="en-US" dirty="0"/>
                  <a:t>其中</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∈{−1, 1}</m:t>
                    </m:r>
                  </m:oMath>
                </a14:m>
                <a:r>
                  <a:rPr lang="zh-CN" altLang="en-US" dirty="0"/>
                  <a:t>，此时的负梯度误差为</a:t>
                </a:r>
                <a:endParaRPr lang="en-US" altLang="zh-CN" dirty="0"/>
              </a:p>
              <a:p>
                <a:pPr>
                  <a:lnSpc>
                    <a:spcPct val="150000"/>
                  </a:lnSpc>
                </a:pPr>
                <a:r>
                  <a:rPr lang="en-US" altLang="zh-CN"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𝑡𝑖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zh-CN" altLang="en-US" b="0" i="1" smtClean="0">
                                    <a:latin typeface="Cambria Math" panose="02040503050406030204" pitchFamily="18" charset="0"/>
                                  </a:rPr>
                                  <m:t>𝜕</m:t>
                                </m:r>
                                <m:r>
                                  <a:rPr lang="en-US" altLang="zh-CN" b="0" i="1" smtClean="0">
                                    <a:latin typeface="Cambria Math" panose="02040503050406030204" pitchFamily="18" charset="0"/>
                                  </a:rPr>
                                  <m:t>𝐿</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r>
                                      <a:rPr lang="en-US" altLang="zh-CN" b="0" i="1" smtClean="0">
                                        <a:latin typeface="Cambria Math" panose="02040503050406030204" pitchFamily="18" charset="0"/>
                                      </a:rPr>
                                      <m:t>, </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d>
                                  </m:e>
                                </m:d>
                              </m:num>
                              <m:den>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𝑓</m:t>
                                </m:r>
                                <m:d>
                                  <m:dPr>
                                    <m:ctrlPr>
                                      <a:rPr lang="en-US" altLang="zh-CN" b="0" i="1" smtClean="0">
                                        <a:latin typeface="Cambria Math" panose="02040503050406030204" pitchFamily="18" charset="0"/>
                                        <a:ea typeface="Cambria Math" panose="02040503050406030204" pitchFamily="18" charset="0"/>
                                      </a:rPr>
                                    </m:ctrlPr>
                                  </m:dPr>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𝑖</m:t>
                                        </m:r>
                                      </m:sub>
                                    </m:sSub>
                                  </m:e>
                                </m:d>
                              </m:den>
                            </m:f>
                          </m:e>
                        </m:d>
                      </m:e>
                      <m:sub>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sub>
                    </m:sSub>
                    <m:r>
                      <a:rPr lang="en-US" altLang="zh-CN" b="0" i="1" smtClean="0">
                        <a:latin typeface="Cambria Math" panose="02040503050406030204" pitchFamily="18" charset="0"/>
                      </a:rPr>
                      <m:t>= </m:t>
                    </m:r>
                    <m:f>
                      <m:fPr>
                        <m:ctrlPr>
                          <a:rPr lang="en-US" altLang="zh-CN" b="0" i="1" smtClean="0">
                            <a:latin typeface="Cambria Math" panose="02040503050406030204" pitchFamily="18" charset="0"/>
                          </a:rPr>
                        </m:ctrlPr>
                      </m:fPr>
                      <m:num>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exp</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d>
                              </m:e>
                            </m:d>
                          </m:e>
                        </m:func>
                        <m:r>
                          <a:rPr lang="en-US" altLang="zh-CN"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𝑖</m:t>
                            </m:r>
                          </m:sub>
                        </m:sSub>
                      </m:num>
                      <m:den>
                        <m:r>
                          <a:rPr lang="en-US" altLang="zh-CN" b="0" i="1" smtClean="0">
                            <a:latin typeface="Cambria Math" panose="02040503050406030204" pitchFamily="18" charset="0"/>
                          </a:rPr>
                          <m:t>1+</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exp</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d>
                              </m:e>
                            </m:d>
                          </m:e>
                        </m:func>
                      </m:den>
                    </m:f>
                    <m:r>
                      <a:rPr lang="en-US" altLang="zh-CN" b="0" i="1" smtClean="0">
                        <a:latin typeface="Cambria Math" panose="02040503050406030204" pitchFamily="18" charset="0"/>
                      </a:rPr>
                      <m:t>= </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num>
                      <m:den>
                        <m:r>
                          <a:rPr lang="en-US" altLang="zh-CN" b="0" i="1" smtClean="0">
                            <a:latin typeface="Cambria Math" panose="02040503050406030204" pitchFamily="18" charset="0"/>
                          </a:rPr>
                          <m:t>1+</m:t>
                        </m:r>
                        <m:r>
                          <m:rPr>
                            <m:sty m:val="p"/>
                          </m:rPr>
                          <a:rPr lang="en-US" altLang="zh-CN" b="0" i="0" smtClean="0">
                            <a:latin typeface="Cambria Math" panose="02040503050406030204" pitchFamily="18" charset="0"/>
                          </a:rPr>
                          <m:t>exp</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𝑓</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den>
                    </m:f>
                  </m:oMath>
                </a14:m>
                <a:endParaRPr lang="en-US" altLang="zh-CN" dirty="0"/>
              </a:p>
              <a:p>
                <a:pPr>
                  <a:lnSpc>
                    <a:spcPct val="150000"/>
                  </a:lnSpc>
                </a:pPr>
                <a:r>
                  <a:rPr lang="zh-CN" altLang="en-US" dirty="0"/>
                  <a:t>对于生成的决策树，我们各个叶子节点的最佳残差拟合值为</a:t>
                </a:r>
                <a:endParaRPr lang="en-US" altLang="zh-CN" dirty="0"/>
              </a:p>
              <a:p>
                <a:pPr>
                  <a:lnSpc>
                    <a:spcPct val="150000"/>
                  </a:lnSpc>
                </a:pPr>
                <a:r>
                  <a:rPr lang="en-US" altLang="zh-CN"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𝑡𝑗</m:t>
                        </m:r>
                      </m:sub>
                    </m:sSub>
                    <m:r>
                      <a:rPr lang="en-US" altLang="zh-CN" b="0" i="1" smtClean="0">
                        <a:latin typeface="Cambria Math" panose="02040503050406030204" pitchFamily="18" charset="0"/>
                      </a:rPr>
                      <m:t>=</m:t>
                    </m:r>
                    <m:limLow>
                      <m:limLowPr>
                        <m:ctrlPr>
                          <a:rPr lang="en-US" altLang="zh-CN" b="0" i="1" smtClean="0">
                            <a:latin typeface="Cambria Math" panose="02040503050406030204" pitchFamily="18" charset="0"/>
                          </a:rPr>
                        </m:ctrlPr>
                      </m:limLowPr>
                      <m:e>
                        <m:groupChr>
                          <m:groupChrPr>
                            <m:chr m:val="⏟"/>
                            <m:ctrlPr>
                              <a:rPr lang="en-US" altLang="zh-CN" b="0" i="1" smtClean="0">
                                <a:latin typeface="Cambria Math" panose="02040503050406030204" pitchFamily="18" charset="0"/>
                              </a:rPr>
                            </m:ctrlPr>
                          </m:groupChrPr>
                          <m:e>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arg</m:t>
                                </m:r>
                              </m:fName>
                              <m:e>
                                <m:r>
                                  <a:rPr lang="en-US" altLang="zh-CN" b="0" i="1" smtClean="0">
                                    <a:latin typeface="Cambria Math" panose="02040503050406030204" pitchFamily="18" charset="0"/>
                                  </a:rPr>
                                  <m:t>𝑚𝑖𝑛</m:t>
                                </m:r>
                              </m:e>
                            </m:func>
                            <m:r>
                              <a:rPr lang="en-US" altLang="zh-CN" b="0" i="1" smtClean="0">
                                <a:latin typeface="Cambria Math" panose="02040503050406030204" pitchFamily="18" charset="0"/>
                              </a:rPr>
                              <m:t> </m:t>
                            </m:r>
                          </m:e>
                        </m:groupChr>
                      </m:e>
                      <m:lim>
                        <m:r>
                          <a:rPr lang="en-US" altLang="zh-CN" b="0" i="1" smtClean="0">
                            <a:latin typeface="Cambria Math" panose="02040503050406030204" pitchFamily="18" charset="0"/>
                          </a:rPr>
                          <m:t>𝑐</m:t>
                        </m:r>
                      </m:lim>
                    </m:limLow>
                    <m:r>
                      <a:rPr lang="en-US" altLang="zh-CN" b="0" i="1" smtClean="0">
                        <a:latin typeface="Cambria Math" panose="02040503050406030204" pitchFamily="18" charset="0"/>
                      </a:rPr>
                      <m:t> </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m:rPr>
                                <m:brk m:alnAt="7"/>
                              </m:rPr>
                              <a:rPr lang="en-US" altLang="zh-CN" b="0" i="1" smtClean="0">
                                <a:latin typeface="Cambria Math" panose="02040503050406030204" pitchFamily="18" charset="0"/>
                              </a:rPr>
                              <m:t>𝑥</m:t>
                            </m:r>
                          </m:e>
                          <m:sub>
                            <m:r>
                              <m:rPr>
                                <m:brk m:alnAt="7"/>
                              </m:rP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𝑡𝑗</m:t>
                            </m:r>
                          </m:sub>
                        </m:sSub>
                      </m:sub>
                      <m:sup/>
                      <m:e>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(1+</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exp</m:t>
                                </m:r>
                              </m:fName>
                              <m:e>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 </m:t>
                                </m:r>
                                <m:r>
                                  <m:rPr>
                                    <m:sty m:val="p"/>
                                  </m:rPr>
                                  <a:rPr lang="en-US" altLang="zh-CN" i="1">
                                    <a:latin typeface="Cambria Math" panose="02040503050406030204" pitchFamily="18" charset="0"/>
                                  </a:rPr>
                                  <m:t>c</m:t>
                                </m:r>
                                <m:r>
                                  <a:rPr lang="en-US" altLang="zh-CN" b="0" i="1" smtClean="0">
                                    <a:latin typeface="Cambria Math" panose="02040503050406030204" pitchFamily="18" charset="0"/>
                                  </a:rPr>
                                  <m:t>))</m:t>
                                </m:r>
                              </m:e>
                            </m:func>
                            <m:r>
                              <a:rPr lang="en-US" altLang="zh-CN" b="0" i="1" smtClean="0">
                                <a:latin typeface="Cambria Math" panose="02040503050406030204" pitchFamily="18" charset="0"/>
                              </a:rPr>
                              <m:t>)</m:t>
                            </m:r>
                          </m:e>
                        </m:func>
                      </m:e>
                    </m:nary>
                  </m:oMath>
                </a14:m>
                <a:endParaRPr lang="en-US" altLang="zh-CN" b="0" dirty="0"/>
              </a:p>
              <a:p>
                <a:pPr>
                  <a:lnSpc>
                    <a:spcPct val="150000"/>
                  </a:lnSpc>
                </a:pPr>
                <a:r>
                  <a:rPr lang="zh-CN" altLang="en-US" dirty="0"/>
                  <a:t>由于上式比较难以优化，一般用近似值代替</a:t>
                </a:r>
                <a:r>
                  <a:rPr lang="en-US" altLang="zh-CN" dirty="0"/>
                  <a:t>(Newton-Raphson</a:t>
                </a:r>
                <a:r>
                  <a:rPr lang="zh-CN" altLang="en-US" dirty="0"/>
                  <a:t>近似</a:t>
                </a:r>
                <a:r>
                  <a:rPr lang="en-US" altLang="zh-CN" dirty="0"/>
                  <a:t>)</a:t>
                </a:r>
              </a:p>
              <a:p>
                <a:pPr>
                  <a:lnSpc>
                    <a:spcPct val="150000"/>
                  </a:lnSpc>
                </a:pPr>
                <a:r>
                  <a:rPr lang="en-US" altLang="zh-CN"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𝑡𝑗</m:t>
                        </m:r>
                      </m:sub>
                    </m:sSub>
                    <m:r>
                      <a:rPr lang="en-US" altLang="zh-CN" b="0" i="1" smtClean="0">
                        <a:latin typeface="Cambria Math" panose="02040503050406030204" pitchFamily="18" charset="0"/>
                      </a:rPr>
                      <m:t>= </m:t>
                    </m:r>
                    <m:f>
                      <m:fPr>
                        <m:type m:val="skw"/>
                        <m:ctrlPr>
                          <a:rPr lang="en-US" altLang="zh-CN" b="0" i="1" smtClean="0">
                            <a:latin typeface="Cambria Math" panose="02040503050406030204" pitchFamily="18" charset="0"/>
                          </a:rPr>
                        </m:ctrlPr>
                      </m:fPr>
                      <m:num>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m:rPr>
                                    <m:brk m:alnAt="7"/>
                                  </m:rPr>
                                  <a:rPr lang="en-US" altLang="zh-CN" b="0" i="1" smtClean="0">
                                    <a:latin typeface="Cambria Math" panose="02040503050406030204" pitchFamily="18" charset="0"/>
                                  </a:rPr>
                                  <m:t>𝑥</m:t>
                                </m:r>
                              </m:e>
                              <m:sub>
                                <m:r>
                                  <m:rPr>
                                    <m:brk m:alnAt="7"/>
                                  </m:rP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𝑡𝑗</m:t>
                                </m:r>
                              </m:sub>
                            </m:sSub>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𝑡𝑖</m:t>
                                </m:r>
                              </m:sub>
                            </m:sSub>
                            <m:r>
                              <a:rPr lang="en-US" altLang="zh-CN" b="0" i="1" smtClean="0">
                                <a:latin typeface="Cambria Math" panose="02040503050406030204" pitchFamily="18" charset="0"/>
                              </a:rPr>
                              <m:t> </m:t>
                            </m:r>
                          </m:e>
                        </m:nary>
                      </m:num>
                      <m:den>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m:rPr>
                                    <m:brk m:alnAt="7"/>
                                  </m:rPr>
                                  <a:rPr lang="en-US" altLang="zh-CN" b="0" i="1" smtClean="0">
                                    <a:latin typeface="Cambria Math" panose="02040503050406030204" pitchFamily="18" charset="0"/>
                                  </a:rPr>
                                  <m:t>𝑥</m:t>
                                </m:r>
                              </m:e>
                              <m:sub>
                                <m:r>
                                  <m:rPr>
                                    <m:brk m:alnAt="7"/>
                                  </m:rP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𝑡𝑗</m:t>
                                </m:r>
                              </m:sub>
                            </m:sSub>
                          </m:sub>
                          <m:sup/>
                          <m:e>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𝑡𝑗</m:t>
                                </m:r>
                              </m:sub>
                            </m:sSub>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𝑡𝑗</m:t>
                                </m:r>
                              </m:sub>
                            </m:sSub>
                            <m:r>
                              <a:rPr lang="en-US" altLang="zh-CN" b="0" i="1" smtClean="0">
                                <a:latin typeface="Cambria Math" panose="02040503050406030204" pitchFamily="18" charset="0"/>
                              </a:rPr>
                              <m:t>|)</m:t>
                            </m:r>
                          </m:e>
                        </m:nary>
                      </m:den>
                    </m:f>
                  </m:oMath>
                </a14:m>
                <a:endParaRPr lang="en-US" altLang="zh-CN" b="0" dirty="0"/>
              </a:p>
              <a:p>
                <a:pPr>
                  <a:lnSpc>
                    <a:spcPct val="150000"/>
                  </a:lnSpc>
                </a:pPr>
                <a:endParaRPr lang="en-US" altLang="zh-CN" dirty="0"/>
              </a:p>
              <a:p>
                <a:pPr>
                  <a:lnSpc>
                    <a:spcPct val="150000"/>
                  </a:lnSpc>
                </a:pPr>
                <a:endParaRPr lang="zh-CN" altLang="en-US" dirty="0"/>
              </a:p>
            </p:txBody>
          </p:sp>
        </mc:Choice>
        <mc:Fallback xmlns="">
          <p:sp>
            <p:nvSpPr>
              <p:cNvPr id="2" name="文本框 1">
                <a:extLst>
                  <a:ext uri="{FF2B5EF4-FFF2-40B4-BE49-F238E27FC236}">
                    <a16:creationId xmlns:a16="http://schemas.microsoft.com/office/drawing/2014/main" id="{1B6DD3D1-308C-4FE8-A564-0582B91C5F42}"/>
                  </a:ext>
                </a:extLst>
              </p:cNvPr>
              <p:cNvSpPr txBox="1">
                <a:spLocks noRot="1" noChangeAspect="1" noMove="1" noResize="1" noEditPoints="1" noAdjustHandles="1" noChangeArrowheads="1" noChangeShapeType="1" noTextEdit="1"/>
              </p:cNvSpPr>
              <p:nvPr/>
            </p:nvSpPr>
            <p:spPr>
              <a:xfrm>
                <a:off x="523503" y="1216404"/>
                <a:ext cx="11246251" cy="5426486"/>
              </a:xfrm>
              <a:prstGeom prst="rect">
                <a:avLst/>
              </a:prstGeom>
              <a:blipFill>
                <a:blip r:embed="rId3"/>
                <a:stretch>
                  <a:fillRect l="-4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681533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7ACF2E00-C6B5-4D8C-B9E0-B5B9EFA805AD}"/>
              </a:ext>
            </a:extLst>
          </p:cNvPr>
          <p:cNvSpPr>
            <a:spLocks noGrp="1"/>
          </p:cNvSpPr>
          <p:nvPr>
            <p:ph type="sldNum" sz="quarter" idx="12"/>
          </p:nvPr>
        </p:nvSpPr>
        <p:spPr>
          <a:xfrm>
            <a:off x="9329530" y="6223828"/>
            <a:ext cx="1706217" cy="365125"/>
          </a:xfrm>
        </p:spPr>
        <p:txBody>
          <a:bodyPr/>
          <a:lstStyle/>
          <a:p>
            <a:fld id="{4FAB73BC-B049-4115-A692-8D63A059BFB8}" type="slidenum">
              <a:rPr lang="en-US" smtClean="0"/>
              <a:pPr/>
              <a:t>42</a:t>
            </a:fld>
            <a:endParaRPr lang="en-US" dirty="0"/>
          </a:p>
        </p:txBody>
      </p:sp>
      <p:sp>
        <p:nvSpPr>
          <p:cNvPr id="3" name="文本框 2">
            <a:extLst>
              <a:ext uri="{FF2B5EF4-FFF2-40B4-BE49-F238E27FC236}">
                <a16:creationId xmlns:a16="http://schemas.microsoft.com/office/drawing/2014/main" id="{8B4B6FEC-5CC9-4466-BFCC-1B6A11F048DD}"/>
              </a:ext>
            </a:extLst>
          </p:cNvPr>
          <p:cNvSpPr txBox="1"/>
          <p:nvPr/>
        </p:nvSpPr>
        <p:spPr>
          <a:xfrm>
            <a:off x="523503" y="269047"/>
            <a:ext cx="6733843" cy="646331"/>
          </a:xfrm>
          <a:prstGeom prst="rect">
            <a:avLst/>
          </a:prstGeom>
          <a:noFill/>
        </p:spPr>
        <p:txBody>
          <a:bodyPr wrap="square" rtlCol="0">
            <a:spAutoFit/>
          </a:bodyPr>
          <a:lstStyle/>
          <a:p>
            <a:r>
              <a:rPr lang="en-US" altLang="zh-CN" sz="3600" b="1" dirty="0">
                <a:latin typeface="+mj-ea"/>
              </a:rPr>
              <a:t>GBDT</a:t>
            </a:r>
            <a:r>
              <a:rPr lang="zh-CN" altLang="en-US" sz="3600" b="1" dirty="0">
                <a:latin typeface="+mj-ea"/>
              </a:rPr>
              <a:t>二元分类算法</a:t>
            </a:r>
            <a:endParaRPr lang="en-US" altLang="zh-CN" sz="3600" b="1" dirty="0">
              <a:latin typeface="+mj-ea"/>
            </a:endParaRPr>
          </a:p>
        </p:txBody>
      </p:sp>
      <p:sp>
        <p:nvSpPr>
          <p:cNvPr id="9" name="矩形 8">
            <a:extLst>
              <a:ext uri="{FF2B5EF4-FFF2-40B4-BE49-F238E27FC236}">
                <a16:creationId xmlns:a16="http://schemas.microsoft.com/office/drawing/2014/main" id="{3548473D-A7B3-497B-84B4-D6D60EC224B0}"/>
              </a:ext>
            </a:extLst>
          </p:cNvPr>
          <p:cNvSpPr/>
          <p:nvPr/>
        </p:nvSpPr>
        <p:spPr>
          <a:xfrm>
            <a:off x="8309610" y="5679180"/>
            <a:ext cx="1019920"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1B6DD3D1-308C-4FE8-A564-0582B91C5F42}"/>
                  </a:ext>
                </a:extLst>
              </p:cNvPr>
              <p:cNvSpPr txBox="1"/>
              <p:nvPr/>
            </p:nvSpPr>
            <p:spPr>
              <a:xfrm>
                <a:off x="523503" y="1216404"/>
                <a:ext cx="11246251" cy="3713261"/>
              </a:xfrm>
              <a:prstGeom prst="rect">
                <a:avLst/>
              </a:prstGeom>
              <a:noFill/>
            </p:spPr>
            <p:txBody>
              <a:bodyPr wrap="square" rtlCol="0">
                <a:spAutoFit/>
              </a:bodyPr>
              <a:lstStyle/>
              <a:p>
                <a:pPr>
                  <a:lnSpc>
                    <a:spcPct val="150000"/>
                  </a:lnSpc>
                </a:pPr>
                <a:r>
                  <a:rPr lang="zh-CN" altLang="en-US" sz="2400" dirty="0"/>
                  <a:t>损失函数推导</a:t>
                </a:r>
                <a:endParaRPr lang="en-US" altLang="zh-CN" sz="2400" dirty="0"/>
              </a:p>
              <a:p>
                <a:pPr>
                  <a:lnSpc>
                    <a:spcPct val="150000"/>
                  </a:lnSpc>
                </a:pPr>
                <a:r>
                  <a:rPr lang="en-US" altLang="zh-CN" sz="2400" dirty="0"/>
                  <a:t>			</a:t>
                </a:r>
                <a14:m>
                  <m:oMath xmlns:m="http://schemas.openxmlformats.org/officeDocument/2006/math">
                    <m:r>
                      <a:rPr lang="en-US" altLang="zh-CN" sz="2400" b="0" i="1" smtClean="0">
                        <a:latin typeface="Cambria Math" panose="02040503050406030204" pitchFamily="18" charset="0"/>
                      </a:rPr>
                      <m:t>𝐿</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𝑦</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𝑓</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𝑥</m:t>
                            </m:r>
                          </m:e>
                        </m:d>
                      </m:e>
                    </m:d>
                    <m:r>
                      <a:rPr lang="en-US" altLang="zh-CN" sz="2400" b="0" i="1" smtClean="0">
                        <a:latin typeface="Cambria Math" panose="02040503050406030204" pitchFamily="18" charset="0"/>
                      </a:rPr>
                      <m:t>=−</m:t>
                    </m:r>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log</m:t>
                        </m:r>
                      </m:fName>
                      <m:e>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𝑦</m:t>
                            </m:r>
                          </m:e>
                          <m:e>
                            <m:r>
                              <a:rPr lang="en-US" altLang="zh-CN" sz="2400" b="0" i="1" smtClean="0">
                                <a:latin typeface="Cambria Math" panose="02040503050406030204" pitchFamily="18" charset="0"/>
                              </a:rPr>
                              <m:t>𝑥</m:t>
                            </m:r>
                          </m:e>
                        </m:d>
                      </m:e>
                    </m:func>
                  </m:oMath>
                </a14:m>
                <a:endParaRPr lang="en-US" altLang="zh-CN" sz="2400" b="0" dirty="0"/>
              </a:p>
              <a:p>
                <a:pPr>
                  <a:lnSpc>
                    <a:spcPct val="150000"/>
                  </a:lnSpc>
                </a:pPr>
                <a:r>
                  <a:rPr lang="en-US" altLang="zh-CN" sz="2400" dirty="0"/>
                  <a:t>						 </a:t>
                </a:r>
                <a14:m>
                  <m:oMath xmlns:m="http://schemas.openxmlformats.org/officeDocument/2006/math">
                    <m:r>
                      <a:rPr lang="en-US" altLang="zh-CN" sz="2400" b="0" i="1" smtClean="0">
                        <a:latin typeface="Cambria Math" panose="02040503050406030204" pitchFamily="18" charset="0"/>
                      </a:rPr>
                      <m:t>=−</m:t>
                    </m:r>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log</m:t>
                        </m:r>
                      </m:fName>
                      <m:e>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𝑠𝑖𝑔𝑚𝑜𝑖𝑑</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𝑦𝑓</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𝑥</m:t>
                                    </m:r>
                                  </m:e>
                                </m:d>
                              </m:e>
                            </m:d>
                          </m:e>
                        </m:d>
                      </m:e>
                    </m:func>
                  </m:oMath>
                </a14:m>
                <a:endParaRPr lang="en-US" altLang="zh-CN" sz="2400" b="0" dirty="0"/>
              </a:p>
              <a:p>
                <a:pPr>
                  <a:lnSpc>
                    <a:spcPct val="150000"/>
                  </a:lnSpc>
                </a:pPr>
                <a:r>
                  <a:rPr lang="en-US" altLang="zh-CN" sz="2400" dirty="0"/>
                  <a:t>						 </a:t>
                </a:r>
                <a14:m>
                  <m:oMath xmlns:m="http://schemas.openxmlformats.org/officeDocument/2006/math">
                    <m:r>
                      <a:rPr lang="en-US" altLang="zh-CN" sz="2400" b="0" i="1" smtClean="0">
                        <a:latin typeface="Cambria Math" panose="02040503050406030204" pitchFamily="18" charset="0"/>
                      </a:rPr>
                      <m:t>=−</m:t>
                    </m:r>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log</m:t>
                        </m:r>
                      </m:fName>
                      <m:e>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1+</m:t>
                            </m:r>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exp</m:t>
                                </m:r>
                              </m:fName>
                              <m:e>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𝑦𝑓</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𝑥</m:t>
                                        </m:r>
                                      </m:e>
                                    </m:d>
                                  </m:e>
                                </m:d>
                              </m:e>
                            </m:func>
                          </m:den>
                        </m:f>
                      </m:e>
                    </m:func>
                  </m:oMath>
                </a14:m>
                <a:endParaRPr lang="en-US" altLang="zh-CN" sz="2400" b="0" dirty="0"/>
              </a:p>
              <a:p>
                <a:pPr>
                  <a:lnSpc>
                    <a:spcPct val="150000"/>
                  </a:lnSpc>
                </a:pPr>
                <a:r>
                  <a:rPr lang="en-US" altLang="zh-CN" sz="2400" dirty="0"/>
                  <a:t>						 </a:t>
                </a:r>
                <a14:m>
                  <m:oMath xmlns:m="http://schemas.openxmlformats.org/officeDocument/2006/math">
                    <m:r>
                      <a:rPr lang="en-US" altLang="zh-CN" sz="2400" b="0" i="1" smtClean="0">
                        <a:latin typeface="Cambria Math" panose="02040503050406030204" pitchFamily="18" charset="0"/>
                      </a:rPr>
                      <m:t>=</m:t>
                    </m:r>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log</m:t>
                        </m:r>
                      </m:fName>
                      <m:e>
                        <m:r>
                          <a:rPr lang="en-US" altLang="zh-CN" sz="2400" b="0" i="1" smtClean="0">
                            <a:latin typeface="Cambria Math" panose="02040503050406030204" pitchFamily="18" charset="0"/>
                          </a:rPr>
                          <m:t>(1+</m:t>
                        </m:r>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exp</m:t>
                            </m:r>
                          </m:fName>
                          <m:e>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𝑦𝑓</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e>
                        </m:func>
                        <m:r>
                          <a:rPr lang="en-US" altLang="zh-CN" sz="2400" b="0" i="1" smtClean="0">
                            <a:latin typeface="Cambria Math" panose="02040503050406030204" pitchFamily="18" charset="0"/>
                          </a:rPr>
                          <m:t>)</m:t>
                        </m:r>
                      </m:e>
                    </m:func>
                  </m:oMath>
                </a14:m>
                <a:r>
                  <a:rPr lang="en-US" altLang="zh-CN" sz="2400" dirty="0"/>
                  <a:t>	</a:t>
                </a:r>
              </a:p>
              <a:p>
                <a:pPr>
                  <a:lnSpc>
                    <a:spcPct val="150000"/>
                  </a:lnSpc>
                </a:pPr>
                <a:r>
                  <a:rPr lang="en-US" altLang="zh-CN" dirty="0"/>
                  <a:t>		</a:t>
                </a:r>
                <a:endParaRPr lang="zh-CN" altLang="en-US" dirty="0"/>
              </a:p>
            </p:txBody>
          </p:sp>
        </mc:Choice>
        <mc:Fallback xmlns="">
          <p:sp>
            <p:nvSpPr>
              <p:cNvPr id="2" name="文本框 1">
                <a:extLst>
                  <a:ext uri="{FF2B5EF4-FFF2-40B4-BE49-F238E27FC236}">
                    <a16:creationId xmlns:a16="http://schemas.microsoft.com/office/drawing/2014/main" id="{1B6DD3D1-308C-4FE8-A564-0582B91C5F42}"/>
                  </a:ext>
                </a:extLst>
              </p:cNvPr>
              <p:cNvSpPr txBox="1">
                <a:spLocks noRot="1" noChangeAspect="1" noMove="1" noResize="1" noEditPoints="1" noAdjustHandles="1" noChangeArrowheads="1" noChangeShapeType="1" noTextEdit="1"/>
              </p:cNvSpPr>
              <p:nvPr/>
            </p:nvSpPr>
            <p:spPr>
              <a:xfrm>
                <a:off x="523503" y="1216404"/>
                <a:ext cx="11246251" cy="3713261"/>
              </a:xfrm>
              <a:prstGeom prst="rect">
                <a:avLst/>
              </a:prstGeom>
              <a:blipFill>
                <a:blip r:embed="rId3"/>
                <a:stretch>
                  <a:fillRect l="-8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302028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7ACF2E00-C6B5-4D8C-B9E0-B5B9EFA805AD}"/>
              </a:ext>
            </a:extLst>
          </p:cNvPr>
          <p:cNvSpPr>
            <a:spLocks noGrp="1"/>
          </p:cNvSpPr>
          <p:nvPr>
            <p:ph type="sldNum" sz="quarter" idx="12"/>
          </p:nvPr>
        </p:nvSpPr>
        <p:spPr>
          <a:xfrm>
            <a:off x="9329530" y="6223828"/>
            <a:ext cx="1706217" cy="365125"/>
          </a:xfrm>
        </p:spPr>
        <p:txBody>
          <a:bodyPr/>
          <a:lstStyle/>
          <a:p>
            <a:fld id="{4FAB73BC-B049-4115-A692-8D63A059BFB8}" type="slidenum">
              <a:rPr lang="en-US" smtClean="0"/>
              <a:pPr/>
              <a:t>43</a:t>
            </a:fld>
            <a:endParaRPr lang="en-US" dirty="0"/>
          </a:p>
        </p:txBody>
      </p:sp>
      <p:sp>
        <p:nvSpPr>
          <p:cNvPr id="3" name="文本框 2">
            <a:extLst>
              <a:ext uri="{FF2B5EF4-FFF2-40B4-BE49-F238E27FC236}">
                <a16:creationId xmlns:a16="http://schemas.microsoft.com/office/drawing/2014/main" id="{8B4B6FEC-5CC9-4466-BFCC-1B6A11F048DD}"/>
              </a:ext>
            </a:extLst>
          </p:cNvPr>
          <p:cNvSpPr txBox="1"/>
          <p:nvPr/>
        </p:nvSpPr>
        <p:spPr>
          <a:xfrm>
            <a:off x="523503" y="269047"/>
            <a:ext cx="6733843" cy="646331"/>
          </a:xfrm>
          <a:prstGeom prst="rect">
            <a:avLst/>
          </a:prstGeom>
          <a:noFill/>
        </p:spPr>
        <p:txBody>
          <a:bodyPr wrap="square" rtlCol="0">
            <a:spAutoFit/>
          </a:bodyPr>
          <a:lstStyle/>
          <a:p>
            <a:r>
              <a:rPr lang="en-US" altLang="zh-CN" sz="3600" b="1" dirty="0">
                <a:latin typeface="+mj-ea"/>
              </a:rPr>
              <a:t>GBDT</a:t>
            </a:r>
            <a:r>
              <a:rPr lang="zh-CN" altLang="en-US" sz="3600" b="1" dirty="0">
                <a:latin typeface="+mj-ea"/>
              </a:rPr>
              <a:t>多元分类算法</a:t>
            </a:r>
            <a:endParaRPr lang="en-US" altLang="zh-CN" sz="3600" b="1" dirty="0">
              <a:latin typeface="+mj-ea"/>
            </a:endParaRPr>
          </a:p>
        </p:txBody>
      </p:sp>
      <p:sp>
        <p:nvSpPr>
          <p:cNvPr id="9" name="矩形 8">
            <a:extLst>
              <a:ext uri="{FF2B5EF4-FFF2-40B4-BE49-F238E27FC236}">
                <a16:creationId xmlns:a16="http://schemas.microsoft.com/office/drawing/2014/main" id="{3548473D-A7B3-497B-84B4-D6D60EC224B0}"/>
              </a:ext>
            </a:extLst>
          </p:cNvPr>
          <p:cNvSpPr/>
          <p:nvPr/>
        </p:nvSpPr>
        <p:spPr>
          <a:xfrm>
            <a:off x="8309610" y="5679180"/>
            <a:ext cx="1019920"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1B6DD3D1-308C-4FE8-A564-0582B91C5F42}"/>
                  </a:ext>
                </a:extLst>
              </p:cNvPr>
              <p:cNvSpPr txBox="1"/>
              <p:nvPr/>
            </p:nvSpPr>
            <p:spPr>
              <a:xfrm>
                <a:off x="523503" y="1216404"/>
                <a:ext cx="11246251" cy="5763373"/>
              </a:xfrm>
              <a:prstGeom prst="rect">
                <a:avLst/>
              </a:prstGeom>
              <a:noFill/>
            </p:spPr>
            <p:txBody>
              <a:bodyPr wrap="square" rtlCol="0">
                <a:spAutoFit/>
              </a:bodyPr>
              <a:lstStyle/>
              <a:p>
                <a:pPr>
                  <a:lnSpc>
                    <a:spcPct val="150000"/>
                  </a:lnSpc>
                </a:pPr>
                <a:r>
                  <a:rPr lang="zh-CN" altLang="en-US" dirty="0"/>
                  <a:t>假设类别数为</a:t>
                </a:r>
                <a:r>
                  <a:rPr lang="en-US" altLang="zh-CN" dirty="0"/>
                  <a:t>K</a:t>
                </a:r>
                <a:r>
                  <a:rPr lang="zh-CN" altLang="en-US" dirty="0"/>
                  <a:t>，则此时我们的对数似然损失函数为</a:t>
                </a:r>
                <a:endParaRPr lang="en-US" altLang="zh-CN" dirty="0"/>
              </a:p>
              <a:p>
                <a:pPr>
                  <a:lnSpc>
                    <a:spcPct val="150000"/>
                  </a:lnSpc>
                </a:pPr>
                <a:r>
                  <a:rPr lang="en-US" altLang="zh-CN" dirty="0"/>
                  <a:t>		</a:t>
                </a:r>
                <a14:m>
                  <m:oMath xmlns:m="http://schemas.openxmlformats.org/officeDocument/2006/math">
                    <m:r>
                      <a:rPr lang="en-US" altLang="zh-CN" b="0" i="1" smtClean="0">
                        <a:latin typeface="Cambria Math" panose="02040503050406030204" pitchFamily="18" charset="0"/>
                      </a:rPr>
                      <m:t>𝐿</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r>
                          <a:rPr lang="en-US" altLang="zh-CN" b="0" i="1" smtClean="0">
                            <a:latin typeface="Cambria Math" panose="02040503050406030204" pitchFamily="18" charset="0"/>
                          </a:rPr>
                          <m:t>, </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d>
                    <m:r>
                      <a:rPr lang="en-US" altLang="zh-CN" b="0" i="1" smtClean="0">
                        <a:latin typeface="Cambria Math" panose="02040503050406030204" pitchFamily="18" charset="0"/>
                      </a:rPr>
                      <m:t>=−</m:t>
                    </m:r>
                    <m:nary>
                      <m:naryPr>
                        <m:chr m:val="∑"/>
                        <m:limLoc m:val="subSup"/>
                        <m:ctrlPr>
                          <a:rPr lang="en-US" altLang="zh-CN" b="0" i="1" smtClean="0">
                            <a:latin typeface="Cambria Math" panose="02040503050406030204" pitchFamily="18" charset="0"/>
                          </a:rPr>
                        </m:ctrlPr>
                      </m:naryPr>
                      <m:sub>
                        <m:r>
                          <m:rPr>
                            <m:brk m:alnAt="25"/>
                          </m:rP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𝐾</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𝑘</m:t>
                            </m:r>
                          </m:sub>
                        </m:sSub>
                      </m:e>
                    </m:nary>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𝑘</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func>
                  </m:oMath>
                </a14:m>
                <a:endParaRPr lang="en-US" altLang="zh-CN" b="0" dirty="0"/>
              </a:p>
              <a:p>
                <a:pPr>
                  <a:lnSpc>
                    <a:spcPct val="150000"/>
                  </a:lnSpc>
                </a:pPr>
                <a:r>
                  <a:rPr lang="zh-CN" altLang="en-US" dirty="0"/>
                  <a:t>其中如果样本输出类别为</a:t>
                </a:r>
                <a:r>
                  <a:rPr lang="en-US" altLang="zh-CN" dirty="0"/>
                  <a:t>k</a:t>
                </a:r>
                <a:r>
                  <a:rPr lang="zh-CN" altLang="en-US" dirty="0"/>
                  <a:t>，则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=1</m:t>
                    </m:r>
                  </m:oMath>
                </a14:m>
                <a:r>
                  <a:rPr lang="zh-CN" altLang="en-US" dirty="0"/>
                  <a:t>。第</a:t>
                </a:r>
                <a:r>
                  <a:rPr lang="en-US" altLang="zh-CN" dirty="0"/>
                  <a:t>k</a:t>
                </a:r>
                <a:r>
                  <a:rPr lang="zh-CN" altLang="en-US" dirty="0"/>
                  <a:t>类的概率</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a:t> 的表达式为</a:t>
                </a:r>
                <a:r>
                  <a:rPr lang="en-US" altLang="zh-CN" dirty="0"/>
                  <a:t>:</a:t>
                </a:r>
              </a:p>
              <a:p>
                <a:pPr>
                  <a:lnSpc>
                    <a:spcPct val="150000"/>
                  </a:lnSpc>
                </a:pPr>
                <a:r>
                  <a:rPr lang="en-US" altLang="zh-CN"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𝑘</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f>
                      <m:fPr>
                        <m:type m:val="skw"/>
                        <m:ctrlPr>
                          <a:rPr lang="en-US" altLang="zh-CN" b="0" i="1" smtClean="0">
                            <a:latin typeface="Cambria Math" panose="02040503050406030204" pitchFamily="18" charset="0"/>
                          </a:rPr>
                        </m:ctrlPr>
                      </m:fPr>
                      <m:num>
                        <m:r>
                          <m:rPr>
                            <m:sty m:val="p"/>
                          </m:rPr>
                          <a:rPr lang="en-US" altLang="zh-CN">
                            <a:latin typeface="Cambria Math" panose="02040503050406030204" pitchFamily="18" charset="0"/>
                          </a:rPr>
                          <m:t>exp</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𝑘</m:t>
                            </m:r>
                          </m:sub>
                        </m:sSub>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num>
                      <m:den>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𝑙</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𝐾</m:t>
                            </m:r>
                          </m:sup>
                          <m:e>
                            <m:r>
                              <m:rPr>
                                <m:sty m:val="p"/>
                              </m:rPr>
                              <a:rPr lang="en-US" altLang="zh-CN" b="0" i="0" smtClean="0">
                                <a:latin typeface="Cambria Math" panose="02040503050406030204" pitchFamily="18" charset="0"/>
                              </a:rPr>
                              <m:t>exp</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𝑙</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e>
                        </m:nary>
                      </m:den>
                    </m:f>
                  </m:oMath>
                </a14:m>
                <a:endParaRPr lang="en-US" altLang="zh-CN" b="0" dirty="0"/>
              </a:p>
              <a:p>
                <a:pPr>
                  <a:lnSpc>
                    <a:spcPct val="150000"/>
                  </a:lnSpc>
                </a:pPr>
                <a:r>
                  <a:rPr lang="zh-CN" altLang="en-US" dirty="0"/>
                  <a:t>由上面两个式子，我们可以计算出第</a:t>
                </a:r>
                <a:r>
                  <a:rPr lang="en-US" altLang="zh-CN" dirty="0"/>
                  <a:t>t</a:t>
                </a:r>
                <a:r>
                  <a:rPr lang="zh-CN" altLang="en-US" dirty="0"/>
                  <a:t>轮的第</a:t>
                </a:r>
                <a14:m>
                  <m:oMath xmlns:m="http://schemas.openxmlformats.org/officeDocument/2006/math">
                    <m:r>
                      <a:rPr lang="en-US" altLang="zh-CN" b="0" i="1" smtClean="0">
                        <a:latin typeface="Cambria Math" panose="02040503050406030204" pitchFamily="18" charset="0"/>
                      </a:rPr>
                      <m:t>𝑖</m:t>
                    </m:r>
                  </m:oMath>
                </a14:m>
                <a:r>
                  <a:rPr lang="zh-CN" altLang="en-US" dirty="0"/>
                  <a:t>个样本对应类别 </a:t>
                </a:r>
                <a14:m>
                  <m:oMath xmlns:m="http://schemas.openxmlformats.org/officeDocument/2006/math">
                    <m:r>
                      <a:rPr lang="en-US" altLang="zh-CN" b="0" i="1" smtClean="0">
                        <a:latin typeface="Cambria Math" panose="02040503050406030204" pitchFamily="18" charset="0"/>
                      </a:rPr>
                      <m:t>𝑙</m:t>
                    </m:r>
                  </m:oMath>
                </a14:m>
                <a:r>
                  <a:rPr lang="zh-CN" altLang="en-US" dirty="0"/>
                  <a:t>的负梯度误差为</a:t>
                </a:r>
                <a:endParaRPr lang="en-US" altLang="zh-CN" dirty="0"/>
              </a:p>
              <a:p>
                <a:pPr>
                  <a:lnSpc>
                    <a:spcPct val="150000"/>
                  </a:lnSpc>
                </a:pP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𝑡𝑖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d>
                          <m:dPr>
                            <m:begChr m:val="["/>
                            <m:endChr m:val="]"/>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𝐿</m:t>
                                </m:r>
                                <m:d>
                                  <m:dPr>
                                    <m:ctrlPr>
                                      <a:rPr lang="en-US" altLang="zh-CN" i="1">
                                        <a:latin typeface="Cambria Math" panose="02040503050406030204" pitchFamily="18" charset="0"/>
                                      </a:rPr>
                                    </m:ctrlPr>
                                  </m:dPr>
                                  <m:e>
                                    <m:r>
                                      <a:rPr lang="en-US" altLang="zh-CN" i="1">
                                        <a:latin typeface="Cambria Math" panose="02040503050406030204" pitchFamily="18" charset="0"/>
                                      </a:rPr>
                                      <m:t>𝑦</m:t>
                                    </m:r>
                                    <m:r>
                                      <a:rPr lang="en-US" altLang="zh-CN" i="1">
                                        <a:latin typeface="Cambria Math" panose="02040503050406030204" pitchFamily="18" charset="0"/>
                                      </a:rPr>
                                      <m:t>, </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d>
                                  </m:e>
                                </m:d>
                              </m:num>
                              <m:den>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𝑓</m:t>
                                </m:r>
                                <m:d>
                                  <m:dPr>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𝑖</m:t>
                                        </m:r>
                                      </m:sub>
                                    </m:sSub>
                                  </m:e>
                                </m:d>
                              </m:den>
                            </m:f>
                          </m:e>
                        </m:d>
                      </m:e>
                      <m:sub>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𝑘</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𝑙</m:t>
                            </m:r>
                            <m:r>
                              <a:rPr lang="en-US" altLang="zh-CN" b="0" i="1" smtClean="0">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−1</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𝑖𝑙</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𝑙</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−1 </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endParaRPr lang="en-US" altLang="zh-CN" dirty="0"/>
              </a:p>
              <a:p>
                <a:pPr>
                  <a:lnSpc>
                    <a:spcPct val="150000"/>
                  </a:lnSpc>
                </a:pPr>
                <a:r>
                  <a:rPr lang="zh-CN" altLang="en-US" dirty="0"/>
                  <a:t>这里的误差就是样本 </a:t>
                </a:r>
                <a14:m>
                  <m:oMath xmlns:m="http://schemas.openxmlformats.org/officeDocument/2006/math">
                    <m:r>
                      <a:rPr lang="en-US" altLang="zh-CN" b="0" i="1" smtClean="0">
                        <a:latin typeface="Cambria Math" panose="02040503050406030204" pitchFamily="18" charset="0"/>
                      </a:rPr>
                      <m:t>𝑖</m:t>
                    </m:r>
                  </m:oMath>
                </a14:m>
                <a:r>
                  <a:rPr lang="zh-CN" altLang="en-US" dirty="0"/>
                  <a:t>对应类别 </a:t>
                </a:r>
                <a14:m>
                  <m:oMath xmlns:m="http://schemas.openxmlformats.org/officeDocument/2006/math">
                    <m:r>
                      <a:rPr lang="en-US" altLang="zh-CN" b="0" i="1" smtClean="0">
                        <a:latin typeface="Cambria Math" panose="02040503050406030204" pitchFamily="18" charset="0"/>
                      </a:rPr>
                      <m:t>𝑙</m:t>
                    </m:r>
                  </m:oMath>
                </a14:m>
                <a:r>
                  <a:rPr lang="zh-CN" altLang="en-US" dirty="0"/>
                  <a:t>的真实概率和</a:t>
                </a:r>
                <a14:m>
                  <m:oMath xmlns:m="http://schemas.openxmlformats.org/officeDocument/2006/math">
                    <m:r>
                      <a:rPr lang="en-US" altLang="zh-CN" b="0" i="1" smtClean="0">
                        <a:latin typeface="Cambria Math" panose="02040503050406030204" pitchFamily="18" charset="0"/>
                      </a:rPr>
                      <m:t>𝑡</m:t>
                    </m:r>
                    <m:r>
                      <a:rPr lang="en-US" altLang="zh-CN" b="0" i="1" smtClean="0">
                        <a:latin typeface="Cambria Math" panose="02040503050406030204" pitchFamily="18" charset="0"/>
                      </a:rPr>
                      <m:t>−1</m:t>
                    </m:r>
                  </m:oMath>
                </a14:m>
                <a:r>
                  <a:rPr lang="zh-CN" altLang="en-US" dirty="0"/>
                  <a:t> 轮预测概率的差值</a:t>
                </a:r>
                <a:endParaRPr lang="en-US" altLang="zh-CN" dirty="0"/>
              </a:p>
              <a:p>
                <a:pPr>
                  <a:lnSpc>
                    <a:spcPct val="150000"/>
                  </a:lnSpc>
                </a:pPr>
                <a:r>
                  <a:rPr lang="zh-CN" altLang="en-US" dirty="0"/>
                  <a:t>对于生成的决策树，我们各个叶子节点的最佳残差拟合值为</a:t>
                </a:r>
                <a:endParaRPr lang="en-US" altLang="zh-CN" dirty="0"/>
              </a:p>
              <a:p>
                <a:pPr>
                  <a:lnSpc>
                    <a:spcPct val="150000"/>
                  </a:lnSpc>
                </a:pPr>
                <a:endParaRPr lang="en-US" altLang="zh-CN" dirty="0"/>
              </a:p>
              <a:p>
                <a:pPr>
                  <a:lnSpc>
                    <a:spcPct val="150000"/>
                  </a:lnSpc>
                </a:pPr>
                <a:endParaRPr lang="en-US" altLang="zh-CN" dirty="0"/>
              </a:p>
              <a:p>
                <a:pPr>
                  <a:lnSpc>
                    <a:spcPct val="150000"/>
                  </a:lnSpc>
                </a:pPr>
                <a:endParaRPr lang="en-US" altLang="zh-CN" dirty="0"/>
              </a:p>
              <a:p>
                <a:pPr>
                  <a:lnSpc>
                    <a:spcPct val="150000"/>
                  </a:lnSpc>
                </a:pPr>
                <a:endParaRPr lang="zh-CN" altLang="en-US" dirty="0"/>
              </a:p>
            </p:txBody>
          </p:sp>
        </mc:Choice>
        <mc:Fallback xmlns="">
          <p:sp>
            <p:nvSpPr>
              <p:cNvPr id="2" name="文本框 1">
                <a:extLst>
                  <a:ext uri="{FF2B5EF4-FFF2-40B4-BE49-F238E27FC236}">
                    <a16:creationId xmlns:a16="http://schemas.microsoft.com/office/drawing/2014/main" id="{1B6DD3D1-308C-4FE8-A564-0582B91C5F42}"/>
                  </a:ext>
                </a:extLst>
              </p:cNvPr>
              <p:cNvSpPr txBox="1">
                <a:spLocks noRot="1" noChangeAspect="1" noMove="1" noResize="1" noEditPoints="1" noAdjustHandles="1" noChangeArrowheads="1" noChangeShapeType="1" noTextEdit="1"/>
              </p:cNvSpPr>
              <p:nvPr/>
            </p:nvSpPr>
            <p:spPr>
              <a:xfrm>
                <a:off x="523503" y="1216404"/>
                <a:ext cx="11246251" cy="5763373"/>
              </a:xfrm>
              <a:prstGeom prst="rect">
                <a:avLst/>
              </a:prstGeom>
              <a:blipFill>
                <a:blip r:embed="rId3"/>
                <a:stretch>
                  <a:fillRect l="-488"/>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D65C4F54-9922-487C-85EB-5000E0AFAE80}"/>
              </a:ext>
            </a:extLst>
          </p:cNvPr>
          <p:cNvPicPr>
            <a:picLocks noChangeAspect="1"/>
          </p:cNvPicPr>
          <p:nvPr/>
        </p:nvPicPr>
        <p:blipFill>
          <a:blip r:embed="rId4"/>
          <a:stretch>
            <a:fillRect/>
          </a:stretch>
        </p:blipFill>
        <p:spPr>
          <a:xfrm>
            <a:off x="1823896" y="5277936"/>
            <a:ext cx="6485714" cy="1004286"/>
          </a:xfrm>
          <a:prstGeom prst="rect">
            <a:avLst/>
          </a:prstGeom>
        </p:spPr>
      </p:pic>
    </p:spTree>
    <p:extLst>
      <p:ext uri="{BB962C8B-B14F-4D97-AF65-F5344CB8AC3E}">
        <p14:creationId xmlns:p14="http://schemas.microsoft.com/office/powerpoint/2010/main" val="18076198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7ACF2E00-C6B5-4D8C-B9E0-B5B9EFA805AD}"/>
              </a:ext>
            </a:extLst>
          </p:cNvPr>
          <p:cNvSpPr>
            <a:spLocks noGrp="1"/>
          </p:cNvSpPr>
          <p:nvPr>
            <p:ph type="sldNum" sz="quarter" idx="12"/>
          </p:nvPr>
        </p:nvSpPr>
        <p:spPr>
          <a:xfrm>
            <a:off x="9329530" y="6223828"/>
            <a:ext cx="1706217" cy="365125"/>
          </a:xfrm>
        </p:spPr>
        <p:txBody>
          <a:bodyPr/>
          <a:lstStyle/>
          <a:p>
            <a:fld id="{4FAB73BC-B049-4115-A692-8D63A059BFB8}" type="slidenum">
              <a:rPr lang="en-US" smtClean="0"/>
              <a:pPr/>
              <a:t>44</a:t>
            </a:fld>
            <a:endParaRPr lang="en-US" dirty="0"/>
          </a:p>
        </p:txBody>
      </p:sp>
      <p:sp>
        <p:nvSpPr>
          <p:cNvPr id="3" name="文本框 2">
            <a:extLst>
              <a:ext uri="{FF2B5EF4-FFF2-40B4-BE49-F238E27FC236}">
                <a16:creationId xmlns:a16="http://schemas.microsoft.com/office/drawing/2014/main" id="{8B4B6FEC-5CC9-4466-BFCC-1B6A11F048DD}"/>
              </a:ext>
            </a:extLst>
          </p:cNvPr>
          <p:cNvSpPr txBox="1"/>
          <p:nvPr/>
        </p:nvSpPr>
        <p:spPr>
          <a:xfrm>
            <a:off x="523503" y="269047"/>
            <a:ext cx="6733843" cy="646331"/>
          </a:xfrm>
          <a:prstGeom prst="rect">
            <a:avLst/>
          </a:prstGeom>
          <a:noFill/>
        </p:spPr>
        <p:txBody>
          <a:bodyPr wrap="square" rtlCol="0">
            <a:spAutoFit/>
          </a:bodyPr>
          <a:lstStyle/>
          <a:p>
            <a:r>
              <a:rPr lang="en-US" altLang="zh-CN" sz="3600" b="1" dirty="0">
                <a:latin typeface="+mj-ea"/>
              </a:rPr>
              <a:t>GBDT</a:t>
            </a:r>
            <a:r>
              <a:rPr lang="zh-CN" altLang="en-US" sz="3600" b="1" dirty="0">
                <a:latin typeface="+mj-ea"/>
              </a:rPr>
              <a:t>多元分类算法</a:t>
            </a:r>
            <a:endParaRPr lang="en-US" altLang="zh-CN" sz="3600" b="1" dirty="0">
              <a:latin typeface="+mj-ea"/>
            </a:endParaRPr>
          </a:p>
        </p:txBody>
      </p:sp>
      <p:sp>
        <p:nvSpPr>
          <p:cNvPr id="9" name="矩形 8">
            <a:extLst>
              <a:ext uri="{FF2B5EF4-FFF2-40B4-BE49-F238E27FC236}">
                <a16:creationId xmlns:a16="http://schemas.microsoft.com/office/drawing/2014/main" id="{3548473D-A7B3-497B-84B4-D6D60EC224B0}"/>
              </a:ext>
            </a:extLst>
          </p:cNvPr>
          <p:cNvSpPr/>
          <p:nvPr/>
        </p:nvSpPr>
        <p:spPr>
          <a:xfrm>
            <a:off x="8309610" y="5679180"/>
            <a:ext cx="1019920"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D457D830-20A4-456D-A41C-9C077180FDC4}"/>
              </a:ext>
            </a:extLst>
          </p:cNvPr>
          <p:cNvSpPr txBox="1"/>
          <p:nvPr/>
        </p:nvSpPr>
        <p:spPr>
          <a:xfrm>
            <a:off x="523503" y="1140903"/>
            <a:ext cx="11086860" cy="5078313"/>
          </a:xfrm>
          <a:prstGeom prst="rect">
            <a:avLst/>
          </a:prstGeom>
          <a:noFill/>
        </p:spPr>
        <p:txBody>
          <a:bodyPr wrap="square" rtlCol="0">
            <a:spAutoFit/>
          </a:bodyPr>
          <a:lstStyle/>
          <a:p>
            <a:r>
              <a:rPr lang="zh-CN" altLang="en-US" dirty="0"/>
              <a:t>由于上式比较难优化，我们一般使用近似值代替</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pic>
        <p:nvPicPr>
          <p:cNvPr id="10" name="图片 9">
            <a:extLst>
              <a:ext uri="{FF2B5EF4-FFF2-40B4-BE49-F238E27FC236}">
                <a16:creationId xmlns:a16="http://schemas.microsoft.com/office/drawing/2014/main" id="{16C90BE5-E75F-406C-B420-FEF61A905BDD}"/>
              </a:ext>
            </a:extLst>
          </p:cNvPr>
          <p:cNvPicPr>
            <a:picLocks noChangeAspect="1"/>
          </p:cNvPicPr>
          <p:nvPr/>
        </p:nvPicPr>
        <p:blipFill>
          <a:blip r:embed="rId3"/>
          <a:stretch>
            <a:fillRect/>
          </a:stretch>
        </p:blipFill>
        <p:spPr>
          <a:xfrm>
            <a:off x="2582778" y="1569551"/>
            <a:ext cx="4476190" cy="1238095"/>
          </a:xfrm>
          <a:prstGeom prst="rect">
            <a:avLst/>
          </a:prstGeom>
        </p:spPr>
      </p:pic>
    </p:spTree>
    <p:extLst>
      <p:ext uri="{BB962C8B-B14F-4D97-AF65-F5344CB8AC3E}">
        <p14:creationId xmlns:p14="http://schemas.microsoft.com/office/powerpoint/2010/main" val="26392198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7ACF2E00-C6B5-4D8C-B9E0-B5B9EFA805AD}"/>
              </a:ext>
            </a:extLst>
          </p:cNvPr>
          <p:cNvSpPr>
            <a:spLocks noGrp="1"/>
          </p:cNvSpPr>
          <p:nvPr>
            <p:ph type="sldNum" sz="quarter" idx="12"/>
          </p:nvPr>
        </p:nvSpPr>
        <p:spPr>
          <a:xfrm>
            <a:off x="9329530" y="6223828"/>
            <a:ext cx="1706217" cy="365125"/>
          </a:xfrm>
        </p:spPr>
        <p:txBody>
          <a:bodyPr/>
          <a:lstStyle/>
          <a:p>
            <a:fld id="{4FAB73BC-B049-4115-A692-8D63A059BFB8}" type="slidenum">
              <a:rPr lang="en-US" smtClean="0"/>
              <a:pPr/>
              <a:t>45</a:t>
            </a:fld>
            <a:endParaRPr lang="en-US" dirty="0"/>
          </a:p>
        </p:txBody>
      </p:sp>
      <p:sp>
        <p:nvSpPr>
          <p:cNvPr id="3" name="文本框 2">
            <a:extLst>
              <a:ext uri="{FF2B5EF4-FFF2-40B4-BE49-F238E27FC236}">
                <a16:creationId xmlns:a16="http://schemas.microsoft.com/office/drawing/2014/main" id="{8B4B6FEC-5CC9-4466-BFCC-1B6A11F048DD}"/>
              </a:ext>
            </a:extLst>
          </p:cNvPr>
          <p:cNvSpPr txBox="1"/>
          <p:nvPr/>
        </p:nvSpPr>
        <p:spPr>
          <a:xfrm>
            <a:off x="523503" y="269047"/>
            <a:ext cx="6733843" cy="646331"/>
          </a:xfrm>
          <a:prstGeom prst="rect">
            <a:avLst/>
          </a:prstGeom>
          <a:noFill/>
        </p:spPr>
        <p:txBody>
          <a:bodyPr wrap="square" rtlCol="0">
            <a:spAutoFit/>
          </a:bodyPr>
          <a:lstStyle/>
          <a:p>
            <a:r>
              <a:rPr lang="en-US" altLang="zh-CN" sz="3600" b="1" dirty="0">
                <a:latin typeface="+mj-ea"/>
              </a:rPr>
              <a:t>GBDT</a:t>
            </a:r>
            <a:r>
              <a:rPr lang="zh-CN" altLang="en-US" sz="3600" b="1" dirty="0">
                <a:latin typeface="+mj-ea"/>
              </a:rPr>
              <a:t>常用损失函数</a:t>
            </a:r>
            <a:endParaRPr lang="en-US" altLang="zh-CN" sz="3600" b="1" dirty="0">
              <a:latin typeface="+mj-ea"/>
            </a:endParaRPr>
          </a:p>
        </p:txBody>
      </p:sp>
      <p:sp>
        <p:nvSpPr>
          <p:cNvPr id="9" name="矩形 8">
            <a:extLst>
              <a:ext uri="{FF2B5EF4-FFF2-40B4-BE49-F238E27FC236}">
                <a16:creationId xmlns:a16="http://schemas.microsoft.com/office/drawing/2014/main" id="{3548473D-A7B3-497B-84B4-D6D60EC224B0}"/>
              </a:ext>
            </a:extLst>
          </p:cNvPr>
          <p:cNvSpPr/>
          <p:nvPr/>
        </p:nvSpPr>
        <p:spPr>
          <a:xfrm>
            <a:off x="8309610" y="5679180"/>
            <a:ext cx="1019920"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19A4D15-8ED1-48E5-9442-2200E36D0477}"/>
                  </a:ext>
                </a:extLst>
              </p:cNvPr>
              <p:cNvSpPr txBox="1"/>
              <p:nvPr/>
            </p:nvSpPr>
            <p:spPr>
              <a:xfrm>
                <a:off x="595618" y="1015068"/>
                <a:ext cx="11056690" cy="5491632"/>
              </a:xfrm>
              <a:prstGeom prst="rect">
                <a:avLst/>
              </a:prstGeom>
              <a:noFill/>
            </p:spPr>
            <p:txBody>
              <a:bodyPr wrap="square" rtlCol="0">
                <a:spAutoFit/>
              </a:bodyPr>
              <a:lstStyle/>
              <a:p>
                <a:r>
                  <a:rPr lang="zh-CN" altLang="en-US" dirty="0"/>
                  <a:t>对于分类算法，其损失函数一般有对数损失函数和指数损失函数两种</a:t>
                </a:r>
                <a:r>
                  <a:rPr lang="en-US" altLang="zh-CN" dirty="0"/>
                  <a:t>:</a:t>
                </a:r>
              </a:p>
              <a:p>
                <a:r>
                  <a:rPr lang="en-US" altLang="zh-CN" dirty="0"/>
                  <a:t>(1)</a:t>
                </a:r>
                <a:r>
                  <a:rPr lang="zh-CN" altLang="en-US" dirty="0"/>
                  <a:t>如果是指数损失函数，则损失函数表达式为</a:t>
                </a:r>
                <a:endParaRPr lang="en-US" altLang="zh-CN" dirty="0"/>
              </a:p>
              <a:p>
                <a:r>
                  <a:rPr lang="en-US" altLang="zh-CN" dirty="0"/>
                  <a:t>			</a:t>
                </a:r>
                <a14:m>
                  <m:oMath xmlns:m="http://schemas.openxmlformats.org/officeDocument/2006/math">
                    <m:r>
                      <a:rPr lang="en-US" altLang="zh-CN" b="0" i="1" smtClean="0">
                        <a:latin typeface="Cambria Math" panose="02040503050406030204" pitchFamily="18" charset="0"/>
                      </a:rPr>
                      <m:t>𝐿</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exp</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r>
                              <a:rPr lang="en-US" altLang="zh-CN" b="0" i="1" smtClean="0">
                                <a:latin typeface="Cambria Math" panose="02040503050406030204" pitchFamily="18" charset="0"/>
                              </a:rPr>
                              <m:t>𝑦𝑓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d>
                      </m:e>
                    </m:func>
                  </m:oMath>
                </a14:m>
                <a:endParaRPr lang="en-US" altLang="zh-CN" b="0" dirty="0"/>
              </a:p>
              <a:p>
                <a:r>
                  <a:rPr lang="en-US" altLang="zh-CN" dirty="0"/>
                  <a:t>(2)</a:t>
                </a:r>
                <a:r>
                  <a:rPr lang="zh-CN" altLang="en-US" dirty="0"/>
                  <a:t>如果是对数损失函数，分为二元分类和多元分类两种，参见前面</a:t>
                </a:r>
                <a:endParaRPr lang="en-US" altLang="zh-CN" dirty="0"/>
              </a:p>
              <a:p>
                <a:r>
                  <a:rPr lang="zh-CN" altLang="en-US" dirty="0"/>
                  <a:t>对于回归算法，常用损失函数有如下</a:t>
                </a:r>
                <a:r>
                  <a:rPr lang="en-US" altLang="zh-CN" dirty="0"/>
                  <a:t>4</a:t>
                </a:r>
                <a:r>
                  <a:rPr lang="zh-CN" altLang="en-US" dirty="0"/>
                  <a:t>种</a:t>
                </a:r>
                <a:r>
                  <a:rPr lang="en-US" altLang="zh-CN" dirty="0"/>
                  <a:t>:</a:t>
                </a:r>
              </a:p>
              <a:p>
                <a:r>
                  <a:rPr lang="en-US" altLang="zh-CN" dirty="0"/>
                  <a:t>a)</a:t>
                </a:r>
                <a:r>
                  <a:rPr lang="zh-CN" altLang="en-US" dirty="0"/>
                  <a:t>均方差</a:t>
                </a:r>
                <a:r>
                  <a:rPr lang="en-US" altLang="zh-CN" dirty="0"/>
                  <a:t>		</a:t>
                </a:r>
                <a14:m>
                  <m:oMath xmlns:m="http://schemas.openxmlformats.org/officeDocument/2006/math">
                    <m:r>
                      <a:rPr lang="en-US" altLang="zh-CN" b="0" i="1" smtClean="0">
                        <a:latin typeface="Cambria Math" panose="02040503050406030204" pitchFamily="18" charset="0"/>
                      </a:rPr>
                      <m:t>𝐿</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d>
                      </m:e>
                      <m:sup>
                        <m:r>
                          <a:rPr lang="en-US" altLang="zh-CN" b="0" i="1" smtClean="0">
                            <a:latin typeface="Cambria Math" panose="02040503050406030204" pitchFamily="18" charset="0"/>
                          </a:rPr>
                          <m:t>2</m:t>
                        </m:r>
                      </m:sup>
                    </m:sSup>
                  </m:oMath>
                </a14:m>
                <a:endParaRPr lang="en-US" altLang="zh-CN" dirty="0"/>
              </a:p>
              <a:p>
                <a:r>
                  <a:rPr lang="en-US" altLang="zh-CN" dirty="0"/>
                  <a:t>b)</a:t>
                </a:r>
                <a:r>
                  <a:rPr lang="zh-CN" altLang="en-US" dirty="0"/>
                  <a:t>绝对损失       </a:t>
                </a:r>
                <a14:m>
                  <m:oMath xmlns:m="http://schemas.openxmlformats.org/officeDocument/2006/math">
                    <m:r>
                      <a:rPr lang="en-US" altLang="zh-CN" b="0" i="1" smtClean="0">
                        <a:latin typeface="Cambria Math" panose="02040503050406030204" pitchFamily="18" charset="0"/>
                      </a:rPr>
                      <m:t>𝐿</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d>
                  </m:oMath>
                </a14:m>
                <a:r>
                  <a:rPr lang="en-US" altLang="zh-CN" b="0" dirty="0"/>
                  <a:t>,</a:t>
                </a:r>
                <a:r>
                  <a:rPr lang="zh-CN" altLang="en-US" dirty="0"/>
                  <a:t>对应负梯度误差为：</a:t>
                </a:r>
                <a14:m>
                  <m:oMath xmlns:m="http://schemas.openxmlformats.org/officeDocument/2006/math">
                    <m:r>
                      <a:rPr lang="en-US" altLang="zh-CN" b="0" i="1" smtClean="0">
                        <a:latin typeface="Cambria Math" panose="02040503050406030204" pitchFamily="18" charset="0"/>
                      </a:rPr>
                      <m:t>𝑠𝑖𝑔𝑛</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endParaRPr lang="en-US" altLang="zh-CN" b="0" dirty="0"/>
              </a:p>
              <a:p>
                <a:r>
                  <a:rPr lang="en-US" altLang="zh-CN" dirty="0"/>
                  <a:t>c)</a:t>
                </a:r>
                <a:r>
                  <a:rPr lang="zh-CN" altLang="en-US" dirty="0"/>
                  <a:t> </a:t>
                </a:r>
                <a:r>
                  <a:rPr lang="en-US" altLang="zh-CN" dirty="0"/>
                  <a:t>Huber</a:t>
                </a:r>
                <a:r>
                  <a:rPr lang="zh-CN" altLang="en-US" dirty="0"/>
                  <a:t>损失，它是均方差和绝对损失的折衷产物，对于远离中心的异常点，采用绝对损失，而中心附近的点采用均方差。这个界限一般用分位数点度量。损失函数如下：</a:t>
                </a:r>
                <a:endParaRPr lang="en-US" altLang="zh-CN" dirty="0"/>
              </a:p>
              <a:p>
                <a:r>
                  <a:rPr lang="en-US" altLang="zh-CN" dirty="0"/>
                  <a:t>			</a:t>
                </a:r>
                <a14:m>
                  <m:oMath xmlns:m="http://schemas.openxmlformats.org/officeDocument/2006/math">
                    <m:r>
                      <a:rPr lang="en-US" altLang="zh-CN" b="0" i="1" smtClean="0">
                        <a:latin typeface="Cambria Math" panose="02040503050406030204" pitchFamily="18" charset="0"/>
                      </a:rPr>
                      <m:t>𝐿</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d>
                    <m:r>
                      <a:rPr lang="en-US" altLang="zh-CN" b="0" i="1" smtClean="0">
                        <a:latin typeface="Cambria Math" panose="02040503050406030204" pitchFamily="18" charset="0"/>
                      </a:rPr>
                      <m:t>= </m:t>
                    </m:r>
                    <m:d>
                      <m:dPr>
                        <m:begChr m:val="{"/>
                        <m:endChr m:val=""/>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d>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            |</m:t>
                            </m:r>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 </m:t>
                            </m:r>
                            <m:r>
                              <a:rPr lang="en-US" altLang="zh-CN" i="1">
                                <a:latin typeface="Cambria Math" panose="02040503050406030204" pitchFamily="18" charset="0"/>
                                <a:ea typeface="Cambria Math" panose="02040503050406030204" pitchFamily="18" charset="0"/>
                              </a:rPr>
                              <m:t>≤</m:t>
                            </m:r>
                            <m:r>
                              <a:rPr lang="zh-CN" altLang="en-US" i="1">
                                <a:latin typeface="Cambria Math" panose="02040503050406030204" pitchFamily="18" charset="0"/>
                                <a:ea typeface="Cambria Math" panose="02040503050406030204" pitchFamily="18" charset="0"/>
                              </a:rPr>
                              <m:t>𝛿</m:t>
                            </m:r>
                          </m:e>
                          <m:e>
                            <m:r>
                              <a:rPr lang="zh-CN" altLang="en-US" b="0" i="1" smtClean="0">
                                <a:latin typeface="Cambria Math" panose="02040503050406030204" pitchFamily="18" charset="0"/>
                              </a:rPr>
                              <m:t>𝛿</m:t>
                            </m:r>
                            <m:d>
                              <m:dPr>
                                <m:ctrlPr>
                                  <a:rPr lang="en-US" altLang="zh-CN" b="0" i="1" smtClean="0">
                                    <a:latin typeface="Cambria Math" panose="02040503050406030204" pitchFamily="18" charset="0"/>
                                  </a:rPr>
                                </m:ctrlPr>
                              </m:dPr>
                              <m:e>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num>
                                  <m:den>
                                    <m:r>
                                      <a:rPr lang="zh-CN" altLang="en-US" b="0" i="1" smtClean="0">
                                        <a:latin typeface="Cambria Math" panose="02040503050406030204" pitchFamily="18" charset="0"/>
                                      </a:rPr>
                                      <m:t>𝛿</m:t>
                                    </m:r>
                                  </m:den>
                                </m:f>
                              </m:e>
                            </m:d>
                            <m:r>
                              <a:rPr lang="en-US" altLang="zh-CN" b="0" i="1" smtClean="0">
                                <a:latin typeface="Cambria Math" panose="02040503050406030204" pitchFamily="18" charset="0"/>
                              </a:rPr>
                              <m:t>  |</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)|&gt;</m:t>
                            </m:r>
                            <m:r>
                              <a:rPr lang="zh-CN" altLang="en-US" i="1" smtClean="0">
                                <a:latin typeface="Cambria Math" panose="02040503050406030204" pitchFamily="18" charset="0"/>
                                <a:ea typeface="Cambria Math" panose="02040503050406030204" pitchFamily="18" charset="0"/>
                              </a:rPr>
                              <m:t>𝛿</m:t>
                            </m:r>
                          </m:e>
                        </m:eqArr>
                      </m:e>
                    </m:d>
                  </m:oMath>
                </a14:m>
                <a:endParaRPr lang="en-US" altLang="zh-CN" b="0" dirty="0"/>
              </a:p>
              <a:p>
                <a:r>
                  <a:rPr lang="en-US" altLang="zh-CN" dirty="0"/>
                  <a:t>d)</a:t>
                </a:r>
                <a:r>
                  <a:rPr lang="zh-CN" altLang="en-US" dirty="0"/>
                  <a:t>分位数损失，它对应的是分位数回归的损失函数，表达式为</a:t>
                </a:r>
                <a:endParaRPr lang="en-US" altLang="zh-CN" dirty="0"/>
              </a:p>
              <a:p>
                <a:r>
                  <a:rPr lang="en-US" altLang="zh-CN" dirty="0"/>
                  <a:t>			</a:t>
                </a:r>
                <a14:m>
                  <m:oMath xmlns:m="http://schemas.openxmlformats.org/officeDocument/2006/math">
                    <m:r>
                      <a:rPr lang="en-US" altLang="zh-CN" b="0" i="1" smtClean="0">
                        <a:latin typeface="Cambria Math" panose="02040503050406030204" pitchFamily="18" charset="0"/>
                      </a:rPr>
                      <m:t>𝐿</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d>
                    <m:r>
                      <a:rPr lang="en-US" altLang="zh-CN" b="0" i="1" smtClean="0">
                        <a:latin typeface="Cambria Math" panose="02040503050406030204" pitchFamily="18" charset="0"/>
                      </a:rPr>
                      <m:t>= </m:t>
                    </m:r>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𝑦</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𝑓</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sub>
                      <m:sup/>
                      <m:e>
                        <m:r>
                          <a:rPr lang="zh-CN" altLang="en-US" b="0" i="1" smtClean="0">
                            <a:latin typeface="Cambria Math" panose="02040503050406030204" pitchFamily="18" charset="0"/>
                          </a:rPr>
                          <m:t>𝜃</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d>
                        <m:r>
                          <a:rPr lang="en-US" altLang="zh-CN" b="0" i="1" smtClean="0">
                            <a:latin typeface="Cambria Math" panose="02040503050406030204" pitchFamily="18" charset="0"/>
                          </a:rPr>
                          <m:t>+ </m:t>
                        </m:r>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𝑦</m:t>
                            </m:r>
                            <m:r>
                              <a:rPr lang="en-US" altLang="zh-CN" b="0" i="1" smtClean="0">
                                <a:latin typeface="Cambria Math" panose="02040503050406030204" pitchFamily="18" charset="0"/>
                              </a:rPr>
                              <m:t>&lt;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sub>
                          <m:sup/>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𝜃</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e>
                        </m:nary>
                      </m:e>
                    </m:nary>
                  </m:oMath>
                </a14:m>
                <a:endParaRPr lang="en-US" altLang="zh-CN" dirty="0"/>
              </a:p>
              <a:p>
                <a:r>
                  <a:rPr lang="zh-CN" altLang="en-US" dirty="0"/>
                  <a:t>其中</a:t>
                </a:r>
                <a14:m>
                  <m:oMath xmlns:m="http://schemas.openxmlformats.org/officeDocument/2006/math">
                    <m:r>
                      <a:rPr lang="en-US" altLang="zh-CN" b="0" i="1" smtClean="0">
                        <a:latin typeface="Cambria Math" panose="02040503050406030204" pitchFamily="18" charset="0"/>
                      </a:rPr>
                      <m:t>𝜃</m:t>
                    </m:r>
                    <m:r>
                      <a:rPr lang="zh-CN" altLang="en-US" i="1">
                        <a:latin typeface="Cambria Math" panose="02040503050406030204" pitchFamily="18" charset="0"/>
                      </a:rPr>
                      <m:t>为</m:t>
                    </m:r>
                  </m:oMath>
                </a14:m>
                <a:r>
                  <a:rPr lang="zh-CN" altLang="en-US" dirty="0"/>
                  <a:t>分位数，需要提前指定</a:t>
                </a:r>
                <a:endParaRPr lang="en-US" altLang="zh-CN" dirty="0"/>
              </a:p>
              <a:p>
                <a:endParaRPr lang="en-US" altLang="zh-CN" dirty="0"/>
              </a:p>
              <a:p>
                <a:endParaRPr lang="en-US" altLang="zh-CN" dirty="0"/>
              </a:p>
              <a:p>
                <a:endParaRPr lang="zh-CN" altLang="en-US" dirty="0"/>
              </a:p>
            </p:txBody>
          </p:sp>
        </mc:Choice>
        <mc:Fallback xmlns="">
          <p:sp>
            <p:nvSpPr>
              <p:cNvPr id="2" name="文本框 1">
                <a:extLst>
                  <a:ext uri="{FF2B5EF4-FFF2-40B4-BE49-F238E27FC236}">
                    <a16:creationId xmlns:a16="http://schemas.microsoft.com/office/drawing/2014/main" id="{419A4D15-8ED1-48E5-9442-2200E36D0477}"/>
                  </a:ext>
                </a:extLst>
              </p:cNvPr>
              <p:cNvSpPr txBox="1">
                <a:spLocks noRot="1" noChangeAspect="1" noMove="1" noResize="1" noEditPoints="1" noAdjustHandles="1" noChangeArrowheads="1" noChangeShapeType="1" noTextEdit="1"/>
              </p:cNvSpPr>
              <p:nvPr/>
            </p:nvSpPr>
            <p:spPr>
              <a:xfrm>
                <a:off x="595618" y="1015068"/>
                <a:ext cx="11056690" cy="5491632"/>
              </a:xfrm>
              <a:prstGeom prst="rect">
                <a:avLst/>
              </a:prstGeom>
              <a:blipFill>
                <a:blip r:embed="rId3"/>
                <a:stretch>
                  <a:fillRect l="-496" t="-1000" r="-4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301999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7ACF2E00-C6B5-4D8C-B9E0-B5B9EFA805AD}"/>
              </a:ext>
            </a:extLst>
          </p:cNvPr>
          <p:cNvSpPr>
            <a:spLocks noGrp="1"/>
          </p:cNvSpPr>
          <p:nvPr>
            <p:ph type="sldNum" sz="quarter" idx="12"/>
          </p:nvPr>
        </p:nvSpPr>
        <p:spPr>
          <a:xfrm>
            <a:off x="9329530" y="6223828"/>
            <a:ext cx="1706217" cy="365125"/>
          </a:xfrm>
        </p:spPr>
        <p:txBody>
          <a:bodyPr/>
          <a:lstStyle/>
          <a:p>
            <a:fld id="{4FAB73BC-B049-4115-A692-8D63A059BFB8}" type="slidenum">
              <a:rPr lang="en-US" smtClean="0"/>
              <a:pPr/>
              <a:t>46</a:t>
            </a:fld>
            <a:endParaRPr lang="en-US" dirty="0"/>
          </a:p>
        </p:txBody>
      </p:sp>
      <p:sp>
        <p:nvSpPr>
          <p:cNvPr id="3" name="文本框 2">
            <a:extLst>
              <a:ext uri="{FF2B5EF4-FFF2-40B4-BE49-F238E27FC236}">
                <a16:creationId xmlns:a16="http://schemas.microsoft.com/office/drawing/2014/main" id="{8B4B6FEC-5CC9-4466-BFCC-1B6A11F048DD}"/>
              </a:ext>
            </a:extLst>
          </p:cNvPr>
          <p:cNvSpPr txBox="1"/>
          <p:nvPr/>
        </p:nvSpPr>
        <p:spPr>
          <a:xfrm>
            <a:off x="523503" y="269047"/>
            <a:ext cx="6733843" cy="646331"/>
          </a:xfrm>
          <a:prstGeom prst="rect">
            <a:avLst/>
          </a:prstGeom>
          <a:noFill/>
        </p:spPr>
        <p:txBody>
          <a:bodyPr wrap="square" rtlCol="0">
            <a:spAutoFit/>
          </a:bodyPr>
          <a:lstStyle/>
          <a:p>
            <a:r>
              <a:rPr lang="en-US" altLang="zh-CN" sz="3600" b="1" dirty="0">
                <a:latin typeface="+mj-ea"/>
              </a:rPr>
              <a:t>Bagging</a:t>
            </a:r>
          </a:p>
        </p:txBody>
      </p:sp>
      <p:sp>
        <p:nvSpPr>
          <p:cNvPr id="9" name="矩形 8">
            <a:extLst>
              <a:ext uri="{FF2B5EF4-FFF2-40B4-BE49-F238E27FC236}">
                <a16:creationId xmlns:a16="http://schemas.microsoft.com/office/drawing/2014/main" id="{3548473D-A7B3-497B-84B4-D6D60EC224B0}"/>
              </a:ext>
            </a:extLst>
          </p:cNvPr>
          <p:cNvSpPr/>
          <p:nvPr/>
        </p:nvSpPr>
        <p:spPr>
          <a:xfrm>
            <a:off x="8309610" y="5679180"/>
            <a:ext cx="1019920"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2556234A-AE89-49C7-808D-5C076F8FCFBF}"/>
              </a:ext>
            </a:extLst>
          </p:cNvPr>
          <p:cNvPicPr>
            <a:picLocks noChangeAspect="1"/>
          </p:cNvPicPr>
          <p:nvPr/>
        </p:nvPicPr>
        <p:blipFill>
          <a:blip r:embed="rId3"/>
          <a:stretch>
            <a:fillRect/>
          </a:stretch>
        </p:blipFill>
        <p:spPr>
          <a:xfrm>
            <a:off x="2034095" y="915378"/>
            <a:ext cx="8123809" cy="5285050"/>
          </a:xfrm>
          <a:prstGeom prst="rect">
            <a:avLst/>
          </a:prstGeom>
        </p:spPr>
      </p:pic>
      <p:sp>
        <p:nvSpPr>
          <p:cNvPr id="8" name="矩形 7">
            <a:extLst>
              <a:ext uri="{FF2B5EF4-FFF2-40B4-BE49-F238E27FC236}">
                <a16:creationId xmlns:a16="http://schemas.microsoft.com/office/drawing/2014/main" id="{3EEE38C8-B9FB-4827-846F-98CA174304AA}"/>
              </a:ext>
            </a:extLst>
          </p:cNvPr>
          <p:cNvSpPr/>
          <p:nvPr/>
        </p:nvSpPr>
        <p:spPr>
          <a:xfrm>
            <a:off x="8867163" y="5679180"/>
            <a:ext cx="1082180"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箭头连接符 12">
            <a:extLst>
              <a:ext uri="{FF2B5EF4-FFF2-40B4-BE49-F238E27FC236}">
                <a16:creationId xmlns:a16="http://schemas.microsoft.com/office/drawing/2014/main" id="{087D67F6-B8B3-4140-8A70-12A6F79FDEA2}"/>
              </a:ext>
            </a:extLst>
          </p:cNvPr>
          <p:cNvCxnSpPr/>
          <p:nvPr/>
        </p:nvCxnSpPr>
        <p:spPr>
          <a:xfrm flipH="1">
            <a:off x="3263317" y="4186106"/>
            <a:ext cx="562063" cy="62917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4" name="文本框 13">
            <a:extLst>
              <a:ext uri="{FF2B5EF4-FFF2-40B4-BE49-F238E27FC236}">
                <a16:creationId xmlns:a16="http://schemas.microsoft.com/office/drawing/2014/main" id="{A03FAA4F-EB71-4150-951C-48847C920C41}"/>
              </a:ext>
            </a:extLst>
          </p:cNvPr>
          <p:cNvSpPr txBox="1"/>
          <p:nvPr/>
        </p:nvSpPr>
        <p:spPr>
          <a:xfrm>
            <a:off x="2676088" y="4838681"/>
            <a:ext cx="795982" cy="369332"/>
          </a:xfrm>
          <a:prstGeom prst="rect">
            <a:avLst/>
          </a:prstGeom>
          <a:noFill/>
        </p:spPr>
        <p:txBody>
          <a:bodyPr wrap="square" rtlCol="0">
            <a:spAutoFit/>
          </a:bodyPr>
          <a:lstStyle/>
          <a:p>
            <a:r>
              <a:rPr lang="zh-CN" altLang="en-US" dirty="0"/>
              <a:t>特点</a:t>
            </a:r>
          </a:p>
        </p:txBody>
      </p:sp>
    </p:spTree>
    <p:extLst>
      <p:ext uri="{BB962C8B-B14F-4D97-AF65-F5344CB8AC3E}">
        <p14:creationId xmlns:p14="http://schemas.microsoft.com/office/powerpoint/2010/main" val="42082588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7ACF2E00-C6B5-4D8C-B9E0-B5B9EFA805AD}"/>
              </a:ext>
            </a:extLst>
          </p:cNvPr>
          <p:cNvSpPr>
            <a:spLocks noGrp="1"/>
          </p:cNvSpPr>
          <p:nvPr>
            <p:ph type="sldNum" sz="quarter" idx="12"/>
          </p:nvPr>
        </p:nvSpPr>
        <p:spPr>
          <a:xfrm>
            <a:off x="9329530" y="6223828"/>
            <a:ext cx="1706217" cy="365125"/>
          </a:xfrm>
        </p:spPr>
        <p:txBody>
          <a:bodyPr/>
          <a:lstStyle/>
          <a:p>
            <a:fld id="{4FAB73BC-B049-4115-A692-8D63A059BFB8}" type="slidenum">
              <a:rPr lang="en-US" smtClean="0"/>
              <a:pPr/>
              <a:t>47</a:t>
            </a:fld>
            <a:endParaRPr lang="en-US" dirty="0"/>
          </a:p>
        </p:txBody>
      </p:sp>
      <p:sp>
        <p:nvSpPr>
          <p:cNvPr id="3" name="文本框 2">
            <a:extLst>
              <a:ext uri="{FF2B5EF4-FFF2-40B4-BE49-F238E27FC236}">
                <a16:creationId xmlns:a16="http://schemas.microsoft.com/office/drawing/2014/main" id="{8B4B6FEC-5CC9-4466-BFCC-1B6A11F048DD}"/>
              </a:ext>
            </a:extLst>
          </p:cNvPr>
          <p:cNvSpPr txBox="1"/>
          <p:nvPr/>
        </p:nvSpPr>
        <p:spPr>
          <a:xfrm>
            <a:off x="523503" y="269047"/>
            <a:ext cx="6733843" cy="646331"/>
          </a:xfrm>
          <a:prstGeom prst="rect">
            <a:avLst/>
          </a:prstGeom>
          <a:noFill/>
        </p:spPr>
        <p:txBody>
          <a:bodyPr wrap="square" rtlCol="0">
            <a:spAutoFit/>
          </a:bodyPr>
          <a:lstStyle/>
          <a:p>
            <a:r>
              <a:rPr lang="en-US" altLang="zh-CN" sz="3600" b="1" dirty="0">
                <a:latin typeface="+mj-ea"/>
              </a:rPr>
              <a:t>Bagging</a:t>
            </a:r>
            <a:r>
              <a:rPr lang="zh-CN" altLang="en-US" sz="3600" b="1" dirty="0">
                <a:latin typeface="+mj-ea"/>
              </a:rPr>
              <a:t>之随机采样</a:t>
            </a:r>
            <a:endParaRPr lang="en-US" altLang="zh-CN" sz="3600" b="1" dirty="0">
              <a:latin typeface="+mj-ea"/>
            </a:endParaRPr>
          </a:p>
        </p:txBody>
      </p:sp>
      <p:sp>
        <p:nvSpPr>
          <p:cNvPr id="9" name="矩形 8">
            <a:extLst>
              <a:ext uri="{FF2B5EF4-FFF2-40B4-BE49-F238E27FC236}">
                <a16:creationId xmlns:a16="http://schemas.microsoft.com/office/drawing/2014/main" id="{3548473D-A7B3-497B-84B4-D6D60EC224B0}"/>
              </a:ext>
            </a:extLst>
          </p:cNvPr>
          <p:cNvSpPr/>
          <p:nvPr/>
        </p:nvSpPr>
        <p:spPr>
          <a:xfrm>
            <a:off x="8309610" y="5679180"/>
            <a:ext cx="1019920"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EEE38C8-B9FB-4827-846F-98CA174304AA}"/>
              </a:ext>
            </a:extLst>
          </p:cNvPr>
          <p:cNvSpPr/>
          <p:nvPr/>
        </p:nvSpPr>
        <p:spPr>
          <a:xfrm>
            <a:off x="8867163" y="5679180"/>
            <a:ext cx="1082180"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B6DD3D1F-1BD4-4884-B220-96003E766DB8}"/>
              </a:ext>
            </a:extLst>
          </p:cNvPr>
          <p:cNvSpPr txBox="1"/>
          <p:nvPr/>
        </p:nvSpPr>
        <p:spPr>
          <a:xfrm>
            <a:off x="1142995" y="1874728"/>
            <a:ext cx="9821415" cy="3108543"/>
          </a:xfrm>
          <a:prstGeom prst="rect">
            <a:avLst/>
          </a:prstGeom>
          <a:noFill/>
        </p:spPr>
        <p:txBody>
          <a:bodyPr wrap="square" rtlCol="0">
            <a:spAutoFit/>
          </a:bodyPr>
          <a:lstStyle/>
          <a:p>
            <a:r>
              <a:rPr lang="zh-CN" altLang="en-US" sz="2800" dirty="0">
                <a:latin typeface="+mn-ea"/>
              </a:rPr>
              <a:t>随机采样</a:t>
            </a:r>
            <a:r>
              <a:rPr lang="en-US" altLang="zh-CN" sz="2800" dirty="0">
                <a:latin typeface="+mn-ea"/>
              </a:rPr>
              <a:t>(bootstrap)</a:t>
            </a:r>
            <a:r>
              <a:rPr lang="zh-CN" altLang="en-US" sz="2800" dirty="0">
                <a:latin typeface="+mn-ea"/>
              </a:rPr>
              <a:t>就是从我们的训练集里面采集固定个数的样本，</a:t>
            </a:r>
            <a:r>
              <a:rPr lang="zh-CN" altLang="en-US" sz="2800" b="1" dirty="0">
                <a:solidFill>
                  <a:srgbClr val="FF0000"/>
                </a:solidFill>
                <a:latin typeface="+mn-ea"/>
              </a:rPr>
              <a:t>但是每采集一个样本后，都将样本放回</a:t>
            </a:r>
            <a:r>
              <a:rPr lang="zh-CN" altLang="en-US" sz="2800" dirty="0">
                <a:latin typeface="+mn-ea"/>
              </a:rPr>
              <a:t>。也就是说，</a:t>
            </a:r>
            <a:r>
              <a:rPr lang="zh-CN" altLang="en-US" sz="2800" b="1" dirty="0">
                <a:solidFill>
                  <a:srgbClr val="FF0000"/>
                </a:solidFill>
                <a:latin typeface="+mn-ea"/>
              </a:rPr>
              <a:t>之前采集到的样本在放回后有可能继续被采集到</a:t>
            </a:r>
            <a:r>
              <a:rPr lang="zh-CN" altLang="en-US" sz="2800" dirty="0">
                <a:latin typeface="+mn-ea"/>
              </a:rPr>
              <a:t>。对于我们的</a:t>
            </a:r>
            <a:r>
              <a:rPr lang="en-US" altLang="zh-CN" sz="2800" dirty="0">
                <a:latin typeface="+mn-ea"/>
              </a:rPr>
              <a:t>Bagging</a:t>
            </a:r>
            <a:r>
              <a:rPr lang="zh-CN" altLang="en-US" sz="2800" dirty="0">
                <a:latin typeface="+mn-ea"/>
              </a:rPr>
              <a:t>算法，一般会随机采集和训练集样本数</a:t>
            </a:r>
            <a:r>
              <a:rPr lang="en-US" altLang="zh-CN" sz="2800" dirty="0">
                <a:latin typeface="+mn-ea"/>
              </a:rPr>
              <a:t>m</a:t>
            </a:r>
            <a:r>
              <a:rPr lang="zh-CN" altLang="en-US" sz="2800" dirty="0">
                <a:latin typeface="+mn-ea"/>
              </a:rPr>
              <a:t>一样个数的样本。这样得到的采样集和训练集样本的个数相同，但是样本内容不同。如果我们对有</a:t>
            </a:r>
            <a:r>
              <a:rPr lang="en-US" altLang="zh-CN" sz="2800" dirty="0">
                <a:latin typeface="+mn-ea"/>
              </a:rPr>
              <a:t>m</a:t>
            </a:r>
            <a:r>
              <a:rPr lang="zh-CN" altLang="en-US" sz="2800" dirty="0">
                <a:latin typeface="+mn-ea"/>
              </a:rPr>
              <a:t>个样本训练集做</a:t>
            </a:r>
            <a:r>
              <a:rPr lang="en-US" altLang="zh-CN" sz="2800" dirty="0">
                <a:latin typeface="+mn-ea"/>
              </a:rPr>
              <a:t>T</a:t>
            </a:r>
            <a:r>
              <a:rPr lang="zh-CN" altLang="en-US" sz="2800" dirty="0">
                <a:latin typeface="+mn-ea"/>
              </a:rPr>
              <a:t>次的随机采样，则由于随机性，</a:t>
            </a:r>
            <a:r>
              <a:rPr lang="en-US" altLang="zh-CN" sz="2800" dirty="0">
                <a:latin typeface="+mn-ea"/>
              </a:rPr>
              <a:t>T</a:t>
            </a:r>
            <a:r>
              <a:rPr lang="zh-CN" altLang="en-US" sz="2800" dirty="0">
                <a:latin typeface="+mn-ea"/>
              </a:rPr>
              <a:t>个采样集各不相同。</a:t>
            </a:r>
          </a:p>
        </p:txBody>
      </p:sp>
    </p:spTree>
    <p:extLst>
      <p:ext uri="{BB962C8B-B14F-4D97-AF65-F5344CB8AC3E}">
        <p14:creationId xmlns:p14="http://schemas.microsoft.com/office/powerpoint/2010/main" val="476152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7ACF2E00-C6B5-4D8C-B9E0-B5B9EFA805AD}"/>
              </a:ext>
            </a:extLst>
          </p:cNvPr>
          <p:cNvSpPr>
            <a:spLocks noGrp="1"/>
          </p:cNvSpPr>
          <p:nvPr>
            <p:ph type="sldNum" sz="quarter" idx="12"/>
          </p:nvPr>
        </p:nvSpPr>
        <p:spPr>
          <a:xfrm>
            <a:off x="9329530" y="6223828"/>
            <a:ext cx="1706217" cy="365125"/>
          </a:xfrm>
        </p:spPr>
        <p:txBody>
          <a:bodyPr/>
          <a:lstStyle/>
          <a:p>
            <a:fld id="{4FAB73BC-B049-4115-A692-8D63A059BFB8}" type="slidenum">
              <a:rPr lang="en-US" smtClean="0"/>
              <a:pPr/>
              <a:t>48</a:t>
            </a:fld>
            <a:endParaRPr lang="en-US" dirty="0"/>
          </a:p>
        </p:txBody>
      </p:sp>
      <p:sp>
        <p:nvSpPr>
          <p:cNvPr id="3" name="文本框 2">
            <a:extLst>
              <a:ext uri="{FF2B5EF4-FFF2-40B4-BE49-F238E27FC236}">
                <a16:creationId xmlns:a16="http://schemas.microsoft.com/office/drawing/2014/main" id="{8B4B6FEC-5CC9-4466-BFCC-1B6A11F048DD}"/>
              </a:ext>
            </a:extLst>
          </p:cNvPr>
          <p:cNvSpPr txBox="1"/>
          <p:nvPr/>
        </p:nvSpPr>
        <p:spPr>
          <a:xfrm>
            <a:off x="523503" y="490529"/>
            <a:ext cx="8806027" cy="646331"/>
          </a:xfrm>
          <a:prstGeom prst="rect">
            <a:avLst/>
          </a:prstGeom>
          <a:noFill/>
        </p:spPr>
        <p:txBody>
          <a:bodyPr wrap="square" rtlCol="0">
            <a:spAutoFit/>
          </a:bodyPr>
          <a:lstStyle/>
          <a:p>
            <a:r>
              <a:rPr lang="en-US" altLang="zh-CN" sz="3600" b="1" dirty="0">
                <a:latin typeface="+mj-ea"/>
              </a:rPr>
              <a:t>Bagging</a:t>
            </a:r>
            <a:r>
              <a:rPr lang="zh-CN" altLang="en-US" sz="3600" b="1" dirty="0">
                <a:latin typeface="+mj-ea"/>
              </a:rPr>
              <a:t>之袋外数据</a:t>
            </a:r>
            <a:r>
              <a:rPr lang="en-US" altLang="zh-CN" sz="3600" b="1" dirty="0">
                <a:latin typeface="+mj-ea"/>
              </a:rPr>
              <a:t>(Out Of Bag, </a:t>
            </a:r>
            <a:r>
              <a:rPr lang="zh-CN" altLang="en-US" sz="3600" b="1" dirty="0">
                <a:latin typeface="+mj-ea"/>
              </a:rPr>
              <a:t>简称</a:t>
            </a:r>
            <a:r>
              <a:rPr lang="en-US" altLang="zh-CN" sz="3600" b="1" dirty="0">
                <a:latin typeface="+mj-ea"/>
              </a:rPr>
              <a:t>OOB)</a:t>
            </a:r>
          </a:p>
        </p:txBody>
      </p:sp>
      <p:sp>
        <p:nvSpPr>
          <p:cNvPr id="9" name="矩形 8">
            <a:extLst>
              <a:ext uri="{FF2B5EF4-FFF2-40B4-BE49-F238E27FC236}">
                <a16:creationId xmlns:a16="http://schemas.microsoft.com/office/drawing/2014/main" id="{3548473D-A7B3-497B-84B4-D6D60EC224B0}"/>
              </a:ext>
            </a:extLst>
          </p:cNvPr>
          <p:cNvSpPr/>
          <p:nvPr/>
        </p:nvSpPr>
        <p:spPr>
          <a:xfrm>
            <a:off x="8309610" y="5679180"/>
            <a:ext cx="1019920"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EEE38C8-B9FB-4827-846F-98CA174304AA}"/>
              </a:ext>
            </a:extLst>
          </p:cNvPr>
          <p:cNvSpPr/>
          <p:nvPr/>
        </p:nvSpPr>
        <p:spPr>
          <a:xfrm>
            <a:off x="8867163" y="5679180"/>
            <a:ext cx="1082180"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B6DD3D1F-1BD4-4884-B220-96003E766DB8}"/>
                  </a:ext>
                </a:extLst>
              </p:cNvPr>
              <p:cNvSpPr txBox="1"/>
              <p:nvPr/>
            </p:nvSpPr>
            <p:spPr>
              <a:xfrm>
                <a:off x="1142995" y="1874728"/>
                <a:ext cx="9821415" cy="4247188"/>
              </a:xfrm>
              <a:prstGeom prst="rect">
                <a:avLst/>
              </a:prstGeom>
              <a:noFill/>
            </p:spPr>
            <p:txBody>
              <a:bodyPr wrap="square" rtlCol="0">
                <a:spAutoFit/>
              </a:bodyPr>
              <a:lstStyle/>
              <a:p>
                <a:r>
                  <a:rPr lang="zh-CN" altLang="en-US" sz="2800" dirty="0">
                    <a:latin typeface="+mn-ea"/>
                  </a:rPr>
                  <a:t>  对于一个样本，它在某一次含</a:t>
                </a:r>
                <a:r>
                  <a:rPr lang="en-US" altLang="zh-CN" sz="2800" dirty="0">
                    <a:latin typeface="+mn-ea"/>
                  </a:rPr>
                  <a:t>m</a:t>
                </a:r>
                <a:r>
                  <a:rPr lang="zh-CN" altLang="en-US" sz="2800" dirty="0">
                    <a:latin typeface="+mn-ea"/>
                  </a:rPr>
                  <a:t>个样本的训练集的随机采样中，每次被采集到的概率是</a:t>
                </a:r>
                <a14:m>
                  <m:oMath xmlns:m="http://schemas.openxmlformats.org/officeDocument/2006/math">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1</m:t>
                        </m:r>
                      </m:num>
                      <m:den>
                        <m:r>
                          <a:rPr lang="en-US" altLang="zh-CN" sz="2800" b="0" i="1" smtClean="0">
                            <a:latin typeface="Cambria Math" panose="02040503050406030204" pitchFamily="18" charset="0"/>
                          </a:rPr>
                          <m:t>𝑚</m:t>
                        </m:r>
                      </m:den>
                    </m:f>
                  </m:oMath>
                </a14:m>
                <a:r>
                  <a:rPr lang="zh-CN" altLang="en-US" sz="2800" dirty="0">
                    <a:latin typeface="+mn-ea"/>
                  </a:rPr>
                  <a:t>。不被采集到的概率为</a:t>
                </a:r>
                <a14:m>
                  <m:oMath xmlns:m="http://schemas.openxmlformats.org/officeDocument/2006/math">
                    <m:r>
                      <a:rPr lang="en-US" altLang="zh-CN" sz="2800" b="0" i="1" smtClean="0">
                        <a:latin typeface="Cambria Math" panose="02040503050406030204" pitchFamily="18" charset="0"/>
                      </a:rPr>
                      <m:t>1−</m:t>
                    </m:r>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1</m:t>
                        </m:r>
                      </m:num>
                      <m:den>
                        <m:r>
                          <a:rPr lang="en-US" altLang="zh-CN" sz="2800" b="0" i="1" smtClean="0">
                            <a:latin typeface="Cambria Math" panose="02040503050406030204" pitchFamily="18" charset="0"/>
                          </a:rPr>
                          <m:t>𝑚</m:t>
                        </m:r>
                      </m:den>
                    </m:f>
                  </m:oMath>
                </a14:m>
                <a:r>
                  <a:rPr lang="zh-CN" altLang="en-US" sz="2800" dirty="0">
                    <a:latin typeface="+mn-ea"/>
                  </a:rPr>
                  <a:t>。如果</a:t>
                </a:r>
                <a:r>
                  <a:rPr lang="en-US" altLang="zh-CN" sz="2800" dirty="0">
                    <a:latin typeface="+mn-ea"/>
                  </a:rPr>
                  <a:t>m</a:t>
                </a:r>
                <a:r>
                  <a:rPr lang="zh-CN" altLang="en-US" sz="2800" dirty="0">
                    <a:latin typeface="+mn-ea"/>
                  </a:rPr>
                  <a:t>次采样都没有被采集中的概率是</a:t>
                </a:r>
                <a14:m>
                  <m:oMath xmlns:m="http://schemas.openxmlformats.org/officeDocument/2006/math">
                    <m:sSup>
                      <m:sSupPr>
                        <m:ctrlPr>
                          <a:rPr lang="en-US" altLang="zh-CN" sz="2800" b="0" i="1" smtClean="0">
                            <a:latin typeface="Cambria Math" panose="02040503050406030204" pitchFamily="18" charset="0"/>
                          </a:rPr>
                        </m:ctrlPr>
                      </m:sSupPr>
                      <m:e>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1−</m:t>
                            </m:r>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1</m:t>
                                </m:r>
                              </m:num>
                              <m:den>
                                <m:r>
                                  <a:rPr lang="en-US" altLang="zh-CN" sz="2800" b="0" i="1" smtClean="0">
                                    <a:latin typeface="Cambria Math" panose="02040503050406030204" pitchFamily="18" charset="0"/>
                                  </a:rPr>
                                  <m:t>𝑚</m:t>
                                </m:r>
                              </m:den>
                            </m:f>
                          </m:e>
                        </m:d>
                      </m:e>
                      <m:sup>
                        <m:r>
                          <a:rPr lang="en-US" altLang="zh-CN" sz="2800" b="0" i="1" smtClean="0">
                            <a:latin typeface="Cambria Math" panose="02040503050406030204" pitchFamily="18" charset="0"/>
                          </a:rPr>
                          <m:t>𝑚</m:t>
                        </m:r>
                      </m:sup>
                    </m:sSup>
                  </m:oMath>
                </a14:m>
                <a:r>
                  <a:rPr lang="zh-CN" altLang="en-US" sz="2800" dirty="0">
                    <a:latin typeface="+mn-ea"/>
                  </a:rPr>
                  <a:t>。当</a:t>
                </a:r>
                <a:r>
                  <a:rPr lang="en-US" altLang="zh-CN" sz="2800" dirty="0">
                    <a:latin typeface="+mn-ea"/>
                  </a:rPr>
                  <a:t>m→∞</a:t>
                </a:r>
                <a:r>
                  <a:rPr lang="zh-CN" altLang="en-US" sz="2800" dirty="0">
                    <a:latin typeface="+mn-ea"/>
                  </a:rPr>
                  <a:t>时，</a:t>
                </a:r>
                <a:r>
                  <a:rPr lang="en-US" altLang="zh-CN" sz="2800" dirty="0"/>
                  <a:t> </a:t>
                </a:r>
                <a14:m>
                  <m:oMath xmlns:m="http://schemas.openxmlformats.org/officeDocument/2006/math">
                    <m:sSup>
                      <m:sSupPr>
                        <m:ctrlPr>
                          <a:rPr lang="en-US" altLang="zh-CN" sz="2800" i="1">
                            <a:latin typeface="Cambria Math" panose="02040503050406030204" pitchFamily="18" charset="0"/>
                          </a:rPr>
                        </m:ctrlPr>
                      </m:sSupPr>
                      <m:e>
                        <m:d>
                          <m:dPr>
                            <m:ctrlPr>
                              <a:rPr lang="en-US" altLang="zh-CN" sz="2800" i="1">
                                <a:latin typeface="Cambria Math" panose="02040503050406030204" pitchFamily="18" charset="0"/>
                              </a:rPr>
                            </m:ctrlPr>
                          </m:dPr>
                          <m:e>
                            <m:r>
                              <a:rPr lang="en-US" altLang="zh-CN" sz="2800" i="1">
                                <a:latin typeface="Cambria Math" panose="02040503050406030204" pitchFamily="18" charset="0"/>
                              </a:rPr>
                              <m:t>1−</m:t>
                            </m:r>
                            <m:f>
                              <m:fPr>
                                <m:ctrlPr>
                                  <a:rPr lang="en-US" altLang="zh-CN" sz="2800" i="1">
                                    <a:latin typeface="Cambria Math" panose="02040503050406030204" pitchFamily="18" charset="0"/>
                                  </a:rPr>
                                </m:ctrlPr>
                              </m:fPr>
                              <m:num>
                                <m:r>
                                  <a:rPr lang="en-US" altLang="zh-CN" sz="2800" i="1">
                                    <a:latin typeface="Cambria Math" panose="02040503050406030204" pitchFamily="18" charset="0"/>
                                  </a:rPr>
                                  <m:t>1</m:t>
                                </m:r>
                              </m:num>
                              <m:den>
                                <m:r>
                                  <a:rPr lang="en-US" altLang="zh-CN" sz="2800" i="1">
                                    <a:latin typeface="Cambria Math" panose="02040503050406030204" pitchFamily="18" charset="0"/>
                                  </a:rPr>
                                  <m:t>𝑚</m:t>
                                </m:r>
                              </m:den>
                            </m:f>
                          </m:e>
                        </m:d>
                      </m:e>
                      <m:sup>
                        <m:r>
                          <a:rPr lang="en-US" altLang="zh-CN" sz="2800" i="1">
                            <a:latin typeface="Cambria Math" panose="02040503050406030204" pitchFamily="18" charset="0"/>
                          </a:rPr>
                          <m:t>𝑚</m:t>
                        </m:r>
                      </m:sup>
                    </m:sSup>
                    <m:r>
                      <a:rPr lang="en-US" altLang="zh-CN" sz="2800" i="1">
                        <a:latin typeface="Cambria Math" panose="02040503050406030204" pitchFamily="18" charset="0"/>
                      </a:rPr>
                      <m:t> </m:t>
                    </m:r>
                  </m:oMath>
                </a14:m>
                <a:r>
                  <a:rPr lang="en-US" altLang="zh-CN" sz="2800" dirty="0">
                    <a:latin typeface="+mn-ea"/>
                  </a:rPr>
                  <a:t>→</a:t>
                </a:r>
                <a14:m>
                  <m:oMath xmlns:m="http://schemas.openxmlformats.org/officeDocument/2006/math">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1</m:t>
                        </m:r>
                      </m:num>
                      <m:den>
                        <m:r>
                          <a:rPr lang="en-US" altLang="zh-CN" sz="2800" b="0" i="1" smtClean="0">
                            <a:latin typeface="Cambria Math" panose="02040503050406030204" pitchFamily="18" charset="0"/>
                          </a:rPr>
                          <m:t>𝑒</m:t>
                        </m:r>
                      </m:den>
                    </m:f>
                    <m:r>
                      <a:rPr lang="en-US" altLang="zh-CN" sz="2800" b="0" i="1" smtClean="0">
                        <a:latin typeface="Cambria Math" panose="02040503050406030204" pitchFamily="18" charset="0"/>
                        <a:ea typeface="Cambria Math" panose="02040503050406030204" pitchFamily="18" charset="0"/>
                      </a:rPr>
                      <m:t>≅0.368</m:t>
                    </m:r>
                  </m:oMath>
                </a14:m>
                <a:r>
                  <a:rPr lang="zh-CN" altLang="en-US" sz="2800" dirty="0">
                    <a:latin typeface="+mn-ea"/>
                  </a:rPr>
                  <a:t>。也就是说，在</a:t>
                </a:r>
                <a:r>
                  <a:rPr lang="en-US" altLang="zh-CN" sz="2800" dirty="0">
                    <a:latin typeface="+mn-ea"/>
                  </a:rPr>
                  <a:t>bagging</a:t>
                </a:r>
                <a:r>
                  <a:rPr lang="zh-CN" altLang="en-US" sz="2800" dirty="0">
                    <a:latin typeface="+mn-ea"/>
                  </a:rPr>
                  <a:t>的每轮随机采样中，训练集中大约有</a:t>
                </a:r>
                <a:r>
                  <a:rPr lang="en-US" altLang="zh-CN" sz="2800" dirty="0">
                    <a:latin typeface="+mn-ea"/>
                  </a:rPr>
                  <a:t>36.8%</a:t>
                </a:r>
                <a:r>
                  <a:rPr lang="zh-CN" altLang="en-US" sz="2800" dirty="0">
                    <a:latin typeface="+mn-ea"/>
                  </a:rPr>
                  <a:t>的数据没有被采样集采集中。</a:t>
                </a:r>
                <a:endParaRPr lang="en-US" altLang="zh-CN" sz="2800" dirty="0">
                  <a:latin typeface="+mn-ea"/>
                </a:endParaRPr>
              </a:p>
              <a:p>
                <a:r>
                  <a:rPr lang="en-US" altLang="zh-CN" sz="2800" dirty="0">
                    <a:latin typeface="+mn-ea"/>
                  </a:rPr>
                  <a:t>	</a:t>
                </a:r>
                <a:r>
                  <a:rPr lang="zh-CN" altLang="en-US" sz="2800" dirty="0">
                    <a:latin typeface="+mn-ea"/>
                  </a:rPr>
                  <a:t>对于这部分大约</a:t>
                </a:r>
                <a:r>
                  <a:rPr lang="en-US" altLang="zh-CN" sz="2800" dirty="0">
                    <a:latin typeface="+mn-ea"/>
                  </a:rPr>
                  <a:t>36.8%</a:t>
                </a:r>
                <a:r>
                  <a:rPr lang="zh-CN" altLang="en-US" sz="2800" dirty="0">
                    <a:latin typeface="+mn-ea"/>
                  </a:rPr>
                  <a:t>的没有被采样到的数据，我们常常称之为袋外数据</a:t>
                </a:r>
                <a:r>
                  <a:rPr lang="en-US" altLang="zh-CN" sz="2800" dirty="0">
                    <a:latin typeface="+mn-ea"/>
                  </a:rPr>
                  <a:t>(Out Of Bag, </a:t>
                </a:r>
                <a:r>
                  <a:rPr lang="zh-CN" altLang="en-US" sz="2800" dirty="0">
                    <a:latin typeface="+mn-ea"/>
                  </a:rPr>
                  <a:t>简称</a:t>
                </a:r>
                <a:r>
                  <a:rPr lang="en-US" altLang="zh-CN" sz="2800" dirty="0">
                    <a:latin typeface="+mn-ea"/>
                  </a:rPr>
                  <a:t>OOB)</a:t>
                </a:r>
                <a:r>
                  <a:rPr lang="zh-CN" altLang="en-US" sz="2800" dirty="0">
                    <a:latin typeface="+mn-ea"/>
                  </a:rPr>
                  <a:t>。这些数据没有参与训练集模型的拟合，因此可以用来检测模型的泛化能力。</a:t>
                </a:r>
              </a:p>
            </p:txBody>
          </p:sp>
        </mc:Choice>
        <mc:Fallback xmlns="">
          <p:sp>
            <p:nvSpPr>
              <p:cNvPr id="2" name="文本框 1">
                <a:extLst>
                  <a:ext uri="{FF2B5EF4-FFF2-40B4-BE49-F238E27FC236}">
                    <a16:creationId xmlns:a16="http://schemas.microsoft.com/office/drawing/2014/main" id="{B6DD3D1F-1BD4-4884-B220-96003E766DB8}"/>
                  </a:ext>
                </a:extLst>
              </p:cNvPr>
              <p:cNvSpPr txBox="1">
                <a:spLocks noRot="1" noChangeAspect="1" noMove="1" noResize="1" noEditPoints="1" noAdjustHandles="1" noChangeArrowheads="1" noChangeShapeType="1" noTextEdit="1"/>
              </p:cNvSpPr>
              <p:nvPr/>
            </p:nvSpPr>
            <p:spPr>
              <a:xfrm>
                <a:off x="1142995" y="1874728"/>
                <a:ext cx="9821415" cy="4247188"/>
              </a:xfrm>
              <a:prstGeom prst="rect">
                <a:avLst/>
              </a:prstGeom>
              <a:blipFill>
                <a:blip r:embed="rId3"/>
                <a:stretch>
                  <a:fillRect l="-1241" t="-1580" r="-4839" b="-31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850270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7ACF2E00-C6B5-4D8C-B9E0-B5B9EFA805AD}"/>
              </a:ext>
            </a:extLst>
          </p:cNvPr>
          <p:cNvSpPr>
            <a:spLocks noGrp="1"/>
          </p:cNvSpPr>
          <p:nvPr>
            <p:ph type="sldNum" sz="quarter" idx="12"/>
          </p:nvPr>
        </p:nvSpPr>
        <p:spPr>
          <a:xfrm>
            <a:off x="9329530" y="6223828"/>
            <a:ext cx="1706217" cy="365125"/>
          </a:xfrm>
        </p:spPr>
        <p:txBody>
          <a:bodyPr/>
          <a:lstStyle/>
          <a:p>
            <a:fld id="{4FAB73BC-B049-4115-A692-8D63A059BFB8}" type="slidenum">
              <a:rPr lang="en-US" smtClean="0"/>
              <a:pPr/>
              <a:t>49</a:t>
            </a:fld>
            <a:endParaRPr lang="en-US" dirty="0"/>
          </a:p>
        </p:txBody>
      </p:sp>
      <p:sp>
        <p:nvSpPr>
          <p:cNvPr id="3" name="文本框 2">
            <a:extLst>
              <a:ext uri="{FF2B5EF4-FFF2-40B4-BE49-F238E27FC236}">
                <a16:creationId xmlns:a16="http://schemas.microsoft.com/office/drawing/2014/main" id="{8B4B6FEC-5CC9-4466-BFCC-1B6A11F048DD}"/>
              </a:ext>
            </a:extLst>
          </p:cNvPr>
          <p:cNvSpPr txBox="1"/>
          <p:nvPr/>
        </p:nvSpPr>
        <p:spPr>
          <a:xfrm>
            <a:off x="523503" y="490529"/>
            <a:ext cx="8806027" cy="646331"/>
          </a:xfrm>
          <a:prstGeom prst="rect">
            <a:avLst/>
          </a:prstGeom>
          <a:noFill/>
        </p:spPr>
        <p:txBody>
          <a:bodyPr wrap="square" rtlCol="0">
            <a:spAutoFit/>
          </a:bodyPr>
          <a:lstStyle/>
          <a:p>
            <a:r>
              <a:rPr lang="en-US" altLang="zh-CN" sz="3600" b="1" dirty="0">
                <a:latin typeface="+mj-ea"/>
              </a:rPr>
              <a:t>Bagging</a:t>
            </a:r>
          </a:p>
        </p:txBody>
      </p:sp>
      <p:sp>
        <p:nvSpPr>
          <p:cNvPr id="9" name="矩形 8">
            <a:extLst>
              <a:ext uri="{FF2B5EF4-FFF2-40B4-BE49-F238E27FC236}">
                <a16:creationId xmlns:a16="http://schemas.microsoft.com/office/drawing/2014/main" id="{3548473D-A7B3-497B-84B4-D6D60EC224B0}"/>
              </a:ext>
            </a:extLst>
          </p:cNvPr>
          <p:cNvSpPr/>
          <p:nvPr/>
        </p:nvSpPr>
        <p:spPr>
          <a:xfrm>
            <a:off x="8309610" y="5679180"/>
            <a:ext cx="1019920"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EEE38C8-B9FB-4827-846F-98CA174304AA}"/>
              </a:ext>
            </a:extLst>
          </p:cNvPr>
          <p:cNvSpPr/>
          <p:nvPr/>
        </p:nvSpPr>
        <p:spPr>
          <a:xfrm>
            <a:off x="8867163" y="5679180"/>
            <a:ext cx="1082180"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B6DD3D1F-1BD4-4884-B220-96003E766DB8}"/>
              </a:ext>
            </a:extLst>
          </p:cNvPr>
          <p:cNvSpPr txBox="1"/>
          <p:nvPr/>
        </p:nvSpPr>
        <p:spPr>
          <a:xfrm>
            <a:off x="1142995" y="1874728"/>
            <a:ext cx="9821415" cy="3222998"/>
          </a:xfrm>
          <a:prstGeom prst="rect">
            <a:avLst/>
          </a:prstGeom>
          <a:noFill/>
        </p:spPr>
        <p:txBody>
          <a:bodyPr wrap="square" rtlCol="0">
            <a:spAutoFit/>
          </a:bodyPr>
          <a:lstStyle/>
          <a:p>
            <a:pPr marL="457200" indent="-457200">
              <a:lnSpc>
                <a:spcPct val="150000"/>
              </a:lnSpc>
              <a:buFont typeface="Wingdings" panose="05000000000000000000" pitchFamily="2" charset="2"/>
              <a:buChar char="l"/>
            </a:pPr>
            <a:r>
              <a:rPr lang="zh-CN" altLang="en-US" sz="2800" dirty="0">
                <a:latin typeface="+mn-ea"/>
              </a:rPr>
              <a:t>对于弱学习器没有限制，一般也是决策树和神经网络</a:t>
            </a:r>
            <a:endParaRPr lang="en-US" altLang="zh-CN" sz="2800" dirty="0">
              <a:latin typeface="+mn-ea"/>
            </a:endParaRPr>
          </a:p>
          <a:p>
            <a:pPr marL="457200" indent="-457200">
              <a:lnSpc>
                <a:spcPct val="150000"/>
              </a:lnSpc>
              <a:buFont typeface="Wingdings" panose="05000000000000000000" pitchFamily="2" charset="2"/>
              <a:buChar char="l"/>
            </a:pPr>
            <a:r>
              <a:rPr lang="zh-CN" altLang="en-US" sz="2800" dirty="0">
                <a:latin typeface="+mn-ea"/>
              </a:rPr>
              <a:t>组合策略也比较简单，通常使用简单投票法，回归问题一般用简单平均法</a:t>
            </a:r>
            <a:endParaRPr lang="en-US" altLang="zh-CN" sz="2800" dirty="0">
              <a:latin typeface="+mn-ea"/>
            </a:endParaRPr>
          </a:p>
          <a:p>
            <a:pPr marL="457200" indent="-457200">
              <a:lnSpc>
                <a:spcPct val="150000"/>
              </a:lnSpc>
              <a:buFont typeface="Wingdings" panose="05000000000000000000" pitchFamily="2" charset="2"/>
              <a:buChar char="l"/>
            </a:pPr>
            <a:r>
              <a:rPr lang="zh-CN" altLang="en-US" sz="2800" dirty="0">
                <a:latin typeface="+mn-ea"/>
              </a:rPr>
              <a:t>训练可以并行，适合超大规模数据训练</a:t>
            </a:r>
            <a:endParaRPr lang="en-US" altLang="zh-CN" sz="2800" dirty="0">
              <a:latin typeface="+mn-ea"/>
            </a:endParaRPr>
          </a:p>
          <a:p>
            <a:pPr>
              <a:lnSpc>
                <a:spcPct val="150000"/>
              </a:lnSpc>
            </a:pPr>
            <a:endParaRPr lang="en-US" altLang="zh-CN" sz="2800" dirty="0">
              <a:latin typeface="+mn-ea"/>
            </a:endParaRPr>
          </a:p>
        </p:txBody>
      </p:sp>
    </p:spTree>
    <p:extLst>
      <p:ext uri="{BB962C8B-B14F-4D97-AF65-F5344CB8AC3E}">
        <p14:creationId xmlns:p14="http://schemas.microsoft.com/office/powerpoint/2010/main" val="3515768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0" y="573504"/>
            <a:ext cx="9875520" cy="1002632"/>
          </a:xfrm>
        </p:spPr>
        <p:txBody>
          <a:bodyPr>
            <a:normAutofit/>
          </a:bodyPr>
          <a:lstStyle/>
          <a:p>
            <a:r>
              <a:rPr lang="zh-CN" altLang="en-US" sz="4000" dirty="0"/>
              <a:t>集成学习重要概念</a:t>
            </a:r>
          </a:p>
        </p:txBody>
      </p:sp>
      <p:sp>
        <p:nvSpPr>
          <p:cNvPr id="6" name="灯片编号占位符 5"/>
          <p:cNvSpPr>
            <a:spLocks noGrp="1"/>
          </p:cNvSpPr>
          <p:nvPr>
            <p:ph type="sldNum" sz="quarter" idx="12"/>
          </p:nvPr>
        </p:nvSpPr>
        <p:spPr/>
        <p:txBody>
          <a:bodyPr/>
          <a:lstStyle/>
          <a:p>
            <a:fld id="{4FAB73BC-B049-4115-A692-8D63A059BFB8}" type="slidenum">
              <a:rPr lang="en-US" smtClean="0"/>
              <a:pPr/>
              <a:t>5</a:t>
            </a:fld>
            <a:endParaRPr lang="en-US" dirty="0"/>
          </a:p>
        </p:txBody>
      </p:sp>
      <p:sp>
        <p:nvSpPr>
          <p:cNvPr id="7" name="矩形 6">
            <a:extLst>
              <a:ext uri="{FF2B5EF4-FFF2-40B4-BE49-F238E27FC236}">
                <a16:creationId xmlns:a16="http://schemas.microsoft.com/office/drawing/2014/main" id="{6DBAE15B-0ED5-49FC-B650-7C880D098A77}"/>
              </a:ext>
            </a:extLst>
          </p:cNvPr>
          <p:cNvSpPr/>
          <p:nvPr/>
        </p:nvSpPr>
        <p:spPr>
          <a:xfrm>
            <a:off x="3926175" y="3244334"/>
            <a:ext cx="184731" cy="369332"/>
          </a:xfrm>
          <a:prstGeom prst="rect">
            <a:avLst/>
          </a:prstGeom>
        </p:spPr>
        <p:txBody>
          <a:bodyPr wrap="none">
            <a:spAutoFit/>
          </a:bodyPr>
          <a:lstStyle/>
          <a:p>
            <a:endParaRPr lang="zh-CN" altLang="en-US" dirty="0"/>
          </a:p>
        </p:txBody>
      </p:sp>
      <p:sp>
        <p:nvSpPr>
          <p:cNvPr id="9" name="内容占位符 8">
            <a:extLst>
              <a:ext uri="{FF2B5EF4-FFF2-40B4-BE49-F238E27FC236}">
                <a16:creationId xmlns:a16="http://schemas.microsoft.com/office/drawing/2014/main" id="{271AA37F-C4F3-4927-B314-CBB0B9D64B19}"/>
              </a:ext>
            </a:extLst>
          </p:cNvPr>
          <p:cNvSpPr>
            <a:spLocks noGrp="1"/>
          </p:cNvSpPr>
          <p:nvPr>
            <p:ph idx="1"/>
          </p:nvPr>
        </p:nvSpPr>
        <p:spPr>
          <a:xfrm>
            <a:off x="4879778" y="3014763"/>
            <a:ext cx="2149672" cy="1363652"/>
          </a:xfrm>
        </p:spPr>
        <p:txBody>
          <a:bodyPr>
            <a:normAutofit/>
          </a:bodyPr>
          <a:lstStyle/>
          <a:p>
            <a:pPr marL="0" indent="0">
              <a:buNone/>
            </a:pPr>
            <a:r>
              <a:rPr lang="zh-CN" altLang="en-US" sz="7200" dirty="0"/>
              <a:t>文斗</a:t>
            </a:r>
          </a:p>
        </p:txBody>
      </p:sp>
      <p:sp>
        <p:nvSpPr>
          <p:cNvPr id="10" name="文本框 9">
            <a:extLst>
              <a:ext uri="{FF2B5EF4-FFF2-40B4-BE49-F238E27FC236}">
                <a16:creationId xmlns:a16="http://schemas.microsoft.com/office/drawing/2014/main" id="{C477B971-6590-4861-8E0C-00EEC029C0A6}"/>
              </a:ext>
            </a:extLst>
          </p:cNvPr>
          <p:cNvSpPr txBox="1"/>
          <p:nvPr/>
        </p:nvSpPr>
        <p:spPr>
          <a:xfrm>
            <a:off x="2490878" y="2362813"/>
            <a:ext cx="1435297" cy="461665"/>
          </a:xfrm>
          <a:prstGeom prst="rect">
            <a:avLst/>
          </a:prstGeom>
          <a:noFill/>
        </p:spPr>
        <p:txBody>
          <a:bodyPr wrap="square" rtlCol="0">
            <a:spAutoFit/>
          </a:bodyPr>
          <a:lstStyle/>
          <a:p>
            <a:r>
              <a:rPr lang="zh-CN" altLang="en-US" sz="2400" dirty="0"/>
              <a:t>三个谋士</a:t>
            </a:r>
          </a:p>
        </p:txBody>
      </p:sp>
      <p:sp>
        <p:nvSpPr>
          <p:cNvPr id="12" name="文本框 11">
            <a:extLst>
              <a:ext uri="{FF2B5EF4-FFF2-40B4-BE49-F238E27FC236}">
                <a16:creationId xmlns:a16="http://schemas.microsoft.com/office/drawing/2014/main" id="{665AFE90-18DD-4593-94B9-058122FC332D}"/>
              </a:ext>
            </a:extLst>
          </p:cNvPr>
          <p:cNvSpPr txBox="1"/>
          <p:nvPr/>
        </p:nvSpPr>
        <p:spPr>
          <a:xfrm>
            <a:off x="7021082" y="2362813"/>
            <a:ext cx="3151941" cy="830997"/>
          </a:xfrm>
          <a:prstGeom prst="rect">
            <a:avLst/>
          </a:prstGeom>
          <a:noFill/>
        </p:spPr>
        <p:txBody>
          <a:bodyPr wrap="square" rtlCol="0">
            <a:spAutoFit/>
          </a:bodyPr>
          <a:lstStyle/>
          <a:p>
            <a:r>
              <a:rPr lang="zh-CN" altLang="en-US" sz="2400" dirty="0"/>
              <a:t>一个武将、一个谋士、</a:t>
            </a:r>
            <a:endParaRPr lang="en-US" altLang="zh-CN" sz="2400" dirty="0"/>
          </a:p>
          <a:p>
            <a:r>
              <a:rPr lang="zh-CN" altLang="en-US" sz="2400" dirty="0"/>
              <a:t>一个士兵</a:t>
            </a:r>
          </a:p>
        </p:txBody>
      </p:sp>
      <p:sp>
        <p:nvSpPr>
          <p:cNvPr id="13" name="文本框 12">
            <a:extLst>
              <a:ext uri="{FF2B5EF4-FFF2-40B4-BE49-F238E27FC236}">
                <a16:creationId xmlns:a16="http://schemas.microsoft.com/office/drawing/2014/main" id="{0FCF38B9-3778-4BF2-A1F5-A54B17CE966D}"/>
              </a:ext>
            </a:extLst>
          </p:cNvPr>
          <p:cNvSpPr txBox="1"/>
          <p:nvPr/>
        </p:nvSpPr>
        <p:spPr>
          <a:xfrm>
            <a:off x="5378351" y="945756"/>
            <a:ext cx="2062579" cy="400110"/>
          </a:xfrm>
          <a:prstGeom prst="rect">
            <a:avLst/>
          </a:prstGeom>
          <a:noFill/>
        </p:spPr>
        <p:txBody>
          <a:bodyPr wrap="square" rtlCol="0">
            <a:spAutoFit/>
          </a:bodyPr>
          <a:lstStyle/>
          <a:p>
            <a:r>
              <a:rPr lang="en-US" altLang="zh-CN" sz="2000" dirty="0"/>
              <a:t>--</a:t>
            </a:r>
            <a:r>
              <a:rPr lang="zh-CN" altLang="en-US" sz="2000" dirty="0"/>
              <a:t>同质与互质</a:t>
            </a:r>
          </a:p>
        </p:txBody>
      </p:sp>
      <p:sp>
        <p:nvSpPr>
          <p:cNvPr id="14" name="文本框 13">
            <a:extLst>
              <a:ext uri="{FF2B5EF4-FFF2-40B4-BE49-F238E27FC236}">
                <a16:creationId xmlns:a16="http://schemas.microsoft.com/office/drawing/2014/main" id="{701C226E-8DB2-431A-9A10-4A6CA4AAD8FC}"/>
              </a:ext>
            </a:extLst>
          </p:cNvPr>
          <p:cNvSpPr txBox="1"/>
          <p:nvPr/>
        </p:nvSpPr>
        <p:spPr>
          <a:xfrm>
            <a:off x="2307533" y="2756250"/>
            <a:ext cx="7760970" cy="1815882"/>
          </a:xfrm>
          <a:prstGeom prst="rect">
            <a:avLst/>
          </a:prstGeom>
          <a:noFill/>
        </p:spPr>
        <p:txBody>
          <a:bodyPr wrap="square" rtlCol="0">
            <a:spAutoFit/>
          </a:bodyPr>
          <a:lstStyle/>
          <a:p>
            <a:r>
              <a:rPr lang="zh-CN" altLang="en-US" sz="2000" b="1" dirty="0"/>
              <a:t>同质：</a:t>
            </a:r>
            <a:r>
              <a:rPr lang="zh-CN" altLang="en-US" dirty="0"/>
              <a:t>所有的个体学习器都是一个种类的，或者说是同质的。比如都是决策树个体学习器，或者都是神经网络个体学习器</a:t>
            </a:r>
            <a:endParaRPr lang="en-US" altLang="zh-CN" dirty="0"/>
          </a:p>
          <a:p>
            <a:r>
              <a:rPr lang="zh-CN" altLang="en-US" sz="2000" b="1" dirty="0"/>
              <a:t>异质：</a:t>
            </a:r>
            <a:r>
              <a:rPr lang="zh-CN" altLang="en-US" dirty="0"/>
              <a:t>所有的个体学习器不全是一个种类的，或者说是异质的。比如我们有一个分类问题，对训练集采用支持向量机个体学习器，逻辑回归个体学习器和朴素贝叶斯个体学习器来学习，再通过某种结合策略来确定最终的分类强学习器</a:t>
            </a:r>
            <a:endParaRPr lang="zh-CN" altLang="en-US" dirty="0">
              <a:solidFill>
                <a:srgbClr val="FF0000"/>
              </a:solidFill>
            </a:endParaRPr>
          </a:p>
        </p:txBody>
      </p:sp>
    </p:spTree>
    <p:extLst>
      <p:ext uri="{BB962C8B-B14F-4D97-AF65-F5344CB8AC3E}">
        <p14:creationId xmlns:p14="http://schemas.microsoft.com/office/powerpoint/2010/main" val="1407061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hidden"/>
                                      </p:to>
                                    </p:set>
                                  </p:childTnLst>
                                </p:cTn>
                              </p:par>
                            </p:childTnLst>
                          </p:cTn>
                        </p:par>
                        <p:par>
                          <p:cTn id="11" fill="hold">
                            <p:stCondLst>
                              <p:cond delay="0"/>
                            </p:stCondLst>
                            <p:childTnLst>
                              <p:par>
                                <p:cTn id="12" presetID="2" presetClass="entr" presetSubtype="4"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500" fill="hold"/>
                                        <p:tgtEl>
                                          <p:spTgt spid="10"/>
                                        </p:tgtEl>
                                        <p:attrNameLst>
                                          <p:attrName>ppt_x</p:attrName>
                                        </p:attrNameLst>
                                      </p:cBhvr>
                                      <p:tavLst>
                                        <p:tav tm="0">
                                          <p:val>
                                            <p:strVal val="#ppt_x"/>
                                          </p:val>
                                        </p:tav>
                                        <p:tav tm="100000">
                                          <p:val>
                                            <p:strVal val="#ppt_x"/>
                                          </p:val>
                                        </p:tav>
                                      </p:tavLst>
                                    </p:anim>
                                    <p:anim calcmode="lin" valueType="num">
                                      <p:cBhvr additive="base">
                                        <p:cTn id="1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fill="hold"/>
                                        <p:tgtEl>
                                          <p:spTgt spid="12"/>
                                        </p:tgtEl>
                                        <p:attrNameLst>
                                          <p:attrName>ppt_x</p:attrName>
                                        </p:attrNameLst>
                                      </p:cBhvr>
                                      <p:tavLst>
                                        <p:tav tm="0">
                                          <p:val>
                                            <p:strVal val="#ppt_x"/>
                                          </p:val>
                                        </p:tav>
                                        <p:tav tm="100000">
                                          <p:val>
                                            <p:strVal val="#ppt_x"/>
                                          </p:val>
                                        </p:tav>
                                      </p:tavLst>
                                    </p:anim>
                                    <p:anim calcmode="lin" valueType="num">
                                      <p:cBhvr additive="base">
                                        <p:cTn id="2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1" nodeType="clickEffect">
                                  <p:stCondLst>
                                    <p:cond delay="0"/>
                                  </p:stCondLst>
                                  <p:childTnLst>
                                    <p:set>
                                      <p:cBhvr>
                                        <p:cTn id="25" dur="1" fill="hold">
                                          <p:stCondLst>
                                            <p:cond delay="0"/>
                                          </p:stCondLst>
                                        </p:cTn>
                                        <p:tgtEl>
                                          <p:spTgt spid="10"/>
                                        </p:tgtEl>
                                        <p:attrNameLst>
                                          <p:attrName>style.visibility</p:attrName>
                                        </p:attrNameLst>
                                      </p:cBhvr>
                                      <p:to>
                                        <p:strVal val="hidden"/>
                                      </p:to>
                                    </p:set>
                                  </p:childTnLst>
                                </p:cTn>
                              </p:par>
                              <p:par>
                                <p:cTn id="26" presetID="1" presetClass="exit" presetSubtype="0" fill="hold" grpId="1" nodeType="withEffect">
                                  <p:stCondLst>
                                    <p:cond delay="0"/>
                                  </p:stCondLst>
                                  <p:childTnLst>
                                    <p:set>
                                      <p:cBhvr>
                                        <p:cTn id="27" dur="1" fill="hold">
                                          <p:stCondLst>
                                            <p:cond delay="0"/>
                                          </p:stCondLst>
                                        </p:cTn>
                                        <p:tgtEl>
                                          <p:spTgt spid="12"/>
                                        </p:tgtEl>
                                        <p:attrNameLst>
                                          <p:attrName>style.visibility</p:attrName>
                                        </p:attrNameLst>
                                      </p:cBhvr>
                                      <p:to>
                                        <p:strVal val="hidden"/>
                                      </p:to>
                                    </p:set>
                                  </p:childTnLst>
                                </p:cTn>
                              </p:par>
                              <p:par>
                                <p:cTn id="28" presetID="1" presetClass="entr" presetSubtype="0"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9" grpId="1" build="p"/>
      <p:bldP spid="10" grpId="0"/>
      <p:bldP spid="10" grpId="1"/>
      <p:bldP spid="12" grpId="0"/>
      <p:bldP spid="12" grpId="1"/>
      <p:bldP spid="1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7ACF2E00-C6B5-4D8C-B9E0-B5B9EFA805AD}"/>
              </a:ext>
            </a:extLst>
          </p:cNvPr>
          <p:cNvSpPr>
            <a:spLocks noGrp="1"/>
          </p:cNvSpPr>
          <p:nvPr>
            <p:ph type="sldNum" sz="quarter" idx="12"/>
          </p:nvPr>
        </p:nvSpPr>
        <p:spPr>
          <a:xfrm>
            <a:off x="9329530" y="6223828"/>
            <a:ext cx="1706217" cy="365125"/>
          </a:xfrm>
        </p:spPr>
        <p:txBody>
          <a:bodyPr/>
          <a:lstStyle/>
          <a:p>
            <a:fld id="{4FAB73BC-B049-4115-A692-8D63A059BFB8}" type="slidenum">
              <a:rPr lang="en-US" smtClean="0"/>
              <a:pPr/>
              <a:t>50</a:t>
            </a:fld>
            <a:endParaRPr lang="en-US" dirty="0"/>
          </a:p>
        </p:txBody>
      </p:sp>
      <p:sp>
        <p:nvSpPr>
          <p:cNvPr id="3" name="文本框 2">
            <a:extLst>
              <a:ext uri="{FF2B5EF4-FFF2-40B4-BE49-F238E27FC236}">
                <a16:creationId xmlns:a16="http://schemas.microsoft.com/office/drawing/2014/main" id="{8B4B6FEC-5CC9-4466-BFCC-1B6A11F048DD}"/>
              </a:ext>
            </a:extLst>
          </p:cNvPr>
          <p:cNvSpPr txBox="1"/>
          <p:nvPr/>
        </p:nvSpPr>
        <p:spPr>
          <a:xfrm>
            <a:off x="523503" y="490529"/>
            <a:ext cx="8806027" cy="646331"/>
          </a:xfrm>
          <a:prstGeom prst="rect">
            <a:avLst/>
          </a:prstGeom>
          <a:noFill/>
        </p:spPr>
        <p:txBody>
          <a:bodyPr wrap="square" rtlCol="0">
            <a:spAutoFit/>
          </a:bodyPr>
          <a:lstStyle/>
          <a:p>
            <a:r>
              <a:rPr lang="zh-CN" altLang="en-US" sz="3600" b="1" dirty="0">
                <a:latin typeface="+mj-ea"/>
              </a:rPr>
              <a:t>随机森林</a:t>
            </a:r>
            <a:endParaRPr lang="en-US" altLang="zh-CN" sz="3600" b="1" dirty="0">
              <a:latin typeface="+mj-ea"/>
            </a:endParaRPr>
          </a:p>
        </p:txBody>
      </p:sp>
      <p:sp>
        <p:nvSpPr>
          <p:cNvPr id="9" name="矩形 8">
            <a:extLst>
              <a:ext uri="{FF2B5EF4-FFF2-40B4-BE49-F238E27FC236}">
                <a16:creationId xmlns:a16="http://schemas.microsoft.com/office/drawing/2014/main" id="{3548473D-A7B3-497B-84B4-D6D60EC224B0}"/>
              </a:ext>
            </a:extLst>
          </p:cNvPr>
          <p:cNvSpPr/>
          <p:nvPr/>
        </p:nvSpPr>
        <p:spPr>
          <a:xfrm>
            <a:off x="8309610" y="5679180"/>
            <a:ext cx="1019920"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EEE38C8-B9FB-4827-846F-98CA174304AA}"/>
              </a:ext>
            </a:extLst>
          </p:cNvPr>
          <p:cNvSpPr/>
          <p:nvPr/>
        </p:nvSpPr>
        <p:spPr>
          <a:xfrm>
            <a:off x="8867163" y="5679180"/>
            <a:ext cx="1082180"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B6DD3D1F-1BD4-4884-B220-96003E766DB8}"/>
                  </a:ext>
                </a:extLst>
              </p:cNvPr>
              <p:cNvSpPr txBox="1"/>
              <p:nvPr/>
            </p:nvSpPr>
            <p:spPr>
              <a:xfrm>
                <a:off x="933270" y="1362999"/>
                <a:ext cx="9821415" cy="4154984"/>
              </a:xfrm>
              <a:prstGeom prst="rect">
                <a:avLst/>
              </a:prstGeom>
              <a:noFill/>
            </p:spPr>
            <p:txBody>
              <a:bodyPr wrap="square" rtlCol="0">
                <a:spAutoFit/>
              </a:bodyPr>
              <a:lstStyle/>
              <a:p>
                <a:pPr marL="457200" indent="-457200">
                  <a:buFont typeface="Wingdings" panose="05000000000000000000" pitchFamily="2" charset="2"/>
                  <a:buChar char="l"/>
                </a:pPr>
                <a:r>
                  <a:rPr lang="zh-CN" altLang="en-US" sz="2400" dirty="0">
                    <a:latin typeface="+mn-ea"/>
                  </a:rPr>
                  <a:t>使用</a:t>
                </a:r>
                <a:r>
                  <a:rPr lang="en-US" altLang="zh-CN" sz="2400" dirty="0">
                    <a:latin typeface="+mn-ea"/>
                  </a:rPr>
                  <a:t>CART</a:t>
                </a:r>
                <a:r>
                  <a:rPr lang="zh-CN" altLang="en-US" sz="2400" dirty="0">
                    <a:latin typeface="+mn-ea"/>
                  </a:rPr>
                  <a:t>作为弱学习器</a:t>
                </a:r>
                <a:endParaRPr lang="en-US" altLang="zh-CN" sz="2400" dirty="0">
                  <a:latin typeface="+mn-ea"/>
                </a:endParaRPr>
              </a:p>
              <a:p>
                <a:pPr marL="457200" indent="-457200">
                  <a:buFont typeface="Wingdings" panose="05000000000000000000" pitchFamily="2" charset="2"/>
                  <a:buChar char="l"/>
                </a:pPr>
                <a:r>
                  <a:rPr lang="zh-CN" altLang="en-US" sz="2400" dirty="0">
                    <a:latin typeface="+mn-ea"/>
                  </a:rPr>
                  <a:t>改进了树的建立，对于普通的决策树，我们会在节点上所有的</a:t>
                </a:r>
                <a:r>
                  <a:rPr lang="en-US" altLang="zh-CN" sz="2400" dirty="0">
                    <a:latin typeface="+mn-ea"/>
                  </a:rPr>
                  <a:t>n</a:t>
                </a:r>
                <a:r>
                  <a:rPr lang="zh-CN" altLang="en-US" sz="2400" dirty="0">
                    <a:latin typeface="+mn-ea"/>
                  </a:rPr>
                  <a:t>个样本特征中选择一个</a:t>
                </a:r>
                <a:r>
                  <a:rPr lang="zh-CN" altLang="en-US" sz="2400" b="1" dirty="0">
                    <a:solidFill>
                      <a:srgbClr val="FF0000"/>
                    </a:solidFill>
                    <a:latin typeface="+mn-ea"/>
                  </a:rPr>
                  <a:t>最优</a:t>
                </a:r>
                <a:r>
                  <a:rPr lang="zh-CN" altLang="en-US" sz="2400" dirty="0">
                    <a:latin typeface="+mn-ea"/>
                  </a:rPr>
                  <a:t>的特征来做决策树的左右子树划分，但是</a:t>
                </a:r>
                <a:r>
                  <a:rPr lang="en-US" altLang="zh-CN" sz="2400" dirty="0">
                    <a:latin typeface="+mn-ea"/>
                  </a:rPr>
                  <a:t>RF</a:t>
                </a:r>
                <a:r>
                  <a:rPr lang="zh-CN" altLang="en-US" sz="2400" dirty="0">
                    <a:latin typeface="+mn-ea"/>
                  </a:rPr>
                  <a:t>通过</a:t>
                </a:r>
                <a:r>
                  <a:rPr lang="zh-CN" altLang="en-US" sz="2400" b="1" dirty="0">
                    <a:solidFill>
                      <a:srgbClr val="FF0000"/>
                    </a:solidFill>
                    <a:latin typeface="+mn-ea"/>
                  </a:rPr>
                  <a:t>随机选择节点上的一部分样本特征</a:t>
                </a:r>
                <a:r>
                  <a:rPr lang="zh-CN" altLang="en-US" sz="2400" dirty="0">
                    <a:latin typeface="+mn-ea"/>
                  </a:rPr>
                  <a:t>，这个数字小于</a:t>
                </a:r>
                <a:r>
                  <a:rPr lang="en-US" altLang="zh-CN" sz="2400" dirty="0">
                    <a:latin typeface="+mn-ea"/>
                  </a:rPr>
                  <a:t>n</a:t>
                </a:r>
                <a:r>
                  <a:rPr lang="zh-CN" altLang="en-US" sz="2400" dirty="0">
                    <a:latin typeface="+mn-ea"/>
                  </a:rPr>
                  <a:t>，假设为</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𝑛</m:t>
                        </m:r>
                      </m:e>
                      <m:sub>
                        <m:r>
                          <a:rPr lang="en-US" altLang="zh-CN" sz="2400" b="0" i="1" smtClean="0">
                            <a:latin typeface="Cambria Math" panose="02040503050406030204" pitchFamily="18" charset="0"/>
                          </a:rPr>
                          <m:t>𝑠𝑢𝑏</m:t>
                        </m:r>
                      </m:sub>
                    </m:sSub>
                  </m:oMath>
                </a14:m>
                <a:r>
                  <a:rPr lang="zh-CN" altLang="en-US" sz="2400" dirty="0">
                    <a:latin typeface="+mn-ea"/>
                  </a:rPr>
                  <a:t>，然后在这些随机选择的</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𝑛</m:t>
                        </m:r>
                      </m:e>
                      <m:sub>
                        <m:r>
                          <a:rPr lang="en-US" altLang="zh-CN" sz="2400" i="1">
                            <a:latin typeface="Cambria Math" panose="02040503050406030204" pitchFamily="18" charset="0"/>
                          </a:rPr>
                          <m:t>𝑠𝑢𝑏</m:t>
                        </m:r>
                      </m:sub>
                    </m:sSub>
                  </m:oMath>
                </a14:m>
                <a:r>
                  <a:rPr lang="zh-CN" altLang="en-US" sz="2400" dirty="0">
                    <a:latin typeface="+mn-ea"/>
                  </a:rPr>
                  <a:t>个样本特征中，选择一个最优的特征来做决策树的左右子树划分。这样进一步增强了模型的泛化能力。</a:t>
                </a:r>
                <a:endParaRPr lang="en-US" altLang="zh-CN" sz="2400" dirty="0">
                  <a:latin typeface="+mn-ea"/>
                </a:endParaRPr>
              </a:p>
              <a:p>
                <a:pPr marL="457200" indent="-457200">
                  <a:buFont typeface="Wingdings" panose="05000000000000000000" pitchFamily="2" charset="2"/>
                  <a:buChar char="l"/>
                </a:pPr>
                <a:r>
                  <a:rPr lang="zh-CN" altLang="en-US" sz="2400" dirty="0">
                    <a:latin typeface="+mn-ea"/>
                  </a:rPr>
                  <a:t>如果</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𝑛</m:t>
                        </m:r>
                      </m:e>
                      <m:sub>
                        <m:r>
                          <a:rPr lang="en-US" altLang="zh-CN" sz="2400" i="1">
                            <a:latin typeface="Cambria Math" panose="02040503050406030204" pitchFamily="18" charset="0"/>
                          </a:rPr>
                          <m:t>𝑠𝑢𝑏</m:t>
                        </m:r>
                      </m:sub>
                    </m:sSub>
                    <m:r>
                      <a:rPr lang="en-US" altLang="zh-CN" sz="2400" i="1">
                        <a:latin typeface="Cambria Math" panose="02040503050406030204" pitchFamily="18" charset="0"/>
                      </a:rPr>
                      <m:t> </m:t>
                    </m:r>
                  </m:oMath>
                </a14:m>
                <a:r>
                  <a:rPr lang="en-US" altLang="zh-CN" sz="2400" dirty="0">
                    <a:latin typeface="+mn-ea"/>
                  </a:rPr>
                  <a:t>=n</a:t>
                </a:r>
                <a:r>
                  <a:rPr lang="zh-CN" altLang="en-US" sz="2400" dirty="0">
                    <a:latin typeface="+mn-ea"/>
                  </a:rPr>
                  <a:t>，则此时</a:t>
                </a:r>
                <a:r>
                  <a:rPr lang="en-US" altLang="zh-CN" sz="2400" dirty="0">
                    <a:latin typeface="+mn-ea"/>
                  </a:rPr>
                  <a:t>RF</a:t>
                </a:r>
                <a:r>
                  <a:rPr lang="zh-CN" altLang="en-US" sz="2400" dirty="0">
                    <a:latin typeface="+mn-ea"/>
                  </a:rPr>
                  <a:t>的</a:t>
                </a:r>
                <a:r>
                  <a:rPr lang="en-US" altLang="zh-CN" sz="2400" dirty="0">
                    <a:latin typeface="+mn-ea"/>
                  </a:rPr>
                  <a:t>CART</a:t>
                </a:r>
                <a:r>
                  <a:rPr lang="zh-CN" altLang="en-US" sz="2400" dirty="0">
                    <a:latin typeface="+mn-ea"/>
                  </a:rPr>
                  <a:t>决策树和普通的</a:t>
                </a:r>
                <a:r>
                  <a:rPr lang="en-US" altLang="zh-CN" sz="2400" dirty="0">
                    <a:latin typeface="+mn-ea"/>
                  </a:rPr>
                  <a:t>CART</a:t>
                </a:r>
                <a:r>
                  <a:rPr lang="zh-CN" altLang="en-US" sz="2400" dirty="0">
                    <a:latin typeface="+mn-ea"/>
                  </a:rPr>
                  <a:t>决策树没有区别。</a:t>
                </a:r>
                <a:r>
                  <a:rPr lang="en-US" altLang="zh-CN" sz="2400" dirty="0"/>
                  <a:t>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𝑛</m:t>
                        </m:r>
                      </m:e>
                      <m:sub>
                        <m:r>
                          <a:rPr lang="en-US" altLang="zh-CN" sz="2400" i="1">
                            <a:latin typeface="Cambria Math" panose="02040503050406030204" pitchFamily="18" charset="0"/>
                          </a:rPr>
                          <m:t>𝑠𝑢𝑏</m:t>
                        </m:r>
                      </m:sub>
                    </m:sSub>
                  </m:oMath>
                </a14:m>
                <a:r>
                  <a:rPr lang="zh-CN" altLang="en-US" sz="2400" dirty="0">
                    <a:latin typeface="+mn-ea"/>
                  </a:rPr>
                  <a:t>越小，则模型约健壮，当然此时对于训练集的拟合程度会变差。也就是说</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𝑛</m:t>
                        </m:r>
                      </m:e>
                      <m:sub>
                        <m:r>
                          <a:rPr lang="en-US" altLang="zh-CN" sz="2400" i="1">
                            <a:latin typeface="Cambria Math" panose="02040503050406030204" pitchFamily="18" charset="0"/>
                          </a:rPr>
                          <m:t>𝑠𝑢𝑏</m:t>
                        </m:r>
                      </m:sub>
                    </m:sSub>
                  </m:oMath>
                </a14:m>
                <a:r>
                  <a:rPr lang="zh-CN" altLang="en-US" sz="2400" dirty="0">
                    <a:latin typeface="+mn-ea"/>
                  </a:rPr>
                  <a:t>越小，模型的方差会减小，但是偏倚会增大。在实际案例中，一般会通过交叉验证调参获取一个合适的</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𝑛</m:t>
                        </m:r>
                      </m:e>
                      <m:sub>
                        <m:r>
                          <a:rPr lang="en-US" altLang="zh-CN" sz="2400" i="1">
                            <a:latin typeface="Cambria Math" panose="02040503050406030204" pitchFamily="18" charset="0"/>
                          </a:rPr>
                          <m:t>𝑠𝑢𝑏</m:t>
                        </m:r>
                      </m:sub>
                    </m:sSub>
                  </m:oMath>
                </a14:m>
                <a:r>
                  <a:rPr lang="zh-CN" altLang="en-US" sz="2400" dirty="0">
                    <a:latin typeface="+mn-ea"/>
                  </a:rPr>
                  <a:t>的值。</a:t>
                </a:r>
                <a:endParaRPr lang="en-US" altLang="zh-CN" sz="2400" dirty="0">
                  <a:latin typeface="+mn-ea"/>
                </a:endParaRPr>
              </a:p>
              <a:p>
                <a:endParaRPr lang="en-US" altLang="zh-CN" sz="2400" dirty="0">
                  <a:latin typeface="+mn-ea"/>
                </a:endParaRPr>
              </a:p>
            </p:txBody>
          </p:sp>
        </mc:Choice>
        <mc:Fallback xmlns="">
          <p:sp>
            <p:nvSpPr>
              <p:cNvPr id="2" name="文本框 1">
                <a:extLst>
                  <a:ext uri="{FF2B5EF4-FFF2-40B4-BE49-F238E27FC236}">
                    <a16:creationId xmlns:a16="http://schemas.microsoft.com/office/drawing/2014/main" id="{B6DD3D1F-1BD4-4884-B220-96003E766DB8}"/>
                  </a:ext>
                </a:extLst>
              </p:cNvPr>
              <p:cNvSpPr txBox="1">
                <a:spLocks noRot="1" noChangeAspect="1" noMove="1" noResize="1" noEditPoints="1" noAdjustHandles="1" noChangeArrowheads="1" noChangeShapeType="1" noTextEdit="1"/>
              </p:cNvSpPr>
              <p:nvPr/>
            </p:nvSpPr>
            <p:spPr>
              <a:xfrm>
                <a:off x="933270" y="1362999"/>
                <a:ext cx="9821415" cy="4154984"/>
              </a:xfrm>
              <a:prstGeom prst="rect">
                <a:avLst/>
              </a:prstGeom>
              <a:blipFill>
                <a:blip r:embed="rId3"/>
                <a:stretch>
                  <a:fillRect l="-807" t="-1175" r="-409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117639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7ACF2E00-C6B5-4D8C-B9E0-B5B9EFA805AD}"/>
              </a:ext>
            </a:extLst>
          </p:cNvPr>
          <p:cNvSpPr>
            <a:spLocks noGrp="1"/>
          </p:cNvSpPr>
          <p:nvPr>
            <p:ph type="sldNum" sz="quarter" idx="12"/>
          </p:nvPr>
        </p:nvSpPr>
        <p:spPr>
          <a:xfrm>
            <a:off x="9329530" y="6223828"/>
            <a:ext cx="1706217" cy="365125"/>
          </a:xfrm>
        </p:spPr>
        <p:txBody>
          <a:bodyPr/>
          <a:lstStyle/>
          <a:p>
            <a:fld id="{4FAB73BC-B049-4115-A692-8D63A059BFB8}" type="slidenum">
              <a:rPr lang="en-US" smtClean="0"/>
              <a:pPr/>
              <a:t>51</a:t>
            </a:fld>
            <a:endParaRPr lang="en-US" dirty="0"/>
          </a:p>
        </p:txBody>
      </p:sp>
      <p:sp>
        <p:nvSpPr>
          <p:cNvPr id="3" name="文本框 2">
            <a:extLst>
              <a:ext uri="{FF2B5EF4-FFF2-40B4-BE49-F238E27FC236}">
                <a16:creationId xmlns:a16="http://schemas.microsoft.com/office/drawing/2014/main" id="{8B4B6FEC-5CC9-4466-BFCC-1B6A11F048DD}"/>
              </a:ext>
            </a:extLst>
          </p:cNvPr>
          <p:cNvSpPr txBox="1"/>
          <p:nvPr/>
        </p:nvSpPr>
        <p:spPr>
          <a:xfrm>
            <a:off x="523503" y="490529"/>
            <a:ext cx="8806027" cy="646331"/>
          </a:xfrm>
          <a:prstGeom prst="rect">
            <a:avLst/>
          </a:prstGeom>
          <a:noFill/>
        </p:spPr>
        <p:txBody>
          <a:bodyPr wrap="square" rtlCol="0">
            <a:spAutoFit/>
          </a:bodyPr>
          <a:lstStyle/>
          <a:p>
            <a:r>
              <a:rPr lang="en-US" altLang="zh-CN" sz="3600" b="1" dirty="0">
                <a:latin typeface="+mj-ea"/>
              </a:rPr>
              <a:t>Boosting VS Bagging</a:t>
            </a:r>
          </a:p>
        </p:txBody>
      </p:sp>
      <p:sp>
        <p:nvSpPr>
          <p:cNvPr id="9" name="矩形 8">
            <a:extLst>
              <a:ext uri="{FF2B5EF4-FFF2-40B4-BE49-F238E27FC236}">
                <a16:creationId xmlns:a16="http://schemas.microsoft.com/office/drawing/2014/main" id="{3548473D-A7B3-497B-84B4-D6D60EC224B0}"/>
              </a:ext>
            </a:extLst>
          </p:cNvPr>
          <p:cNvSpPr/>
          <p:nvPr/>
        </p:nvSpPr>
        <p:spPr>
          <a:xfrm>
            <a:off x="8309610" y="5679180"/>
            <a:ext cx="1019920"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EEE38C8-B9FB-4827-846F-98CA174304AA}"/>
              </a:ext>
            </a:extLst>
          </p:cNvPr>
          <p:cNvSpPr/>
          <p:nvPr/>
        </p:nvSpPr>
        <p:spPr>
          <a:xfrm>
            <a:off x="8867163" y="5679180"/>
            <a:ext cx="1082180"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B6DD3D1F-1BD4-4884-B220-96003E766DB8}"/>
              </a:ext>
            </a:extLst>
          </p:cNvPr>
          <p:cNvSpPr txBox="1"/>
          <p:nvPr/>
        </p:nvSpPr>
        <p:spPr>
          <a:xfrm>
            <a:off x="933270" y="1362999"/>
            <a:ext cx="9821415" cy="4616648"/>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dirty="0">
                <a:latin typeface="+mn-ea"/>
              </a:rPr>
              <a:t>样本选择</a:t>
            </a:r>
            <a:endParaRPr lang="en-US" altLang="zh-CN" sz="2000" b="1" dirty="0">
              <a:latin typeface="+mn-ea"/>
            </a:endParaRPr>
          </a:p>
          <a:p>
            <a:r>
              <a:rPr lang="en-US" altLang="zh-CN" b="1" dirty="0">
                <a:latin typeface="+mn-ea"/>
              </a:rPr>
              <a:t>Bagging</a:t>
            </a:r>
            <a:r>
              <a:rPr lang="zh-CN" altLang="en-US" b="1" dirty="0">
                <a:latin typeface="+mn-ea"/>
              </a:rPr>
              <a:t>：</a:t>
            </a:r>
            <a:r>
              <a:rPr lang="zh-CN" altLang="en-US" dirty="0">
                <a:latin typeface="+mn-ea"/>
              </a:rPr>
              <a:t>训练集是在原始集中有放回选取的，从原始集中选出的各轮训练集之间是独立的，子集的数量等于样本的数量。</a:t>
            </a:r>
          </a:p>
          <a:p>
            <a:r>
              <a:rPr lang="en-US" altLang="zh-CN" b="1" dirty="0">
                <a:latin typeface="+mn-ea"/>
              </a:rPr>
              <a:t>Boosting</a:t>
            </a:r>
            <a:r>
              <a:rPr lang="zh-CN" altLang="en-US" b="1" dirty="0">
                <a:latin typeface="+mn-ea"/>
              </a:rPr>
              <a:t>：</a:t>
            </a:r>
            <a:r>
              <a:rPr lang="zh-CN" altLang="en-US" dirty="0">
                <a:latin typeface="+mn-ea"/>
              </a:rPr>
              <a:t>每一轮的训练集不变，只是训练集中每个样例在分类器中的权重发生变化。</a:t>
            </a:r>
            <a:endParaRPr lang="en-US" altLang="zh-CN" dirty="0">
              <a:latin typeface="+mn-ea"/>
            </a:endParaRPr>
          </a:p>
          <a:p>
            <a:pPr marL="342900" indent="-342900">
              <a:buFont typeface="Wingdings" panose="05000000000000000000" pitchFamily="2" charset="2"/>
              <a:buChar char="l"/>
            </a:pPr>
            <a:r>
              <a:rPr lang="zh-CN" altLang="en-US" sz="2000" b="1" dirty="0">
                <a:latin typeface="+mn-ea"/>
              </a:rPr>
              <a:t>样本权重</a:t>
            </a:r>
            <a:endParaRPr lang="en-US" altLang="zh-CN" sz="2000" b="1" dirty="0">
              <a:latin typeface="+mn-ea"/>
            </a:endParaRPr>
          </a:p>
          <a:p>
            <a:r>
              <a:rPr lang="en-US" altLang="zh-CN" b="1" dirty="0">
                <a:latin typeface="+mn-ea"/>
              </a:rPr>
              <a:t>Bagging</a:t>
            </a:r>
            <a:r>
              <a:rPr lang="zh-CN" altLang="en-US" b="1" dirty="0">
                <a:latin typeface="+mn-ea"/>
              </a:rPr>
              <a:t>：</a:t>
            </a:r>
            <a:r>
              <a:rPr lang="zh-CN" altLang="en-US" sz="2000" dirty="0">
                <a:latin typeface="+mn-ea"/>
              </a:rPr>
              <a:t>使用均匀取样，每个样例的权重相等。</a:t>
            </a:r>
          </a:p>
          <a:p>
            <a:r>
              <a:rPr lang="en-US" altLang="zh-CN" b="1" dirty="0">
                <a:latin typeface="+mn-ea"/>
              </a:rPr>
              <a:t>Boosting</a:t>
            </a:r>
            <a:r>
              <a:rPr lang="zh-CN" altLang="en-US" b="1" dirty="0">
                <a:latin typeface="+mn-ea"/>
              </a:rPr>
              <a:t>：</a:t>
            </a:r>
            <a:r>
              <a:rPr lang="zh-CN" altLang="en-US" sz="2000" dirty="0">
                <a:latin typeface="+mn-ea"/>
              </a:rPr>
              <a:t>根据错误率不断调整样例的权值，错误率越大则权重越大。</a:t>
            </a:r>
            <a:endParaRPr lang="en-US" altLang="zh-CN" sz="2000" dirty="0">
              <a:latin typeface="+mn-ea"/>
            </a:endParaRPr>
          </a:p>
          <a:p>
            <a:pPr marL="342900" indent="-342900">
              <a:buFont typeface="Wingdings" panose="05000000000000000000" pitchFamily="2" charset="2"/>
              <a:buChar char="l"/>
            </a:pPr>
            <a:r>
              <a:rPr lang="zh-CN" altLang="en-US" sz="2000" b="1" dirty="0">
                <a:latin typeface="+mn-ea"/>
              </a:rPr>
              <a:t>预测函数</a:t>
            </a:r>
            <a:endParaRPr lang="en-US" altLang="zh-CN" sz="2000" b="1" dirty="0">
              <a:latin typeface="+mn-ea"/>
            </a:endParaRPr>
          </a:p>
          <a:p>
            <a:r>
              <a:rPr lang="en-US" altLang="zh-CN" b="1" dirty="0">
                <a:latin typeface="+mn-ea"/>
              </a:rPr>
              <a:t>Bagging</a:t>
            </a:r>
            <a:r>
              <a:rPr lang="zh-CN" altLang="en-US" b="1" dirty="0">
                <a:latin typeface="+mn-ea"/>
              </a:rPr>
              <a:t>：</a:t>
            </a:r>
            <a:r>
              <a:rPr lang="zh-CN" altLang="en-US" sz="2000" dirty="0">
                <a:latin typeface="+mn-ea"/>
              </a:rPr>
              <a:t>所有预测函数的权重相等</a:t>
            </a:r>
            <a:r>
              <a:rPr lang="en-US" altLang="zh-CN" sz="2000" dirty="0">
                <a:latin typeface="+mn-ea"/>
              </a:rPr>
              <a:t>.</a:t>
            </a:r>
          </a:p>
          <a:p>
            <a:r>
              <a:rPr lang="en-US" altLang="zh-CN" b="1" dirty="0">
                <a:latin typeface="+mn-ea"/>
              </a:rPr>
              <a:t>Boosting</a:t>
            </a:r>
            <a:r>
              <a:rPr lang="zh-CN" altLang="en-US" b="1" dirty="0">
                <a:latin typeface="+mn-ea"/>
              </a:rPr>
              <a:t>：</a:t>
            </a:r>
            <a:r>
              <a:rPr lang="zh-CN" altLang="en-US" sz="2000" dirty="0">
                <a:latin typeface="+mn-ea"/>
              </a:rPr>
              <a:t>每个弱分类器都有相应的权重，对于分类误差小的分类器会有更大的权重。</a:t>
            </a:r>
            <a:endParaRPr lang="en-US" altLang="zh-CN" sz="2000" dirty="0">
              <a:latin typeface="+mn-ea"/>
            </a:endParaRPr>
          </a:p>
          <a:p>
            <a:pPr marL="342900" indent="-342900">
              <a:buFont typeface="Wingdings" panose="05000000000000000000" pitchFamily="2" charset="2"/>
              <a:buChar char="l"/>
            </a:pPr>
            <a:r>
              <a:rPr lang="zh-CN" altLang="en-US" sz="2000" b="1" dirty="0">
                <a:latin typeface="+mn-ea"/>
              </a:rPr>
              <a:t>并行计算</a:t>
            </a:r>
            <a:endParaRPr lang="en-US" altLang="zh-CN" sz="2000" b="1" dirty="0">
              <a:latin typeface="+mn-ea"/>
            </a:endParaRPr>
          </a:p>
          <a:p>
            <a:r>
              <a:rPr lang="en-US" altLang="zh-CN" b="1" dirty="0">
                <a:latin typeface="+mn-ea"/>
              </a:rPr>
              <a:t>Bagging</a:t>
            </a:r>
            <a:r>
              <a:rPr lang="zh-CN" altLang="en-US" b="1" dirty="0">
                <a:latin typeface="+mn-ea"/>
              </a:rPr>
              <a:t>：</a:t>
            </a:r>
            <a:r>
              <a:rPr lang="zh-CN" altLang="en-US" sz="2000" dirty="0">
                <a:latin typeface="+mn-ea"/>
              </a:rPr>
              <a:t>各个预测函数可以并行生成</a:t>
            </a:r>
          </a:p>
          <a:p>
            <a:r>
              <a:rPr lang="en-US" altLang="zh-CN" b="1" dirty="0">
                <a:latin typeface="+mn-ea"/>
              </a:rPr>
              <a:t>Boosting</a:t>
            </a:r>
            <a:r>
              <a:rPr lang="zh-CN" altLang="en-US" b="1" dirty="0">
                <a:latin typeface="+mn-ea"/>
              </a:rPr>
              <a:t>：</a:t>
            </a:r>
            <a:r>
              <a:rPr lang="zh-CN" altLang="en-US" sz="2000" dirty="0">
                <a:latin typeface="+mn-ea"/>
              </a:rPr>
              <a:t>各个预测函数只能顺序生成，因为后一个模型参数需要前一轮模型的结果。</a:t>
            </a:r>
            <a:endParaRPr lang="en-US" altLang="zh-CN" sz="2000" dirty="0">
              <a:latin typeface="+mn-ea"/>
            </a:endParaRPr>
          </a:p>
          <a:p>
            <a:endParaRPr lang="en-US" altLang="zh-CN" sz="2000" dirty="0">
              <a:latin typeface="+mn-ea"/>
            </a:endParaRPr>
          </a:p>
          <a:p>
            <a:endParaRPr lang="en-US" altLang="zh-CN" sz="2000" dirty="0">
              <a:latin typeface="+mn-ea"/>
            </a:endParaRPr>
          </a:p>
        </p:txBody>
      </p:sp>
    </p:spTree>
    <p:extLst>
      <p:ext uri="{BB962C8B-B14F-4D97-AF65-F5344CB8AC3E}">
        <p14:creationId xmlns:p14="http://schemas.microsoft.com/office/powerpoint/2010/main" val="8935303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7ACF2E00-C6B5-4D8C-B9E0-B5B9EFA805AD}"/>
              </a:ext>
            </a:extLst>
          </p:cNvPr>
          <p:cNvSpPr>
            <a:spLocks noGrp="1"/>
          </p:cNvSpPr>
          <p:nvPr>
            <p:ph type="sldNum" sz="quarter" idx="12"/>
          </p:nvPr>
        </p:nvSpPr>
        <p:spPr>
          <a:xfrm>
            <a:off x="9329530" y="6223828"/>
            <a:ext cx="1706217" cy="365125"/>
          </a:xfrm>
        </p:spPr>
        <p:txBody>
          <a:bodyPr/>
          <a:lstStyle/>
          <a:p>
            <a:fld id="{4FAB73BC-B049-4115-A692-8D63A059BFB8}" type="slidenum">
              <a:rPr lang="en-US" smtClean="0"/>
              <a:pPr/>
              <a:t>52</a:t>
            </a:fld>
            <a:endParaRPr lang="en-US" dirty="0"/>
          </a:p>
        </p:txBody>
      </p:sp>
      <p:sp>
        <p:nvSpPr>
          <p:cNvPr id="3" name="文本框 2">
            <a:extLst>
              <a:ext uri="{FF2B5EF4-FFF2-40B4-BE49-F238E27FC236}">
                <a16:creationId xmlns:a16="http://schemas.microsoft.com/office/drawing/2014/main" id="{8B4B6FEC-5CC9-4466-BFCC-1B6A11F048DD}"/>
              </a:ext>
            </a:extLst>
          </p:cNvPr>
          <p:cNvSpPr txBox="1"/>
          <p:nvPr/>
        </p:nvSpPr>
        <p:spPr>
          <a:xfrm>
            <a:off x="523503" y="490529"/>
            <a:ext cx="8806027" cy="646331"/>
          </a:xfrm>
          <a:prstGeom prst="rect">
            <a:avLst/>
          </a:prstGeom>
          <a:noFill/>
        </p:spPr>
        <p:txBody>
          <a:bodyPr wrap="square" rtlCol="0">
            <a:spAutoFit/>
          </a:bodyPr>
          <a:lstStyle/>
          <a:p>
            <a:r>
              <a:rPr lang="en-US" altLang="zh-CN" sz="3600" b="1" dirty="0">
                <a:latin typeface="+mj-ea"/>
              </a:rPr>
              <a:t>Boosting VS Bagging</a:t>
            </a:r>
          </a:p>
        </p:txBody>
      </p:sp>
      <p:sp>
        <p:nvSpPr>
          <p:cNvPr id="9" name="矩形 8">
            <a:extLst>
              <a:ext uri="{FF2B5EF4-FFF2-40B4-BE49-F238E27FC236}">
                <a16:creationId xmlns:a16="http://schemas.microsoft.com/office/drawing/2014/main" id="{3548473D-A7B3-497B-84B4-D6D60EC224B0}"/>
              </a:ext>
            </a:extLst>
          </p:cNvPr>
          <p:cNvSpPr/>
          <p:nvPr/>
        </p:nvSpPr>
        <p:spPr>
          <a:xfrm>
            <a:off x="8309610" y="5679180"/>
            <a:ext cx="1019920"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EEE38C8-B9FB-4827-846F-98CA174304AA}"/>
              </a:ext>
            </a:extLst>
          </p:cNvPr>
          <p:cNvSpPr/>
          <p:nvPr/>
        </p:nvSpPr>
        <p:spPr>
          <a:xfrm>
            <a:off x="8867163" y="5679180"/>
            <a:ext cx="1082180"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B6DD3D1F-1BD4-4884-B220-96003E766DB8}"/>
              </a:ext>
            </a:extLst>
          </p:cNvPr>
          <p:cNvSpPr txBox="1"/>
          <p:nvPr/>
        </p:nvSpPr>
        <p:spPr>
          <a:xfrm>
            <a:off x="933270" y="1362999"/>
            <a:ext cx="9821415" cy="2862322"/>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dirty="0">
                <a:latin typeface="+mn-ea"/>
              </a:rPr>
              <a:t>为什么说</a:t>
            </a:r>
            <a:r>
              <a:rPr lang="en-US" altLang="zh-CN" sz="2000" dirty="0">
                <a:latin typeface="+mn-ea"/>
              </a:rPr>
              <a:t>bagging</a:t>
            </a:r>
            <a:r>
              <a:rPr lang="zh-CN" altLang="en-US" sz="2000" dirty="0">
                <a:latin typeface="+mn-ea"/>
              </a:rPr>
              <a:t>是减少</a:t>
            </a:r>
            <a:r>
              <a:rPr lang="en-US" altLang="zh-CN" sz="2000" dirty="0">
                <a:latin typeface="+mn-ea"/>
              </a:rPr>
              <a:t>variance(</a:t>
            </a:r>
            <a:r>
              <a:rPr lang="zh-CN" altLang="en-US" sz="2000" dirty="0">
                <a:latin typeface="+mn-ea"/>
              </a:rPr>
              <a:t>方差</a:t>
            </a:r>
            <a:r>
              <a:rPr lang="en-US" altLang="zh-CN" sz="2000" dirty="0">
                <a:latin typeface="+mn-ea"/>
              </a:rPr>
              <a:t>)</a:t>
            </a:r>
            <a:r>
              <a:rPr lang="zh-CN" altLang="en-US" sz="2000" dirty="0">
                <a:latin typeface="+mn-ea"/>
              </a:rPr>
              <a:t>，而</a:t>
            </a:r>
            <a:r>
              <a:rPr lang="en-US" altLang="zh-CN" sz="2000" dirty="0">
                <a:latin typeface="+mn-ea"/>
              </a:rPr>
              <a:t>boosting</a:t>
            </a:r>
            <a:r>
              <a:rPr lang="zh-CN" altLang="en-US" sz="2000" dirty="0">
                <a:latin typeface="+mn-ea"/>
              </a:rPr>
              <a:t>是减少</a:t>
            </a:r>
            <a:r>
              <a:rPr lang="en-US" altLang="zh-CN" sz="2000" dirty="0">
                <a:latin typeface="+mn-ea"/>
              </a:rPr>
              <a:t>bias(</a:t>
            </a:r>
            <a:r>
              <a:rPr lang="zh-CN" altLang="en-US" sz="2000" dirty="0">
                <a:latin typeface="+mn-ea"/>
              </a:rPr>
              <a:t>偏差</a:t>
            </a:r>
            <a:r>
              <a:rPr lang="en-US" altLang="zh-CN" sz="2000" dirty="0">
                <a:latin typeface="+mn-ea"/>
              </a:rPr>
              <a:t>)</a:t>
            </a:r>
            <a:r>
              <a:rPr lang="zh-CN" altLang="en-US" sz="2000" dirty="0">
                <a:latin typeface="+mn-ea"/>
              </a:rPr>
              <a:t>？</a:t>
            </a:r>
            <a:endParaRPr lang="en-US" altLang="zh-CN" sz="2000" dirty="0">
              <a:latin typeface="+mn-ea"/>
            </a:endParaRPr>
          </a:p>
          <a:p>
            <a:r>
              <a:rPr lang="zh-CN" altLang="en-US" sz="2000" dirty="0">
                <a:latin typeface="+mn-ea"/>
              </a:rPr>
              <a:t>偏差：度量了学习算法的期望预测与真实结果的偏离程度，刻画了拟合能力</a:t>
            </a:r>
            <a:endParaRPr lang="en-US" altLang="zh-CN" sz="2000" dirty="0">
              <a:latin typeface="+mn-ea"/>
            </a:endParaRPr>
          </a:p>
          <a:p>
            <a:r>
              <a:rPr lang="zh-CN" altLang="en-US" sz="2000" dirty="0">
                <a:latin typeface="+mn-ea"/>
              </a:rPr>
              <a:t>方差：度量同样大小的训练集的变动导致的学习性能的变化，刻画数据扰动造成的影响</a:t>
            </a:r>
            <a:endParaRPr lang="en-US" altLang="zh-CN" sz="2000" dirty="0">
              <a:latin typeface="+mn-ea"/>
            </a:endParaRPr>
          </a:p>
          <a:p>
            <a:r>
              <a:rPr lang="en-US" altLang="zh-CN" sz="2000" dirty="0">
                <a:latin typeface="+mn-ea"/>
              </a:rPr>
              <a:t>(</a:t>
            </a:r>
            <a:r>
              <a:rPr lang="zh-CN" altLang="en-US" sz="2000" dirty="0">
                <a:latin typeface="+mn-ea"/>
              </a:rPr>
              <a:t>来自西瓜书</a:t>
            </a:r>
            <a:r>
              <a:rPr lang="en-US" altLang="zh-CN" sz="2000" dirty="0">
                <a:latin typeface="+mn-ea"/>
              </a:rPr>
              <a:t>P46)</a:t>
            </a:r>
          </a:p>
          <a:p>
            <a:endParaRPr lang="en-US" altLang="zh-CN" sz="1600" dirty="0">
              <a:latin typeface="+mn-ea"/>
            </a:endParaRPr>
          </a:p>
          <a:p>
            <a:endParaRPr lang="en-US" altLang="zh-CN" sz="1600" dirty="0">
              <a:latin typeface="+mn-ea"/>
            </a:endParaRPr>
          </a:p>
          <a:p>
            <a:endParaRPr lang="en-US" altLang="zh-CN" sz="1600" dirty="0">
              <a:latin typeface="+mn-ea"/>
            </a:endParaRPr>
          </a:p>
          <a:p>
            <a:endParaRPr lang="en-US" altLang="zh-CN" sz="1600" dirty="0">
              <a:latin typeface="+mn-ea"/>
            </a:endParaRPr>
          </a:p>
          <a:p>
            <a:endParaRPr lang="en-US" altLang="zh-CN" sz="1600" dirty="0">
              <a:latin typeface="+mn-ea"/>
            </a:endParaRPr>
          </a:p>
        </p:txBody>
      </p:sp>
      <p:pic>
        <p:nvPicPr>
          <p:cNvPr id="7" name="图片 6">
            <a:extLst>
              <a:ext uri="{FF2B5EF4-FFF2-40B4-BE49-F238E27FC236}">
                <a16:creationId xmlns:a16="http://schemas.microsoft.com/office/drawing/2014/main" id="{E3B10F07-6C49-4650-8EC1-263A65C2DA14}"/>
              </a:ext>
            </a:extLst>
          </p:cNvPr>
          <p:cNvPicPr>
            <a:picLocks noChangeAspect="1"/>
          </p:cNvPicPr>
          <p:nvPr/>
        </p:nvPicPr>
        <p:blipFill>
          <a:blip r:embed="rId3"/>
          <a:stretch>
            <a:fillRect/>
          </a:stretch>
        </p:blipFill>
        <p:spPr>
          <a:xfrm>
            <a:off x="2463202" y="813694"/>
            <a:ext cx="6535024" cy="5423822"/>
          </a:xfrm>
          <a:prstGeom prst="rect">
            <a:avLst/>
          </a:prstGeom>
        </p:spPr>
      </p:pic>
    </p:spTree>
    <p:extLst>
      <p:ext uri="{BB962C8B-B14F-4D97-AF65-F5344CB8AC3E}">
        <p14:creationId xmlns:p14="http://schemas.microsoft.com/office/powerpoint/2010/main" val="1138874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hidden"/>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7ACF2E00-C6B5-4D8C-B9E0-B5B9EFA805AD}"/>
              </a:ext>
            </a:extLst>
          </p:cNvPr>
          <p:cNvSpPr>
            <a:spLocks noGrp="1"/>
          </p:cNvSpPr>
          <p:nvPr>
            <p:ph type="sldNum" sz="quarter" idx="12"/>
          </p:nvPr>
        </p:nvSpPr>
        <p:spPr>
          <a:xfrm>
            <a:off x="9329530" y="6223828"/>
            <a:ext cx="1706217" cy="365125"/>
          </a:xfrm>
        </p:spPr>
        <p:txBody>
          <a:bodyPr/>
          <a:lstStyle/>
          <a:p>
            <a:fld id="{4FAB73BC-B049-4115-A692-8D63A059BFB8}" type="slidenum">
              <a:rPr lang="en-US" smtClean="0"/>
              <a:pPr/>
              <a:t>53</a:t>
            </a:fld>
            <a:endParaRPr lang="en-US" dirty="0"/>
          </a:p>
        </p:txBody>
      </p:sp>
      <p:sp>
        <p:nvSpPr>
          <p:cNvPr id="3" name="文本框 2">
            <a:extLst>
              <a:ext uri="{FF2B5EF4-FFF2-40B4-BE49-F238E27FC236}">
                <a16:creationId xmlns:a16="http://schemas.microsoft.com/office/drawing/2014/main" id="{8B4B6FEC-5CC9-4466-BFCC-1B6A11F048DD}"/>
              </a:ext>
            </a:extLst>
          </p:cNvPr>
          <p:cNvSpPr txBox="1"/>
          <p:nvPr/>
        </p:nvSpPr>
        <p:spPr>
          <a:xfrm>
            <a:off x="523503" y="490529"/>
            <a:ext cx="8806027" cy="646331"/>
          </a:xfrm>
          <a:prstGeom prst="rect">
            <a:avLst/>
          </a:prstGeom>
          <a:noFill/>
        </p:spPr>
        <p:txBody>
          <a:bodyPr wrap="square" rtlCol="0">
            <a:spAutoFit/>
          </a:bodyPr>
          <a:lstStyle/>
          <a:p>
            <a:r>
              <a:rPr lang="en-US" altLang="zh-CN" sz="3600" b="1" dirty="0">
                <a:latin typeface="+mj-ea"/>
              </a:rPr>
              <a:t>Stacking</a:t>
            </a:r>
          </a:p>
        </p:txBody>
      </p:sp>
      <p:sp>
        <p:nvSpPr>
          <p:cNvPr id="9" name="矩形 8">
            <a:extLst>
              <a:ext uri="{FF2B5EF4-FFF2-40B4-BE49-F238E27FC236}">
                <a16:creationId xmlns:a16="http://schemas.microsoft.com/office/drawing/2014/main" id="{3548473D-A7B3-497B-84B4-D6D60EC224B0}"/>
              </a:ext>
            </a:extLst>
          </p:cNvPr>
          <p:cNvSpPr/>
          <p:nvPr/>
        </p:nvSpPr>
        <p:spPr>
          <a:xfrm>
            <a:off x="8309610" y="5679180"/>
            <a:ext cx="1019920"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EEE38C8-B9FB-4827-846F-98CA174304AA}"/>
              </a:ext>
            </a:extLst>
          </p:cNvPr>
          <p:cNvSpPr/>
          <p:nvPr/>
        </p:nvSpPr>
        <p:spPr>
          <a:xfrm>
            <a:off x="8867163" y="5679180"/>
            <a:ext cx="1082180"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F507BA9D-A79F-453D-A444-939175352A4D}"/>
              </a:ext>
            </a:extLst>
          </p:cNvPr>
          <p:cNvSpPr txBox="1"/>
          <p:nvPr/>
        </p:nvSpPr>
        <p:spPr>
          <a:xfrm>
            <a:off x="2176324" y="1884526"/>
            <a:ext cx="6808285" cy="2308324"/>
          </a:xfrm>
          <a:prstGeom prst="rect">
            <a:avLst/>
          </a:prstGeom>
          <a:noFill/>
        </p:spPr>
        <p:txBody>
          <a:bodyPr wrap="square" rtlCol="0">
            <a:spAutoFit/>
          </a:bodyPr>
          <a:lstStyle/>
          <a:p>
            <a:r>
              <a:rPr lang="zh-CN" altLang="en-US" sz="2400" dirty="0">
                <a:latin typeface="+mn-ea"/>
              </a:rPr>
              <a:t>经典</a:t>
            </a:r>
            <a:r>
              <a:rPr lang="en-US" altLang="zh-CN" sz="2400" dirty="0">
                <a:latin typeface="+mn-ea"/>
              </a:rPr>
              <a:t>Stacking</a:t>
            </a:r>
            <a:r>
              <a:rPr lang="zh-CN" altLang="en-US" sz="2400" dirty="0">
                <a:latin typeface="+mn-ea"/>
              </a:rPr>
              <a:t>模型是指将多种分类器组合在一起来取得更好表现的一种集成学习模型。</a:t>
            </a:r>
            <a:endParaRPr lang="en-US" altLang="zh-CN" sz="2400" dirty="0">
              <a:latin typeface="+mn-ea"/>
            </a:endParaRPr>
          </a:p>
          <a:p>
            <a:r>
              <a:rPr lang="zh-CN" altLang="en-US" sz="2400" dirty="0">
                <a:latin typeface="+mn-ea"/>
              </a:rPr>
              <a:t>一般情况下，</a:t>
            </a:r>
            <a:r>
              <a:rPr lang="en-US" altLang="zh-CN" sz="2400" dirty="0">
                <a:latin typeface="+mn-ea"/>
              </a:rPr>
              <a:t>Stacking</a:t>
            </a:r>
            <a:r>
              <a:rPr lang="zh-CN" altLang="en-US" sz="2400" dirty="0">
                <a:latin typeface="+mn-ea"/>
              </a:rPr>
              <a:t>模型分为两层。</a:t>
            </a:r>
            <a:endParaRPr lang="en-US" altLang="zh-CN" sz="2400" dirty="0">
              <a:latin typeface="+mn-ea"/>
            </a:endParaRPr>
          </a:p>
          <a:p>
            <a:r>
              <a:rPr lang="zh-CN" altLang="en-US" sz="2400" dirty="0">
                <a:latin typeface="+mn-ea"/>
              </a:rPr>
              <a:t>第一层中我们训练多个不同的模型，然后再以第一层训练的各个模型的输出作为输入来训练第二层的模型，以得到一个最终的输出。</a:t>
            </a:r>
          </a:p>
        </p:txBody>
      </p:sp>
    </p:spTree>
    <p:extLst>
      <p:ext uri="{BB962C8B-B14F-4D97-AF65-F5344CB8AC3E}">
        <p14:creationId xmlns:p14="http://schemas.microsoft.com/office/powerpoint/2010/main" val="8135075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7ACF2E00-C6B5-4D8C-B9E0-B5B9EFA805AD}"/>
              </a:ext>
            </a:extLst>
          </p:cNvPr>
          <p:cNvSpPr>
            <a:spLocks noGrp="1"/>
          </p:cNvSpPr>
          <p:nvPr>
            <p:ph type="sldNum" sz="quarter" idx="12"/>
          </p:nvPr>
        </p:nvSpPr>
        <p:spPr>
          <a:xfrm>
            <a:off x="9329530" y="6223828"/>
            <a:ext cx="1706217" cy="365125"/>
          </a:xfrm>
        </p:spPr>
        <p:txBody>
          <a:bodyPr/>
          <a:lstStyle/>
          <a:p>
            <a:fld id="{4FAB73BC-B049-4115-A692-8D63A059BFB8}" type="slidenum">
              <a:rPr lang="en-US" smtClean="0"/>
              <a:pPr/>
              <a:t>54</a:t>
            </a:fld>
            <a:endParaRPr lang="en-US" dirty="0"/>
          </a:p>
        </p:txBody>
      </p:sp>
      <p:sp>
        <p:nvSpPr>
          <p:cNvPr id="3" name="文本框 2">
            <a:extLst>
              <a:ext uri="{FF2B5EF4-FFF2-40B4-BE49-F238E27FC236}">
                <a16:creationId xmlns:a16="http://schemas.microsoft.com/office/drawing/2014/main" id="{8B4B6FEC-5CC9-4466-BFCC-1B6A11F048DD}"/>
              </a:ext>
            </a:extLst>
          </p:cNvPr>
          <p:cNvSpPr txBox="1"/>
          <p:nvPr/>
        </p:nvSpPr>
        <p:spPr>
          <a:xfrm>
            <a:off x="523503" y="378298"/>
            <a:ext cx="8806027" cy="646331"/>
          </a:xfrm>
          <a:prstGeom prst="rect">
            <a:avLst/>
          </a:prstGeom>
          <a:noFill/>
        </p:spPr>
        <p:txBody>
          <a:bodyPr wrap="square" rtlCol="0">
            <a:spAutoFit/>
          </a:bodyPr>
          <a:lstStyle/>
          <a:p>
            <a:r>
              <a:rPr lang="en-US" altLang="zh-CN" sz="3600" b="1" dirty="0">
                <a:latin typeface="+mj-ea"/>
              </a:rPr>
              <a:t>Stacking</a:t>
            </a:r>
          </a:p>
        </p:txBody>
      </p:sp>
      <p:sp>
        <p:nvSpPr>
          <p:cNvPr id="9" name="矩形 8">
            <a:extLst>
              <a:ext uri="{FF2B5EF4-FFF2-40B4-BE49-F238E27FC236}">
                <a16:creationId xmlns:a16="http://schemas.microsoft.com/office/drawing/2014/main" id="{3548473D-A7B3-497B-84B4-D6D60EC224B0}"/>
              </a:ext>
            </a:extLst>
          </p:cNvPr>
          <p:cNvSpPr/>
          <p:nvPr/>
        </p:nvSpPr>
        <p:spPr>
          <a:xfrm>
            <a:off x="8309610" y="5679180"/>
            <a:ext cx="1019920"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EEE38C8-B9FB-4827-846F-98CA174304AA}"/>
              </a:ext>
            </a:extLst>
          </p:cNvPr>
          <p:cNvSpPr/>
          <p:nvPr/>
        </p:nvSpPr>
        <p:spPr>
          <a:xfrm>
            <a:off x="8867163" y="5679180"/>
            <a:ext cx="1082180"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1D3014F1-4ED6-4E7F-B170-2A1A91126028}"/>
              </a:ext>
            </a:extLst>
          </p:cNvPr>
          <p:cNvPicPr>
            <a:picLocks noChangeAspect="1"/>
          </p:cNvPicPr>
          <p:nvPr/>
        </p:nvPicPr>
        <p:blipFill>
          <a:blip r:embed="rId3"/>
          <a:stretch>
            <a:fillRect/>
          </a:stretch>
        </p:blipFill>
        <p:spPr>
          <a:xfrm>
            <a:off x="1655603" y="1114391"/>
            <a:ext cx="10172700" cy="5019675"/>
          </a:xfrm>
          <a:prstGeom prst="rect">
            <a:avLst/>
          </a:prstGeom>
        </p:spPr>
      </p:pic>
    </p:spTree>
    <p:extLst>
      <p:ext uri="{BB962C8B-B14F-4D97-AF65-F5344CB8AC3E}">
        <p14:creationId xmlns:p14="http://schemas.microsoft.com/office/powerpoint/2010/main" val="33310155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7ACF2E00-C6B5-4D8C-B9E0-B5B9EFA805AD}"/>
              </a:ext>
            </a:extLst>
          </p:cNvPr>
          <p:cNvSpPr>
            <a:spLocks noGrp="1"/>
          </p:cNvSpPr>
          <p:nvPr>
            <p:ph type="sldNum" sz="quarter" idx="12"/>
          </p:nvPr>
        </p:nvSpPr>
        <p:spPr>
          <a:xfrm>
            <a:off x="9329530" y="6223828"/>
            <a:ext cx="1706217" cy="365125"/>
          </a:xfrm>
        </p:spPr>
        <p:txBody>
          <a:bodyPr/>
          <a:lstStyle/>
          <a:p>
            <a:fld id="{4FAB73BC-B049-4115-A692-8D63A059BFB8}" type="slidenum">
              <a:rPr lang="en-US" smtClean="0"/>
              <a:pPr/>
              <a:t>55</a:t>
            </a:fld>
            <a:endParaRPr lang="en-US" dirty="0"/>
          </a:p>
        </p:txBody>
      </p:sp>
      <p:sp>
        <p:nvSpPr>
          <p:cNvPr id="3" name="文本框 2">
            <a:extLst>
              <a:ext uri="{FF2B5EF4-FFF2-40B4-BE49-F238E27FC236}">
                <a16:creationId xmlns:a16="http://schemas.microsoft.com/office/drawing/2014/main" id="{8B4B6FEC-5CC9-4466-BFCC-1B6A11F048DD}"/>
              </a:ext>
            </a:extLst>
          </p:cNvPr>
          <p:cNvSpPr txBox="1"/>
          <p:nvPr/>
        </p:nvSpPr>
        <p:spPr>
          <a:xfrm>
            <a:off x="523503" y="331139"/>
            <a:ext cx="8806027" cy="646331"/>
          </a:xfrm>
          <a:prstGeom prst="rect">
            <a:avLst/>
          </a:prstGeom>
          <a:noFill/>
        </p:spPr>
        <p:txBody>
          <a:bodyPr wrap="square" rtlCol="0">
            <a:spAutoFit/>
          </a:bodyPr>
          <a:lstStyle/>
          <a:p>
            <a:r>
              <a:rPr lang="en-US" altLang="zh-CN" sz="3600" b="1" dirty="0">
                <a:latin typeface="+mj-ea"/>
              </a:rPr>
              <a:t>Stacking</a:t>
            </a:r>
          </a:p>
        </p:txBody>
      </p:sp>
      <p:sp>
        <p:nvSpPr>
          <p:cNvPr id="9" name="矩形 8">
            <a:extLst>
              <a:ext uri="{FF2B5EF4-FFF2-40B4-BE49-F238E27FC236}">
                <a16:creationId xmlns:a16="http://schemas.microsoft.com/office/drawing/2014/main" id="{3548473D-A7B3-497B-84B4-D6D60EC224B0}"/>
              </a:ext>
            </a:extLst>
          </p:cNvPr>
          <p:cNvSpPr/>
          <p:nvPr/>
        </p:nvSpPr>
        <p:spPr>
          <a:xfrm>
            <a:off x="8309610" y="5679180"/>
            <a:ext cx="1019920"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EEE38C8-B9FB-4827-846F-98CA174304AA}"/>
              </a:ext>
            </a:extLst>
          </p:cNvPr>
          <p:cNvSpPr/>
          <p:nvPr/>
        </p:nvSpPr>
        <p:spPr>
          <a:xfrm>
            <a:off x="8867163" y="5679180"/>
            <a:ext cx="1082180"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a:extLst>
              <a:ext uri="{FF2B5EF4-FFF2-40B4-BE49-F238E27FC236}">
                <a16:creationId xmlns:a16="http://schemas.microsoft.com/office/drawing/2014/main" id="{2F1CF3EC-6252-46EF-A848-DFEB17E560A6}"/>
              </a:ext>
            </a:extLst>
          </p:cNvPr>
          <p:cNvPicPr>
            <a:picLocks noChangeAspect="1"/>
          </p:cNvPicPr>
          <p:nvPr/>
        </p:nvPicPr>
        <p:blipFill>
          <a:blip r:embed="rId3"/>
          <a:stretch>
            <a:fillRect/>
          </a:stretch>
        </p:blipFill>
        <p:spPr>
          <a:xfrm>
            <a:off x="1398511" y="1266058"/>
            <a:ext cx="9819048" cy="4828571"/>
          </a:xfrm>
          <a:prstGeom prst="rect">
            <a:avLst/>
          </a:prstGeom>
        </p:spPr>
      </p:pic>
    </p:spTree>
    <p:extLst>
      <p:ext uri="{BB962C8B-B14F-4D97-AF65-F5344CB8AC3E}">
        <p14:creationId xmlns:p14="http://schemas.microsoft.com/office/powerpoint/2010/main" val="25290182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7ACF2E00-C6B5-4D8C-B9E0-B5B9EFA805AD}"/>
              </a:ext>
            </a:extLst>
          </p:cNvPr>
          <p:cNvSpPr>
            <a:spLocks noGrp="1"/>
          </p:cNvSpPr>
          <p:nvPr>
            <p:ph type="sldNum" sz="quarter" idx="12"/>
          </p:nvPr>
        </p:nvSpPr>
        <p:spPr>
          <a:xfrm>
            <a:off x="9329530" y="6223828"/>
            <a:ext cx="1706217" cy="365125"/>
          </a:xfrm>
        </p:spPr>
        <p:txBody>
          <a:bodyPr/>
          <a:lstStyle/>
          <a:p>
            <a:fld id="{4FAB73BC-B049-4115-A692-8D63A059BFB8}" type="slidenum">
              <a:rPr lang="en-US" smtClean="0"/>
              <a:pPr/>
              <a:t>56</a:t>
            </a:fld>
            <a:endParaRPr lang="en-US" dirty="0"/>
          </a:p>
        </p:txBody>
      </p:sp>
      <p:sp>
        <p:nvSpPr>
          <p:cNvPr id="3" name="文本框 2">
            <a:extLst>
              <a:ext uri="{FF2B5EF4-FFF2-40B4-BE49-F238E27FC236}">
                <a16:creationId xmlns:a16="http://schemas.microsoft.com/office/drawing/2014/main" id="{8B4B6FEC-5CC9-4466-BFCC-1B6A11F048DD}"/>
              </a:ext>
            </a:extLst>
          </p:cNvPr>
          <p:cNvSpPr txBox="1"/>
          <p:nvPr/>
        </p:nvSpPr>
        <p:spPr>
          <a:xfrm>
            <a:off x="431224" y="400768"/>
            <a:ext cx="8806027" cy="646331"/>
          </a:xfrm>
          <a:prstGeom prst="rect">
            <a:avLst/>
          </a:prstGeom>
          <a:noFill/>
        </p:spPr>
        <p:txBody>
          <a:bodyPr wrap="square" rtlCol="0">
            <a:spAutoFit/>
          </a:bodyPr>
          <a:lstStyle/>
          <a:p>
            <a:r>
              <a:rPr lang="en-US" altLang="zh-CN" sz="3600" b="1" dirty="0">
                <a:latin typeface="+mj-ea"/>
              </a:rPr>
              <a:t>Stacking</a:t>
            </a:r>
          </a:p>
        </p:txBody>
      </p:sp>
      <p:sp>
        <p:nvSpPr>
          <p:cNvPr id="9" name="矩形 8">
            <a:extLst>
              <a:ext uri="{FF2B5EF4-FFF2-40B4-BE49-F238E27FC236}">
                <a16:creationId xmlns:a16="http://schemas.microsoft.com/office/drawing/2014/main" id="{3548473D-A7B3-497B-84B4-D6D60EC224B0}"/>
              </a:ext>
            </a:extLst>
          </p:cNvPr>
          <p:cNvSpPr/>
          <p:nvPr/>
        </p:nvSpPr>
        <p:spPr>
          <a:xfrm>
            <a:off x="8309610" y="5679180"/>
            <a:ext cx="1019920"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EEE38C8-B9FB-4827-846F-98CA174304AA}"/>
              </a:ext>
            </a:extLst>
          </p:cNvPr>
          <p:cNvSpPr/>
          <p:nvPr/>
        </p:nvSpPr>
        <p:spPr>
          <a:xfrm>
            <a:off x="8867163" y="5679180"/>
            <a:ext cx="1082180"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AutoShape 2" descr="è¿éåå¾çæè¿°">
            <a:extLst>
              <a:ext uri="{FF2B5EF4-FFF2-40B4-BE49-F238E27FC236}">
                <a16:creationId xmlns:a16="http://schemas.microsoft.com/office/drawing/2014/main" id="{B5374E0F-F15B-4C55-929B-0DA6A5052BF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AutoShape 4" descr="https://img-blog.csdn.net/20171226110742275?watermark/2/text/aHR0cDovL2Jsb2cuY3Nkbi5uZXQvZGF0YV9zY2llbnRpc3Q=/font/5a6L5L2T/fontsize/400/fill/I0JBQkFCMA==/dissolve/70/gravity/SouthEast">
            <a:extLst>
              <a:ext uri="{FF2B5EF4-FFF2-40B4-BE49-F238E27FC236}">
                <a16:creationId xmlns:a16="http://schemas.microsoft.com/office/drawing/2014/main" id="{7D1FD86D-3006-48D1-A7FF-4977E18DEDD2}"/>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1" name="图片 10">
            <a:extLst>
              <a:ext uri="{FF2B5EF4-FFF2-40B4-BE49-F238E27FC236}">
                <a16:creationId xmlns:a16="http://schemas.microsoft.com/office/drawing/2014/main" id="{37564B36-9245-4B73-AC25-1D2E72464636}"/>
              </a:ext>
            </a:extLst>
          </p:cNvPr>
          <p:cNvPicPr>
            <a:picLocks noChangeAspect="1"/>
          </p:cNvPicPr>
          <p:nvPr/>
        </p:nvPicPr>
        <p:blipFill>
          <a:blip r:embed="rId3"/>
          <a:stretch>
            <a:fillRect/>
          </a:stretch>
        </p:blipFill>
        <p:spPr>
          <a:xfrm>
            <a:off x="2693894" y="269046"/>
            <a:ext cx="6804212" cy="5954782"/>
          </a:xfrm>
          <a:prstGeom prst="rect">
            <a:avLst/>
          </a:prstGeom>
        </p:spPr>
      </p:pic>
      <p:sp>
        <p:nvSpPr>
          <p:cNvPr id="12" name="矩形 11">
            <a:extLst>
              <a:ext uri="{FF2B5EF4-FFF2-40B4-BE49-F238E27FC236}">
                <a16:creationId xmlns:a16="http://schemas.microsoft.com/office/drawing/2014/main" id="{595B0E60-26C6-4B6C-9A21-6F190D9018A1}"/>
              </a:ext>
            </a:extLst>
          </p:cNvPr>
          <p:cNvSpPr/>
          <p:nvPr/>
        </p:nvSpPr>
        <p:spPr>
          <a:xfrm>
            <a:off x="6248400" y="6025940"/>
            <a:ext cx="3081130" cy="1352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Tree>
    <p:extLst>
      <p:ext uri="{BB962C8B-B14F-4D97-AF65-F5344CB8AC3E}">
        <p14:creationId xmlns:p14="http://schemas.microsoft.com/office/powerpoint/2010/main" val="36684699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7ACF2E00-C6B5-4D8C-B9E0-B5B9EFA805AD}"/>
              </a:ext>
            </a:extLst>
          </p:cNvPr>
          <p:cNvSpPr>
            <a:spLocks noGrp="1"/>
          </p:cNvSpPr>
          <p:nvPr>
            <p:ph type="sldNum" sz="quarter" idx="12"/>
          </p:nvPr>
        </p:nvSpPr>
        <p:spPr>
          <a:xfrm>
            <a:off x="9329530" y="6223828"/>
            <a:ext cx="1706217" cy="365125"/>
          </a:xfrm>
        </p:spPr>
        <p:txBody>
          <a:bodyPr/>
          <a:lstStyle/>
          <a:p>
            <a:fld id="{4FAB73BC-B049-4115-A692-8D63A059BFB8}" type="slidenum">
              <a:rPr lang="en-US" smtClean="0"/>
              <a:pPr/>
              <a:t>57</a:t>
            </a:fld>
            <a:endParaRPr lang="en-US" dirty="0"/>
          </a:p>
        </p:txBody>
      </p:sp>
      <p:sp>
        <p:nvSpPr>
          <p:cNvPr id="3" name="文本框 2">
            <a:extLst>
              <a:ext uri="{FF2B5EF4-FFF2-40B4-BE49-F238E27FC236}">
                <a16:creationId xmlns:a16="http://schemas.microsoft.com/office/drawing/2014/main" id="{8B4B6FEC-5CC9-4466-BFCC-1B6A11F048DD}"/>
              </a:ext>
            </a:extLst>
          </p:cNvPr>
          <p:cNvSpPr txBox="1"/>
          <p:nvPr/>
        </p:nvSpPr>
        <p:spPr>
          <a:xfrm>
            <a:off x="523503" y="490529"/>
            <a:ext cx="8806027" cy="646331"/>
          </a:xfrm>
          <a:prstGeom prst="rect">
            <a:avLst/>
          </a:prstGeom>
          <a:noFill/>
        </p:spPr>
        <p:txBody>
          <a:bodyPr wrap="square" rtlCol="0">
            <a:spAutoFit/>
          </a:bodyPr>
          <a:lstStyle/>
          <a:p>
            <a:r>
              <a:rPr lang="en-US" altLang="zh-CN" sz="3600" b="1" dirty="0">
                <a:latin typeface="+mj-ea"/>
              </a:rPr>
              <a:t>Blending</a:t>
            </a:r>
          </a:p>
        </p:txBody>
      </p:sp>
      <p:sp>
        <p:nvSpPr>
          <p:cNvPr id="9" name="矩形 8">
            <a:extLst>
              <a:ext uri="{FF2B5EF4-FFF2-40B4-BE49-F238E27FC236}">
                <a16:creationId xmlns:a16="http://schemas.microsoft.com/office/drawing/2014/main" id="{3548473D-A7B3-497B-84B4-D6D60EC224B0}"/>
              </a:ext>
            </a:extLst>
          </p:cNvPr>
          <p:cNvSpPr/>
          <p:nvPr/>
        </p:nvSpPr>
        <p:spPr>
          <a:xfrm>
            <a:off x="8309610" y="5679180"/>
            <a:ext cx="1019920"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EEE38C8-B9FB-4827-846F-98CA174304AA}"/>
              </a:ext>
            </a:extLst>
          </p:cNvPr>
          <p:cNvSpPr/>
          <p:nvPr/>
        </p:nvSpPr>
        <p:spPr>
          <a:xfrm>
            <a:off x="8867163" y="5679180"/>
            <a:ext cx="1082180"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AutoShape 2" descr="è¿éåå¾çæè¿°">
            <a:extLst>
              <a:ext uri="{FF2B5EF4-FFF2-40B4-BE49-F238E27FC236}">
                <a16:creationId xmlns:a16="http://schemas.microsoft.com/office/drawing/2014/main" id="{B5374E0F-F15B-4C55-929B-0DA6A5052BF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AutoShape 4" descr="https://img-blog.csdn.net/20171226110742275?watermark/2/text/aHR0cDovL2Jsb2cuY3Nkbi5uZXQvZGF0YV9zY2llbnRpc3Q=/font/5a6L5L2T/fontsize/400/fill/I0JBQkFCMA==/dissolve/70/gravity/SouthEast">
            <a:extLst>
              <a:ext uri="{FF2B5EF4-FFF2-40B4-BE49-F238E27FC236}">
                <a16:creationId xmlns:a16="http://schemas.microsoft.com/office/drawing/2014/main" id="{7D1FD86D-3006-48D1-A7FF-4977E18DEDD2}"/>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矩形 11">
            <a:extLst>
              <a:ext uri="{FF2B5EF4-FFF2-40B4-BE49-F238E27FC236}">
                <a16:creationId xmlns:a16="http://schemas.microsoft.com/office/drawing/2014/main" id="{595B0E60-26C6-4B6C-9A21-6F190D9018A1}"/>
              </a:ext>
            </a:extLst>
          </p:cNvPr>
          <p:cNvSpPr/>
          <p:nvPr/>
        </p:nvSpPr>
        <p:spPr>
          <a:xfrm>
            <a:off x="6248400" y="6025940"/>
            <a:ext cx="3081130" cy="1352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 name="文本框 1">
            <a:extLst>
              <a:ext uri="{FF2B5EF4-FFF2-40B4-BE49-F238E27FC236}">
                <a16:creationId xmlns:a16="http://schemas.microsoft.com/office/drawing/2014/main" id="{225DE625-B768-468C-8184-6C9D6A6FE63A}"/>
              </a:ext>
            </a:extLst>
          </p:cNvPr>
          <p:cNvSpPr txBox="1"/>
          <p:nvPr/>
        </p:nvSpPr>
        <p:spPr>
          <a:xfrm>
            <a:off x="1853966" y="1682388"/>
            <a:ext cx="7302931" cy="2677656"/>
          </a:xfrm>
          <a:prstGeom prst="rect">
            <a:avLst/>
          </a:prstGeom>
          <a:noFill/>
        </p:spPr>
        <p:txBody>
          <a:bodyPr wrap="square" rtlCol="0">
            <a:spAutoFit/>
          </a:bodyPr>
          <a:lstStyle/>
          <a:p>
            <a:r>
              <a:rPr lang="en-US" altLang="zh-CN" sz="2400" dirty="0">
                <a:latin typeface="+mn-ea"/>
              </a:rPr>
              <a:t>Blending</a:t>
            </a:r>
            <a:r>
              <a:rPr lang="zh-CN" altLang="en-US" sz="2400" dirty="0">
                <a:latin typeface="+mn-ea"/>
              </a:rPr>
              <a:t>与</a:t>
            </a:r>
            <a:r>
              <a:rPr lang="en-US" altLang="zh-CN" sz="2400" dirty="0">
                <a:latin typeface="+mn-ea"/>
              </a:rPr>
              <a:t>Stacking</a:t>
            </a:r>
            <a:r>
              <a:rPr lang="zh-CN" altLang="en-US" sz="2400" dirty="0">
                <a:latin typeface="+mn-ea"/>
              </a:rPr>
              <a:t>大致相同，只是</a:t>
            </a:r>
            <a:r>
              <a:rPr lang="en-US" altLang="zh-CN" sz="2400" b="1" dirty="0">
                <a:solidFill>
                  <a:srgbClr val="FF0000"/>
                </a:solidFill>
                <a:latin typeface="+mn-ea"/>
              </a:rPr>
              <a:t>Blending</a:t>
            </a:r>
            <a:r>
              <a:rPr lang="zh-CN" altLang="en-US" sz="2400" b="1" dirty="0">
                <a:solidFill>
                  <a:srgbClr val="FF0000"/>
                </a:solidFill>
                <a:latin typeface="+mn-ea"/>
              </a:rPr>
              <a:t>的主要区别在于训练集不是通过</a:t>
            </a:r>
            <a:r>
              <a:rPr lang="en-US" altLang="zh-CN" sz="2400" b="1" dirty="0">
                <a:solidFill>
                  <a:srgbClr val="FF0000"/>
                </a:solidFill>
                <a:latin typeface="+mn-ea"/>
              </a:rPr>
              <a:t>K-Fold</a:t>
            </a:r>
            <a:r>
              <a:rPr lang="zh-CN" altLang="en-US" sz="2400" b="1" dirty="0">
                <a:solidFill>
                  <a:srgbClr val="FF0000"/>
                </a:solidFill>
                <a:latin typeface="+mn-ea"/>
              </a:rPr>
              <a:t>的</a:t>
            </a:r>
            <a:r>
              <a:rPr lang="en-US" altLang="zh-CN" sz="2400" b="1" dirty="0">
                <a:solidFill>
                  <a:srgbClr val="FF0000"/>
                </a:solidFill>
                <a:latin typeface="+mn-ea"/>
              </a:rPr>
              <a:t>CV</a:t>
            </a:r>
            <a:r>
              <a:rPr lang="zh-CN" altLang="en-US" sz="2400" b="1" dirty="0">
                <a:solidFill>
                  <a:srgbClr val="FF0000"/>
                </a:solidFill>
                <a:latin typeface="+mn-ea"/>
              </a:rPr>
              <a:t>策略来获得预测值从而生成第二阶段模型的特征，而是建立一个</a:t>
            </a:r>
            <a:r>
              <a:rPr lang="en-US" altLang="zh-CN" sz="2400" b="1" dirty="0">
                <a:solidFill>
                  <a:srgbClr val="FF0000"/>
                </a:solidFill>
                <a:latin typeface="+mn-ea"/>
              </a:rPr>
              <a:t>Holdout(</a:t>
            </a:r>
            <a:r>
              <a:rPr lang="zh-CN" altLang="en-US" sz="2400" b="1" dirty="0">
                <a:solidFill>
                  <a:srgbClr val="FF0000"/>
                </a:solidFill>
                <a:latin typeface="+mn-ea"/>
              </a:rPr>
              <a:t>留出</a:t>
            </a:r>
            <a:r>
              <a:rPr lang="en-US" altLang="zh-CN" sz="2400" b="1" dirty="0">
                <a:solidFill>
                  <a:srgbClr val="FF0000"/>
                </a:solidFill>
                <a:latin typeface="+mn-ea"/>
              </a:rPr>
              <a:t>)</a:t>
            </a:r>
            <a:r>
              <a:rPr lang="zh-CN" altLang="en-US" sz="2400" b="1" dirty="0">
                <a:solidFill>
                  <a:srgbClr val="FF0000"/>
                </a:solidFill>
                <a:latin typeface="+mn-ea"/>
              </a:rPr>
              <a:t>集</a:t>
            </a:r>
            <a:r>
              <a:rPr lang="zh-CN" altLang="en-US" sz="2400" dirty="0">
                <a:latin typeface="+mn-ea"/>
              </a:rPr>
              <a:t>，例如说</a:t>
            </a:r>
            <a:r>
              <a:rPr lang="en-US" altLang="zh-CN" sz="2400" dirty="0">
                <a:latin typeface="+mn-ea"/>
              </a:rPr>
              <a:t>10%</a:t>
            </a:r>
            <a:r>
              <a:rPr lang="zh-CN" altLang="en-US" sz="2400" dirty="0">
                <a:latin typeface="+mn-ea"/>
              </a:rPr>
              <a:t>的训练数据，第二阶段的</a:t>
            </a:r>
            <a:r>
              <a:rPr lang="en-US" altLang="zh-CN" sz="2400" dirty="0">
                <a:latin typeface="+mn-ea"/>
              </a:rPr>
              <a:t>stacker</a:t>
            </a:r>
            <a:r>
              <a:rPr lang="zh-CN" altLang="en-US" sz="2400" dirty="0">
                <a:latin typeface="+mn-ea"/>
              </a:rPr>
              <a:t>模型就基于第一阶段模型对这</a:t>
            </a:r>
            <a:r>
              <a:rPr lang="en-US" altLang="zh-CN" sz="2400" dirty="0">
                <a:latin typeface="+mn-ea"/>
              </a:rPr>
              <a:t>10%</a:t>
            </a:r>
            <a:r>
              <a:rPr lang="zh-CN" altLang="en-US" sz="2400" dirty="0">
                <a:latin typeface="+mn-ea"/>
              </a:rPr>
              <a:t>训练数据的预测值进行拟合。说白了，就是把</a:t>
            </a:r>
            <a:r>
              <a:rPr lang="en-US" altLang="zh-CN" sz="2400" dirty="0">
                <a:latin typeface="+mn-ea"/>
              </a:rPr>
              <a:t>Stacking</a:t>
            </a:r>
            <a:r>
              <a:rPr lang="zh-CN" altLang="en-US" sz="2400" dirty="0">
                <a:latin typeface="+mn-ea"/>
              </a:rPr>
              <a:t>流程中的</a:t>
            </a:r>
            <a:r>
              <a:rPr lang="en-US" altLang="zh-CN" sz="2400" dirty="0">
                <a:latin typeface="+mn-ea"/>
              </a:rPr>
              <a:t>K-Fold CV </a:t>
            </a:r>
            <a:r>
              <a:rPr lang="zh-CN" altLang="en-US" sz="2400" dirty="0">
                <a:latin typeface="+mn-ea"/>
              </a:rPr>
              <a:t>改成 </a:t>
            </a:r>
            <a:r>
              <a:rPr lang="en-US" altLang="zh-CN" sz="2400" dirty="0" err="1">
                <a:latin typeface="+mn-ea"/>
              </a:rPr>
              <a:t>HoldOut</a:t>
            </a:r>
            <a:r>
              <a:rPr lang="en-US" altLang="zh-CN" sz="2400" dirty="0">
                <a:latin typeface="+mn-ea"/>
              </a:rPr>
              <a:t> CV</a:t>
            </a:r>
            <a:r>
              <a:rPr lang="zh-CN" altLang="en-US" sz="2400" dirty="0">
                <a:latin typeface="+mn-ea"/>
              </a:rPr>
              <a:t>。</a:t>
            </a:r>
          </a:p>
        </p:txBody>
      </p:sp>
      <p:sp>
        <p:nvSpPr>
          <p:cNvPr id="13" name="文本框 12">
            <a:extLst>
              <a:ext uri="{FF2B5EF4-FFF2-40B4-BE49-F238E27FC236}">
                <a16:creationId xmlns:a16="http://schemas.microsoft.com/office/drawing/2014/main" id="{7FDBCA6C-7162-4C1D-BCAC-5BA92C12AD19}"/>
              </a:ext>
            </a:extLst>
          </p:cNvPr>
          <p:cNvSpPr txBox="1"/>
          <p:nvPr/>
        </p:nvSpPr>
        <p:spPr>
          <a:xfrm>
            <a:off x="2072081" y="5243114"/>
            <a:ext cx="6996418" cy="369332"/>
          </a:xfrm>
          <a:prstGeom prst="rect">
            <a:avLst/>
          </a:prstGeom>
          <a:noFill/>
        </p:spPr>
        <p:txBody>
          <a:bodyPr wrap="square" rtlCol="0">
            <a:spAutoFit/>
          </a:bodyPr>
          <a:lstStyle/>
          <a:p>
            <a:r>
              <a:rPr lang="zh-CN" altLang="en-US" dirty="0"/>
              <a:t>推荐必读文章</a:t>
            </a:r>
            <a:r>
              <a:rPr lang="en-US" altLang="zh-CN" dirty="0"/>
              <a:t>https://mlwave.com/kaggle-ensembling-guide/</a:t>
            </a:r>
            <a:endParaRPr lang="zh-CN" altLang="en-US" dirty="0"/>
          </a:p>
        </p:txBody>
      </p:sp>
    </p:spTree>
    <p:extLst>
      <p:ext uri="{BB962C8B-B14F-4D97-AF65-F5344CB8AC3E}">
        <p14:creationId xmlns:p14="http://schemas.microsoft.com/office/powerpoint/2010/main" val="37675729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FAB73BC-B049-4115-A692-8D63A059BFB8}" type="slidenum">
              <a:rPr lang="en-US" smtClean="0"/>
              <a:t>58</a:t>
            </a:fld>
            <a:endParaRPr lang="en-US" dirty="0"/>
          </a:p>
        </p:txBody>
      </p:sp>
      <p:sp>
        <p:nvSpPr>
          <p:cNvPr id="5" name="文本框 4"/>
          <p:cNvSpPr txBox="1"/>
          <p:nvPr/>
        </p:nvSpPr>
        <p:spPr>
          <a:xfrm>
            <a:off x="4896373" y="3113821"/>
            <a:ext cx="1915909" cy="923330"/>
          </a:xfrm>
          <a:prstGeom prst="rect">
            <a:avLst/>
          </a:prstGeom>
          <a:noFill/>
        </p:spPr>
        <p:txBody>
          <a:bodyPr wrap="none" rtlCol="0">
            <a:spAutoFit/>
          </a:bodyPr>
          <a:lstStyle/>
          <a:p>
            <a:r>
              <a:rPr lang="zh-CN" altLang="en-US" sz="5400" dirty="0">
                <a:solidFill>
                  <a:schemeClr val="accent2"/>
                </a:solidFill>
                <a:latin typeface="楷体" panose="02010609060101010101" pitchFamily="49" charset="-122"/>
                <a:ea typeface="楷体" panose="02010609060101010101" pitchFamily="49" charset="-122"/>
              </a:rPr>
              <a:t>谢 谢</a:t>
            </a:r>
            <a:endParaRPr lang="zh-CN" altLang="en-US" dirty="0">
              <a:solidFill>
                <a:schemeClr val="accent2"/>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705693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423351EE-21B1-483F-94BF-F4B8B15CE0E7}"/>
              </a:ext>
            </a:extLst>
          </p:cNvPr>
          <p:cNvPicPr>
            <a:picLocks noChangeAspect="1"/>
          </p:cNvPicPr>
          <p:nvPr/>
        </p:nvPicPr>
        <p:blipFill>
          <a:blip r:embed="rId3"/>
          <a:stretch>
            <a:fillRect/>
          </a:stretch>
        </p:blipFill>
        <p:spPr>
          <a:xfrm>
            <a:off x="2210286" y="1771857"/>
            <a:ext cx="7771428" cy="3314286"/>
          </a:xfrm>
          <a:prstGeom prst="rect">
            <a:avLst/>
          </a:prstGeom>
        </p:spPr>
      </p:pic>
      <p:sp>
        <p:nvSpPr>
          <p:cNvPr id="20" name="灯片编号占位符 5">
            <a:extLst>
              <a:ext uri="{FF2B5EF4-FFF2-40B4-BE49-F238E27FC236}">
                <a16:creationId xmlns:a16="http://schemas.microsoft.com/office/drawing/2014/main" id="{6581ABCB-A994-4C31-A49E-8561F8180BEB}"/>
              </a:ext>
            </a:extLst>
          </p:cNvPr>
          <p:cNvSpPr>
            <a:spLocks noGrp="1"/>
          </p:cNvSpPr>
          <p:nvPr>
            <p:ph type="sldNum" sz="quarter" idx="12"/>
          </p:nvPr>
        </p:nvSpPr>
        <p:spPr>
          <a:xfrm>
            <a:off x="9329530" y="6223828"/>
            <a:ext cx="1706217" cy="365125"/>
          </a:xfrm>
        </p:spPr>
        <p:txBody>
          <a:bodyPr/>
          <a:lstStyle/>
          <a:p>
            <a:fld id="{4FAB73BC-B049-4115-A692-8D63A059BFB8}" type="slidenum">
              <a:rPr lang="en-US" smtClean="0"/>
              <a:pPr/>
              <a:t>6</a:t>
            </a:fld>
            <a:endParaRPr lang="en-US" dirty="0"/>
          </a:p>
        </p:txBody>
      </p:sp>
      <p:sp>
        <p:nvSpPr>
          <p:cNvPr id="21" name="文本框 20">
            <a:extLst>
              <a:ext uri="{FF2B5EF4-FFF2-40B4-BE49-F238E27FC236}">
                <a16:creationId xmlns:a16="http://schemas.microsoft.com/office/drawing/2014/main" id="{E2CFF91E-C5DC-4B9D-9774-888286D93319}"/>
              </a:ext>
            </a:extLst>
          </p:cNvPr>
          <p:cNvSpPr txBox="1"/>
          <p:nvPr/>
        </p:nvSpPr>
        <p:spPr>
          <a:xfrm>
            <a:off x="720090" y="822960"/>
            <a:ext cx="3229058" cy="461665"/>
          </a:xfrm>
          <a:prstGeom prst="rect">
            <a:avLst/>
          </a:prstGeom>
          <a:noFill/>
        </p:spPr>
        <p:txBody>
          <a:bodyPr wrap="square" rtlCol="0">
            <a:spAutoFit/>
          </a:bodyPr>
          <a:lstStyle/>
          <a:p>
            <a:r>
              <a:rPr lang="zh-CN" altLang="en-US" sz="2400" b="1" dirty="0"/>
              <a:t>基本集成学习示意图</a:t>
            </a:r>
          </a:p>
        </p:txBody>
      </p:sp>
    </p:spTree>
    <p:extLst>
      <p:ext uri="{BB962C8B-B14F-4D97-AF65-F5344CB8AC3E}">
        <p14:creationId xmlns:p14="http://schemas.microsoft.com/office/powerpoint/2010/main" val="4135786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3C77F438-2EF1-4272-829A-F862532971B8}"/>
              </a:ext>
            </a:extLst>
          </p:cNvPr>
          <p:cNvSpPr txBox="1"/>
          <p:nvPr/>
        </p:nvSpPr>
        <p:spPr>
          <a:xfrm>
            <a:off x="2044645" y="2692397"/>
            <a:ext cx="8526780" cy="2308324"/>
          </a:xfrm>
          <a:prstGeom prst="rect">
            <a:avLst/>
          </a:prstGeom>
          <a:noFill/>
        </p:spPr>
        <p:txBody>
          <a:bodyPr wrap="square" rtlCol="0">
            <a:spAutoFit/>
          </a:bodyPr>
          <a:lstStyle/>
          <a:p>
            <a:r>
              <a:rPr lang="zh-CN" altLang="en-US" sz="4800" dirty="0"/>
              <a:t>三个臭皮匠一定赢过诸葛亮吗？</a:t>
            </a:r>
            <a:endParaRPr lang="en-US" altLang="zh-CN" sz="4800" dirty="0"/>
          </a:p>
          <a:p>
            <a:r>
              <a:rPr lang="zh-CN" altLang="en-US" sz="4800" dirty="0"/>
              <a:t>三个臭皮匠如何赢过诸葛亮呢？</a:t>
            </a:r>
          </a:p>
          <a:p>
            <a:endParaRPr lang="zh-CN" altLang="en-US" sz="4800" dirty="0"/>
          </a:p>
        </p:txBody>
      </p:sp>
      <p:sp>
        <p:nvSpPr>
          <p:cNvPr id="15" name="文本框 14">
            <a:extLst>
              <a:ext uri="{FF2B5EF4-FFF2-40B4-BE49-F238E27FC236}">
                <a16:creationId xmlns:a16="http://schemas.microsoft.com/office/drawing/2014/main" id="{21257F7D-3D31-4755-B1D5-0DDC82D94292}"/>
              </a:ext>
            </a:extLst>
          </p:cNvPr>
          <p:cNvSpPr txBox="1"/>
          <p:nvPr/>
        </p:nvSpPr>
        <p:spPr>
          <a:xfrm>
            <a:off x="994410" y="822960"/>
            <a:ext cx="3520440" cy="646331"/>
          </a:xfrm>
          <a:prstGeom prst="rect">
            <a:avLst/>
          </a:prstGeom>
          <a:noFill/>
        </p:spPr>
        <p:txBody>
          <a:bodyPr wrap="square" rtlCol="0">
            <a:spAutoFit/>
          </a:bodyPr>
          <a:lstStyle/>
          <a:p>
            <a:r>
              <a:rPr lang="zh-CN" altLang="en-US" sz="3600" b="1" dirty="0"/>
              <a:t>两个问题：</a:t>
            </a:r>
          </a:p>
        </p:txBody>
      </p:sp>
      <p:sp>
        <p:nvSpPr>
          <p:cNvPr id="6" name="灯片编号占位符 5">
            <a:extLst>
              <a:ext uri="{FF2B5EF4-FFF2-40B4-BE49-F238E27FC236}">
                <a16:creationId xmlns:a16="http://schemas.microsoft.com/office/drawing/2014/main" id="{7ACF2E00-C6B5-4D8C-B9E0-B5B9EFA805AD}"/>
              </a:ext>
            </a:extLst>
          </p:cNvPr>
          <p:cNvSpPr>
            <a:spLocks noGrp="1"/>
          </p:cNvSpPr>
          <p:nvPr>
            <p:ph type="sldNum" sz="quarter" idx="12"/>
          </p:nvPr>
        </p:nvSpPr>
        <p:spPr>
          <a:xfrm>
            <a:off x="9329530" y="6223828"/>
            <a:ext cx="1706217" cy="365125"/>
          </a:xfrm>
        </p:spPr>
        <p:txBody>
          <a:bodyPr/>
          <a:lstStyle/>
          <a:p>
            <a:fld id="{4FAB73BC-B049-4115-A692-8D63A059BFB8}" type="slidenum">
              <a:rPr lang="en-US" smtClean="0"/>
              <a:pPr/>
              <a:t>7</a:t>
            </a:fld>
            <a:endParaRPr lang="en-US" dirty="0"/>
          </a:p>
        </p:txBody>
      </p:sp>
    </p:spTree>
    <p:extLst>
      <p:ext uri="{BB962C8B-B14F-4D97-AF65-F5344CB8AC3E}">
        <p14:creationId xmlns:p14="http://schemas.microsoft.com/office/powerpoint/2010/main" val="1548938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7ACF2E00-C6B5-4D8C-B9E0-B5B9EFA805AD}"/>
              </a:ext>
            </a:extLst>
          </p:cNvPr>
          <p:cNvSpPr>
            <a:spLocks noGrp="1"/>
          </p:cNvSpPr>
          <p:nvPr>
            <p:ph type="sldNum" sz="quarter" idx="12"/>
          </p:nvPr>
        </p:nvSpPr>
        <p:spPr>
          <a:xfrm>
            <a:off x="9329530" y="6223828"/>
            <a:ext cx="1706217" cy="365125"/>
          </a:xfrm>
        </p:spPr>
        <p:txBody>
          <a:bodyPr/>
          <a:lstStyle/>
          <a:p>
            <a:fld id="{4FAB73BC-B049-4115-A692-8D63A059BFB8}" type="slidenum">
              <a:rPr lang="en-US" smtClean="0"/>
              <a:pPr/>
              <a:t>8</a:t>
            </a:fld>
            <a:endParaRPr lang="en-US" dirty="0"/>
          </a:p>
        </p:txBody>
      </p:sp>
      <p:pic>
        <p:nvPicPr>
          <p:cNvPr id="2" name="图片 1">
            <a:extLst>
              <a:ext uri="{FF2B5EF4-FFF2-40B4-BE49-F238E27FC236}">
                <a16:creationId xmlns:a16="http://schemas.microsoft.com/office/drawing/2014/main" id="{33B6DA8D-B02C-4D6E-B78A-67C19F07359F}"/>
              </a:ext>
            </a:extLst>
          </p:cNvPr>
          <p:cNvPicPr>
            <a:picLocks noChangeAspect="1"/>
          </p:cNvPicPr>
          <p:nvPr/>
        </p:nvPicPr>
        <p:blipFill>
          <a:blip r:embed="rId3"/>
          <a:stretch>
            <a:fillRect/>
          </a:stretch>
        </p:blipFill>
        <p:spPr>
          <a:xfrm>
            <a:off x="1234440" y="1371600"/>
            <a:ext cx="9612630" cy="3920490"/>
          </a:xfrm>
          <a:prstGeom prst="rect">
            <a:avLst/>
          </a:prstGeom>
        </p:spPr>
      </p:pic>
    </p:spTree>
    <p:extLst>
      <p:ext uri="{BB962C8B-B14F-4D97-AF65-F5344CB8AC3E}">
        <p14:creationId xmlns:p14="http://schemas.microsoft.com/office/powerpoint/2010/main" val="2399398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7ACF2E00-C6B5-4D8C-B9E0-B5B9EFA805AD}"/>
              </a:ext>
            </a:extLst>
          </p:cNvPr>
          <p:cNvSpPr>
            <a:spLocks noGrp="1"/>
          </p:cNvSpPr>
          <p:nvPr>
            <p:ph type="sldNum" sz="quarter" idx="12"/>
          </p:nvPr>
        </p:nvSpPr>
        <p:spPr>
          <a:xfrm>
            <a:off x="9329530" y="6223828"/>
            <a:ext cx="1706217" cy="365125"/>
          </a:xfrm>
        </p:spPr>
        <p:txBody>
          <a:bodyPr/>
          <a:lstStyle/>
          <a:p>
            <a:fld id="{4FAB73BC-B049-4115-A692-8D63A059BFB8}" type="slidenum">
              <a:rPr lang="en-US" smtClean="0"/>
              <a:pPr/>
              <a:t>9</a:t>
            </a:fld>
            <a:endParaRPr lang="en-US" dirty="0"/>
          </a:p>
        </p:txBody>
      </p:sp>
      <p:sp>
        <p:nvSpPr>
          <p:cNvPr id="3" name="文本框 2">
            <a:extLst>
              <a:ext uri="{FF2B5EF4-FFF2-40B4-BE49-F238E27FC236}">
                <a16:creationId xmlns:a16="http://schemas.microsoft.com/office/drawing/2014/main" id="{8B4B6FEC-5CC9-4466-BFCC-1B6A11F048DD}"/>
              </a:ext>
            </a:extLst>
          </p:cNvPr>
          <p:cNvSpPr txBox="1"/>
          <p:nvPr/>
        </p:nvSpPr>
        <p:spPr>
          <a:xfrm>
            <a:off x="640080" y="834390"/>
            <a:ext cx="5029200" cy="646331"/>
          </a:xfrm>
          <a:prstGeom prst="rect">
            <a:avLst/>
          </a:prstGeom>
          <a:noFill/>
        </p:spPr>
        <p:txBody>
          <a:bodyPr wrap="square" rtlCol="0">
            <a:spAutoFit/>
          </a:bodyPr>
          <a:lstStyle/>
          <a:p>
            <a:r>
              <a:rPr lang="zh-CN" altLang="en-US" sz="3600" b="1" dirty="0"/>
              <a:t>集成学习中的结合策略</a:t>
            </a:r>
          </a:p>
        </p:txBody>
      </p:sp>
      <p:sp>
        <p:nvSpPr>
          <p:cNvPr id="8" name="文本框 7">
            <a:extLst>
              <a:ext uri="{FF2B5EF4-FFF2-40B4-BE49-F238E27FC236}">
                <a16:creationId xmlns:a16="http://schemas.microsoft.com/office/drawing/2014/main" id="{A831C768-074A-4ED2-92EE-5B575E50DD5D}"/>
              </a:ext>
            </a:extLst>
          </p:cNvPr>
          <p:cNvSpPr txBox="1"/>
          <p:nvPr/>
        </p:nvSpPr>
        <p:spPr>
          <a:xfrm>
            <a:off x="1142996" y="2137410"/>
            <a:ext cx="7523926" cy="2610843"/>
          </a:xfrm>
          <a:prstGeom prst="rect">
            <a:avLst/>
          </a:prstGeom>
          <a:noFill/>
        </p:spPr>
        <p:txBody>
          <a:bodyPr wrap="square" rtlCol="0">
            <a:spAutoFit/>
          </a:bodyPr>
          <a:lstStyle/>
          <a:p>
            <a:pPr marL="342900" indent="-342900">
              <a:lnSpc>
                <a:spcPct val="150000"/>
              </a:lnSpc>
              <a:buFont typeface="Wingdings" panose="05000000000000000000" pitchFamily="2" charset="2"/>
              <a:buChar char="n"/>
            </a:pPr>
            <a:r>
              <a:rPr lang="zh-CN" altLang="en-US" sz="2800" dirty="0"/>
              <a:t>平均法：简单平均和加权平均</a:t>
            </a:r>
            <a:endParaRPr lang="en-US" altLang="zh-CN" sz="2800" dirty="0"/>
          </a:p>
          <a:p>
            <a:pPr marL="342900" indent="-342900">
              <a:lnSpc>
                <a:spcPct val="150000"/>
              </a:lnSpc>
              <a:buFont typeface="Wingdings" panose="05000000000000000000" pitchFamily="2" charset="2"/>
              <a:buChar char="n"/>
            </a:pPr>
            <a:r>
              <a:rPr lang="zh-CN" altLang="en-US" sz="2800" dirty="0"/>
              <a:t>投票法：绝对多数投票法和相对多数投票法</a:t>
            </a:r>
            <a:endParaRPr lang="en-US" altLang="zh-CN" sz="2800" dirty="0"/>
          </a:p>
          <a:p>
            <a:pPr marL="342900" indent="-342900">
              <a:lnSpc>
                <a:spcPct val="150000"/>
              </a:lnSpc>
              <a:buFont typeface="Wingdings" panose="05000000000000000000" pitchFamily="2" charset="2"/>
              <a:buChar char="n"/>
            </a:pPr>
            <a:r>
              <a:rPr lang="zh-CN" altLang="en-US" sz="2800" dirty="0"/>
              <a:t>学习法：</a:t>
            </a:r>
            <a:r>
              <a:rPr lang="en-US" altLang="zh-CN" sz="2800" dirty="0"/>
              <a:t>stacking</a:t>
            </a:r>
            <a:r>
              <a:rPr lang="zh-CN" altLang="en-US" sz="2800" dirty="0"/>
              <a:t>和</a:t>
            </a:r>
            <a:r>
              <a:rPr lang="en-US" altLang="zh-CN" sz="2800" dirty="0"/>
              <a:t>blending</a:t>
            </a:r>
          </a:p>
          <a:p>
            <a:pPr marL="342900" indent="-342900">
              <a:lnSpc>
                <a:spcPct val="150000"/>
              </a:lnSpc>
              <a:buFont typeface="Wingdings" panose="05000000000000000000" pitchFamily="2" charset="2"/>
              <a:buChar char="n"/>
            </a:pPr>
            <a:endParaRPr lang="zh-CN" altLang="en-US" sz="2800" dirty="0"/>
          </a:p>
        </p:txBody>
      </p:sp>
    </p:spTree>
    <p:extLst>
      <p:ext uri="{BB962C8B-B14F-4D97-AF65-F5344CB8AC3E}">
        <p14:creationId xmlns:p14="http://schemas.microsoft.com/office/powerpoint/2010/main" val="1792178257"/>
      </p:ext>
    </p:extLst>
  </p:cSld>
  <p:clrMapOvr>
    <a:masterClrMapping/>
  </p:clrMapOvr>
</p:sld>
</file>

<file path=ppt/theme/theme1.xml><?xml version="1.0" encoding="utf-8"?>
<a:theme xmlns:a="http://schemas.openxmlformats.org/drawingml/2006/main" name="基础">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ACC63D00-1EE0-4159-BF5A-6FF02000B71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TM03457503[[fn=引用]]</Template>
  <TotalTime>18</TotalTime>
  <Words>4597</Words>
  <Application>Microsoft Office PowerPoint</Application>
  <PresentationFormat>宽屏</PresentationFormat>
  <Paragraphs>552</Paragraphs>
  <Slides>58</Slides>
  <Notes>53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58</vt:i4>
      </vt:variant>
    </vt:vector>
  </HeadingPairs>
  <TitlesOfParts>
    <vt:vector size="66" baseType="lpstr">
      <vt:lpstr>等线</vt:lpstr>
      <vt:lpstr>楷体</vt:lpstr>
      <vt:lpstr>宋体</vt:lpstr>
      <vt:lpstr>Cambria Math</vt:lpstr>
      <vt:lpstr>Corbel</vt:lpstr>
      <vt:lpstr>Times New Roman</vt:lpstr>
      <vt:lpstr>Wingdings</vt:lpstr>
      <vt:lpstr>基础</vt:lpstr>
      <vt:lpstr>  集成学习</vt:lpstr>
      <vt:lpstr>内容概要</vt:lpstr>
      <vt:lpstr>什么是集成学习</vt:lpstr>
      <vt:lpstr>集成学习重要概念</vt:lpstr>
      <vt:lpstr>集成学习重要概念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Adaboost分类损失函数优化</vt:lpstr>
      <vt:lpstr>Adaboost分类损失函数优化</vt:lpstr>
      <vt:lpstr>Adaboost分类损失函数优化</vt:lpstr>
      <vt:lpstr>Adaboost分类损失函数优化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新生入伙指南</dc:title>
  <dc:creator>Xiang Zhang</dc:creator>
  <cp:lastModifiedBy>Hongtao Wang</cp:lastModifiedBy>
  <cp:revision>2114</cp:revision>
  <dcterms:created xsi:type="dcterms:W3CDTF">2017-08-11T01:04:25Z</dcterms:created>
  <dcterms:modified xsi:type="dcterms:W3CDTF">2019-11-27T11:16:24Z</dcterms:modified>
</cp:coreProperties>
</file>