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1"/>
  </p:notesMasterIdLst>
  <p:sldIdLst>
    <p:sldId id="256" r:id="rId2"/>
    <p:sldId id="448" r:id="rId3"/>
    <p:sldId id="449" r:id="rId4"/>
    <p:sldId id="502" r:id="rId5"/>
    <p:sldId id="491" r:id="rId6"/>
    <p:sldId id="492" r:id="rId7"/>
    <p:sldId id="501" r:id="rId8"/>
    <p:sldId id="503" r:id="rId9"/>
    <p:sldId id="463" r:id="rId10"/>
    <p:sldId id="450" r:id="rId11"/>
    <p:sldId id="451" r:id="rId12"/>
    <p:sldId id="460" r:id="rId13"/>
    <p:sldId id="464" r:id="rId14"/>
    <p:sldId id="504" r:id="rId15"/>
    <p:sldId id="465" r:id="rId16"/>
    <p:sldId id="466" r:id="rId17"/>
    <p:sldId id="490" r:id="rId18"/>
    <p:sldId id="483" r:id="rId19"/>
    <p:sldId id="495" r:id="rId20"/>
    <p:sldId id="468" r:id="rId21"/>
    <p:sldId id="493" r:id="rId22"/>
    <p:sldId id="469" r:id="rId23"/>
    <p:sldId id="484" r:id="rId24"/>
    <p:sldId id="505" r:id="rId25"/>
    <p:sldId id="506" r:id="rId26"/>
    <p:sldId id="507" r:id="rId27"/>
    <p:sldId id="485" r:id="rId28"/>
    <p:sldId id="486" r:id="rId29"/>
    <p:sldId id="487" r:id="rId30"/>
    <p:sldId id="476" r:id="rId31"/>
    <p:sldId id="488" r:id="rId32"/>
    <p:sldId id="496" r:id="rId33"/>
    <p:sldId id="497" r:id="rId34"/>
    <p:sldId id="499" r:id="rId35"/>
    <p:sldId id="494" r:id="rId36"/>
    <p:sldId id="489" r:id="rId37"/>
    <p:sldId id="477" r:id="rId38"/>
    <p:sldId id="500" r:id="rId39"/>
    <p:sldId id="447"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48"/>
            <p14:sldId id="449"/>
            <p14:sldId id="502"/>
            <p14:sldId id="491"/>
            <p14:sldId id="492"/>
            <p14:sldId id="501"/>
            <p14:sldId id="503"/>
            <p14:sldId id="463"/>
            <p14:sldId id="450"/>
            <p14:sldId id="451"/>
            <p14:sldId id="460"/>
            <p14:sldId id="464"/>
            <p14:sldId id="504"/>
            <p14:sldId id="465"/>
            <p14:sldId id="466"/>
            <p14:sldId id="490"/>
            <p14:sldId id="483"/>
            <p14:sldId id="495"/>
            <p14:sldId id="468"/>
            <p14:sldId id="493"/>
            <p14:sldId id="469"/>
            <p14:sldId id="484"/>
            <p14:sldId id="505"/>
            <p14:sldId id="506"/>
            <p14:sldId id="507"/>
            <p14:sldId id="485"/>
            <p14:sldId id="486"/>
            <p14:sldId id="487"/>
            <p14:sldId id="476"/>
            <p14:sldId id="488"/>
            <p14:sldId id="496"/>
            <p14:sldId id="497"/>
            <p14:sldId id="499"/>
            <p14:sldId id="494"/>
            <p14:sldId id="489"/>
            <p14:sldId id="477"/>
            <p14:sldId id="500"/>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62" d="100"/>
          <a:sy n="62" d="100"/>
        </p:scale>
        <p:origin x="1208" y="37"/>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hProcess6" loCatId="process" qsTypeId="urn:microsoft.com/office/officeart/2005/8/quickstyle/simple5"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1</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2</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3</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97C498C3-B6DD-4290-809A-7F41DCC94602}">
      <dgm:prSet/>
      <dgm:spPr/>
      <dgm:t>
        <a:bodyPr/>
        <a:lstStyle/>
        <a:p>
          <a:r>
            <a:rPr lang="zh-CN" altLang="en-US" sz="2800" dirty="0"/>
            <a:t>定义网络</a:t>
          </a:r>
          <a:endParaRPr lang="zh-TW" altLang="en-US" sz="2800" dirty="0"/>
        </a:p>
      </dgm:t>
    </dgm:pt>
    <dgm:pt modelId="{6314B85C-C1B5-4C04-BF45-32703679BBBA}" type="parTrans" cxnId="{2444E9F2-EEFC-4FDE-A1A5-773A690FCD99}">
      <dgm:prSet/>
      <dgm:spPr/>
      <dgm:t>
        <a:bodyPr/>
        <a:lstStyle/>
        <a:p>
          <a:endParaRPr lang="zh-CN" altLang="en-US"/>
        </a:p>
      </dgm:t>
    </dgm:pt>
    <dgm:pt modelId="{358CAB3F-6F45-413B-A28E-E7A5D580FDF8}" type="sibTrans" cxnId="{2444E9F2-EEFC-4FDE-A1A5-773A690FCD99}">
      <dgm:prSet/>
      <dgm:spPr/>
      <dgm:t>
        <a:bodyPr/>
        <a:lstStyle/>
        <a:p>
          <a:endParaRPr lang="zh-CN" altLang="en-US"/>
        </a:p>
      </dgm:t>
    </dgm:pt>
    <dgm:pt modelId="{854A7D3E-C7E2-40B6-99D5-A6D8684A36A8}">
      <dgm:prSet/>
      <dgm:spPr/>
      <dgm:t>
        <a:bodyPr/>
        <a:lstStyle/>
        <a:p>
          <a:r>
            <a:rPr lang="zh-CN" altLang="en-US" sz="2800" dirty="0"/>
            <a:t>损失函数</a:t>
          </a:r>
          <a:endParaRPr lang="zh-TW" altLang="en-US" sz="2800" dirty="0"/>
        </a:p>
      </dgm:t>
    </dgm:pt>
    <dgm:pt modelId="{E2C9C274-FA30-427A-936A-05EA62464929}" type="parTrans" cxnId="{54045EA9-E1C2-4191-A908-F03A56174CBF}">
      <dgm:prSet/>
      <dgm:spPr/>
      <dgm:t>
        <a:bodyPr/>
        <a:lstStyle/>
        <a:p>
          <a:endParaRPr lang="zh-CN" altLang="en-US"/>
        </a:p>
      </dgm:t>
    </dgm:pt>
    <dgm:pt modelId="{8EAD3175-F7E4-4F81-B10F-5B52A5BCC1C8}" type="sibTrans" cxnId="{54045EA9-E1C2-4191-A908-F03A56174CBF}">
      <dgm:prSet/>
      <dgm:spPr/>
      <dgm:t>
        <a:bodyPr/>
        <a:lstStyle/>
        <a:p>
          <a:endParaRPr lang="zh-CN" altLang="en-US"/>
        </a:p>
      </dgm:t>
    </dgm:pt>
    <dgm:pt modelId="{8D04D858-8F20-4902-A6A2-A63AACE33B61}">
      <dgm:prSet/>
      <dgm:spPr/>
      <dgm:t>
        <a:bodyPr/>
        <a:lstStyle/>
        <a:p>
          <a:r>
            <a:rPr lang="zh-CN" altLang="en-US" sz="2800" dirty="0"/>
            <a:t>优化</a:t>
          </a:r>
          <a:endParaRPr lang="zh-TW" altLang="en-US" sz="2800" dirty="0"/>
        </a:p>
      </dgm:t>
    </dgm:pt>
    <dgm:pt modelId="{C723E8C3-242A-4E6E-AC85-5D7E41B4A677}" type="parTrans" cxnId="{DE8EB4F4-1C1B-4070-80FB-260E47B69A00}">
      <dgm:prSet/>
      <dgm:spPr/>
      <dgm:t>
        <a:bodyPr/>
        <a:lstStyle/>
        <a:p>
          <a:endParaRPr lang="zh-CN" altLang="en-US"/>
        </a:p>
      </dgm:t>
    </dgm:pt>
    <dgm:pt modelId="{49B7BD17-658F-45A2-8200-F2AD8B0B96D6}" type="sibTrans" cxnId="{DE8EB4F4-1C1B-4070-80FB-260E47B69A00}">
      <dgm:prSet/>
      <dgm:spPr/>
      <dgm:t>
        <a:bodyPr/>
        <a:lstStyle/>
        <a:p>
          <a:endParaRPr lang="zh-CN" altLang="en-US"/>
        </a:p>
      </dgm:t>
    </dgm:pt>
    <dgm:pt modelId="{A5E42E5A-1F14-444C-8D42-E6AA57977A47}" type="pres">
      <dgm:prSet presAssocID="{7ABBEAF7-C373-4176-BC82-DCCB6D5E3E26}" presName="theList" presStyleCnt="0">
        <dgm:presLayoutVars>
          <dgm:dir/>
          <dgm:animLvl val="lvl"/>
          <dgm:resizeHandles val="exact"/>
        </dgm:presLayoutVars>
      </dgm:prSet>
      <dgm:spPr/>
    </dgm:pt>
    <dgm:pt modelId="{49C10FD1-8373-4D80-8FE4-8C8DA1BC5B98}" type="pres">
      <dgm:prSet presAssocID="{801111EC-7761-4006-9B8D-BDD3478D6A0C}" presName="compNode" presStyleCnt="0"/>
      <dgm:spPr/>
    </dgm:pt>
    <dgm:pt modelId="{018F3831-3850-49DD-9A6B-D4223B9AB88A}" type="pres">
      <dgm:prSet presAssocID="{801111EC-7761-4006-9B8D-BDD3478D6A0C}" presName="noGeometry" presStyleCnt="0"/>
      <dgm:spPr/>
    </dgm:pt>
    <dgm:pt modelId="{B26D808F-7151-45D8-B910-A78C7EC5D375}" type="pres">
      <dgm:prSet presAssocID="{801111EC-7761-4006-9B8D-BDD3478D6A0C}" presName="childTextVisible" presStyleLbl="bgAccFollowNode1" presStyleIdx="0" presStyleCnt="3">
        <dgm:presLayoutVars>
          <dgm:bulletEnabled val="1"/>
        </dgm:presLayoutVars>
      </dgm:prSet>
      <dgm:spPr/>
    </dgm:pt>
    <dgm:pt modelId="{64FA673D-026D-4EF2-8FE1-D1290C6692DE}" type="pres">
      <dgm:prSet presAssocID="{801111EC-7761-4006-9B8D-BDD3478D6A0C}" presName="childTextHidden" presStyleLbl="bgAccFollowNode1" presStyleIdx="0" presStyleCnt="3"/>
      <dgm:spPr/>
    </dgm:pt>
    <dgm:pt modelId="{26507422-5EB3-4794-954B-10F5496864B4}" type="pres">
      <dgm:prSet presAssocID="{801111EC-7761-4006-9B8D-BDD3478D6A0C}" presName="parentText" presStyleLbl="node1" presStyleIdx="0" presStyleCnt="3">
        <dgm:presLayoutVars>
          <dgm:chMax val="1"/>
          <dgm:bulletEnabled val="1"/>
        </dgm:presLayoutVars>
      </dgm:prSet>
      <dgm:spPr/>
    </dgm:pt>
    <dgm:pt modelId="{F0AA544F-1805-4054-93CC-2107DC2D7D81}" type="pres">
      <dgm:prSet presAssocID="{801111EC-7761-4006-9B8D-BDD3478D6A0C}" presName="aSpace" presStyleCnt="0"/>
      <dgm:spPr/>
    </dgm:pt>
    <dgm:pt modelId="{0D0AD100-C8D5-475D-B652-CBFDAD990A70}" type="pres">
      <dgm:prSet presAssocID="{380F6D09-15D5-4E2B-BF8A-CECE4B7C4A20}" presName="compNode" presStyleCnt="0"/>
      <dgm:spPr/>
    </dgm:pt>
    <dgm:pt modelId="{CE668467-9A71-48D5-9668-F140D20EF8F9}" type="pres">
      <dgm:prSet presAssocID="{380F6D09-15D5-4E2B-BF8A-CECE4B7C4A20}" presName="noGeometry" presStyleCnt="0"/>
      <dgm:spPr/>
    </dgm:pt>
    <dgm:pt modelId="{63BF4F9E-DFD3-4F32-BB83-EDA34B3186AB}" type="pres">
      <dgm:prSet presAssocID="{380F6D09-15D5-4E2B-BF8A-CECE4B7C4A20}" presName="childTextVisible" presStyleLbl="bgAccFollowNode1" presStyleIdx="1" presStyleCnt="3">
        <dgm:presLayoutVars>
          <dgm:bulletEnabled val="1"/>
        </dgm:presLayoutVars>
      </dgm:prSet>
      <dgm:spPr/>
    </dgm:pt>
    <dgm:pt modelId="{56FD2A42-E9D7-4817-8A00-A6180A37758A}" type="pres">
      <dgm:prSet presAssocID="{380F6D09-15D5-4E2B-BF8A-CECE4B7C4A20}" presName="childTextHidden" presStyleLbl="bgAccFollowNode1" presStyleIdx="1" presStyleCnt="3"/>
      <dgm:spPr/>
    </dgm:pt>
    <dgm:pt modelId="{BD20842E-DDAC-4D2A-81A6-5E7B3DC6A9BA}" type="pres">
      <dgm:prSet presAssocID="{380F6D09-15D5-4E2B-BF8A-CECE4B7C4A20}" presName="parentText" presStyleLbl="node1" presStyleIdx="1" presStyleCnt="3">
        <dgm:presLayoutVars>
          <dgm:chMax val="1"/>
          <dgm:bulletEnabled val="1"/>
        </dgm:presLayoutVars>
      </dgm:prSet>
      <dgm:spPr/>
    </dgm:pt>
    <dgm:pt modelId="{D1551DF3-10EE-4460-8C6B-8F66703DA7F7}" type="pres">
      <dgm:prSet presAssocID="{380F6D09-15D5-4E2B-BF8A-CECE4B7C4A20}" presName="aSpace" presStyleCnt="0"/>
      <dgm:spPr/>
    </dgm:pt>
    <dgm:pt modelId="{20F60610-F71F-4DA0-8D4B-245E93FB2FAA}" type="pres">
      <dgm:prSet presAssocID="{680F7195-4FD3-481E-8A2B-5AD54C8280AB}" presName="compNode" presStyleCnt="0"/>
      <dgm:spPr/>
    </dgm:pt>
    <dgm:pt modelId="{6E8193CF-467D-424C-881E-873B8B07C5A2}" type="pres">
      <dgm:prSet presAssocID="{680F7195-4FD3-481E-8A2B-5AD54C8280AB}" presName="noGeometry" presStyleCnt="0"/>
      <dgm:spPr/>
    </dgm:pt>
    <dgm:pt modelId="{25708548-ACE5-456A-9BB2-8335CF56201B}" type="pres">
      <dgm:prSet presAssocID="{680F7195-4FD3-481E-8A2B-5AD54C8280AB}" presName="childTextVisible" presStyleLbl="bgAccFollowNode1" presStyleIdx="2" presStyleCnt="3">
        <dgm:presLayoutVars>
          <dgm:bulletEnabled val="1"/>
        </dgm:presLayoutVars>
      </dgm:prSet>
      <dgm:spPr/>
    </dgm:pt>
    <dgm:pt modelId="{6CD1B83E-A39D-4414-BCC7-A9116F1953AE}" type="pres">
      <dgm:prSet presAssocID="{680F7195-4FD3-481E-8A2B-5AD54C8280AB}" presName="childTextHidden" presStyleLbl="bgAccFollowNode1" presStyleIdx="2" presStyleCnt="3"/>
      <dgm:spPr/>
    </dgm:pt>
    <dgm:pt modelId="{51AD05C7-9BB6-4F43-AAA2-1D0412419A6C}" type="pres">
      <dgm:prSet presAssocID="{680F7195-4FD3-481E-8A2B-5AD54C8280AB}" presName="parentText" presStyleLbl="node1" presStyleIdx="2" presStyleCnt="3">
        <dgm:presLayoutVars>
          <dgm:chMax val="1"/>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BC9680F-BC80-4FAE-BF94-0E90F34E4838}" type="presOf" srcId="{380F6D09-15D5-4E2B-BF8A-CECE4B7C4A20}" destId="{BD20842E-DDAC-4D2A-81A6-5E7B3DC6A9BA}" srcOrd="0" destOrd="0" presId="urn:microsoft.com/office/officeart/2005/8/layout/hProcess6"/>
    <dgm:cxn modelId="{817FAE28-7A67-410A-8AAA-0D47EE688E3B}" type="presOf" srcId="{8D04D858-8F20-4902-A6A2-A63AACE33B61}" destId="{25708548-ACE5-456A-9BB2-8335CF56201B}" srcOrd="0" destOrd="0" presId="urn:microsoft.com/office/officeart/2005/8/layout/hProcess6"/>
    <dgm:cxn modelId="{3796133B-9324-48E1-895B-CB33B607472F}" srcId="{7ABBEAF7-C373-4176-BC82-DCCB6D5E3E26}" destId="{680F7195-4FD3-481E-8A2B-5AD54C8280AB}" srcOrd="2" destOrd="0" parTransId="{E0770B27-10B9-4E3F-A134-B86908A61FFE}" sibTransId="{382B596D-4079-47F6-BAC4-80EDB1CFB95D}"/>
    <dgm:cxn modelId="{AEB5C264-9299-433C-ADC7-E08F9F77A7D3}" type="presOf" srcId="{7ABBEAF7-C373-4176-BC82-DCCB6D5E3E26}" destId="{A5E42E5A-1F14-444C-8D42-E6AA57977A47}" srcOrd="0" destOrd="0" presId="urn:microsoft.com/office/officeart/2005/8/layout/hProcess6"/>
    <dgm:cxn modelId="{0E020966-40CD-4C1C-8889-E10C2A492ED5}" type="presOf" srcId="{680F7195-4FD3-481E-8A2B-5AD54C8280AB}" destId="{51AD05C7-9BB6-4F43-AAA2-1D0412419A6C}" srcOrd="0" destOrd="0" presId="urn:microsoft.com/office/officeart/2005/8/layout/hProcess6"/>
    <dgm:cxn modelId="{979AB58B-F601-4A02-9211-A25BA7A6DA75}" type="presOf" srcId="{97C498C3-B6DD-4290-809A-7F41DCC94602}" destId="{64FA673D-026D-4EF2-8FE1-D1290C6692DE}" srcOrd="1" destOrd="0" presId="urn:microsoft.com/office/officeart/2005/8/layout/hProcess6"/>
    <dgm:cxn modelId="{7DBA789E-FBE8-47EE-B779-737798DB8CF2}" srcId="{7ABBEAF7-C373-4176-BC82-DCCB6D5E3E26}" destId="{380F6D09-15D5-4E2B-BF8A-CECE4B7C4A20}" srcOrd="1" destOrd="0" parTransId="{35DF94FE-4269-42A8-B274-51E32D4D5D54}" sibTransId="{D60C5607-81DE-4CC8-91B3-C56E5666A49F}"/>
    <dgm:cxn modelId="{8B90B3A2-4D2C-4FEB-9F35-4639FF461F9B}" type="presOf" srcId="{8D04D858-8F20-4902-A6A2-A63AACE33B61}" destId="{6CD1B83E-A39D-4414-BCC7-A9116F1953AE}" srcOrd="1" destOrd="0" presId="urn:microsoft.com/office/officeart/2005/8/layout/hProcess6"/>
    <dgm:cxn modelId="{54045EA9-E1C2-4191-A908-F03A56174CBF}" srcId="{380F6D09-15D5-4E2B-BF8A-CECE4B7C4A20}" destId="{854A7D3E-C7E2-40B6-99D5-A6D8684A36A8}" srcOrd="0" destOrd="0" parTransId="{E2C9C274-FA30-427A-936A-05EA62464929}" sibTransId="{8EAD3175-F7E4-4F81-B10F-5B52A5BCC1C8}"/>
    <dgm:cxn modelId="{BCFC2FBE-7595-4511-99E4-2BAE50FB7AE8}" type="presOf" srcId="{801111EC-7761-4006-9B8D-BDD3478D6A0C}" destId="{26507422-5EB3-4794-954B-10F5496864B4}" srcOrd="0" destOrd="0" presId="urn:microsoft.com/office/officeart/2005/8/layout/hProcess6"/>
    <dgm:cxn modelId="{8D26CED0-6985-4AB1-A4FC-D1124A811014}" type="presOf" srcId="{854A7D3E-C7E2-40B6-99D5-A6D8684A36A8}" destId="{56FD2A42-E9D7-4817-8A00-A6180A37758A}" srcOrd="1" destOrd="0" presId="urn:microsoft.com/office/officeart/2005/8/layout/hProcess6"/>
    <dgm:cxn modelId="{231DC6DA-A416-4900-BE47-9E2689E7661F}" type="presOf" srcId="{854A7D3E-C7E2-40B6-99D5-A6D8684A36A8}" destId="{63BF4F9E-DFD3-4F32-BB83-EDA34B3186AB}" srcOrd="0" destOrd="0" presId="urn:microsoft.com/office/officeart/2005/8/layout/hProcess6"/>
    <dgm:cxn modelId="{F6632FE9-3F07-4AC2-A8FC-AECA14EA9AEC}" type="presOf" srcId="{97C498C3-B6DD-4290-809A-7F41DCC94602}" destId="{B26D808F-7151-45D8-B910-A78C7EC5D375}" srcOrd="0" destOrd="0" presId="urn:microsoft.com/office/officeart/2005/8/layout/hProcess6"/>
    <dgm:cxn modelId="{2444E9F2-EEFC-4FDE-A1A5-773A690FCD99}" srcId="{801111EC-7761-4006-9B8D-BDD3478D6A0C}" destId="{97C498C3-B6DD-4290-809A-7F41DCC94602}" srcOrd="0" destOrd="0" parTransId="{6314B85C-C1B5-4C04-BF45-32703679BBBA}" sibTransId="{358CAB3F-6F45-413B-A28E-E7A5D580FDF8}"/>
    <dgm:cxn modelId="{DE8EB4F4-1C1B-4070-80FB-260E47B69A00}" srcId="{680F7195-4FD3-481E-8A2B-5AD54C8280AB}" destId="{8D04D858-8F20-4902-A6A2-A63AACE33B61}" srcOrd="0" destOrd="0" parTransId="{C723E8C3-242A-4E6E-AC85-5D7E41B4A677}" sibTransId="{49B7BD17-658F-45A2-8200-F2AD8B0B96D6}"/>
    <dgm:cxn modelId="{AA1D2459-77EE-473C-A8A3-AACB744037F8}" type="presParOf" srcId="{A5E42E5A-1F14-444C-8D42-E6AA57977A47}" destId="{49C10FD1-8373-4D80-8FE4-8C8DA1BC5B98}" srcOrd="0" destOrd="0" presId="urn:microsoft.com/office/officeart/2005/8/layout/hProcess6"/>
    <dgm:cxn modelId="{3EF0E65D-F70D-4574-898A-FAB35A7241BB}" type="presParOf" srcId="{49C10FD1-8373-4D80-8FE4-8C8DA1BC5B98}" destId="{018F3831-3850-49DD-9A6B-D4223B9AB88A}" srcOrd="0" destOrd="0" presId="urn:microsoft.com/office/officeart/2005/8/layout/hProcess6"/>
    <dgm:cxn modelId="{644C4DEE-C54E-4D19-BB65-1A66748451A0}" type="presParOf" srcId="{49C10FD1-8373-4D80-8FE4-8C8DA1BC5B98}" destId="{B26D808F-7151-45D8-B910-A78C7EC5D375}" srcOrd="1" destOrd="0" presId="urn:microsoft.com/office/officeart/2005/8/layout/hProcess6"/>
    <dgm:cxn modelId="{E80B246F-0B37-4183-B1B6-CC86C4B7042E}" type="presParOf" srcId="{49C10FD1-8373-4D80-8FE4-8C8DA1BC5B98}" destId="{64FA673D-026D-4EF2-8FE1-D1290C6692DE}" srcOrd="2" destOrd="0" presId="urn:microsoft.com/office/officeart/2005/8/layout/hProcess6"/>
    <dgm:cxn modelId="{B4C77B1B-350C-4E68-B162-52369279C6B0}" type="presParOf" srcId="{49C10FD1-8373-4D80-8FE4-8C8DA1BC5B98}" destId="{26507422-5EB3-4794-954B-10F5496864B4}" srcOrd="3" destOrd="0" presId="urn:microsoft.com/office/officeart/2005/8/layout/hProcess6"/>
    <dgm:cxn modelId="{F80345AE-8336-4DD6-B77F-A20096D6CBDE}" type="presParOf" srcId="{A5E42E5A-1F14-444C-8D42-E6AA57977A47}" destId="{F0AA544F-1805-4054-93CC-2107DC2D7D81}" srcOrd="1" destOrd="0" presId="urn:microsoft.com/office/officeart/2005/8/layout/hProcess6"/>
    <dgm:cxn modelId="{370D3E7F-5909-450E-A469-251F9713CEF0}" type="presParOf" srcId="{A5E42E5A-1F14-444C-8D42-E6AA57977A47}" destId="{0D0AD100-C8D5-475D-B652-CBFDAD990A70}" srcOrd="2" destOrd="0" presId="urn:microsoft.com/office/officeart/2005/8/layout/hProcess6"/>
    <dgm:cxn modelId="{F207BE1E-4804-43D6-B165-2D5BD97ED51B}" type="presParOf" srcId="{0D0AD100-C8D5-475D-B652-CBFDAD990A70}" destId="{CE668467-9A71-48D5-9668-F140D20EF8F9}" srcOrd="0" destOrd="0" presId="urn:microsoft.com/office/officeart/2005/8/layout/hProcess6"/>
    <dgm:cxn modelId="{750D83BC-0DB0-4244-9572-CBEFF7411267}" type="presParOf" srcId="{0D0AD100-C8D5-475D-B652-CBFDAD990A70}" destId="{63BF4F9E-DFD3-4F32-BB83-EDA34B3186AB}" srcOrd="1" destOrd="0" presId="urn:microsoft.com/office/officeart/2005/8/layout/hProcess6"/>
    <dgm:cxn modelId="{05EEFB4E-54A5-4C3A-A198-D94550657B06}" type="presParOf" srcId="{0D0AD100-C8D5-475D-B652-CBFDAD990A70}" destId="{56FD2A42-E9D7-4817-8A00-A6180A37758A}" srcOrd="2" destOrd="0" presId="urn:microsoft.com/office/officeart/2005/8/layout/hProcess6"/>
    <dgm:cxn modelId="{4D99AA0E-3B0B-4593-A928-79A60E3C9749}" type="presParOf" srcId="{0D0AD100-C8D5-475D-B652-CBFDAD990A70}" destId="{BD20842E-DDAC-4D2A-81A6-5E7B3DC6A9BA}" srcOrd="3" destOrd="0" presId="urn:microsoft.com/office/officeart/2005/8/layout/hProcess6"/>
    <dgm:cxn modelId="{B0DB9CC0-0439-462B-B2F9-61B3441CA20D}" type="presParOf" srcId="{A5E42E5A-1F14-444C-8D42-E6AA57977A47}" destId="{D1551DF3-10EE-4460-8C6B-8F66703DA7F7}" srcOrd="3" destOrd="0" presId="urn:microsoft.com/office/officeart/2005/8/layout/hProcess6"/>
    <dgm:cxn modelId="{5FDF3D4C-B231-4E7A-A119-4B45671099AB}" type="presParOf" srcId="{A5E42E5A-1F14-444C-8D42-E6AA57977A47}" destId="{20F60610-F71F-4DA0-8D4B-245E93FB2FAA}" srcOrd="4" destOrd="0" presId="urn:microsoft.com/office/officeart/2005/8/layout/hProcess6"/>
    <dgm:cxn modelId="{7C247BCC-2625-494C-BA9B-6210F4C9F835}" type="presParOf" srcId="{20F60610-F71F-4DA0-8D4B-245E93FB2FAA}" destId="{6E8193CF-467D-424C-881E-873B8B07C5A2}" srcOrd="0" destOrd="0" presId="urn:microsoft.com/office/officeart/2005/8/layout/hProcess6"/>
    <dgm:cxn modelId="{D288E975-4E94-4CA4-A6ED-43509FC63ABD}" type="presParOf" srcId="{20F60610-F71F-4DA0-8D4B-245E93FB2FAA}" destId="{25708548-ACE5-456A-9BB2-8335CF56201B}" srcOrd="1" destOrd="0" presId="urn:microsoft.com/office/officeart/2005/8/layout/hProcess6"/>
    <dgm:cxn modelId="{02F297B2-636E-4E2E-B7B5-4A8E1C4946F5}" type="presParOf" srcId="{20F60610-F71F-4DA0-8D4B-245E93FB2FAA}" destId="{6CD1B83E-A39D-4414-BCC7-A9116F1953AE}" srcOrd="2" destOrd="0" presId="urn:microsoft.com/office/officeart/2005/8/layout/hProcess6"/>
    <dgm:cxn modelId="{63FC23D5-166A-4992-B233-27BD6A706EE3}" type="presParOf" srcId="{20F60610-F71F-4DA0-8D4B-245E93FB2FAA}" destId="{51AD05C7-9BB6-4F43-AAA2-1D0412419A6C}"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D808F-7151-45D8-B910-A78C7EC5D375}">
      <dsp:nvSpPr>
        <dsp:cNvPr id="0" name=""/>
        <dsp:cNvSpPr/>
      </dsp:nvSpPr>
      <dsp:spPr>
        <a:xfrm>
          <a:off x="422879" y="1018298"/>
          <a:ext cx="1678798" cy="1467481"/>
        </a:xfrm>
        <a:prstGeom prst="rightArrow">
          <a:avLst>
            <a:gd name="adj1" fmla="val 70000"/>
            <a:gd name="adj2" fmla="val 5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定义网络</a:t>
          </a:r>
          <a:endParaRPr lang="zh-TW" altLang="en-US" sz="2800" kern="1200" dirty="0"/>
        </a:p>
      </dsp:txBody>
      <dsp:txXfrm>
        <a:off x="842579" y="1238420"/>
        <a:ext cx="818414" cy="1027237"/>
      </dsp:txXfrm>
    </dsp:sp>
    <dsp:sp modelId="{26507422-5EB3-4794-954B-10F5496864B4}">
      <dsp:nvSpPr>
        <dsp:cNvPr id="0" name=""/>
        <dsp:cNvSpPr/>
      </dsp:nvSpPr>
      <dsp:spPr>
        <a:xfrm>
          <a:off x="3179" y="1332339"/>
          <a:ext cx="839399" cy="839399"/>
        </a:xfrm>
        <a:prstGeom prst="ellipse">
          <a:avLst/>
        </a:prstGeom>
        <a:gradFill rotWithShape="0">
          <a:gsLst>
            <a:gs pos="0">
              <a:schemeClr val="accent4">
                <a:hueOff val="0"/>
                <a:satOff val="0"/>
                <a:lumOff val="0"/>
                <a:alphaOff val="0"/>
                <a:shade val="63000"/>
              </a:schemeClr>
            </a:gs>
            <a:gs pos="30000">
              <a:schemeClr val="accent4">
                <a:hueOff val="0"/>
                <a:satOff val="0"/>
                <a:lumOff val="0"/>
                <a:alphaOff val="0"/>
                <a:shade val="90000"/>
                <a:satMod val="110000"/>
              </a:schemeClr>
            </a:gs>
            <a:gs pos="45000">
              <a:schemeClr val="accent4">
                <a:hueOff val="0"/>
                <a:satOff val="0"/>
                <a:lumOff val="0"/>
                <a:alphaOff val="0"/>
                <a:shade val="100000"/>
                <a:satMod val="118000"/>
              </a:schemeClr>
            </a:gs>
            <a:gs pos="55000">
              <a:schemeClr val="accent4">
                <a:hueOff val="0"/>
                <a:satOff val="0"/>
                <a:lumOff val="0"/>
                <a:alphaOff val="0"/>
                <a:shade val="100000"/>
                <a:satMod val="118000"/>
              </a:schemeClr>
            </a:gs>
            <a:gs pos="73000">
              <a:schemeClr val="accent4">
                <a:hueOff val="0"/>
                <a:satOff val="0"/>
                <a:lumOff val="0"/>
                <a:alphaOff val="0"/>
                <a:shade val="90000"/>
                <a:satMod val="110000"/>
              </a:schemeClr>
            </a:gs>
            <a:gs pos="100000">
              <a:schemeClr val="accent4">
                <a:hueOff val="0"/>
                <a:satOff val="0"/>
                <a:lumOff val="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1</a:t>
          </a:r>
          <a:endParaRPr lang="zh-TW" altLang="en-US" sz="2800" kern="1200" dirty="0"/>
        </a:p>
      </dsp:txBody>
      <dsp:txXfrm>
        <a:off x="126106" y="1455266"/>
        <a:ext cx="593545" cy="593545"/>
      </dsp:txXfrm>
    </dsp:sp>
    <dsp:sp modelId="{63BF4F9E-DFD3-4F32-BB83-EDA34B3186AB}">
      <dsp:nvSpPr>
        <dsp:cNvPr id="0" name=""/>
        <dsp:cNvSpPr/>
      </dsp:nvSpPr>
      <dsp:spPr>
        <a:xfrm>
          <a:off x="2626302" y="1018298"/>
          <a:ext cx="1678798" cy="1467481"/>
        </a:xfrm>
        <a:prstGeom prst="rightArrow">
          <a:avLst>
            <a:gd name="adj1" fmla="val 70000"/>
            <a:gd name="adj2" fmla="val 50000"/>
          </a:avLst>
        </a:prstGeom>
        <a:solidFill>
          <a:schemeClr val="accent4">
            <a:tint val="40000"/>
            <a:alpha val="90000"/>
            <a:hueOff val="420344"/>
            <a:satOff val="-6182"/>
            <a:lumOff val="-677"/>
            <a:alphaOff val="0"/>
          </a:schemeClr>
        </a:solidFill>
        <a:ln w="9525" cap="flat" cmpd="sng" algn="ctr">
          <a:solidFill>
            <a:schemeClr val="accent4">
              <a:tint val="40000"/>
              <a:alpha val="90000"/>
              <a:hueOff val="420344"/>
              <a:satOff val="-6182"/>
              <a:lumOff val="-677"/>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420344"/>
              <a:satOff val="-6182"/>
              <a:lumOff val="-677"/>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损失函数</a:t>
          </a:r>
          <a:endParaRPr lang="zh-TW" altLang="en-US" sz="2800" kern="1200" dirty="0"/>
        </a:p>
      </dsp:txBody>
      <dsp:txXfrm>
        <a:off x="3046002" y="1238420"/>
        <a:ext cx="818414" cy="1027237"/>
      </dsp:txXfrm>
    </dsp:sp>
    <dsp:sp modelId="{BD20842E-DDAC-4D2A-81A6-5E7B3DC6A9BA}">
      <dsp:nvSpPr>
        <dsp:cNvPr id="0" name=""/>
        <dsp:cNvSpPr/>
      </dsp:nvSpPr>
      <dsp:spPr>
        <a:xfrm>
          <a:off x="2206603" y="1332339"/>
          <a:ext cx="839399" cy="839399"/>
        </a:xfrm>
        <a:prstGeom prst="ellipse">
          <a:avLst/>
        </a:prstGeom>
        <a:gradFill rotWithShape="0">
          <a:gsLst>
            <a:gs pos="0">
              <a:schemeClr val="accent4">
                <a:hueOff val="609019"/>
                <a:satOff val="-10536"/>
                <a:lumOff val="-2255"/>
                <a:alphaOff val="0"/>
                <a:shade val="63000"/>
              </a:schemeClr>
            </a:gs>
            <a:gs pos="30000">
              <a:schemeClr val="accent4">
                <a:hueOff val="609019"/>
                <a:satOff val="-10536"/>
                <a:lumOff val="-2255"/>
                <a:alphaOff val="0"/>
                <a:shade val="90000"/>
                <a:satMod val="110000"/>
              </a:schemeClr>
            </a:gs>
            <a:gs pos="45000">
              <a:schemeClr val="accent4">
                <a:hueOff val="609019"/>
                <a:satOff val="-10536"/>
                <a:lumOff val="-2255"/>
                <a:alphaOff val="0"/>
                <a:shade val="100000"/>
                <a:satMod val="118000"/>
              </a:schemeClr>
            </a:gs>
            <a:gs pos="55000">
              <a:schemeClr val="accent4">
                <a:hueOff val="609019"/>
                <a:satOff val="-10536"/>
                <a:lumOff val="-2255"/>
                <a:alphaOff val="0"/>
                <a:shade val="100000"/>
                <a:satMod val="118000"/>
              </a:schemeClr>
            </a:gs>
            <a:gs pos="73000">
              <a:schemeClr val="accent4">
                <a:hueOff val="609019"/>
                <a:satOff val="-10536"/>
                <a:lumOff val="-2255"/>
                <a:alphaOff val="0"/>
                <a:shade val="90000"/>
                <a:satMod val="110000"/>
              </a:schemeClr>
            </a:gs>
            <a:gs pos="100000">
              <a:schemeClr val="accent4">
                <a:hueOff val="609019"/>
                <a:satOff val="-10536"/>
                <a:lumOff val="-2255"/>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609019"/>
              <a:satOff val="-10536"/>
              <a:lumOff val="-225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2</a:t>
          </a:r>
          <a:endParaRPr lang="zh-TW" altLang="en-US" sz="2800" kern="1200" dirty="0"/>
        </a:p>
      </dsp:txBody>
      <dsp:txXfrm>
        <a:off x="2329530" y="1455266"/>
        <a:ext cx="593545" cy="593545"/>
      </dsp:txXfrm>
    </dsp:sp>
    <dsp:sp modelId="{25708548-ACE5-456A-9BB2-8335CF56201B}">
      <dsp:nvSpPr>
        <dsp:cNvPr id="0" name=""/>
        <dsp:cNvSpPr/>
      </dsp:nvSpPr>
      <dsp:spPr>
        <a:xfrm>
          <a:off x="4829726" y="1018298"/>
          <a:ext cx="1678798" cy="1467481"/>
        </a:xfrm>
        <a:prstGeom prst="rightArrow">
          <a:avLst>
            <a:gd name="adj1" fmla="val 70000"/>
            <a:gd name="adj2" fmla="val 50000"/>
          </a:avLst>
        </a:prstGeom>
        <a:solidFill>
          <a:schemeClr val="accent4">
            <a:tint val="40000"/>
            <a:alpha val="90000"/>
            <a:hueOff val="840688"/>
            <a:satOff val="-12365"/>
            <a:lumOff val="-1354"/>
            <a:alphaOff val="0"/>
          </a:schemeClr>
        </a:solidFill>
        <a:ln w="9525" cap="flat" cmpd="sng" algn="ctr">
          <a:solidFill>
            <a:schemeClr val="accent4">
              <a:tint val="40000"/>
              <a:alpha val="90000"/>
              <a:hueOff val="840688"/>
              <a:satOff val="-12365"/>
              <a:lumOff val="-1354"/>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840688"/>
              <a:satOff val="-12365"/>
              <a:lumOff val="-1354"/>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优化</a:t>
          </a:r>
          <a:endParaRPr lang="zh-TW" altLang="en-US" sz="2800" kern="1200" dirty="0"/>
        </a:p>
      </dsp:txBody>
      <dsp:txXfrm>
        <a:off x="5249426" y="1238420"/>
        <a:ext cx="818414" cy="1027237"/>
      </dsp:txXfrm>
    </dsp:sp>
    <dsp:sp modelId="{51AD05C7-9BB6-4F43-AAA2-1D0412419A6C}">
      <dsp:nvSpPr>
        <dsp:cNvPr id="0" name=""/>
        <dsp:cNvSpPr/>
      </dsp:nvSpPr>
      <dsp:spPr>
        <a:xfrm>
          <a:off x="4410026" y="1332339"/>
          <a:ext cx="839399" cy="839399"/>
        </a:xfrm>
        <a:prstGeom prst="ellipse">
          <a:avLst/>
        </a:prstGeom>
        <a:gradFill rotWithShape="0">
          <a:gsLst>
            <a:gs pos="0">
              <a:schemeClr val="accent4">
                <a:hueOff val="1218038"/>
                <a:satOff val="-21072"/>
                <a:lumOff val="-4510"/>
                <a:alphaOff val="0"/>
                <a:shade val="63000"/>
              </a:schemeClr>
            </a:gs>
            <a:gs pos="30000">
              <a:schemeClr val="accent4">
                <a:hueOff val="1218038"/>
                <a:satOff val="-21072"/>
                <a:lumOff val="-4510"/>
                <a:alphaOff val="0"/>
                <a:shade val="90000"/>
                <a:satMod val="110000"/>
              </a:schemeClr>
            </a:gs>
            <a:gs pos="45000">
              <a:schemeClr val="accent4">
                <a:hueOff val="1218038"/>
                <a:satOff val="-21072"/>
                <a:lumOff val="-4510"/>
                <a:alphaOff val="0"/>
                <a:shade val="100000"/>
                <a:satMod val="118000"/>
              </a:schemeClr>
            </a:gs>
            <a:gs pos="55000">
              <a:schemeClr val="accent4">
                <a:hueOff val="1218038"/>
                <a:satOff val="-21072"/>
                <a:lumOff val="-4510"/>
                <a:alphaOff val="0"/>
                <a:shade val="100000"/>
                <a:satMod val="118000"/>
              </a:schemeClr>
            </a:gs>
            <a:gs pos="73000">
              <a:schemeClr val="accent4">
                <a:hueOff val="1218038"/>
                <a:satOff val="-21072"/>
                <a:lumOff val="-4510"/>
                <a:alphaOff val="0"/>
                <a:shade val="90000"/>
                <a:satMod val="110000"/>
              </a:schemeClr>
            </a:gs>
            <a:gs pos="100000">
              <a:schemeClr val="accent4">
                <a:hueOff val="1218038"/>
                <a:satOff val="-21072"/>
                <a:lumOff val="-451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1218038"/>
              <a:satOff val="-21072"/>
              <a:lumOff val="-451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3</a:t>
          </a:r>
          <a:endParaRPr lang="zh-TW" altLang="en-US" sz="2800" kern="1200" dirty="0"/>
        </a:p>
      </dsp:txBody>
      <dsp:txXfrm>
        <a:off x="4532953" y="1455266"/>
        <a:ext cx="593545" cy="5935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6.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11.198"/>
    </inkml:context>
    <inkml:brush xml:id="br0">
      <inkml:brushProperty name="width" value="0.05" units="cm"/>
      <inkml:brushProperty name="height" value="0.05" units="cm"/>
      <inkml:brushProperty name="color" value="#FF0066"/>
    </inkml:brush>
  </inkml:definitions>
  <inkml:trace contextRef="#ctx0" brushRef="#br0">29 0 11344 0 0,'0'0'521'0'0,"0"0"-12"0"0,0 0-162 0 0,0 0 530 0 0,0 0 274 0 0,0 0 53 0 0,0 0-54 0 0,0 0-264 0 0,0 0-112 0 0,0 0-26 0 0,0 0-60 0 0,0 0-236 0 0,0 0-106 0 0,-1 3-24 0 0,-14 53 542 0 0,4 6-344 0 0,10-37-334 0 0,1 45-1318 0 0,6-40-3431 0 0,-6-28 2857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11.675"/>
    </inkml:context>
    <inkml:brush xml:id="br0">
      <inkml:brushProperty name="width" value="0.05" units="cm"/>
      <inkml:brushProperty name="height" value="0.05" units="cm"/>
      <inkml:brushProperty name="color" value="#FF0066"/>
    </inkml:brush>
  </inkml:definitions>
  <inkml:trace contextRef="#ctx0" brushRef="#br0">272 117 4144 0 0,'0'0'191'0'0,"0"0"373"0"0,0 0 1462 0 0,0 0 638 0 0,0 0 125 0 0,2-2-266 0 0,24-24 206 0 0,70-49 1542 0 0,-58 61-3237 0 0,-37 14-906 0 0,2 1-10 0 0,22 13 16 0 0,-15-4-111 0 0,-6-4-19 0 0,0 0 0 0 0,0 1-1 0 0,-1-1 1 0 0,0 1 0 0 0,0 0 0 0 0,0 0 0 0 0,-1 0-1 0 0,0 0 1 0 0,0 0 0 0 0,-1 1 0 0 0,0-1 0 0 0,-1 1-1 0 0,1-1 1 0 0,-1 2-4 0 0,0 232 211 0 0,-4-159-158 0 0,-17 69 71 0 0,-19-34 558 0 0,38-112-624 0 0,0 0 0 0 0,-1 0 0 0 0,1-1 1 0 0,-1 1-1 0 0,0-1 0 0 0,-1 1 1 0 0,1-1-1 0 0,-1 0 0 0 0,0-1 1 0 0,0 1-1 0 0,0 0 0 0 0,0-1 0 0 0,-1 0 1 0 0,1 0-1 0 0,-1 0 0 0 0,0-1 1 0 0,0 0-1 0 0,0 0 0 0 0,0 0 1 0 0,0 0-1 0 0,-1-1 0 0 0,0 1-58 0 0,-71-13 832 0 0,57 2-800 0 0,1 0 0 0 0,0-1 0 0 0,0-1 0 0 0,1-1 0 0 0,0-1 0 0 0,1 0 0 0 0,-15-16-32 0 0,-21-23-288 0 0,48 45-81 0 0,-30-49-392 0 0,21 17-7543 0 0,13 30 939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18.489"/>
    </inkml:context>
    <inkml:brush xml:id="br0">
      <inkml:brushProperty name="width" value="0.05" units="cm"/>
      <inkml:brushProperty name="height" value="0.05" units="cm"/>
      <inkml:brushProperty name="color" value="#FF0066"/>
    </inkml:brush>
  </inkml:definitions>
  <inkml:trace contextRef="#ctx0" brushRef="#br0">0 165 7368 0 0,'14'0'568'0'0,"-4"-9"-68"0"0,7 2 1371 0 0,-9 5 3675 0 0,-6 2-5386 0 0,0 1 0 0 0,0-1 0 0 0,0 0 1 0 0,0 1-1 0 0,0-1 0 0 0,0 1 0 0 0,0 0 0 0 0,0 0 1 0 0,0-1-1 0 0,0 1 0 0 0,0 1 0 0 0,-1-1 1 0 0,1 0-1 0 0,0 0 0 0 0,-1 1 0 0 0,1-1 0 0 0,-1 1 1 0 0,1-1-1 0 0,-1 1-160 0 0,7 32 716 0 0,-4-18-504 0 0,0-3-105 0 0,0-1 0 0 0,-1 1 0 0 0,-1 0 0 0 0,0 0 0 0 0,-1 0 0 0 0,0 0 0 0 0,-1 2-107 0 0,-3 67 341 0 0,12 4 39 0 0,-12-3 2 0 0,16-6-28 0 0,5 43 197 0 0,-7-76-388 0 0,-11-42-160 0 0,0 0 0 0 0,0 0 0 0 0,0 0 0 0 0,1 0 0 0 0,-1 0 0 0 0,1 0 0 0 0,-1 0 0 0 0,1 0 0 0 0,-1 0 0 0 0,1 0 0 0 0,0-1 0 0 0,0 1 0 0 0,0 0 0 0 0,0 0 0 0 0,0-1 0 0 0,0 1 0 0 0,1-1 0 0 0,-1 1 1 0 0,0-1-1 0 0,1 1 0 0 0,-1-1 0 0 0,1 0 0 0 0,-1 0 0 0 0,1 0 0 0 0,1 1-3 0 0,9 7 25 0 0,-10-8 44 0 0,-1-1-1 0 0,65-29 518 0 0,-34-3-133 0 0,-21 26-417 0 0,33-28-31 0 0,-25-16-5 0 0,17-36 0 0 0,-23-21 118 0 0,-10 96-97 0 0,-1 0 0 0 0,0-1 1 0 0,-1 1-1 0 0,-1-1 0 0 0,0 0 1 0 0,0 1-1 0 0,-1-1 0 0 0,-1-6-21 0 0,8-99 231 0 0,-8 101-176 0 0,2 15-50 0 0,0 0 0 0 0,-1 0-1 0 0,1-1 1 0 0,0 1 0 0 0,0 0 0 0 0,0 0 0 0 0,-1 0-1 0 0,1 0 1 0 0,0 0 0 0 0,1 0 0 0 0,-1 0 0 0 0,0 0-1 0 0,0 0 1 0 0,0 0 0 0 0,1-1 0 0 0,-1 1 0 0 0,0 0-1 0 0,1 0 1 0 0,-1 0 0 0 0,1 0 0 0 0,-1 1 0 0 0,1-1-1 0 0,0 0 1 0 0,-1 0 0 0 0,1 0 0 0 0,0 0 0 0 0,0 0 0 0 0,-1 1-1 0 0,1-1 1 0 0,0 0 0 0 0,0 1-5 0 0,1-1 53 0 0,0 4 1 0 0,6 40-44 0 0,-20 22 44 0 0,24 3-128 0 0,-20-9 8 0 0,6-51 59 0 0,0-1 1 0 0,1 1-1 0 0,0 0 1 0 0,0 0-1 0 0,1 0 1 0 0,0 0-1 0 0,0 0 0 0 0,1 0 1 0 0,0 0-1 0 0,1 5 7 0 0,-3 39 0 0 0,2-48 0 0 0,-1-1 0 0 0,1 1 0 0 0,0 0 0 0 0,1-1 0 0 0,-1 1 0 0 0,0-1 0 0 0,1 1 0 0 0,0-1 0 0 0,0 0 0 0 0,0 0 0 0 0,0 0 0 0 0,0 0 0 0 0,1 0 0 0 0,0 0 0 0 0,-1-1 0 0 0,1 1 0 0 0,0-1 0 0 0,0 1 0 0 0,2 0 0 0 0,5 6 0 0 0,-7-6 8 0 0,1 0-1 0 0,-1-1 0 0 0,0 1 0 0 0,1-1 1 0 0,0 1-1 0 0,0-1 0 0 0,-1 0 0 0 0,1 0 1 0 0,1-1-1 0 0,-1 1 0 0 0,0-1 1 0 0,0 0-1 0 0,0 0 0 0 0,1 0 0 0 0,-1-1 1 0 0,0 0-1 0 0,1 0 0 0 0,-1 0 1 0 0,0 0-1 0 0,1 0 0 0 0,-1-1 0 0 0,0 0 1 0 0,1 0-1 0 0,3-1-7 0 0,2-2 46 0 0,0 0 0 0 0,1-1 1 0 0,-2 0-1 0 0,1 0 0 0 0,-1-1 0 0 0,1-1 0 0 0,-2 1 1 0 0,1-2-1 0 0,-1 1 0 0 0,0-1 0 0 0,0 0 1 0 0,5-9-47 0 0,1-3 110 0 0,-1 0 0 0 0,-1-1 0 0 0,-1 0 0 0 0,-1-1 0 0 0,7-22-110 0 0,16-71 327 0 0,-27 90-279 0 0,-2 0 0 0 0,-1-1 1 0 0,-1 0-1 0 0,-1 0 0 0 0,-1-5-48 0 0,-6-88-12 0 0,12 27-2020 0 0,-5 89 120 0 0,-1 3-3784 0 0,0 0-1619 0 0</inkml:trace>
  <inkml:trace contextRef="#ctx0" brushRef="#br0" timeOffset="323.137">845 829 9216 0 0,'2'-1'706'0'0,"52"-43"3573"0"0,2-3 266 0 0,-47 51-1561 0 0,-6 36-2668 0 0,-13 37-5 0 0,9 17 43 0 0,8-74-178 0 0,2-9-96 0 0,3-1-97 0 0,-11-9-92 0 0,1-1 0 0 0,0 0 0 0 0,-1 1-1 0 0,1-1 1 0 0,0 0 0 0 0,0 0 0 0 0,-1 1 0 0 0,1-1 0 0 0,0-1 0 0 0,0 1 0 0 0,-1 0-1 0 0,1 0 1 0 0,0-1 0 0 0,0 1 0 0 0,-1-1 0 0 0,1 1 0 0 0,0-1 0 0 0,-1 0-1 0 0,1 0 1 0 0,-1 1 0 0 0,1-1 0 0 0,-1 0 0 0 0,0-1 0 0 0,1 1 0 0 0,-1 0 0 0 0,0 0-1 0 0,1 0 1 0 0,-1-1 0 0 0,0 1 0 0 0,0-1 0 0 0,0 1 0 0 0,0-1 0 0 0,-1 1-1 0 0,1-1 1 0 0,0 0 0 0 0,-1 1 0 0 0,1-1 0 0 0,-1 0 0 0 0,1 0 109 0 0,0 0-377 0 0,8-12-1692 0 0</inkml:trace>
  <inkml:trace contextRef="#ctx0" brushRef="#br0" timeOffset="577.668">1155 375 14368 0 0,'0'0'661'0'0,"0"0"-17"0"0,0 0-265 0 0,0 0 419 0 0,0 0 235 0 0,0 2 45 0 0,1 77 2160 0 0,16-40-5689 0 0,-13-34 726 0 0,0 4 6 0 0</inkml:trace>
  <inkml:trace contextRef="#ctx0" brushRef="#br0" timeOffset="826.018">1420 340 14168 0 0,'0'0'322'0'0,"0"0"45"0"0,0 0 18 0 0,0 0-41 0 0,0 0-101 0 0,0 0 406 0 0,0 0 204 0 0,0 2 41 0 0,-11 45 775 0 0,-17-3-3636 0 0,9-26 759 0 0</inkml:trace>
  <inkml:trace contextRef="#ctx0" brushRef="#br0" timeOffset="1005.536">1247 881 1376 0 0,'2'0'107'0'0,"22"-5"330"0"0,21-4 7695 0 0,14-10-2386 0 0,-17 14-4179 0 0,5 26 618 0 0,-28-9-1500 0 0,-11-1-161 0 0,-5-7-438 0 0,-1 0 0 0 0,0 1-1 0 0,0-1 1 0 0,0 0 0 0 0,0 1-1 0 0,-1 0 1 0 0,0-1 0 0 0,0 1 0 0 0,0 0-1 0 0,-1-1 1 0 0,1 1 0 0 0,-1 4-86 0 0,3 20 385 0 0,7 76 353 0 0,-9 31 318 0 0,-2-120-917 0 0,0-1 0 0 0,-1 1-1 0 0,0-1 1 0 0,-2 1 0 0 0,0-1-1 0 0,-5 13-138 0 0,-19 31 968 0 0,24-51-884 0 0,-1 0-1 0 0,0-1 1 0 0,-1 1 0 0 0,1-1-1 0 0,-1 0 1 0 0,-1-1-1 0 0,1 0 1 0 0,-1 0 0 0 0,0 0-1 0 0,-4 2-83 0 0,-61 21 949 0 0,18-43-338 0 0,5 3-575 0 0,27 0-600 0 0,0 0-1 0 0,1-1 1 0 0,1-1 0 0 0,0-1-1 0 0,1 0 1 0 0,0-2-1 0 0,2 0 1 0 0,-1-1 0 0 0,2-1-1 0 0,-3-4 565 0 0,-6-11-1588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33.430"/>
    </inkml:context>
    <inkml:brush xml:id="br0">
      <inkml:brushProperty name="width" value="0.05" units="cm"/>
      <inkml:brushProperty name="height" value="0.05" units="cm"/>
      <inkml:brushProperty name="color" value="#FF0066"/>
    </inkml:brush>
  </inkml:definitions>
  <inkml:trace contextRef="#ctx0" brushRef="#br0">3370 2376 5528 0 0,'0'0'422'0'0,"-2"0"17"0"0,0-1 16 0 0,-1 0 0 0 0,1 1 0 0 0,0-1 0 0 0,0-1 0 0 0,0 1 0 0 0,0 0 0 0 0,1 0-1 0 0,-1-1 1 0 0,0 1 0 0 0,0-1 0 0 0,1 0 0 0 0,-1 1 0 0 0,1-1 0 0 0,-1 0 0 0 0,1 0 0 0 0,0 0 0 0 0,0 0 0 0 0,0 0 0 0 0,0 0 0 0 0,0 0-455 0 0,0 0 1082 0 0,1 2-53 0 0,0 0-62 0 0,0 0-240 0 0,0 0-102 0 0,0 0-17 0 0,0 0-51 0 0,-1 3-185 0 0,-16 43 642 0 0,8 46-388 0 0,20-18-744 0 0</inkml:trace>
  <inkml:trace contextRef="#ctx0" brushRef="#br0" timeOffset="-2">122 1656 9504 0 0,'0'0'432'0'0,"0"0"-6"0"0,-11-6-127 0 0,-7 6 4348 0 0,9 21-1734 0 0,18 30-1223 0 0,-6-45-1584 0 0,0 1-1 0 0,0-1 0 0 0,1 0 0 0 0,0 0 0 0 0,0-1 1 0 0,0 1-1 0 0,1-1 0 0 0,0 0 0 0 0,0 0 0 0 0,0 0 0 0 0,1-1 1 0 0,0 0-1 0 0,0 0 0 0 0,0 0 0 0 0,0-1 0 0 0,0 0 1 0 0,1 0-1 0 0,-1 0 0 0 0,5 0-105 0 0,107 60 609 0 0,-19-9-281 0 0,94 57-181 0 0,-102-72-14 0 0,61 17 46 0 0,-136-50-154 0 0,217 62 235 0 0,-101-34 20 0 0,-50-10-16 0 0,106 29 344 0 0,-14-23-373 0 0,-129-24-182 0 0,14 1 1 0 0,7 1 16 0 0,-6 8-4 0 0,-4 3-44 0 0,14-3 92 0 0,0 7-37 0 0,-25-10 0 0 0,19-10-13 0 0,23 26 0 0 0,-53-14 0 0 0,47 14 272 0 0,-33-15-333 0 0,19 4 1 0 0,-39-9 133 0 0,-25-8-73 0 0,-3-1 0 0 0,3 2-10 0 0,28 11-44 0 0,1 2-22 0 0,5-6-48 0 0,-8 1 60 0 0,-27-9 0 0 0</inkml:trace>
  <inkml:trace contextRef="#ctx0" brushRef="#br0" timeOffset="-1">2693 2687 28575 0 0,'-36'-12'0'0'0,"-71"-36"0"0"0,-64-18 0 0 0,73 22 0 0 0,-32-25 0 0 0,-40-26 0 0 0,13 11 0 0 0,-28 2 0 0 0,147 67 0 0 0,-173-46-64 0 0,-84-12 0 0 0,109 12-12 0 0,15-5-56 0 0,56-10 60 0 0,54 21 72 0 0,-49-40-64 0 0,79 70 64 0 0,-22-8-72 0 0,25 18 8 0 0,-1 10 64 0 0,4 5-11 0 0,1 1-42 0 0,8-1 42 0 0,7 5-31 0 0,-3 7 20 0 0,11-11-31 0 0,1 1 0 0 0,-1 6 42 0 0,-3 2 11 0 0,-24 10 0 0 0,-34-17-11 0 0,23-1-42 0 0,-23 1-11 0 0,37-3 53 0 0,23 0-42 0 0,2 0-14 0 0,0 0-7 0 0,2 1 18 0 0,57 32-27 0 0,-45-21 64 0 0,1-1-1 0 0,0-1 1 0 0,1 0-1 0 0,0-1 1 0 0,15 5 19 0 0,31 18-39 0 0,129 59 39 0 0,-36-28 0 0 0,-79-30 67 0 0,1-3-1 0 0,52 12-66 0 0,36 13 59 0 0,76 35 88 0 0,-149-49-41 0 0,-10 2-20 0 0,9-8 20 0 0,-30-6-95 0 0,80 23 53 0 0,-30-4 0 0 0,46 16 64 0 0,-115-41-117 0 0,41 20 42 0 0,-24-15-53 0 0,51 8 117 0 0,-97-29-107 0 0,1 0-1 0 0,0-1 0 0 0,0 0 0 0 0,1-1 0 0 0,0-1 0 0 0,0 0 0 0 0,15 1-9 0 0,50 19 11 0 0,-35-5 0 0 0,48 0 53 0 0,-42-7-9 0 0</inkml:trace>
  <inkml:trace contextRef="#ctx0" brushRef="#br0" timeOffset="-15721.485">2070 2241 1376 0 0,'0'-1'107'0'0,"-22"-46"4722"0"0,13-22-1039 0 0,11-32-1684 0 0,-2 49-1076 0 0,2 0 0 0 0,3 0 0 0 0,5-22-1030 0 0,-4 24 478 0 0,-5 41-379 0 0,8-61 779 0 0,2 0-1 0 0,17-53-877 0 0,32-44 544 0 0,-20 99-433 0 0,3 3-1 0 0,2 1 0 0 0,3 3 1 0 0,3 1-1 0 0,2 3 1 0 0,37-29-111 0 0,18-14 43 0 0,4 5 0 0 0,17-4-43 0 0,-57 50 130 0 0,1 4-1 0 0,2 3 0 0 0,9 0-129 0 0,202-71 440 0 0,-246 98-368 0 0,376-116 260 0 0,-203 83-232 0 0,96-1 582 0 0,-154 36-136 0 0,-105 12-127 0 0,1 2 0 0 0,-1 2-1 0 0,24 6-418 0 0,-38-8 388 0 0,-34-1-250 0 0,-2 0 38 0 0,0 0 14 0 0,0 0 2 0 0,0 0-58 0 0,0 0-248 0 0,0 0-108 0 0,0 0-24 0 0,-1 1-56 0 0,-5 6-481 0 0,-5 3 325 0 0,-4-1-4407 0 0,-14 7 2904 0 0,4-1-13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7T07:35:38.895"/>
    </inkml:context>
    <inkml:brush xml:id="br0">
      <inkml:brushProperty name="width" value="0.05" units="cm"/>
      <inkml:brushProperty name="height" value="0.05" units="cm"/>
      <inkml:brushProperty name="color" value="#FF0066"/>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40.141"/>
    </inkml:context>
    <inkml:brush xml:id="br0">
      <inkml:brushProperty name="width" value="0.05" units="cm"/>
      <inkml:brushProperty name="height" value="0.05" units="cm"/>
      <inkml:brushProperty name="color" value="#FF0066"/>
    </inkml:brush>
  </inkml:definitions>
  <inkml:trace contextRef="#ctx0" brushRef="#br0">0 101 7168 0 0,'0'0'330'0'0,"0"0"-8"0"0,0 0-114 0 0,0 0 301 0 0,0 0 158 0 0,0 0 33 0 0,0 0 14 0 0,0 0 45 0 0,0 0 17 0 0,0 0 7 0 0,0 0-35 0 0,0 0-152 0 0,0 0-70 0 0,0 0-12 0 0,0 0-2 0 0,0 0-2 0 0,0 0-5 0 0,1-2-1 0 0,12-13 504 0 0,-11 14-504 0 0,4-9 471 0 0,8-3-118 0 0,-12 12-595 0 0,-1-1 20 0 0,30-37 957 0 0,-15 35-894 0 0,37-10 827 0 0,-39 18-1088 0 0,-4 1-84 0 0,-1 5 11 0 0,-8-9-8 0 0,1 1-1 0 0,-1 1 0 0 0,1 0 0 0 0,-1 0 1 0 0,0-1-1 0 0,1 1 0 0 0,-1 0 0 0 0,0 0 0 0 0,-1 0 0 0 0,1 0 1 0 0,-1 0-1 0 0,1 0 0 0 0,-1 0 0 0 0,0 0 0 0 0,0 1 1 0 0,0-1-1 0 0,0 0 0 0 0,-1 1-2 0 0,-5 62-55 0 0,-10-8 275 0 0,0 14-220 0 0,16-31-205 0 0,10-28 278 0 0,42-13 427 0 0,-11-20-196 0 0,-5-5-186 0 0,-1 2 68 0 0,-30 18-245 0 0,-1 3-16 0 0,0-1 1 0 0,-1 0 0 0 0,1 0-1 0 0,-1 0 1 0 0,0-1-1 0 0,0 1 1 0 0,-1-1 0 0 0,1 1-1 0 0,-1-1 1 0 0,1 0 0 0 0,-1 0-1 0 0,0 0 1 0 0,-1 0 0 0 0,1 0-1 0 0,-1-1 1 0 0,1-1 74 0 0,3-11-879 0 0,-4 15 223 0 0,0 0-874 0 0,1-10-389 0 0,-1-4-80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40.803"/>
    </inkml:context>
    <inkml:brush xml:id="br0">
      <inkml:brushProperty name="width" value="0.05" units="cm"/>
      <inkml:brushProperty name="height" value="0.05" units="cm"/>
      <inkml:brushProperty name="color" value="#FF0066"/>
    </inkml:brush>
  </inkml:definitions>
  <inkml:trace contextRef="#ctx0" brushRef="#br0">23 0 3680 0 0,'0'0'167'0'0,"0"0"270"0"0,0 0 1031 0 0,0 0 445 0 0,0 0 87 0 0,0 0-128 0 0,0 0-597 0 0,0 0-262 0 0,0 0-56 0 0,0 0-75 0 0,0 0-272 0 0,0 0-118 0 0,0 0-20 0 0,0 0-15 0 0,0 0-33 0 0,0 0-9 0 0,0 3-6 0 0,-16 51 1885 0 0,16-52-2021 0 0,0 1-8 0 0,-6 60 263 0 0,11 29 0 0 0,-4-1 536 0 0,-1-89-984 0 0,0-2-74 0 0,0 0-380 0 0,0 0-159 0 0,0 0-955 0 0,0-2-3857 0 0,0-6-1648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43.661"/>
    </inkml:context>
    <inkml:brush xml:id="br0">
      <inkml:brushProperty name="width" value="0.05" units="cm"/>
      <inkml:brushProperty name="height" value="0.05" units="cm"/>
      <inkml:brushProperty name="color" value="#FF0066"/>
    </inkml:brush>
  </inkml:definitions>
  <inkml:trace contextRef="#ctx0" brushRef="#br0">33 43 1024 0 0,'-33'-42'0'0'0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8-17T07:35:44.184"/>
    </inkml:context>
    <inkml:brush xml:id="br0">
      <inkml:brushProperty name="width" value="0.05" units="cm"/>
      <inkml:brushProperty name="height" value="0.05" units="cm"/>
      <inkml:brushProperty name="color" value="#FF0066"/>
    </inkml:brush>
  </inkml:definitions>
  <inkml:trace contextRef="#ctx0" brushRef="#br0">77 34 1376 0 0,'-30'-4'128'0'0,"11"-2"264"0"0,16-1 4382 0 0,-17-7 5534 0 0,19 13-11209 0 0,-2-1 1882 0 0,3 2-328 0 0,0 0-143 0 0,0 0-29 0 0,0 0-38 0 0,0 0-130 0 0,0 0-52 0 0,0 0-6 0 0,0 3 9 0 0,0 0-197 0 0,1 0 0 0 0,-1 0 1 0 0,1-1-1 0 0,0 1 0 0 0,-1 0 0 0 0,1 0 0 0 0,1-1 0 0 0,-1 1 1 0 0,0 0-1 0 0,1-1 0 0 0,-1 1 0 0 0,1-1 0 0 0,0 0 0 0 0,0 0 1 0 0,0 1-1 0 0,0-1 0 0 0,0 0 0 0 0,1 0-67 0 0,4 5 175 0 0,53 52 988 0 0,-23-24-766 0 0,-35-31-360 0 0,2 1 1 0 0,-1-1-1 0 0,0 1 0 0 0,1-1 1 0 0,0 0-1 0 0,0 0 0 0 0,0-1 1 0 0,0 1-1 0 0,1-1 0 0 0,-1 0 1 0 0,1 0-1 0 0,4 2-37 0 0,63 53 313 0 0,-16-34-185 0 0,-41-13-74 0 0,6 16-43 0 0,-13-24-12 0 0,16 9 13 0 0,-11 1 146 0 0,-2-2-56 0 0,-2 8 76 0 0,32 22 4 0 0,-40-41-178 0 0,0 1 0 0 0,-1-1 0 0 0,1 0 0 0 0,0 1 0 0 0,-1-1 0 0 0,1 0 0 0 0,0 1 0 0 0,-1-1-1 0 0,1 1 1 0 0,-1-1 0 0 0,1 1 0 0 0,-1-1 0 0 0,1 1 0 0 0,-1 0 0 0 0,1-1 0 0 0,-1 1 0 0 0,0-1 0 0 0,1 1 0 0 0,-1 0-1 0 0,0 0 1 0 0,1-1 0 0 0,-1 1 0 0 0,0 0 0 0 0,0-1 0 0 0,0 1 0 0 0,0 0 0 0 0,0 0 0 0 0,1-1 0 0 0,-2 1 0 0 0,1 0 0 0 0,0 0-1 0 0,0-1 1 0 0,0 1 0 0 0,0 0 0 0 0,0 0 0 0 0,0-1 0 0 0,-1 1 0 0 0,1 0 0 0 0,0-1 0 0 0,-1 1 0 0 0,1 0 0 0 0,-1-1-1 0 0,1 1 1 0 0,0-1 0 0 0,-1 1-4 0 0,-13 28 100 0 0,-23 0-12 0 0,-22 17 388 0 0,2-17-203 0 0,25-16-170 0 0,-6 19 73 0 0,10-16-177 0 0,22-14-82 0 0,1 1-1 0 0,-1 0 0 0 0,1 0 1 0 0,0 1-1 0 0,0 0 0 0 0,0 0 1 0 0,0 0-1 0 0,1 0 1 0 0,0 0-1 0 0,-4 6 84 0 0,-21 16-2827 0 0,21-14-2825 0 0,7 1-1615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8/17/2019</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\item \</a:t>
            </a:r>
            <a:r>
              <a:rPr lang="en-US" altLang="zh-CN" dirty="0" err="1"/>
              <a:t>textbf</a:t>
            </a:r>
            <a:r>
              <a:rPr lang="en-US" altLang="zh-CN" dirty="0"/>
              <a:t>{</a:t>
            </a:r>
            <a:r>
              <a:rPr lang="zh-CN" altLang="en-US" dirty="0"/>
              <a:t>细胞体</a:t>
            </a:r>
            <a:r>
              <a:rPr lang="en-US" altLang="zh-CN" dirty="0"/>
              <a:t>}</a:t>
            </a:r>
            <a:r>
              <a:rPr lang="zh-CN" altLang="en-US" dirty="0"/>
              <a:t>（</a:t>
            </a:r>
            <a:r>
              <a:rPr lang="en-US" altLang="zh-CN" dirty="0"/>
              <a:t>Soma</a:t>
            </a:r>
            <a:r>
              <a:rPr lang="zh-CN" altLang="en-US" dirty="0"/>
              <a:t>）中的神经细胞膜上有各种受体和离子通道，胞膜的受体可与相应的化学物质神经递质结合，引起离子通透性及膜内外电位差发生改变，产生相应的生理活动：</a:t>
            </a:r>
            <a:r>
              <a:rPr lang="en-US" altLang="zh-CN" dirty="0"/>
              <a:t>\</a:t>
            </a:r>
            <a:r>
              <a:rPr lang="en-US" altLang="zh-CN" dirty="0" err="1"/>
              <a:t>textbf</a:t>
            </a:r>
            <a:r>
              <a:rPr lang="en-US" altLang="zh-CN" dirty="0"/>
              <a:t>{</a:t>
            </a:r>
            <a:r>
              <a:rPr lang="zh-CN" altLang="en-US" dirty="0"/>
              <a:t>兴奋</a:t>
            </a:r>
            <a:r>
              <a:rPr lang="en-US" altLang="zh-CN" dirty="0"/>
              <a:t>}</a:t>
            </a:r>
            <a:r>
              <a:rPr lang="zh-CN" altLang="en-US" dirty="0"/>
              <a:t>或</a:t>
            </a:r>
            <a:r>
              <a:rPr lang="en-US" altLang="zh-CN" dirty="0"/>
              <a:t>\</a:t>
            </a:r>
            <a:r>
              <a:rPr lang="en-US" altLang="zh-CN" dirty="0" err="1"/>
              <a:t>textbf</a:t>
            </a:r>
            <a:r>
              <a:rPr lang="en-US" altLang="zh-CN" dirty="0"/>
              <a:t>{</a:t>
            </a:r>
            <a:r>
              <a:rPr lang="zh-CN" altLang="en-US" dirty="0"/>
              <a:t>抑制</a:t>
            </a:r>
            <a:r>
              <a:rPr lang="en-US" altLang="zh-CN" dirty="0"/>
              <a:t>}</a:t>
            </a:r>
            <a:r>
              <a:rPr lang="zh-CN" altLang="en-US" dirty="0"/>
              <a:t>。</a:t>
            </a:r>
          </a:p>
          <a:p>
            <a:r>
              <a:rPr lang="en-US" altLang="zh-CN" dirty="0"/>
              <a:t>\item </a:t>
            </a:r>
            <a:r>
              <a:rPr lang="zh-CN" altLang="en-US" dirty="0"/>
              <a:t>细胞突起是由细胞体延伸出来的细长部分，又可分为树突和轴突。</a:t>
            </a:r>
          </a:p>
          <a:p>
            <a:r>
              <a:rPr lang="en-US" altLang="zh-CN" dirty="0"/>
              <a:t>\item \</a:t>
            </a:r>
            <a:r>
              <a:rPr lang="en-US" altLang="zh-CN" dirty="0" err="1"/>
              <a:t>textbf</a:t>
            </a:r>
            <a:r>
              <a:rPr lang="en-US" altLang="zh-CN" dirty="0"/>
              <a:t>{</a:t>
            </a:r>
            <a:r>
              <a:rPr lang="zh-CN" altLang="en-US" dirty="0"/>
              <a:t>树突</a:t>
            </a:r>
            <a:r>
              <a:rPr lang="en-US" altLang="zh-CN" dirty="0"/>
              <a:t>}</a:t>
            </a:r>
            <a:r>
              <a:rPr lang="zh-CN" altLang="en-US" dirty="0"/>
              <a:t>（</a:t>
            </a:r>
            <a:r>
              <a:rPr lang="en-US" altLang="zh-CN" dirty="0"/>
              <a:t>Dendrite</a:t>
            </a:r>
            <a:r>
              <a:rPr lang="zh-CN" altLang="en-US" dirty="0"/>
              <a:t>）可以接受刺激并将兴奋传入细胞体。每个神经元可以有一或多个树突。</a:t>
            </a:r>
          </a:p>
          <a:p>
            <a:r>
              <a:rPr lang="en-US" altLang="zh-CN" dirty="0"/>
              <a:t>\item \</a:t>
            </a:r>
            <a:r>
              <a:rPr lang="en-US" altLang="zh-CN" dirty="0" err="1"/>
              <a:t>textbf</a:t>
            </a:r>
            <a:r>
              <a:rPr lang="en-US" altLang="zh-CN" dirty="0"/>
              <a:t>{</a:t>
            </a:r>
            <a:r>
              <a:rPr lang="zh-CN" altLang="en-US" dirty="0"/>
              <a:t>轴突</a:t>
            </a:r>
            <a:r>
              <a:rPr lang="en-US" altLang="zh-CN" dirty="0"/>
              <a:t>}(Axons)</a:t>
            </a:r>
            <a:r>
              <a:rPr lang="zh-CN" altLang="en-US" dirty="0"/>
              <a:t>可以把兴奋从胞体传送到另一个神经元或其他组织。每个神经元只有一个轴突。</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a:t>
            </a:fld>
            <a:endParaRPr lang="en-US" altLang="zh-CN"/>
          </a:p>
        </p:txBody>
      </p:sp>
    </p:spTree>
    <p:extLst>
      <p:ext uri="{BB962C8B-B14F-4D97-AF65-F5344CB8AC3E}">
        <p14:creationId xmlns:p14="http://schemas.microsoft.com/office/powerpoint/2010/main" val="351911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Tanh</a:t>
            </a:r>
            <a:r>
              <a:rPr lang="zh-CN" altLang="en-US" dirty="0"/>
              <a:t>函数的输出是零中心化</a:t>
            </a:r>
          </a:p>
          <a:p>
            <a:r>
              <a:rPr lang="zh-CN" altLang="en-US" dirty="0"/>
              <a:t>的（</a:t>
            </a:r>
            <a:r>
              <a:rPr lang="en-US" altLang="zh-CN" dirty="0"/>
              <a:t>zero-centered</a:t>
            </a:r>
            <a:r>
              <a:rPr lang="zh-CN" altLang="en-US" dirty="0"/>
              <a:t>），而</a:t>
            </a:r>
            <a:r>
              <a:rPr lang="en-US" altLang="zh-CN" dirty="0"/>
              <a:t>logistic</a:t>
            </a:r>
            <a:r>
              <a:rPr lang="zh-CN" altLang="en-US" dirty="0"/>
              <a:t>函数的输出恒大于</a:t>
            </a:r>
            <a:r>
              <a:rPr lang="en-US" altLang="zh-CN" dirty="0"/>
              <a:t>0</a:t>
            </a:r>
            <a:r>
              <a:rPr lang="zh-CN" altLang="en-US" dirty="0"/>
              <a:t>。非零中心化的输出会使得</a:t>
            </a:r>
          </a:p>
          <a:p>
            <a:r>
              <a:rPr lang="zh-CN" altLang="en-US" dirty="0"/>
              <a:t>其后一层的神经元的输入发生偏置偏移（</a:t>
            </a:r>
            <a:r>
              <a:rPr lang="en-US" altLang="zh-CN" dirty="0"/>
              <a:t>bias shift</a:t>
            </a:r>
            <a:r>
              <a:rPr lang="zh-CN" altLang="en-US" dirty="0"/>
              <a:t>），并进一步使得梯度下降</a:t>
            </a:r>
          </a:p>
          <a:p>
            <a:r>
              <a:rPr lang="zh-CN" altLang="en-US" dirty="0"/>
              <a:t>的收敛速度变慢。</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5</a:t>
            </a:fld>
            <a:endParaRPr lang="en-US" altLang="zh-CN"/>
          </a:p>
        </p:txBody>
      </p:sp>
    </p:spTree>
    <p:extLst>
      <p:ext uri="{BB962C8B-B14F-4D97-AF65-F5344CB8AC3E}">
        <p14:creationId xmlns:p14="http://schemas.microsoft.com/office/powerpoint/2010/main" val="30617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神经网络的通用近似性质也被证明对于其它类型的激活函数，比如ReLU，也都是适用的。</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18</a:t>
            </a:fld>
            <a:endParaRPr lang="en-US" altLang="zh-CN"/>
          </a:p>
        </p:txBody>
      </p:sp>
    </p:spTree>
    <p:extLst>
      <p:ext uri="{BB962C8B-B14F-4D97-AF65-F5344CB8AC3E}">
        <p14:creationId xmlns:p14="http://schemas.microsoft.com/office/powerpoint/2010/main" val="4197023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Consider a parameter w in </a:t>
                </a:r>
                <a14:m>
                  <m:oMath xmlns:m="http://schemas.openxmlformats.org/officeDocument/2006/math">
                    <m:r>
                      <a:rPr lang="zh-TW" altLang="en-US" sz="1200" i="1">
                        <a:latin typeface="Cambria Math" panose="02040503050406030204" pitchFamily="18" charset="0"/>
                      </a:rPr>
                      <m:t>𝜃</m:t>
                    </m:r>
                  </m:oMath>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22</a:t>
            </a:fld>
            <a:endParaRPr lang="zh-TW" altLang="en-US"/>
          </a:p>
        </p:txBody>
      </p:sp>
    </p:spTree>
    <p:extLst>
      <p:ext uri="{BB962C8B-B14F-4D97-AF65-F5344CB8AC3E}">
        <p14:creationId xmlns:p14="http://schemas.microsoft.com/office/powerpoint/2010/main" val="1782558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34</a:t>
            </a:fld>
            <a:endParaRPr lang="zh-TW" altLang="en-US"/>
          </a:p>
        </p:txBody>
      </p:sp>
    </p:spTree>
    <p:extLst>
      <p:ext uri="{BB962C8B-B14F-4D97-AF65-F5344CB8AC3E}">
        <p14:creationId xmlns:p14="http://schemas.microsoft.com/office/powerpoint/2010/main" val="280600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accent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customXml" Target="../ink/ink6.xml"/><Relationship Id="rId18" Type="http://schemas.openxmlformats.org/officeDocument/2006/relationships/image" Target="../media/image26.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23.png"/><Relationship Id="rId17" Type="http://schemas.openxmlformats.org/officeDocument/2006/relationships/customXml" Target="../ink/ink8.xml"/><Relationship Id="rId2" Type="http://schemas.openxmlformats.org/officeDocument/2006/relationships/image" Target="../media/image18.tmp"/><Relationship Id="rId16" Type="http://schemas.openxmlformats.org/officeDocument/2006/relationships/image" Target="../media/image25.png"/><Relationship Id="rId20"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22.png"/><Relationship Id="rId19" Type="http://schemas.openxmlformats.org/officeDocument/2006/relationships/customXml" Target="../ink/ink9.xml"/><Relationship Id="rId4" Type="http://schemas.openxmlformats.org/officeDocument/2006/relationships/image" Target="../media/image19.png"/><Relationship Id="rId9" Type="http://schemas.openxmlformats.org/officeDocument/2006/relationships/customXml" Target="../ink/ink4.xml"/><Relationship Id="rId1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3.xml"/><Relationship Id="rId4" Type="http://schemas.openxmlformats.org/officeDocument/2006/relationships/image" Target="../media/image22.tmp"/></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structure%20of%20brain.mp4"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260.png"/><Relationship Id="rId1" Type="http://schemas.openxmlformats.org/officeDocument/2006/relationships/slideLayout" Target="../slideLayouts/slideLayout3.xml"/><Relationship Id="rId5" Type="http://schemas.openxmlformats.org/officeDocument/2006/relationships/image" Target="../media/image35.tmp"/><Relationship Id="rId4" Type="http://schemas.openxmlformats.org/officeDocument/2006/relationships/image" Target="../media/image34.tmp"/></Relationships>
</file>

<file path=ppt/slides/_rels/slide22.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notesSlide" Target="../notesSlides/notesSlide5.xml"/><Relationship Id="rId7" Type="http://schemas.openxmlformats.org/officeDocument/2006/relationships/image" Target="../media/image92.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36.wmf"/><Relationship Id="rId5" Type="http://schemas.openxmlformats.org/officeDocument/2006/relationships/oleObject" Target="../embeddings/oleObject1.bin"/><Relationship Id="rId4" Type="http://schemas.openxmlformats.org/officeDocument/2006/relationships/image" Target="../media/image771.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37.tmp"/><Relationship Id="rId1" Type="http://schemas.openxmlformats.org/officeDocument/2006/relationships/slideLayout" Target="../slideLayouts/slideLayout4.xml"/><Relationship Id="rId6" Type="http://schemas.openxmlformats.org/officeDocument/2006/relationships/image" Target="../media/image41.tmp"/><Relationship Id="rId5" Type="http://schemas.openxmlformats.org/officeDocument/2006/relationships/image" Target="../media/image40.tmp"/><Relationship Id="rId4" Type="http://schemas.openxmlformats.org/officeDocument/2006/relationships/image" Target="../media/image39.tmp"/></Relationships>
</file>

<file path=ppt/slides/_rels/slide25.xml.rels><?xml version="1.0" encoding="UTF-8" standalone="yes"?>
<Relationships xmlns="http://schemas.openxmlformats.org/package/2006/relationships"><Relationship Id="rId3" Type="http://schemas.openxmlformats.org/officeDocument/2006/relationships/image" Target="../media/image42.tmp"/><Relationship Id="rId7" Type="http://schemas.openxmlformats.org/officeDocument/2006/relationships/image" Target="../media/image46.tmp"/><Relationship Id="rId2" Type="http://schemas.openxmlformats.org/officeDocument/2006/relationships/image" Target="../media/image40.tmp"/><Relationship Id="rId1" Type="http://schemas.openxmlformats.org/officeDocument/2006/relationships/slideLayout" Target="../slideLayouts/slideLayout4.xml"/><Relationship Id="rId6" Type="http://schemas.openxmlformats.org/officeDocument/2006/relationships/image" Target="../media/image45.tmp"/><Relationship Id="rId5" Type="http://schemas.openxmlformats.org/officeDocument/2006/relationships/image" Target="../media/image44.tmp"/><Relationship Id="rId4" Type="http://schemas.openxmlformats.org/officeDocument/2006/relationships/image" Target="../media/image43.tmp"/></Relationships>
</file>

<file path=ppt/slides/_rels/slide26.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image" Target="../media/image48.tmp"/><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image" Target="../media/image49.tmp"/><Relationship Id="rId1" Type="http://schemas.openxmlformats.org/officeDocument/2006/relationships/slideLayout" Target="../slideLayouts/slideLayout4.xml"/><Relationship Id="rId4" Type="http://schemas.openxmlformats.org/officeDocument/2006/relationships/image" Target="../media/image51.tmp"/></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5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4.tmp"/><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5.tmp"/><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nndl/exercise/tree/master/chap4_%20simple%20neural%20network"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tmp"/><Relationship Id="rId4" Type="http://schemas.openxmlformats.org/officeDocument/2006/relationships/image" Target="../media/image5.tmp"/></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7" Type="http://schemas.openxmlformats.org/officeDocument/2006/relationships/image" Target="../media/image12.tmp"/><Relationship Id="rId2" Type="http://schemas.openxmlformats.org/officeDocument/2006/relationships/image" Target="../media/image7.tmp"/><Relationship Id="rId1" Type="http://schemas.openxmlformats.org/officeDocument/2006/relationships/slideLayout" Target="../slideLayouts/slideLayout4.xml"/><Relationship Id="rId6" Type="http://schemas.openxmlformats.org/officeDocument/2006/relationships/image" Target="../media/image11.tmp"/><Relationship Id="rId5" Type="http://schemas.openxmlformats.org/officeDocument/2006/relationships/image" Target="../media/image10.tmp"/><Relationship Id="rId4" Type="http://schemas.openxmlformats.org/officeDocument/2006/relationships/image" Target="../media/image9.tmp"/></Relationships>
</file>

<file path=ppt/slides/_rels/slide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前馈神经网络</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人工神经网络</a:t>
            </a:r>
          </a:p>
        </p:txBody>
      </p:sp>
      <p:sp>
        <p:nvSpPr>
          <p:cNvPr id="3" name="内容占位符 2"/>
          <p:cNvSpPr>
            <a:spLocks noGrp="1"/>
          </p:cNvSpPr>
          <p:nvPr>
            <p:ph sz="quarter" idx="1"/>
          </p:nvPr>
        </p:nvSpPr>
        <p:spPr/>
        <p:txBody>
          <a:bodyPr/>
          <a:lstStyle/>
          <a:p>
            <a:r>
              <a:rPr lang="zh-CN" altLang="en-US" dirty="0"/>
              <a:t>人工神经网络主要由大量的神经元以及它们之间的有向连接构成。因此考虑三方面：</a:t>
            </a:r>
            <a:endParaRPr lang="en-US" altLang="zh-CN" dirty="0"/>
          </a:p>
          <a:p>
            <a:endParaRPr lang="zh-CN" altLang="en-US" dirty="0"/>
          </a:p>
          <a:p>
            <a:r>
              <a:rPr lang="zh-CN" altLang="en-US" dirty="0"/>
              <a:t>神经元的激活规则</a:t>
            </a:r>
            <a:endParaRPr lang="en-US" altLang="zh-CN" dirty="0"/>
          </a:p>
          <a:p>
            <a:pPr lvl="1"/>
            <a:r>
              <a:rPr lang="zh-CN" altLang="en-US" dirty="0"/>
              <a:t>主要是指神经元输入到输出之间的映射关系，一般为非线性函数。</a:t>
            </a:r>
          </a:p>
          <a:p>
            <a:r>
              <a:rPr lang="zh-CN" altLang="en-US" dirty="0"/>
              <a:t>网络的拓扑结构</a:t>
            </a:r>
            <a:endParaRPr lang="en-US" altLang="zh-CN" dirty="0"/>
          </a:p>
          <a:p>
            <a:pPr lvl="1"/>
            <a:r>
              <a:rPr lang="zh-CN" altLang="en-US" dirty="0"/>
              <a:t>不同神经元之间的连接关系。</a:t>
            </a:r>
          </a:p>
          <a:p>
            <a:r>
              <a:rPr lang="zh-CN" altLang="en-US" dirty="0"/>
              <a:t>学习算法</a:t>
            </a:r>
            <a:endParaRPr lang="en-US" altLang="zh-CN" dirty="0"/>
          </a:p>
          <a:p>
            <a:pPr lvl="1"/>
            <a:r>
              <a:rPr lang="zh-CN" altLang="en-US" dirty="0"/>
              <a:t>通过训练数据来学习神经网络的参数。</a:t>
            </a:r>
          </a:p>
        </p:txBody>
      </p:sp>
    </p:spTree>
    <p:extLst>
      <p:ext uri="{BB962C8B-B14F-4D97-AF65-F5344CB8AC3E}">
        <p14:creationId xmlns:p14="http://schemas.microsoft.com/office/powerpoint/2010/main" val="1496855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人工神经网络</a:t>
            </a:r>
          </a:p>
        </p:txBody>
      </p:sp>
      <p:sp>
        <p:nvSpPr>
          <p:cNvPr id="3" name="内容占位符 2"/>
          <p:cNvSpPr>
            <a:spLocks noGrp="1"/>
          </p:cNvSpPr>
          <p:nvPr>
            <p:ph sz="quarter" idx="1"/>
          </p:nvPr>
        </p:nvSpPr>
        <p:spPr/>
        <p:txBody>
          <a:bodyPr/>
          <a:lstStyle/>
          <a:p>
            <a:r>
              <a:rPr lang="zh-CN" altLang="en-US"/>
              <a:t>人工神经网络由神经元模型构成，这种由许多神经元组成的信息处理网络具有并行分布结构。</a:t>
            </a:r>
            <a:endParaRPr lang="zh-CN" altLang="en-US" dirty="0"/>
          </a:p>
        </p:txBody>
      </p:sp>
      <p:pic>
        <p:nvPicPr>
          <p:cNvPr id="6" name="图片 5">
            <a:extLst>
              <a:ext uri="{FF2B5EF4-FFF2-40B4-BE49-F238E27FC236}">
                <a16:creationId xmlns:a16="http://schemas.microsoft.com/office/drawing/2014/main" id="{738FCA1A-15AA-4E1A-94A0-FDCA143BF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124200"/>
            <a:ext cx="7171533" cy="2362200"/>
          </a:xfrm>
          <a:prstGeom prst="rect">
            <a:avLst/>
          </a:prstGeom>
        </p:spPr>
      </p:pic>
    </p:spTree>
    <p:extLst>
      <p:ext uri="{BB962C8B-B14F-4D97-AF65-F5344CB8AC3E}">
        <p14:creationId xmlns:p14="http://schemas.microsoft.com/office/powerpoint/2010/main" val="103280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前馈神经网络</a:t>
            </a:r>
          </a:p>
        </p:txBody>
      </p:sp>
    </p:spTree>
    <p:extLst>
      <p:ext uri="{BB962C8B-B14F-4D97-AF65-F5344CB8AC3E}">
        <p14:creationId xmlns:p14="http://schemas.microsoft.com/office/powerpoint/2010/main" val="1837691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p>
        </p:txBody>
      </p:sp>
      <p:sp>
        <p:nvSpPr>
          <p:cNvPr id="3" name="内容占位符 2"/>
          <p:cNvSpPr>
            <a:spLocks noGrp="1"/>
          </p:cNvSpPr>
          <p:nvPr>
            <p:ph sz="quarter" idx="1"/>
          </p:nvPr>
        </p:nvSpPr>
        <p:spPr/>
        <p:txBody>
          <a:bodyPr/>
          <a:lstStyle/>
          <a:p>
            <a:r>
              <a:rPr lang="zh-CN" altLang="en-US" dirty="0"/>
              <a:t>前馈神经网络（全连接神经网络、多层感知器）</a:t>
            </a:r>
            <a:endParaRPr lang="en-US" altLang="zh-CN" dirty="0"/>
          </a:p>
          <a:p>
            <a:pPr lvl="1"/>
            <a:r>
              <a:rPr lang="zh-CN" altLang="en-US" dirty="0"/>
              <a:t>各神经元分别属于不同的</a:t>
            </a:r>
            <a:r>
              <a:rPr lang="zh-CN" altLang="en-US" dirty="0">
                <a:solidFill>
                  <a:srgbClr val="FF0000"/>
                </a:solidFill>
              </a:rPr>
              <a:t>层</a:t>
            </a:r>
            <a:r>
              <a:rPr lang="zh-CN" altLang="en-US" dirty="0"/>
              <a:t>，层内无连接。</a:t>
            </a:r>
            <a:endParaRPr lang="en-US" altLang="zh-CN" dirty="0"/>
          </a:p>
          <a:p>
            <a:pPr lvl="1"/>
            <a:r>
              <a:rPr lang="zh-CN" altLang="en-US" dirty="0"/>
              <a:t>相邻两层之间的神经元全部</a:t>
            </a:r>
            <a:r>
              <a:rPr lang="zh-CN" altLang="en-US" dirty="0">
                <a:solidFill>
                  <a:srgbClr val="FF0000"/>
                </a:solidFill>
              </a:rPr>
              <a:t>两两连接</a:t>
            </a:r>
            <a:r>
              <a:rPr lang="zh-CN" altLang="en-US" dirty="0"/>
              <a:t>。</a:t>
            </a:r>
            <a:endParaRPr lang="en-US" altLang="zh-CN" dirty="0"/>
          </a:p>
          <a:p>
            <a:pPr lvl="1"/>
            <a:r>
              <a:rPr lang="zh-CN" altLang="en-US" dirty="0"/>
              <a:t>整个网络中无反馈，信号从输入层向输出层单向传播，可用一个有向无环图表示。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064182"/>
            <a:ext cx="3771900" cy="2155371"/>
          </a:xfrm>
          <a:prstGeom prst="rect">
            <a:avLst/>
          </a:prstGeom>
        </p:spPr>
      </p:pic>
    </p:spTree>
    <p:extLst>
      <p:ext uri="{BB962C8B-B14F-4D97-AF65-F5344CB8AC3E}">
        <p14:creationId xmlns:p14="http://schemas.microsoft.com/office/powerpoint/2010/main" val="2922830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1485F-B971-4D6A-B7C8-263E3A49C56F}"/>
              </a:ext>
            </a:extLst>
          </p:cNvPr>
          <p:cNvSpPr>
            <a:spLocks noGrp="1"/>
          </p:cNvSpPr>
          <p:nvPr>
            <p:ph type="title"/>
          </p:nvPr>
        </p:nvSpPr>
        <p:spPr/>
        <p:txBody>
          <a:bodyPr/>
          <a:lstStyle/>
          <a:p>
            <a:r>
              <a:rPr lang="zh-CN" altLang="en-US" dirty="0"/>
              <a:t>信息传递过程</a:t>
            </a:r>
          </a:p>
        </p:txBody>
      </p:sp>
      <p:pic>
        <p:nvPicPr>
          <p:cNvPr id="3" name="图片 2" descr="屏幕剪辑">
            <a:extLst>
              <a:ext uri="{FF2B5EF4-FFF2-40B4-BE49-F238E27FC236}">
                <a16:creationId xmlns:a16="http://schemas.microsoft.com/office/drawing/2014/main" id="{DC188C75-CD36-4AC9-98E5-308B9F80E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219200"/>
            <a:ext cx="5638800" cy="3222170"/>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墨迹 9">
                <a:extLst>
                  <a:ext uri="{FF2B5EF4-FFF2-40B4-BE49-F238E27FC236}">
                    <a16:creationId xmlns:a16="http://schemas.microsoft.com/office/drawing/2014/main" id="{E2A5C7FF-8E62-498F-860D-1CDEB890EEEA}"/>
                  </a:ext>
                </a:extLst>
              </p14:cNvPr>
              <p14:cNvContentPartPr/>
              <p14:nvPr/>
            </p14:nvContentPartPr>
            <p14:xfrm>
              <a:off x="4004180" y="2242667"/>
              <a:ext cx="10800" cy="89280"/>
            </p14:xfrm>
          </p:contentPart>
        </mc:Choice>
        <mc:Fallback xmlns="">
          <p:pic>
            <p:nvPicPr>
              <p:cNvPr id="10" name="墨迹 9">
                <a:extLst>
                  <a:ext uri="{FF2B5EF4-FFF2-40B4-BE49-F238E27FC236}">
                    <a16:creationId xmlns:a16="http://schemas.microsoft.com/office/drawing/2014/main" id="{E2A5C7FF-8E62-498F-860D-1CDEB890EEEA}"/>
                  </a:ext>
                </a:extLst>
              </p:cNvPr>
              <p:cNvPicPr/>
              <p:nvPr/>
            </p:nvPicPr>
            <p:blipFill>
              <a:blip r:embed="rId4"/>
              <a:stretch>
                <a:fillRect/>
              </a:stretch>
            </p:blipFill>
            <p:spPr>
              <a:xfrm>
                <a:off x="3995540" y="2233667"/>
                <a:ext cx="284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墨迹 10">
                <a:extLst>
                  <a:ext uri="{FF2B5EF4-FFF2-40B4-BE49-F238E27FC236}">
                    <a16:creationId xmlns:a16="http://schemas.microsoft.com/office/drawing/2014/main" id="{A8DBDB1A-06BD-4DD6-B2F4-5D98FDC8B6BF}"/>
                  </a:ext>
                </a:extLst>
              </p14:cNvPr>
              <p14:cNvContentPartPr/>
              <p14:nvPr/>
            </p14:nvContentPartPr>
            <p14:xfrm>
              <a:off x="3855860" y="2427347"/>
              <a:ext cx="182160" cy="287640"/>
            </p14:xfrm>
          </p:contentPart>
        </mc:Choice>
        <mc:Fallback xmlns="">
          <p:pic>
            <p:nvPicPr>
              <p:cNvPr id="11" name="墨迹 10">
                <a:extLst>
                  <a:ext uri="{FF2B5EF4-FFF2-40B4-BE49-F238E27FC236}">
                    <a16:creationId xmlns:a16="http://schemas.microsoft.com/office/drawing/2014/main" id="{A8DBDB1A-06BD-4DD6-B2F4-5D98FDC8B6BF}"/>
                  </a:ext>
                </a:extLst>
              </p:cNvPr>
              <p:cNvPicPr/>
              <p:nvPr/>
            </p:nvPicPr>
            <p:blipFill>
              <a:blip r:embed="rId6"/>
              <a:stretch>
                <a:fillRect/>
              </a:stretch>
            </p:blipFill>
            <p:spPr>
              <a:xfrm>
                <a:off x="3847220" y="2418347"/>
                <a:ext cx="19980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墨迹 19">
                <a:extLst>
                  <a:ext uri="{FF2B5EF4-FFF2-40B4-BE49-F238E27FC236}">
                    <a16:creationId xmlns:a16="http://schemas.microsoft.com/office/drawing/2014/main" id="{ECBE67FD-1D79-411F-A445-F03D0651E065}"/>
                  </a:ext>
                </a:extLst>
              </p14:cNvPr>
              <p14:cNvContentPartPr/>
              <p14:nvPr/>
            </p14:nvContentPartPr>
            <p14:xfrm>
              <a:off x="6226460" y="1861067"/>
              <a:ext cx="549000" cy="542520"/>
            </p14:xfrm>
          </p:contentPart>
        </mc:Choice>
        <mc:Fallback xmlns="">
          <p:pic>
            <p:nvPicPr>
              <p:cNvPr id="20" name="墨迹 19">
                <a:extLst>
                  <a:ext uri="{FF2B5EF4-FFF2-40B4-BE49-F238E27FC236}">
                    <a16:creationId xmlns:a16="http://schemas.microsoft.com/office/drawing/2014/main" id="{ECBE67FD-1D79-411F-A445-F03D0651E065}"/>
                  </a:ext>
                </a:extLst>
              </p:cNvPr>
              <p:cNvPicPr/>
              <p:nvPr/>
            </p:nvPicPr>
            <p:blipFill>
              <a:blip r:embed="rId8"/>
              <a:stretch>
                <a:fillRect/>
              </a:stretch>
            </p:blipFill>
            <p:spPr>
              <a:xfrm>
                <a:off x="6217460" y="1852061"/>
                <a:ext cx="566640" cy="56017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墨迹 22">
                <a:extLst>
                  <a:ext uri="{FF2B5EF4-FFF2-40B4-BE49-F238E27FC236}">
                    <a16:creationId xmlns:a16="http://schemas.microsoft.com/office/drawing/2014/main" id="{ED1BBD7E-EE6E-42A7-897D-02BC52067F11}"/>
                  </a:ext>
                </a:extLst>
              </p14:cNvPr>
              <p14:cNvContentPartPr/>
              <p14:nvPr/>
            </p14:nvContentPartPr>
            <p14:xfrm>
              <a:off x="4237460" y="1958627"/>
              <a:ext cx="1756080" cy="997560"/>
            </p14:xfrm>
          </p:contentPart>
        </mc:Choice>
        <mc:Fallback xmlns="">
          <p:pic>
            <p:nvPicPr>
              <p:cNvPr id="23" name="墨迹 22">
                <a:extLst>
                  <a:ext uri="{FF2B5EF4-FFF2-40B4-BE49-F238E27FC236}">
                    <a16:creationId xmlns:a16="http://schemas.microsoft.com/office/drawing/2014/main" id="{ED1BBD7E-EE6E-42A7-897D-02BC52067F11}"/>
                  </a:ext>
                </a:extLst>
              </p:cNvPr>
              <p:cNvPicPr/>
              <p:nvPr/>
            </p:nvPicPr>
            <p:blipFill>
              <a:blip r:embed="rId10"/>
              <a:stretch>
                <a:fillRect/>
              </a:stretch>
            </p:blipFill>
            <p:spPr>
              <a:xfrm>
                <a:off x="4228820" y="1949984"/>
                <a:ext cx="1773720" cy="101520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墨迹 23">
                <a:extLst>
                  <a:ext uri="{FF2B5EF4-FFF2-40B4-BE49-F238E27FC236}">
                    <a16:creationId xmlns:a16="http://schemas.microsoft.com/office/drawing/2014/main" id="{A0200D79-BB66-4248-9059-51A66B3B43CA}"/>
                  </a:ext>
                </a:extLst>
              </p14:cNvPr>
              <p14:cNvContentPartPr/>
              <p14:nvPr/>
            </p14:nvContentPartPr>
            <p14:xfrm>
              <a:off x="9906020" y="5201507"/>
              <a:ext cx="360" cy="360"/>
            </p14:xfrm>
          </p:contentPart>
        </mc:Choice>
        <mc:Fallback xmlns="">
          <p:pic>
            <p:nvPicPr>
              <p:cNvPr id="24" name="墨迹 23">
                <a:extLst>
                  <a:ext uri="{FF2B5EF4-FFF2-40B4-BE49-F238E27FC236}">
                    <a16:creationId xmlns:a16="http://schemas.microsoft.com/office/drawing/2014/main" id="{A0200D79-BB66-4248-9059-51A66B3B43CA}"/>
                  </a:ext>
                </a:extLst>
              </p:cNvPr>
              <p:cNvPicPr/>
              <p:nvPr/>
            </p:nvPicPr>
            <p:blipFill>
              <a:blip r:embed="rId12"/>
              <a:stretch>
                <a:fillRect/>
              </a:stretch>
            </p:blipFill>
            <p:spPr>
              <a:xfrm>
                <a:off x="9897020" y="519286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墨迹 24">
                <a:extLst>
                  <a:ext uri="{FF2B5EF4-FFF2-40B4-BE49-F238E27FC236}">
                    <a16:creationId xmlns:a16="http://schemas.microsoft.com/office/drawing/2014/main" id="{3B3EC40F-26D6-4DB9-8EB8-5539A5BA46A8}"/>
                  </a:ext>
                </a:extLst>
              </p14:cNvPr>
              <p14:cNvContentPartPr/>
              <p14:nvPr/>
            </p14:nvContentPartPr>
            <p14:xfrm>
              <a:off x="5354900" y="3026747"/>
              <a:ext cx="137160" cy="117000"/>
            </p14:xfrm>
          </p:contentPart>
        </mc:Choice>
        <mc:Fallback xmlns="">
          <p:pic>
            <p:nvPicPr>
              <p:cNvPr id="25" name="墨迹 24">
                <a:extLst>
                  <a:ext uri="{FF2B5EF4-FFF2-40B4-BE49-F238E27FC236}">
                    <a16:creationId xmlns:a16="http://schemas.microsoft.com/office/drawing/2014/main" id="{3B3EC40F-26D6-4DB9-8EB8-5539A5BA46A8}"/>
                  </a:ext>
                </a:extLst>
              </p:cNvPr>
              <p:cNvPicPr/>
              <p:nvPr/>
            </p:nvPicPr>
            <p:blipFill>
              <a:blip r:embed="rId14"/>
              <a:stretch>
                <a:fillRect/>
              </a:stretch>
            </p:blipFill>
            <p:spPr>
              <a:xfrm>
                <a:off x="5345900" y="3017747"/>
                <a:ext cx="1548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6" name="墨迹 25">
                <a:extLst>
                  <a:ext uri="{FF2B5EF4-FFF2-40B4-BE49-F238E27FC236}">
                    <a16:creationId xmlns:a16="http://schemas.microsoft.com/office/drawing/2014/main" id="{BA06A8F6-1641-4B81-96E6-313AA5728946}"/>
                  </a:ext>
                </a:extLst>
              </p14:cNvPr>
              <p14:cNvContentPartPr/>
              <p14:nvPr/>
            </p14:nvContentPartPr>
            <p14:xfrm>
              <a:off x="5405300" y="2829827"/>
              <a:ext cx="8280" cy="111960"/>
            </p14:xfrm>
          </p:contentPart>
        </mc:Choice>
        <mc:Fallback xmlns="">
          <p:pic>
            <p:nvPicPr>
              <p:cNvPr id="26" name="墨迹 25">
                <a:extLst>
                  <a:ext uri="{FF2B5EF4-FFF2-40B4-BE49-F238E27FC236}">
                    <a16:creationId xmlns:a16="http://schemas.microsoft.com/office/drawing/2014/main" id="{BA06A8F6-1641-4B81-96E6-313AA5728946}"/>
                  </a:ext>
                </a:extLst>
              </p:cNvPr>
              <p:cNvPicPr/>
              <p:nvPr/>
            </p:nvPicPr>
            <p:blipFill>
              <a:blip r:embed="rId16"/>
              <a:stretch>
                <a:fillRect/>
              </a:stretch>
            </p:blipFill>
            <p:spPr>
              <a:xfrm>
                <a:off x="5396660" y="2820827"/>
                <a:ext cx="259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 name="墨迹 26">
                <a:extLst>
                  <a:ext uri="{FF2B5EF4-FFF2-40B4-BE49-F238E27FC236}">
                    <a16:creationId xmlns:a16="http://schemas.microsoft.com/office/drawing/2014/main" id="{F4A6A8A1-EA0C-43DD-99EE-88DB74B7E701}"/>
                  </a:ext>
                </a:extLst>
              </p14:cNvPr>
              <p14:cNvContentPartPr/>
              <p14:nvPr/>
            </p14:nvContentPartPr>
            <p14:xfrm>
              <a:off x="8889380" y="4736747"/>
              <a:ext cx="11880" cy="15480"/>
            </p14:xfrm>
          </p:contentPart>
        </mc:Choice>
        <mc:Fallback xmlns="">
          <p:pic>
            <p:nvPicPr>
              <p:cNvPr id="27" name="墨迹 26">
                <a:extLst>
                  <a:ext uri="{FF2B5EF4-FFF2-40B4-BE49-F238E27FC236}">
                    <a16:creationId xmlns:a16="http://schemas.microsoft.com/office/drawing/2014/main" id="{F4A6A8A1-EA0C-43DD-99EE-88DB74B7E701}"/>
                  </a:ext>
                </a:extLst>
              </p:cNvPr>
              <p:cNvPicPr/>
              <p:nvPr/>
            </p:nvPicPr>
            <p:blipFill>
              <a:blip r:embed="rId18"/>
              <a:stretch>
                <a:fillRect/>
              </a:stretch>
            </p:blipFill>
            <p:spPr>
              <a:xfrm>
                <a:off x="8880380" y="4728107"/>
                <a:ext cx="2952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8" name="墨迹 27">
                <a:extLst>
                  <a:ext uri="{FF2B5EF4-FFF2-40B4-BE49-F238E27FC236}">
                    <a16:creationId xmlns:a16="http://schemas.microsoft.com/office/drawing/2014/main" id="{ECDB5257-1051-48D7-831A-8147CE7E16D7}"/>
                  </a:ext>
                </a:extLst>
              </p14:cNvPr>
              <p14:cNvContentPartPr/>
              <p14:nvPr/>
            </p14:nvContentPartPr>
            <p14:xfrm>
              <a:off x="5928740" y="1843787"/>
              <a:ext cx="168840" cy="266760"/>
            </p14:xfrm>
          </p:contentPart>
        </mc:Choice>
        <mc:Fallback xmlns="">
          <p:pic>
            <p:nvPicPr>
              <p:cNvPr id="28" name="墨迹 27">
                <a:extLst>
                  <a:ext uri="{FF2B5EF4-FFF2-40B4-BE49-F238E27FC236}">
                    <a16:creationId xmlns:a16="http://schemas.microsoft.com/office/drawing/2014/main" id="{ECDB5257-1051-48D7-831A-8147CE7E16D7}"/>
                  </a:ext>
                </a:extLst>
              </p:cNvPr>
              <p:cNvPicPr/>
              <p:nvPr/>
            </p:nvPicPr>
            <p:blipFill>
              <a:blip r:embed="rId20"/>
              <a:stretch>
                <a:fillRect/>
              </a:stretch>
            </p:blipFill>
            <p:spPr>
              <a:xfrm>
                <a:off x="5920100" y="1834787"/>
                <a:ext cx="186480" cy="284400"/>
              </a:xfrm>
              <a:prstGeom prst="rect">
                <a:avLst/>
              </a:prstGeom>
            </p:spPr>
          </p:pic>
        </mc:Fallback>
      </mc:AlternateContent>
    </p:spTree>
    <p:extLst>
      <p:ext uri="{BB962C8B-B14F-4D97-AF65-F5344CB8AC3E}">
        <p14:creationId xmlns:p14="http://schemas.microsoft.com/office/powerpoint/2010/main" val="2881734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前馈网络</a:t>
            </a:r>
          </a:p>
        </p:txBody>
      </p:sp>
      <p:sp>
        <p:nvSpPr>
          <p:cNvPr id="5" name="内容占位符 4"/>
          <p:cNvSpPr>
            <a:spLocks noGrp="1"/>
          </p:cNvSpPr>
          <p:nvPr>
            <p:ph sz="quarter" idx="1"/>
          </p:nvPr>
        </p:nvSpPr>
        <p:spPr/>
        <p:txBody>
          <a:bodyPr/>
          <a:lstStyle/>
          <a:p>
            <a:r>
              <a:rPr lang="zh-CN" altLang="en-US" dirty="0"/>
              <a:t>给定一个前馈神经网络，我们用下面的记号来描述这样网络。</a:t>
            </a:r>
          </a:p>
        </p:txBody>
      </p:sp>
      <p:pic>
        <p:nvPicPr>
          <p:cNvPr id="7" name="图片 6"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95400" y="2667000"/>
            <a:ext cx="6258798" cy="3153215"/>
          </a:xfrm>
          <a:prstGeom prst="rect">
            <a:avLst/>
          </a:prstGeom>
        </p:spPr>
      </p:pic>
    </p:spTree>
    <p:extLst>
      <p:ext uri="{BB962C8B-B14F-4D97-AF65-F5344CB8AC3E}">
        <p14:creationId xmlns:p14="http://schemas.microsoft.com/office/powerpoint/2010/main" val="988559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前馈网络</a:t>
            </a:r>
          </a:p>
        </p:txBody>
      </p:sp>
      <p:sp>
        <p:nvSpPr>
          <p:cNvPr id="5" name="内容占位符 4"/>
          <p:cNvSpPr>
            <a:spLocks noGrp="1"/>
          </p:cNvSpPr>
          <p:nvPr>
            <p:ph sz="quarter" idx="1"/>
          </p:nvPr>
        </p:nvSpPr>
        <p:spPr/>
        <p:txBody>
          <a:bodyPr/>
          <a:lstStyle/>
          <a:p>
            <a:r>
              <a:rPr lang="zh-CN" altLang="en-US" dirty="0"/>
              <a:t>前馈神经网络通过下面公式进行信息传播。</a:t>
            </a:r>
            <a:endParaRPr lang="en-US" altLang="zh-CN" dirty="0"/>
          </a:p>
          <a:p>
            <a:endParaRPr lang="en-US" altLang="zh-CN" dirty="0"/>
          </a:p>
          <a:p>
            <a:endParaRPr lang="en-US" altLang="zh-CN" dirty="0"/>
          </a:p>
          <a:p>
            <a:endParaRPr lang="en-US" altLang="zh-CN" dirty="0"/>
          </a:p>
          <a:p>
            <a:endParaRPr lang="en-US" altLang="zh-CN" dirty="0"/>
          </a:p>
          <a:p>
            <a:r>
              <a:rPr lang="zh-CN" altLang="en-US" dirty="0"/>
              <a:t>前馈计算：</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667000" y="1905000"/>
            <a:ext cx="3029373" cy="571580"/>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333842" y="2709773"/>
            <a:ext cx="1695687" cy="619211"/>
          </a:xfrm>
          <a:prstGeom prst="rect">
            <a:avLst/>
          </a:prstGeom>
        </p:spPr>
      </p:pic>
      <p:pic>
        <p:nvPicPr>
          <p:cNvPr id="6" name="图片 5" descr="屏幕剪辑"/>
          <p:cNvPicPr>
            <a:picLocks noChangeAspect="1"/>
          </p:cNvPicPr>
          <p:nvPr/>
        </p:nvPicPr>
        <p:blipFill rotWithShape="1">
          <a:blip r:embed="rId4">
            <a:extLst>
              <a:ext uri="{28A0092B-C50C-407E-A947-70E740481C1C}">
                <a14:useLocalDpi xmlns:a14="http://schemas.microsoft.com/office/drawing/2010/main"/>
              </a:ext>
            </a:extLst>
          </a:blip>
          <a:srcRect t="1" r="3464" b="16678"/>
          <a:stretch/>
        </p:blipFill>
        <p:spPr>
          <a:xfrm>
            <a:off x="232757" y="4800600"/>
            <a:ext cx="8377843" cy="381000"/>
          </a:xfrm>
          <a:prstGeom prst="rect">
            <a:avLst/>
          </a:prstGeom>
        </p:spPr>
      </p:pic>
    </p:spTree>
    <p:extLst>
      <p:ext uri="{BB962C8B-B14F-4D97-AF65-F5344CB8AC3E}">
        <p14:creationId xmlns:p14="http://schemas.microsoft.com/office/powerpoint/2010/main" val="2020899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深层前馈神经网络</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95400"/>
            <a:ext cx="6153647" cy="4944308"/>
          </a:xfrm>
          <a:prstGeom prst="rect">
            <a:avLst/>
          </a:prstGeom>
        </p:spPr>
      </p:pic>
    </p:spTree>
    <p:extLst>
      <p:ext uri="{BB962C8B-B14F-4D97-AF65-F5344CB8AC3E}">
        <p14:creationId xmlns:p14="http://schemas.microsoft.com/office/powerpoint/2010/main" val="682720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通用近似定理</a:t>
            </a:r>
          </a:p>
        </p:txBody>
      </p:sp>
      <p:sp>
        <p:nvSpPr>
          <p:cNvPr id="9" name="矩形 8"/>
          <p:cNvSpPr/>
          <p:nvPr/>
        </p:nvSpPr>
        <p:spPr>
          <a:xfrm>
            <a:off x="1143000" y="5012972"/>
            <a:ext cx="7239000" cy="1200329"/>
          </a:xfrm>
          <a:prstGeom prst="rect">
            <a:avLst/>
          </a:prstGeom>
        </p:spPr>
        <p:txBody>
          <a:bodyPr wrap="square">
            <a:spAutoFit/>
          </a:bodyPr>
          <a:lstStyle/>
          <a:p>
            <a:r>
              <a:rPr lang="zh-CN" altLang="en-US" dirty="0"/>
              <a:t>根据通用近似定理，对于具有线性输出层和至少一个使用“挤压”性质的激活函数的隐藏层组成的前馈神经网络，只要其隐藏层神经元的数量足够，它可以以任意的精度来近似任何从一个定义在实数空间中的有界闭集函数。</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8980" y="1183124"/>
            <a:ext cx="5266040" cy="3829848"/>
          </a:xfrm>
          <a:prstGeom prst="rect">
            <a:avLst/>
          </a:prstGeom>
        </p:spPr>
      </p:pic>
    </p:spTree>
    <p:extLst>
      <p:ext uri="{BB962C8B-B14F-4D97-AF65-F5344CB8AC3E}">
        <p14:creationId xmlns:p14="http://schemas.microsoft.com/office/powerpoint/2010/main" val="4043031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神经网络可以作为一个“万能”函数来使用，可以用来进行复杂的特征转换，或逼近一个复杂的条件分布。</a:t>
                </a:r>
                <a:endParaRPr lang="en-US" altLang="zh-CN" dirty="0"/>
              </a:p>
              <a:p>
                <a:endParaRPr lang="en-US" altLang="zh-CN" dirty="0"/>
              </a:p>
              <a:p>
                <a:endParaRPr lang="en-US" altLang="zh-CN" dirty="0"/>
              </a:p>
              <a:p>
                <a:endParaRPr lang="en-US" altLang="zh-CN" dirty="0"/>
              </a:p>
              <a:p>
                <a:endParaRPr lang="en-US" altLang="zh-CN" dirty="0"/>
              </a:p>
              <a:p>
                <a:r>
                  <a:rPr lang="zh-CN" altLang="en-US" dirty="0"/>
                  <a:t>如果</a:t>
                </a:r>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m:t>
                    </m:r>
                  </m:oMath>
                </a14:m>
                <a:r>
                  <a:rPr lang="zh-CN" altLang="en-US" dirty="0"/>
                  <a:t>为</a:t>
                </a:r>
                <a:r>
                  <a:rPr lang="en-US" altLang="zh-CN" dirty="0"/>
                  <a:t>logistic</a:t>
                </a:r>
                <a:r>
                  <a:rPr lang="zh-CN" altLang="en-US" dirty="0"/>
                  <a:t>回归，那么</a:t>
                </a:r>
                <a:r>
                  <a:rPr lang="en-US" altLang="zh-CN" dirty="0"/>
                  <a:t>logistic</a:t>
                </a:r>
                <a:r>
                  <a:rPr lang="zh-CN" altLang="en-US" dirty="0"/>
                  <a:t>回归分类器可以看成神经网络的最后一层。</a:t>
                </a:r>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37" t="-1728" r="-1556" b="-1235"/>
                </a:stretch>
              </a:blipFill>
            </p:spPr>
            <p:txBody>
              <a:bodyPr/>
              <a:lstStyle/>
              <a:p>
                <a:r>
                  <a:rPr lang="zh-CN" altLang="en-US">
                    <a:noFill/>
                  </a:rPr>
                  <a:t> </a:t>
                </a:r>
              </a:p>
            </p:txBody>
          </p:sp>
        </mc:Fallback>
      </mc:AlternateContent>
      <p:pic>
        <p:nvPicPr>
          <p:cNvPr id="19" name="图片 1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957" y="2873810"/>
            <a:ext cx="3271243" cy="707590"/>
          </a:xfrm>
          <a:prstGeom prst="rect">
            <a:avLst/>
          </a:prstGeom>
        </p:spPr>
      </p:pic>
      <p:sp>
        <p:nvSpPr>
          <p:cNvPr id="2" name="标题 1"/>
          <p:cNvSpPr>
            <a:spLocks noGrp="1"/>
          </p:cNvSpPr>
          <p:nvPr>
            <p:ph type="title"/>
          </p:nvPr>
        </p:nvSpPr>
        <p:spPr/>
        <p:txBody>
          <a:bodyPr/>
          <a:lstStyle/>
          <a:p>
            <a:r>
              <a:rPr lang="zh-CN" altLang="en-US" dirty="0"/>
              <a:t>应用到机器学习</a:t>
            </a:r>
          </a:p>
        </p:txBody>
      </p:sp>
      <p:cxnSp>
        <p:nvCxnSpPr>
          <p:cNvPr id="7" name="直接连接符 6"/>
          <p:cNvCxnSpPr/>
          <p:nvPr/>
        </p:nvCxnSpPr>
        <p:spPr>
          <a:xfrm>
            <a:off x="4114800" y="3505200"/>
            <a:ext cx="808224" cy="0"/>
          </a:xfrm>
          <a:prstGeom prst="line">
            <a:avLst/>
          </a:prstGeom>
        </p:spPr>
        <p:style>
          <a:lnRef idx="3">
            <a:schemeClr val="accent4"/>
          </a:lnRef>
          <a:fillRef idx="0">
            <a:schemeClr val="accent4"/>
          </a:fillRef>
          <a:effectRef idx="2">
            <a:schemeClr val="accent4"/>
          </a:effectRef>
          <a:fontRef idx="minor">
            <a:schemeClr val="tx1"/>
          </a:fontRef>
        </p:style>
      </p:cxnSp>
      <p:sp>
        <p:nvSpPr>
          <p:cNvPr id="9" name="文本框 8"/>
          <p:cNvSpPr txBox="1"/>
          <p:nvPr/>
        </p:nvSpPr>
        <p:spPr>
          <a:xfrm>
            <a:off x="5791200" y="4343400"/>
            <a:ext cx="1415772" cy="461665"/>
          </a:xfrm>
          <a:prstGeom prst="rect">
            <a:avLst/>
          </a:prstGeom>
          <a:noFill/>
        </p:spPr>
        <p:txBody>
          <a:bodyPr wrap="none" rtlCol="0">
            <a:spAutoFit/>
          </a:bodyPr>
          <a:lstStyle/>
          <a:p>
            <a:r>
              <a:rPr lang="zh-CN" altLang="en-US" sz="2400" dirty="0"/>
              <a:t>神经网络</a:t>
            </a:r>
          </a:p>
        </p:txBody>
      </p:sp>
      <p:cxnSp>
        <p:nvCxnSpPr>
          <p:cNvPr id="11" name="直接连接符 10"/>
          <p:cNvCxnSpPr>
            <a:endCxn id="9" idx="0"/>
          </p:cNvCxnSpPr>
          <p:nvPr/>
        </p:nvCxnSpPr>
        <p:spPr>
          <a:xfrm>
            <a:off x="4419600" y="3505200"/>
            <a:ext cx="2079486"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3634769" y="3581401"/>
            <a:ext cx="2080231" cy="38098"/>
          </a:xfrm>
          <a:prstGeom prst="line">
            <a:avLst/>
          </a:prstGeom>
        </p:spPr>
        <p:style>
          <a:lnRef idx="2">
            <a:schemeClr val="accent2"/>
          </a:lnRef>
          <a:fillRef idx="0">
            <a:schemeClr val="accent2"/>
          </a:fillRef>
          <a:effectRef idx="1">
            <a:schemeClr val="accent2"/>
          </a:effectRef>
          <a:fontRef idx="minor">
            <a:schemeClr val="tx1"/>
          </a:fontRef>
        </p:style>
      </p:cxnSp>
      <p:sp>
        <p:nvSpPr>
          <p:cNvPr id="14" name="文本框 13"/>
          <p:cNvSpPr txBox="1"/>
          <p:nvPr/>
        </p:nvSpPr>
        <p:spPr>
          <a:xfrm>
            <a:off x="2879506" y="4343399"/>
            <a:ext cx="1107996" cy="461665"/>
          </a:xfrm>
          <a:prstGeom prst="rect">
            <a:avLst/>
          </a:prstGeom>
          <a:noFill/>
        </p:spPr>
        <p:txBody>
          <a:bodyPr wrap="none" rtlCol="0">
            <a:spAutoFit/>
          </a:bodyPr>
          <a:lstStyle/>
          <a:p>
            <a:r>
              <a:rPr lang="zh-CN" altLang="en-US" sz="2400" dirty="0"/>
              <a:t>分类器</a:t>
            </a:r>
          </a:p>
        </p:txBody>
      </p:sp>
      <p:cxnSp>
        <p:nvCxnSpPr>
          <p:cNvPr id="16" name="直接连接符 15"/>
          <p:cNvCxnSpPr>
            <a:stCxn id="14" idx="0"/>
          </p:cNvCxnSpPr>
          <p:nvPr/>
        </p:nvCxnSpPr>
        <p:spPr>
          <a:xfrm flipV="1">
            <a:off x="3433504" y="3619499"/>
            <a:ext cx="1037359" cy="7239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405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生物神经元</a:t>
            </a:r>
          </a:p>
        </p:txBody>
      </p:sp>
      <p:pic>
        <p:nvPicPr>
          <p:cNvPr id="4" name="内容占位符 3"/>
          <p:cNvPicPr>
            <a:picLocks noGrp="1" noChangeAspect="1"/>
          </p:cNvPicPr>
          <p:nvPr>
            <p:ph sz="quarter" idx="1"/>
          </p:nvPr>
        </p:nvPicPr>
        <p:blipFill>
          <a:blip r:embed="rId3">
            <a:extLst>
              <a:ext uri="{28A0092B-C50C-407E-A947-70E740481C1C}">
                <a14:useLocalDpi xmlns:a14="http://schemas.microsoft.com/office/drawing/2010/main"/>
              </a:ext>
            </a:extLst>
          </a:blip>
          <a:stretch>
            <a:fillRect/>
          </a:stretch>
        </p:blipFill>
        <p:spPr>
          <a:xfrm>
            <a:off x="741988" y="1219200"/>
            <a:ext cx="7660024" cy="4937125"/>
          </a:xfrm>
        </p:spPr>
      </p:pic>
      <p:sp>
        <p:nvSpPr>
          <p:cNvPr id="5" name="矩形 4"/>
          <p:cNvSpPr/>
          <p:nvPr/>
        </p:nvSpPr>
        <p:spPr>
          <a:xfrm>
            <a:off x="4572000" y="4495800"/>
            <a:ext cx="4114800" cy="954107"/>
          </a:xfrm>
          <a:prstGeom prst="rect">
            <a:avLst/>
          </a:prstGeom>
        </p:spPr>
        <p:txBody>
          <a:bodyPr wrap="square">
            <a:spAutoFit/>
          </a:bodyPr>
          <a:lstStyle/>
          <a:p>
            <a:r>
              <a:rPr lang="zh-CN" altLang="en-US" sz="2800" dirty="0"/>
              <a:t>单个神经细胞只有两种状态：兴奋和抑制</a:t>
            </a:r>
          </a:p>
        </p:txBody>
      </p:sp>
      <p:sp>
        <p:nvSpPr>
          <p:cNvPr id="8" name="矩形 7"/>
          <p:cNvSpPr/>
          <p:nvPr/>
        </p:nvSpPr>
        <p:spPr>
          <a:xfrm>
            <a:off x="6248400" y="512782"/>
            <a:ext cx="2595582" cy="369332"/>
          </a:xfrm>
          <a:prstGeom prst="rect">
            <a:avLst/>
          </a:prstGeom>
        </p:spPr>
        <p:txBody>
          <a:bodyPr wrap="none">
            <a:spAutoFit/>
          </a:bodyPr>
          <a:lstStyle/>
          <a:p>
            <a:r>
              <a:rPr lang="en-US" altLang="zh-CN" dirty="0">
                <a:hlinkClick r:id="rId4" action="ppaction://hlinkfile"/>
              </a:rPr>
              <a:t>video:</a:t>
            </a:r>
            <a:r>
              <a:rPr lang="zh-CN" altLang="en-US" dirty="0">
                <a:hlinkClick r:id="rId4" action="ppaction://hlinkfile"/>
              </a:rPr>
              <a:t> structure of brain</a:t>
            </a:r>
            <a:endParaRPr lang="zh-CN" altLang="en-US" dirty="0"/>
          </a:p>
        </p:txBody>
      </p:sp>
    </p:spTree>
    <p:extLst>
      <p:ext uri="{BB962C8B-B14F-4D97-AF65-F5344CB8AC3E}">
        <p14:creationId xmlns:p14="http://schemas.microsoft.com/office/powerpoint/2010/main" val="3354367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应用到机器学习</a:t>
            </a:r>
          </a:p>
        </p:txBody>
      </p:sp>
      <p:sp>
        <p:nvSpPr>
          <p:cNvPr id="3" name="内容占位符 2"/>
          <p:cNvSpPr>
            <a:spLocks noGrp="1"/>
          </p:cNvSpPr>
          <p:nvPr>
            <p:ph sz="quarter" idx="1"/>
          </p:nvPr>
        </p:nvSpPr>
        <p:spPr/>
        <p:txBody>
          <a:bodyPr/>
          <a:lstStyle/>
          <a:p>
            <a:r>
              <a:rPr lang="zh-CN" altLang="en-US" dirty="0"/>
              <a:t>对于多类分类问题</a:t>
            </a:r>
            <a:endParaRPr lang="en-US" altLang="zh-CN" dirty="0"/>
          </a:p>
          <a:p>
            <a:pPr lvl="1"/>
            <a:r>
              <a:rPr lang="zh-CN" altLang="en-US" dirty="0"/>
              <a:t>如果使用</a:t>
            </a:r>
            <a:r>
              <a:rPr lang="en-US" altLang="zh-CN" dirty="0"/>
              <a:t>softmax</a:t>
            </a:r>
            <a:r>
              <a:rPr lang="zh-CN" altLang="en-US" dirty="0"/>
              <a:t>回归分类器，相当于网络最后一层设置</a:t>
            </a:r>
            <a:r>
              <a:rPr lang="en-US" altLang="zh-CN" dirty="0"/>
              <a:t>C </a:t>
            </a:r>
            <a:r>
              <a:rPr lang="zh-CN" altLang="en-US" dirty="0"/>
              <a:t>个神经元，其输出经过</a:t>
            </a:r>
            <a:r>
              <a:rPr lang="en-US" altLang="zh-CN" dirty="0"/>
              <a:t>softmax</a:t>
            </a:r>
            <a:r>
              <a:rPr lang="zh-CN" altLang="en-US" dirty="0"/>
              <a:t>函数进行归一化后可以作为每个类的条件概率。</a:t>
            </a:r>
            <a:endParaRPr lang="en-US" altLang="zh-CN" dirty="0"/>
          </a:p>
          <a:p>
            <a:endParaRPr lang="en-US" altLang="zh-CN" dirty="0"/>
          </a:p>
          <a:p>
            <a:endParaRPr lang="en-US" altLang="zh-CN" dirty="0"/>
          </a:p>
          <a:p>
            <a:pPr lvl="1"/>
            <a:r>
              <a:rPr lang="zh-CN" altLang="en-US" dirty="0"/>
              <a:t>采用交叉熵损失函数，对于样本</a:t>
            </a:r>
            <a:r>
              <a:rPr lang="en-US" altLang="zh-CN" dirty="0"/>
              <a:t>(</a:t>
            </a:r>
            <a:r>
              <a:rPr lang="en-US" altLang="zh-CN" dirty="0" err="1"/>
              <a:t>x,y</a:t>
            </a:r>
            <a:r>
              <a:rPr lang="en-US" altLang="zh-CN" dirty="0"/>
              <a:t>)</a:t>
            </a:r>
            <a:r>
              <a:rPr lang="zh-CN" altLang="en-US" dirty="0"/>
              <a:t>，其损失函数为</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3048000"/>
            <a:ext cx="2620400" cy="778336"/>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393" y="5174137"/>
            <a:ext cx="2825869" cy="480999"/>
          </a:xfrm>
          <a:prstGeom prst="rect">
            <a:avLst/>
          </a:prstGeom>
        </p:spPr>
      </p:pic>
    </p:spTree>
    <p:extLst>
      <p:ext uri="{BB962C8B-B14F-4D97-AF65-F5344CB8AC3E}">
        <p14:creationId xmlns:p14="http://schemas.microsoft.com/office/powerpoint/2010/main" val="337480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给定训练集为</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 </m:t>
                    </m:r>
                    <m:sSubSup>
                      <m:sSubSupPr>
                        <m:ctrlPr>
                          <a:rPr lang="en-US" altLang="zh-CN" i="1" dirty="0" smtClean="0">
                            <a:latin typeface="Cambria Math" panose="02040503050406030204" pitchFamily="18" charset="0"/>
                          </a:rPr>
                        </m:ctrlPr>
                      </m:sSubSupPr>
                      <m:e>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𝑦</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 )}</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up>
                        <m:r>
                          <a:rPr lang="en-US" altLang="zh-CN" i="1" dirty="0">
                            <a:latin typeface="Cambria Math" panose="02040503050406030204" pitchFamily="18" charset="0"/>
                          </a:rPr>
                          <m:t>𝑁</m:t>
                        </m:r>
                        <m:r>
                          <m:rPr>
                            <m:nor/>
                          </m:rPr>
                          <a:rPr lang="en-US" altLang="zh-CN" dirty="0"/>
                          <m:t> </m:t>
                        </m:r>
                      </m:sup>
                    </m:sSubSup>
                  </m:oMath>
                </a14:m>
                <a:r>
                  <a:rPr lang="en-US" altLang="zh-CN" dirty="0"/>
                  <a:t> </a:t>
                </a:r>
                <a:r>
                  <a:rPr lang="zh-CN" altLang="en-US" dirty="0"/>
                  <a:t>，将每个样本</a:t>
                </a:r>
                <a14:m>
                  <m:oMath xmlns:m="http://schemas.openxmlformats.org/officeDocument/2006/math">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输入给前馈神经网络，得到网络输出为 </a:t>
                </a:r>
                <a14:m>
                  <m:oMath xmlns:m="http://schemas.openxmlformats.org/officeDocument/2006/math">
                    <m:sSup>
                      <m:sSupPr>
                        <m:ctrlPr>
                          <a:rPr lang="en-US" altLang="zh-CN" i="1" dirty="0">
                            <a:latin typeface="Cambria Math" panose="02040503050406030204" pitchFamily="18" charset="0"/>
                          </a:rPr>
                        </m:ctrlPr>
                      </m:sSupPr>
                      <m:e>
                        <m:acc>
                          <m:accPr>
                            <m:chr m:val="̂"/>
                            <m:ctrlPr>
                              <a:rPr lang="en-US" altLang="zh-CN" b="0" i="1" dirty="0" smtClean="0">
                                <a:latin typeface="Cambria Math" panose="02040503050406030204" pitchFamily="18" charset="0"/>
                              </a:rPr>
                            </m:ctrlPr>
                          </m:accPr>
                          <m:e>
                            <m:r>
                              <a:rPr lang="en-US" altLang="zh-CN" i="1" dirty="0">
                                <a:latin typeface="Cambria Math" panose="02040503050406030204" pitchFamily="18" charset="0"/>
                              </a:rPr>
                              <m:t>𝑦</m:t>
                            </m:r>
                          </m:e>
                        </m:acc>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，其在数据集</a:t>
                </a:r>
                <a:r>
                  <a:rPr lang="en-US" altLang="zh-CN" dirty="0"/>
                  <a:t>D</a:t>
                </a:r>
                <a:r>
                  <a:rPr lang="zh-CN" altLang="en-US" dirty="0"/>
                  <a:t>上的结构化风险函数为：</a:t>
                </a:r>
                <a:endParaRPr lang="en-US" altLang="zh-CN" dirty="0"/>
              </a:p>
              <a:p>
                <a:endParaRPr lang="en-US" altLang="zh-CN" dirty="0"/>
              </a:p>
              <a:p>
                <a:endParaRPr lang="en-US" altLang="zh-CN" dirty="0"/>
              </a:p>
              <a:p>
                <a:r>
                  <a:rPr lang="zh-CN" altLang="en-US" dirty="0"/>
                  <a:t>梯度下降</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37" t="-1111"/>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352800"/>
            <a:ext cx="4789840" cy="832779"/>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0" y="4800600"/>
            <a:ext cx="3040320" cy="725919"/>
          </a:xfrm>
          <a:prstGeom prst="rect">
            <a:avLst/>
          </a:prstGeom>
        </p:spPr>
      </p:pic>
      <p:pic>
        <p:nvPicPr>
          <p:cNvPr id="8" name="图片 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4567" y="5563468"/>
            <a:ext cx="2875851" cy="594697"/>
          </a:xfrm>
          <a:prstGeom prst="rect">
            <a:avLst/>
          </a:prstGeom>
        </p:spPr>
      </p:pic>
    </p:spTree>
    <p:extLst>
      <p:ext uri="{BB962C8B-B14F-4D97-AF65-F5344CB8AC3E}">
        <p14:creationId xmlns:p14="http://schemas.microsoft.com/office/powerpoint/2010/main" val="1270783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梯度下降</a:t>
            </a:r>
            <a:endParaRPr lang="zh-TW" altLang="en-US" dirty="0"/>
          </a:p>
        </p:txBody>
      </p:sp>
      <mc:AlternateContent xmlns:mc="http://schemas.openxmlformats.org/markup-compatibility/2006" xmlns:a14="http://schemas.microsoft.com/office/drawing/2010/main">
        <mc:Choice Requires="a14">
          <p:sp>
            <p:nvSpPr>
              <p:cNvPr id="62" name="文字方塊 61"/>
              <p:cNvSpPr txBox="1"/>
              <p:nvPr/>
            </p:nvSpPr>
            <p:spPr>
              <a:xfrm>
                <a:off x="34229" y="3165979"/>
                <a:ext cx="1400487" cy="830997"/>
              </a:xfrm>
              <a:prstGeom prst="rect">
                <a:avLst/>
              </a:prstGeom>
              <a:noFill/>
            </p:spPr>
            <p:txBody>
              <a:bodyPr wrap="square" rtlCol="0">
                <a:spAutoFit/>
              </a:bodyPr>
              <a:lstStyle/>
              <a:p>
                <a:pPr algn="ctr"/>
                <a:r>
                  <a:rPr lang="en-US" altLang="zh-TW" sz="2400" dirty="0"/>
                  <a:t>Total </a:t>
                </a:r>
              </a:p>
              <a:p>
                <a:pPr algn="ctr"/>
                <a:r>
                  <a:rPr lang="en-US" altLang="zh-TW" sz="2400" dirty="0"/>
                  <a:t>Loss </a:t>
                </a:r>
                <a14:m>
                  <m:oMath xmlns:m="http://schemas.openxmlformats.org/officeDocument/2006/math">
                    <m:r>
                      <a:rPr lang="en-US" altLang="zh-TW" sz="2400" i="1">
                        <a:latin typeface="Cambria Math" panose="02040503050406030204" pitchFamily="18" charset="0"/>
                      </a:rPr>
                      <m:t>𝐿</m:t>
                    </m:r>
                  </m:oMath>
                </a14:m>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34229" y="3165979"/>
                <a:ext cx="1400487" cy="830997"/>
              </a:xfrm>
              <a:prstGeom prst="rect">
                <a:avLst/>
              </a:prstGeom>
              <a:blipFill rotWithShape="0">
                <a:blip r:embed="rId4"/>
                <a:stretch>
                  <a:fillRect t="-5839" b="-15328"/>
                </a:stretch>
              </a:blipFill>
            </p:spPr>
            <p:txBody>
              <a:bodyPr/>
              <a:lstStyle/>
              <a:p>
                <a:r>
                  <a:rPr lang="zh-TW" altLang="en-US">
                    <a:noFill/>
                  </a:rPr>
                  <a:t> </a:t>
                </a:r>
              </a:p>
            </p:txBody>
          </p:sp>
        </mc:Fallback>
      </mc:AlternateContent>
      <p:sp>
        <p:nvSpPr>
          <p:cNvPr id="26" name="文字方塊 25"/>
          <p:cNvSpPr txBox="1"/>
          <p:nvPr/>
        </p:nvSpPr>
        <p:spPr>
          <a:xfrm>
            <a:off x="5143866" y="458002"/>
            <a:ext cx="3926673" cy="523220"/>
          </a:xfrm>
          <a:prstGeom prst="rect">
            <a:avLst/>
          </a:prstGeom>
          <a:noFill/>
        </p:spPr>
        <p:txBody>
          <a:bodyPr wrap="square" rtlCol="0">
            <a:spAutoFit/>
          </a:bodyPr>
          <a:lstStyle/>
          <a:p>
            <a:r>
              <a:rPr lang="zh-CN" altLang="en-US" sz="2800" dirty="0"/>
              <a:t>网络参数</a:t>
            </a:r>
            <a:r>
              <a:rPr lang="en-US" altLang="zh-CN" sz="2800" dirty="0"/>
              <a:t>w</a:t>
            </a:r>
            <a:endParaRPr lang="zh-TW" altLang="en-US" sz="2800" dirty="0"/>
          </a:p>
        </p:txBody>
      </p:sp>
      <p:cxnSp>
        <p:nvCxnSpPr>
          <p:cNvPr id="28" name="直線單箭頭接點 27"/>
          <p:cNvCxnSpPr/>
          <p:nvPr/>
        </p:nvCxnSpPr>
        <p:spPr>
          <a:xfrm>
            <a:off x="526852" y="6115278"/>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nvPr>
        </p:nvGraphicFramePr>
        <p:xfrm>
          <a:off x="8290382" y="6148136"/>
          <a:ext cx="327025" cy="298450"/>
        </p:xfrm>
        <a:graphic>
          <a:graphicData uri="http://schemas.openxmlformats.org/presentationml/2006/ole">
            <mc:AlternateContent xmlns:mc="http://schemas.openxmlformats.org/markup-compatibility/2006">
              <mc:Choice xmlns:v="urn:schemas-microsoft-com:vml" Requires="v">
                <p:oleObj spid="_x0000_s1169" name="方程式" r:id="rId5" imgW="152280" imgH="139680" progId="Equation.3">
                  <p:embed/>
                </p:oleObj>
              </mc:Choice>
              <mc:Fallback>
                <p:oleObj name="方程式" r:id="rId5" imgW="152280" imgH="139680" progId="Equation.3">
                  <p:embed/>
                  <p:pic>
                    <p:nvPicPr>
                      <p:cNvPr id="29" name="Object 12"/>
                      <p:cNvPicPr>
                        <a:picLocks noChangeAspect="1" noChangeArrowheads="1"/>
                      </p:cNvPicPr>
                      <p:nvPr/>
                    </p:nvPicPr>
                    <p:blipFill>
                      <a:blip r:embed="rId6"/>
                      <a:srcRect/>
                      <a:stretch>
                        <a:fillRect/>
                      </a:stretch>
                    </p:blipFill>
                    <p:spPr bwMode="auto">
                      <a:xfrm>
                        <a:off x="8290382" y="6148136"/>
                        <a:ext cx="327025" cy="298450"/>
                      </a:xfrm>
                      <a:prstGeom prst="rect">
                        <a:avLst/>
                      </a:prstGeom>
                      <a:noFill/>
                      <a:extLst/>
                    </p:spPr>
                  </p:pic>
                </p:oleObj>
              </mc:Fallback>
            </mc:AlternateContent>
          </a:graphicData>
        </a:graphic>
      </p:graphicFrame>
      <p:cxnSp>
        <p:nvCxnSpPr>
          <p:cNvPr id="30" name="直線單箭頭接點 29"/>
          <p:cNvCxnSpPr/>
          <p:nvPr/>
        </p:nvCxnSpPr>
        <p:spPr>
          <a:xfrm flipV="1">
            <a:off x="1339907" y="2561642"/>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1830777" y="2026757"/>
                <a:ext cx="5203253" cy="1569660"/>
              </a:xfrm>
              <a:prstGeom prst="rect">
                <a:avLst/>
              </a:prstGeom>
              <a:noFill/>
            </p:spPr>
            <p:txBody>
              <a:bodyPr wrap="square" rtlCol="0">
                <a:spAutoFit/>
              </a:bodyPr>
              <a:lstStyle/>
              <a:p>
                <a:pPr marL="457200" indent="-457200">
                  <a:buFont typeface="+mj-lt"/>
                  <a:buAutoNum type="arabicPeriod"/>
                </a:pPr>
                <a:r>
                  <a:rPr lang="zh-CN" altLang="en-US" sz="2400" dirty="0"/>
                  <a:t>初始化</a:t>
                </a:r>
                <a:r>
                  <a:rPr lang="en-US" altLang="zh-CN" sz="2400" dirty="0"/>
                  <a:t>w</a:t>
                </a:r>
              </a:p>
              <a:p>
                <a:pPr marL="457200" indent="-457200">
                  <a:buFont typeface="+mj-lt"/>
                  <a:buAutoNum type="arabicPeriod"/>
                </a:pPr>
                <a:r>
                  <a:rPr lang="zh-CN" altLang="en-US" sz="2400" dirty="0"/>
                  <a:t>重复</a:t>
                </a:r>
                <a:endParaRPr lang="en-US" altLang="zh-CN" sz="2400" dirty="0"/>
              </a:p>
              <a:p>
                <a:pPr marL="914400" lvl="1" indent="-457200">
                  <a:buFont typeface="+mj-lt"/>
                  <a:buAutoNum type="arabicPeriod"/>
                </a:pPr>
                <a:r>
                  <a:rPr lang="zh-CN" altLang="en-US" sz="2400" dirty="0"/>
                  <a:t>计算梯度</a:t>
                </a:r>
                <a:r>
                  <a:rPr lang="en-US" altLang="zh-TW" sz="2400" dirty="0"/>
                  <a:t> </a:t>
                </a:r>
                <a14:m>
                  <m:oMath xmlns:m="http://schemas.openxmlformats.org/officeDocument/2006/math">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a:p>
                <a:pPr marL="914400" lvl="1" indent="-457200">
                  <a:buFont typeface="+mj-lt"/>
                  <a:buAutoNum type="arabicPeriod"/>
                </a:pPr>
                <a:r>
                  <a:rPr lang="zh-CN" altLang="en-US" sz="2400" dirty="0"/>
                  <a:t>更新参数</a:t>
                </a:r>
                <a14:m>
                  <m:oMath xmlns:m="http://schemas.openxmlformats.org/officeDocument/2006/math">
                    <m:r>
                      <a:rPr lang="en-US" altLang="zh-TW" sz="2400" i="1">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𝛼</m:t>
                    </m:r>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1830777" y="2026757"/>
                <a:ext cx="5203253" cy="1569660"/>
              </a:xfrm>
              <a:prstGeom prst="rect">
                <a:avLst/>
              </a:prstGeom>
              <a:blipFill>
                <a:blip r:embed="rId7"/>
                <a:stretch>
                  <a:fillRect l="-1522" t="-3488" b="-55426"/>
                </a:stretch>
              </a:blipFill>
            </p:spPr>
            <p:txBody>
              <a:bodyPr/>
              <a:lstStyle/>
              <a:p>
                <a:r>
                  <a:rPr lang="zh-CN" altLang="en-US">
                    <a:noFill/>
                  </a:rPr>
                  <a:t> </a:t>
                </a:r>
              </a:p>
            </p:txBody>
          </p:sp>
        </mc:Fallback>
      </mc:AlternateContent>
      <p:sp>
        <p:nvSpPr>
          <p:cNvPr id="55" name="手繪多邊形 54"/>
          <p:cNvSpPr/>
          <p:nvPr/>
        </p:nvSpPr>
        <p:spPr>
          <a:xfrm>
            <a:off x="994530" y="2472587"/>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1925062" y="5950305"/>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p:cNvCxnSpPr/>
          <p:nvPr/>
        </p:nvCxnSpPr>
        <p:spPr>
          <a:xfrm>
            <a:off x="1971466" y="4571187"/>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1271969" y="3941036"/>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3535534" y="600811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左大括弧 4"/>
          <p:cNvSpPr/>
          <p:nvPr/>
        </p:nvSpPr>
        <p:spPr>
          <a:xfrm rot="5400000">
            <a:off x="2646903" y="5028801"/>
            <a:ext cx="312400" cy="1663274"/>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6" name="直線接點 35"/>
          <p:cNvCxnSpPr/>
          <p:nvPr/>
        </p:nvCxnSpPr>
        <p:spPr>
          <a:xfrm>
            <a:off x="3631433" y="5127346"/>
            <a:ext cx="0" cy="97666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2985632" y="5019049"/>
            <a:ext cx="1231903" cy="239227"/>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4595041" y="5988795"/>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2" name="直線接點 31"/>
          <p:cNvCxnSpPr/>
          <p:nvPr/>
        </p:nvCxnSpPr>
        <p:spPr>
          <a:xfrm>
            <a:off x="4724400" y="5257800"/>
            <a:ext cx="0" cy="898659"/>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左大括弧 38"/>
          <p:cNvSpPr/>
          <p:nvPr/>
        </p:nvSpPr>
        <p:spPr>
          <a:xfrm rot="5400000">
            <a:off x="3988570" y="5364414"/>
            <a:ext cx="312400" cy="1020060"/>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 name="矩形 2"/>
              <p:cNvSpPr/>
              <p:nvPr/>
            </p:nvSpPr>
            <p:spPr>
              <a:xfrm>
                <a:off x="5334000" y="1427052"/>
                <a:ext cx="3265638" cy="499560"/>
              </a:xfrm>
              <a:prstGeom prst="rect">
                <a:avLst/>
              </a:prstGeom>
            </p:spPr>
            <p:txBody>
              <a:bodyPr wrap="none">
                <a:spAutoFit/>
              </a:bodyPr>
              <a:lstStyle/>
              <a:p>
                <a:r>
                  <a:rPr lang="zh-CN" altLang="en-US" dirty="0">
                    <a:solidFill>
                      <a:srgbClr val="FF0000"/>
                    </a:solidFill>
                  </a:rPr>
                  <a:t>梯度：</a:t>
                </a:r>
                <a14:m>
                  <m:oMath xmlns:m="http://schemas.openxmlformats.org/officeDocument/2006/math">
                    <m:f>
                      <m:fPr>
                        <m:ctrlPr>
                          <a:rPr lang="en-US" altLang="zh-CN" i="1">
                            <a:solidFill>
                              <a:srgbClr val="FF0000"/>
                            </a:solidFill>
                            <a:latin typeface="Cambria Math" panose="02040503050406030204" pitchFamily="18" charset="0"/>
                            <a:ea typeface="Cambria Math" panose="02040503050406030204" pitchFamily="18" charset="0"/>
                          </a:rPr>
                        </m:ctrlPr>
                      </m:fPr>
                      <m:num>
                        <m:r>
                          <a:rPr lang="en-US" altLang="zh-TW" i="1">
                            <a:solidFill>
                              <a:srgbClr val="FF0000"/>
                            </a:solidFill>
                            <a:latin typeface="Cambria Math" panose="02040503050406030204" pitchFamily="18" charset="0"/>
                          </a:rPr>
                          <m:t>𝜕</m:t>
                        </m:r>
                        <m:r>
                          <m:rPr>
                            <m:sty m:val="p"/>
                          </m:rPr>
                          <a:rPr lang="en-US" altLang="zh-CN" i="1">
                            <a:solidFill>
                              <a:srgbClr val="FF0000"/>
                            </a:solidFill>
                            <a:latin typeface="Cambria Math" panose="02040503050406030204" pitchFamily="18" charset="0"/>
                          </a:rPr>
                          <m:t>L</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𝑤</m:t>
                        </m:r>
                        <m:r>
                          <a:rPr lang="en-US" altLang="zh-CN" i="1">
                            <a:solidFill>
                              <a:srgbClr val="FF0000"/>
                            </a:solidFill>
                            <a:latin typeface="Cambria Math" panose="02040503050406030204" pitchFamily="18" charset="0"/>
                          </a:rPr>
                          <m:t>)</m:t>
                        </m:r>
                      </m:num>
                      <m:den>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 </m:t>
                        </m:r>
                        <m:r>
                          <a:rPr lang="en-US" altLang="zh-TW" i="1">
                            <a:solidFill>
                              <a:srgbClr val="FF0000"/>
                            </a:solidFill>
                            <a:latin typeface="Cambria Math" panose="02040503050406030204" pitchFamily="18" charset="0"/>
                          </a:rPr>
                          <m:t>𝑤</m:t>
                        </m:r>
                      </m:den>
                    </m:f>
                    <m:r>
                      <a:rPr lang="en-US" altLang="zh-TW" b="0" i="1" smtClean="0">
                        <a:solidFill>
                          <a:srgbClr val="FF0000"/>
                        </a:solidFill>
                        <a:latin typeface="Cambria Math" panose="02040503050406030204" pitchFamily="18" charset="0"/>
                      </a:rPr>
                      <m:t>=</m:t>
                    </m:r>
                    <m:func>
                      <m:funcPr>
                        <m:ctrlPr>
                          <a:rPr lang="en-US" altLang="zh-TW" b="0" i="1" smtClean="0">
                            <a:solidFill>
                              <a:srgbClr val="FF0000"/>
                            </a:solidFill>
                            <a:latin typeface="Cambria Math" panose="02040503050406030204" pitchFamily="18" charset="0"/>
                          </a:rPr>
                        </m:ctrlPr>
                      </m:funcPr>
                      <m:fName>
                        <m:limLow>
                          <m:limLowPr>
                            <m:ctrlPr>
                              <a:rPr lang="en-US" altLang="zh-TW" b="0" i="1" smtClean="0">
                                <a:solidFill>
                                  <a:srgbClr val="FF0000"/>
                                </a:solidFill>
                                <a:latin typeface="Cambria Math" panose="02040503050406030204" pitchFamily="18" charset="0"/>
                              </a:rPr>
                            </m:ctrlPr>
                          </m:limLowPr>
                          <m:e>
                            <m:r>
                              <m:rPr>
                                <m:sty m:val="p"/>
                              </m:rPr>
                              <a:rPr lang="en-US" altLang="zh-TW" b="0" i="0" smtClean="0">
                                <a:solidFill>
                                  <a:srgbClr val="FF0000"/>
                                </a:solidFill>
                                <a:latin typeface="Cambria Math" panose="02040503050406030204" pitchFamily="18" charset="0"/>
                              </a:rPr>
                              <m:t>lim</m:t>
                            </m:r>
                          </m:e>
                          <m:lim>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r>
                              <a:rPr lang="en-US" altLang="zh-TW" i="1" smtClean="0">
                                <a:solidFill>
                                  <a:srgbClr val="FF0000"/>
                                </a:solidFill>
                                <a:latin typeface="Cambria Math" panose="02040503050406030204" pitchFamily="18" charset="0"/>
                                <a:ea typeface="Cambria Math" panose="02040503050406030204" pitchFamily="18" charset="0"/>
                              </a:rPr>
                              <m:t>→</m:t>
                            </m:r>
                            <m:r>
                              <a:rPr lang="en-US" altLang="zh-TW" b="0" i="1" smtClean="0">
                                <a:solidFill>
                                  <a:srgbClr val="FF0000"/>
                                </a:solidFill>
                                <a:latin typeface="Cambria Math" panose="02040503050406030204" pitchFamily="18" charset="0"/>
                                <a:ea typeface="Cambria Math" panose="02040503050406030204" pitchFamily="18" charset="0"/>
                              </a:rPr>
                              <m:t>0</m:t>
                            </m:r>
                          </m:lim>
                        </m:limLow>
                      </m:fName>
                      <m:e>
                        <m:f>
                          <m:fPr>
                            <m:ctrlPr>
                              <a:rPr lang="en-US" altLang="zh-TW" i="1">
                                <a:solidFill>
                                  <a:srgbClr val="FF0000"/>
                                </a:solidFill>
                                <a:latin typeface="Cambria Math" panose="02040503050406030204" pitchFamily="18" charset="0"/>
                              </a:rPr>
                            </m:ctrlPr>
                          </m:fPr>
                          <m:num>
                            <m:r>
                              <m:rPr>
                                <m:sty m:val="p"/>
                              </m:rPr>
                              <a:rPr lang="en-US" altLang="zh-TW">
                                <a:solidFill>
                                  <a:srgbClr val="FF0000"/>
                                </a:solidFill>
                                <a:latin typeface="Cambria Math" panose="02040503050406030204" pitchFamily="18" charset="0"/>
                              </a:rPr>
                              <m:t>L</m:t>
                            </m:r>
                            <m:r>
                              <a:rPr lang="en-US" altLang="zh-TW">
                                <a:solidFill>
                                  <a:srgbClr val="FF0000"/>
                                </a:solidFill>
                                <a:latin typeface="Cambria Math" panose="02040503050406030204" pitchFamily="18" charset="0"/>
                              </a:rPr>
                              <m:t>(</m:t>
                            </m:r>
                            <m:r>
                              <m:rPr>
                                <m:sty m:val="p"/>
                              </m:rPr>
                              <a:rPr lang="en-US" altLang="zh-TW">
                                <a:solidFill>
                                  <a:srgbClr val="FF0000"/>
                                </a:solidFill>
                                <a:latin typeface="Cambria Math" panose="02040503050406030204" pitchFamily="18" charset="0"/>
                              </a:rPr>
                              <m:t>w</m:t>
                            </m:r>
                            <m:r>
                              <a:rPr lang="en-US" altLang="zh-TW">
                                <a:solidFill>
                                  <a:srgbClr val="FF0000"/>
                                </a:solidFill>
                                <a:latin typeface="Cambria Math" panose="02040503050406030204" pitchFamily="18" charset="0"/>
                              </a:rPr>
                              <m:t>+</m:t>
                            </m:r>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r>
                              <a:rPr lang="en-US" altLang="zh-TW" i="1">
                                <a:solidFill>
                                  <a:srgbClr val="FF0000"/>
                                </a:solidFill>
                                <a:latin typeface="Cambria Math" panose="02040503050406030204" pitchFamily="18" charset="0"/>
                              </a:rPr>
                              <m:t>)</m:t>
                            </m:r>
                          </m:num>
                          <m:den>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den>
                        </m:f>
                      </m:e>
                    </m:func>
                  </m:oMath>
                </a14:m>
                <a:endParaRPr lang="zh-CN" altLang="en-US"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5334000" y="1427052"/>
                <a:ext cx="3265638" cy="499560"/>
              </a:xfrm>
              <a:prstGeom prst="rect">
                <a:avLst/>
              </a:prstGeom>
              <a:blipFill>
                <a:blip r:embed="rId8"/>
                <a:stretch>
                  <a:fillRect l="-1493" b="-8537"/>
                </a:stretch>
              </a:blipFill>
            </p:spPr>
            <p:txBody>
              <a:bodyPr/>
              <a:lstStyle/>
              <a:p>
                <a:r>
                  <a:rPr lang="zh-CN" altLang="en-US">
                    <a:noFill/>
                  </a:rPr>
                  <a:t> </a:t>
                </a:r>
              </a:p>
            </p:txBody>
          </p:sp>
        </mc:Fallback>
      </mc:AlternateContent>
      <p:sp>
        <p:nvSpPr>
          <p:cNvPr id="23" name="左大括弧 38"/>
          <p:cNvSpPr/>
          <p:nvPr/>
        </p:nvSpPr>
        <p:spPr>
          <a:xfrm rot="5400000">
            <a:off x="5222318" y="5317796"/>
            <a:ext cx="319651" cy="1275312"/>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3" name="直線接點 31"/>
          <p:cNvCxnSpPr/>
          <p:nvPr/>
        </p:nvCxnSpPr>
        <p:spPr>
          <a:xfrm>
            <a:off x="6019800" y="5909367"/>
            <a:ext cx="0" cy="290546"/>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橢圓 69"/>
          <p:cNvSpPr/>
          <p:nvPr/>
        </p:nvSpPr>
        <p:spPr>
          <a:xfrm>
            <a:off x="5876499" y="604620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23"/>
          <p:cNvCxnSpPr/>
          <p:nvPr/>
        </p:nvCxnSpPr>
        <p:spPr>
          <a:xfrm>
            <a:off x="4049079" y="4876008"/>
            <a:ext cx="1361121" cy="745651"/>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18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25" grpId="0" animBg="1"/>
      <p:bldP spid="5" grpId="0" animBg="1"/>
      <p:bldP spid="31" grpId="0" animBg="1"/>
      <p:bldP spid="39" grpId="0" animBg="1"/>
      <p:bldP spid="23" grpId="0" animBg="1"/>
      <p:bldP spid="3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如何计算梯度？</a:t>
            </a:r>
          </a:p>
        </p:txBody>
      </p:sp>
      <p:sp>
        <p:nvSpPr>
          <p:cNvPr id="3" name="内容占位符 2"/>
          <p:cNvSpPr>
            <a:spLocks noGrp="1"/>
          </p:cNvSpPr>
          <p:nvPr>
            <p:ph sz="quarter" idx="1"/>
          </p:nvPr>
        </p:nvSpPr>
        <p:spPr/>
        <p:txBody>
          <a:bodyPr/>
          <a:lstStyle/>
          <a:p>
            <a:r>
              <a:rPr lang="zh-CN" altLang="en-US" dirty="0"/>
              <a:t>神经网络为一个复杂的复合函数</a:t>
            </a:r>
            <a:endParaRPr lang="en-US" altLang="zh-CN" dirty="0"/>
          </a:p>
          <a:p>
            <a:pPr lvl="1"/>
            <a:r>
              <a:rPr lang="zh-CN" altLang="en-US" dirty="0"/>
              <a:t>链式法则</a:t>
            </a:r>
            <a:endParaRPr lang="en-US" altLang="zh-CN" dirty="0"/>
          </a:p>
          <a:p>
            <a:pPr marL="0" indent="0">
              <a:buNone/>
            </a:pPr>
            <a:endParaRPr lang="en-US" altLang="zh-CN" dirty="0"/>
          </a:p>
          <a:p>
            <a:endParaRPr lang="en-US" altLang="zh-CN" dirty="0"/>
          </a:p>
          <a:p>
            <a:r>
              <a:rPr lang="zh-CN" altLang="en-US" dirty="0"/>
              <a:t>反向传播算法</a:t>
            </a:r>
            <a:endParaRPr lang="en-US" altLang="zh-CN" dirty="0"/>
          </a:p>
          <a:p>
            <a:pPr lvl="1"/>
            <a:r>
              <a:rPr lang="zh-CN" altLang="en-US" dirty="0"/>
              <a:t>根据前馈网络的特点而设计的高效方法</a:t>
            </a:r>
            <a:endParaRPr lang="en-US" altLang="zh-CN" dirty="0"/>
          </a:p>
          <a:p>
            <a:pPr lvl="1"/>
            <a:endParaRPr lang="en-US" altLang="zh-CN" dirty="0"/>
          </a:p>
          <a:p>
            <a:pPr lvl="1"/>
            <a:endParaRPr lang="en-US" altLang="zh-CN" dirty="0"/>
          </a:p>
          <a:p>
            <a:r>
              <a:rPr lang="zh-CN" altLang="en-US" dirty="0"/>
              <a:t>一个更加通用的计算方法</a:t>
            </a:r>
            <a:endParaRPr lang="en-US" altLang="zh-CN" dirty="0"/>
          </a:p>
          <a:p>
            <a:pPr lvl="1"/>
            <a:r>
              <a:rPr lang="zh-CN" altLang="en-US" dirty="0"/>
              <a:t>自动微分（</a:t>
            </a:r>
            <a:r>
              <a:rPr lang="en-US" altLang="zh-CN" dirty="0"/>
              <a:t>Automatic Differentiation</a:t>
            </a:r>
            <a:r>
              <a:rPr lang="zh-CN" altLang="en-US" dirty="0"/>
              <a:t>，</a:t>
            </a:r>
            <a:r>
              <a:rPr lang="en-US" altLang="zh-CN" dirty="0"/>
              <a:t>AD</a:t>
            </a:r>
            <a:r>
              <a:rPr lang="zh-CN" altLang="en-US" dirty="0"/>
              <a:t>）</a:t>
            </a:r>
          </a:p>
        </p:txBody>
      </p:sp>
      <mc:AlternateContent xmlns:mc="http://schemas.openxmlformats.org/markup-compatibility/2006" xmlns:a14="http://schemas.microsoft.com/office/drawing/2010/main">
        <mc:Choice Requires="a14">
          <p:sp>
            <p:nvSpPr>
              <p:cNvPr id="4" name="文本框 3"/>
              <p:cNvSpPr txBox="1"/>
              <p:nvPr/>
            </p:nvSpPr>
            <p:spPr>
              <a:xfrm flipH="1">
                <a:off x="533400" y="2362200"/>
                <a:ext cx="7922741" cy="677045"/>
              </a:xfrm>
              <a:prstGeom prst="rect">
                <a:avLst/>
              </a:prstGeom>
              <a:noFill/>
            </p:spPr>
            <p:txBody>
              <a:bodyPr wrap="square" rtlCol="0">
                <a:spAutoFit/>
              </a:bodyPr>
              <a:lstStyle/>
              <a:p>
                <a:pPr algn="ctr"/>
                <a14:m>
                  <m:oMath xmlns:m="http://schemas.openxmlformats.org/officeDocument/2006/math">
                    <m:r>
                      <a:rPr lang="en-US" altLang="zh-CN" sz="2400" i="1" smtClean="0">
                        <a:solidFill>
                          <a:srgbClr val="FF0000"/>
                        </a:solidFill>
                        <a:latin typeface="Cambria Math" panose="02040503050406030204" pitchFamily="18" charset="0"/>
                        <a:ea typeface="Cambria Math" panose="02040503050406030204" pitchFamily="18" charset="0"/>
                      </a:rPr>
                      <m:t>𝑦</m:t>
                    </m:r>
                    <m:r>
                      <a:rPr lang="en-US" altLang="zh-CN" sz="2400" i="1" smtClean="0">
                        <a:solidFill>
                          <a:srgbClr val="FF0000"/>
                        </a:solidFill>
                        <a:latin typeface="Cambria Math" panose="02040503050406030204" pitchFamily="18" charset="0"/>
                        <a:ea typeface="Cambria Math" panose="02040503050406030204" pitchFamily="18" charset="0"/>
                      </a:rPr>
                      <m:t>=</m:t>
                    </m:r>
                    <m:r>
                      <a:rPr lang="en-US" altLang="zh-CN" sz="2400" i="1" smtClean="0">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r>
                      <a:rPr lang="en-US" altLang="zh-CN" sz="2400" i="1">
                        <a:solidFill>
                          <a:srgbClr val="FF0000"/>
                        </a:solidFill>
                        <a:latin typeface="Cambria Math" panose="02040503050406030204" pitchFamily="18" charset="0"/>
                        <a:ea typeface="Cambria Math" panose="02040503050406030204" pitchFamily="18" charset="0"/>
                      </a:rPr>
                      <m:t>(</m:t>
                    </m:r>
                    <m:r>
                      <a:rPr lang="pt-BR"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d>
                      <m:dPr>
                        <m:ctrlPr>
                          <a:rPr lang="pt-BR" altLang="zh-CN" sz="2400" i="1">
                            <a:solidFill>
                              <a:srgbClr val="FF0000"/>
                            </a:solidFill>
                            <a:latin typeface="Cambria Math" panose="02040503050406030204" pitchFamily="18" charset="0"/>
                            <a:ea typeface="Cambria Math" panose="02040503050406030204" pitchFamily="18" charset="0"/>
                          </a:rPr>
                        </m:ctrlPr>
                      </m:dPr>
                      <m:e>
                        <m:r>
                          <a:rPr lang="pt-BR" altLang="zh-CN" sz="2400" i="1">
                            <a:solidFill>
                              <a:srgbClr val="FF0000"/>
                            </a:solidFill>
                            <a:latin typeface="Cambria Math" panose="02040503050406030204" pitchFamily="18" charset="0"/>
                            <a:ea typeface="Cambria Math" panose="02040503050406030204" pitchFamily="18" charset="0"/>
                          </a:rPr>
                          <m:t>𝑥</m:t>
                        </m:r>
                      </m:e>
                    </m:d>
                    <m:r>
                      <a:rPr lang="en-US" altLang="zh-CN" sz="2400" i="1">
                        <a:solidFill>
                          <a:srgbClr val="FF0000"/>
                        </a:solidFill>
                        <a:latin typeface="Cambria Math" panose="02040503050406030204" pitchFamily="18" charset="0"/>
                        <a:ea typeface="Cambria Math" panose="02040503050406030204" pitchFamily="18" charset="0"/>
                      </a:rPr>
                      <m:t>))))</m:t>
                    </m:r>
                  </m:oMath>
                </a14:m>
                <a:r>
                  <a:rPr lang="zh-CN" altLang="en-US" sz="2400" dirty="0">
                    <a:solidFill>
                      <a:srgbClr val="FF0000"/>
                    </a:solidFill>
                  </a:rPr>
                  <a:t> </a:t>
                </a:r>
                <a:r>
                  <a:rPr lang="en-US" altLang="zh-CN" sz="2400" dirty="0">
                    <a:solidFill>
                      <a:srgbClr val="FF0000"/>
                    </a:solidFill>
                  </a:rPr>
                  <a:t>→</a:t>
                </a:r>
                <a:r>
                  <a:rPr lang="zh-CN" altLang="en-US" sz="2400" dirty="0">
                    <a:solidFill>
                      <a:srgbClr val="FF0000"/>
                    </a:solidFill>
                  </a:rPr>
                  <a:t> </a:t>
                </a:r>
                <a14:m>
                  <m:oMath xmlns:m="http://schemas.openxmlformats.org/officeDocument/2006/math">
                    <m:f>
                      <m:fPr>
                        <m:ctrlPr>
                          <a:rPr lang="en-US" altLang="zh-CN" sz="2400" i="1" smtClean="0">
                            <a:solidFill>
                              <a:srgbClr val="FF0000"/>
                            </a:solidFill>
                            <a:latin typeface="Cambria Math" panose="02040503050406030204" pitchFamily="18" charset="0"/>
                          </a:rPr>
                        </m:ctrlPr>
                      </m:fPr>
                      <m:num>
                        <m:r>
                          <a:rPr lang="en-US" altLang="zh-CN" sz="2400" i="1" smtClean="0">
                            <a:solidFill>
                              <a:srgbClr val="FF0000"/>
                            </a:solidFill>
                            <a:latin typeface="Cambria Math" panose="02040503050406030204" pitchFamily="18" charset="0"/>
                          </a:rPr>
                          <m:t>𝜕</m:t>
                        </m:r>
                        <m:r>
                          <a:rPr lang="en-US" altLang="zh-CN" sz="2400" i="1" smtClean="0">
                            <a:solidFill>
                              <a:srgbClr val="FF0000"/>
                            </a:solidFill>
                            <a:latin typeface="Cambria Math" panose="02040503050406030204" pitchFamily="18" charset="0"/>
                          </a:rPr>
                          <m:t>𝑦</m:t>
                        </m:r>
                      </m:num>
                      <m:den>
                        <m:r>
                          <a:rPr lang="en-US" altLang="zh-CN" sz="2400" i="1" smtClean="0">
                            <a:solidFill>
                              <a:srgbClr val="FF0000"/>
                            </a:solidFill>
                            <a:latin typeface="Cambria Math" panose="02040503050406030204" pitchFamily="18" charset="0"/>
                          </a:rPr>
                          <m:t>𝜕</m:t>
                        </m:r>
                        <m:r>
                          <a:rPr lang="en-US" altLang="zh-CN" sz="2400" i="1" smtClean="0">
                            <a:solidFill>
                              <a:srgbClr val="FF0000"/>
                            </a:solidFill>
                            <a:latin typeface="Cambria Math" panose="02040503050406030204" pitchFamily="18" charset="0"/>
                          </a:rPr>
                          <m:t>𝑥</m:t>
                        </m:r>
                      </m:den>
                    </m:f>
                    <m:r>
                      <a:rPr lang="en-US" altLang="zh-CN" sz="2400" i="1">
                        <a:solidFill>
                          <a:srgbClr val="FF0000"/>
                        </a:solidFill>
                        <a:latin typeface="Cambria Math" panose="02040503050406030204" pitchFamily="18" charset="0"/>
                        <a:ea typeface="Cambria Math" panose="02040503050406030204" pitchFamily="18" charset="0"/>
                      </a:rPr>
                      <m:t>=</m:t>
                    </m:r>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1</m:t>
                        </m:r>
                      </m:num>
                      <m:den>
                        <m:r>
                          <a:rPr lang="en-US" altLang="zh-CN" sz="2400" i="1">
                            <a:solidFill>
                              <a:srgbClr val="FF0000"/>
                            </a:solidFill>
                            <a:latin typeface="Cambria Math" panose="02040503050406030204" pitchFamily="18" charset="0"/>
                          </a:rPr>
                          <m:t>𝜕</m:t>
                        </m:r>
                        <m:r>
                          <m:rPr>
                            <m:sty m:val="p"/>
                          </m:rPr>
                          <a:rPr lang="en-US" altLang="zh-CN" sz="2400" i="1">
                            <a:solidFill>
                              <a:srgbClr val="FF0000"/>
                            </a:solidFill>
                            <a:latin typeface="Cambria Math" panose="02040503050406030204" pitchFamily="18" charset="0"/>
                            <a:ea typeface="Cambria Math" panose="02040503050406030204" pitchFamily="18" charset="0"/>
                          </a:rPr>
                          <m:t>x</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2</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1</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3</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2</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3</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4</m:t>
                        </m:r>
                      </m:den>
                    </m:f>
                  </m:oMath>
                </a14:m>
                <a:endParaRPr lang="zh-CN" altLang="en-US" sz="2400" dirty="0">
                  <a:solidFill>
                    <a:srgbClr val="FF0000"/>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flipH="1">
                <a:off x="533400" y="2362200"/>
                <a:ext cx="7922741" cy="677045"/>
              </a:xfrm>
              <a:prstGeom prst="rect">
                <a:avLst/>
              </a:prstGeom>
              <a:blipFill>
                <a:blip r:embed="rId2"/>
                <a:stretch>
                  <a:fillRect b="-9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62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C6771-FF8F-4CB7-A0B6-B8A82DCB9CE8}"/>
              </a:ext>
            </a:extLst>
          </p:cNvPr>
          <p:cNvSpPr>
            <a:spLocks noGrp="1"/>
          </p:cNvSpPr>
          <p:nvPr>
            <p:ph type="title"/>
          </p:nvPr>
        </p:nvSpPr>
        <p:spPr/>
        <p:txBody>
          <a:bodyPr/>
          <a:lstStyle/>
          <a:p>
            <a:r>
              <a:rPr lang="zh-CN" altLang="en-US" dirty="0"/>
              <a:t>反向传播算法</a:t>
            </a:r>
          </a:p>
        </p:txBody>
      </p:sp>
      <p:pic>
        <p:nvPicPr>
          <p:cNvPr id="4" name="图片 3">
            <a:extLst>
              <a:ext uri="{FF2B5EF4-FFF2-40B4-BE49-F238E27FC236}">
                <a16:creationId xmlns:a16="http://schemas.microsoft.com/office/drawing/2014/main" id="{22697552-09BC-45D8-9103-295A7622E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626753"/>
            <a:ext cx="2981579" cy="1604493"/>
          </a:xfrm>
          <a:prstGeom prst="rect">
            <a:avLst/>
          </a:prstGeom>
        </p:spPr>
      </p:pic>
      <p:pic>
        <p:nvPicPr>
          <p:cNvPr id="6" name="图片 5">
            <a:extLst>
              <a:ext uri="{FF2B5EF4-FFF2-40B4-BE49-F238E27FC236}">
                <a16:creationId xmlns:a16="http://schemas.microsoft.com/office/drawing/2014/main" id="{4BC1C0EA-DADD-4843-97A5-7E93C4948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623675"/>
            <a:ext cx="4199022" cy="2459427"/>
          </a:xfrm>
          <a:prstGeom prst="rect">
            <a:avLst/>
          </a:prstGeom>
        </p:spPr>
      </p:pic>
      <p:cxnSp>
        <p:nvCxnSpPr>
          <p:cNvPr id="8" name="直接箭头连接符 7">
            <a:extLst>
              <a:ext uri="{FF2B5EF4-FFF2-40B4-BE49-F238E27FC236}">
                <a16:creationId xmlns:a16="http://schemas.microsoft.com/office/drawing/2014/main" id="{3A7B0FB5-4BB1-4C10-8322-8961E0B1F4F6}"/>
              </a:ext>
            </a:extLst>
          </p:cNvPr>
          <p:cNvCxnSpPr>
            <a:cxnSpLocks/>
          </p:cNvCxnSpPr>
          <p:nvPr/>
        </p:nvCxnSpPr>
        <p:spPr>
          <a:xfrm flipV="1">
            <a:off x="2362200" y="1411922"/>
            <a:ext cx="2057400" cy="12148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 name="直接箭头连接符 8">
            <a:extLst>
              <a:ext uri="{FF2B5EF4-FFF2-40B4-BE49-F238E27FC236}">
                <a16:creationId xmlns:a16="http://schemas.microsoft.com/office/drawing/2014/main" id="{7452BA96-F3F6-47D9-AD76-96A2A7E8F916}"/>
              </a:ext>
            </a:extLst>
          </p:cNvPr>
          <p:cNvCxnSpPr>
            <a:cxnSpLocks/>
          </p:cNvCxnSpPr>
          <p:nvPr/>
        </p:nvCxnSpPr>
        <p:spPr>
          <a:xfrm>
            <a:off x="2286000" y="4343399"/>
            <a:ext cx="1676400" cy="12236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3" name="图片 12">
            <a:extLst>
              <a:ext uri="{FF2B5EF4-FFF2-40B4-BE49-F238E27FC236}">
                <a16:creationId xmlns:a16="http://schemas.microsoft.com/office/drawing/2014/main" id="{CE0D4854-2052-47EF-9D70-1C06A704B7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4895" y="5257910"/>
            <a:ext cx="3327933" cy="831984"/>
          </a:xfrm>
          <a:prstGeom prst="rect">
            <a:avLst/>
          </a:prstGeom>
        </p:spPr>
      </p:pic>
      <p:pic>
        <p:nvPicPr>
          <p:cNvPr id="17" name="图片 16">
            <a:extLst>
              <a:ext uri="{FF2B5EF4-FFF2-40B4-BE49-F238E27FC236}">
                <a16:creationId xmlns:a16="http://schemas.microsoft.com/office/drawing/2014/main" id="{DB9464B5-AD85-470B-9C89-7A565A6504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2464" y="3733800"/>
            <a:ext cx="3812796" cy="831983"/>
          </a:xfrm>
          <a:prstGeom prst="rect">
            <a:avLst/>
          </a:prstGeom>
        </p:spPr>
      </p:pic>
      <p:pic>
        <p:nvPicPr>
          <p:cNvPr id="20" name="图片 19">
            <a:extLst>
              <a:ext uri="{FF2B5EF4-FFF2-40B4-BE49-F238E27FC236}">
                <a16:creationId xmlns:a16="http://schemas.microsoft.com/office/drawing/2014/main" id="{AB3E0056-D445-4B90-9457-4113B6480C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 y="1254289"/>
            <a:ext cx="3242499" cy="599100"/>
          </a:xfrm>
          <a:prstGeom prst="rect">
            <a:avLst/>
          </a:prstGeom>
          <a:ln>
            <a:solidFill>
              <a:srgbClr val="FF0000"/>
            </a:solidFill>
          </a:ln>
        </p:spPr>
      </p:pic>
      <p:cxnSp>
        <p:nvCxnSpPr>
          <p:cNvPr id="22" name="直接箭头连接符 21">
            <a:extLst>
              <a:ext uri="{FF2B5EF4-FFF2-40B4-BE49-F238E27FC236}">
                <a16:creationId xmlns:a16="http://schemas.microsoft.com/office/drawing/2014/main" id="{E0CA07F2-9B1E-45CC-9644-4CEE5947EEAE}"/>
              </a:ext>
            </a:extLst>
          </p:cNvPr>
          <p:cNvCxnSpPr>
            <a:stCxn id="4" idx="3"/>
          </p:cNvCxnSpPr>
          <p:nvPr/>
        </p:nvCxnSpPr>
        <p:spPr>
          <a:xfrm>
            <a:off x="3591179" y="3429000"/>
            <a:ext cx="980821" cy="4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4648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C6771-FF8F-4CB7-A0B6-B8A82DCB9CE8}"/>
              </a:ext>
            </a:extLst>
          </p:cNvPr>
          <p:cNvSpPr>
            <a:spLocks noGrp="1"/>
          </p:cNvSpPr>
          <p:nvPr>
            <p:ph type="title"/>
          </p:nvPr>
        </p:nvSpPr>
        <p:spPr/>
        <p:txBody>
          <a:bodyPr/>
          <a:lstStyle/>
          <a:p>
            <a:r>
              <a:rPr lang="zh-CN" altLang="en-US" dirty="0"/>
              <a:t>反向传播算法</a:t>
            </a:r>
          </a:p>
        </p:txBody>
      </p:sp>
      <p:pic>
        <p:nvPicPr>
          <p:cNvPr id="17" name="图片 16">
            <a:extLst>
              <a:ext uri="{FF2B5EF4-FFF2-40B4-BE49-F238E27FC236}">
                <a16:creationId xmlns:a16="http://schemas.microsoft.com/office/drawing/2014/main" id="{DB9464B5-AD85-470B-9C89-7A565A650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296149"/>
            <a:ext cx="3812796" cy="831983"/>
          </a:xfrm>
          <a:prstGeom prst="rect">
            <a:avLst/>
          </a:prstGeom>
        </p:spPr>
      </p:pic>
      <p:cxnSp>
        <p:nvCxnSpPr>
          <p:cNvPr id="22" name="直接箭头连接符 21">
            <a:extLst>
              <a:ext uri="{FF2B5EF4-FFF2-40B4-BE49-F238E27FC236}">
                <a16:creationId xmlns:a16="http://schemas.microsoft.com/office/drawing/2014/main" id="{E0CA07F2-9B1E-45CC-9644-4CEE5947EEAE}"/>
              </a:ext>
            </a:extLst>
          </p:cNvPr>
          <p:cNvCxnSpPr>
            <a:cxnSpLocks/>
          </p:cNvCxnSpPr>
          <p:nvPr/>
        </p:nvCxnSpPr>
        <p:spPr>
          <a:xfrm>
            <a:off x="4453657" y="1640330"/>
            <a:ext cx="5934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 name="图片 4">
            <a:extLst>
              <a:ext uri="{FF2B5EF4-FFF2-40B4-BE49-F238E27FC236}">
                <a16:creationId xmlns:a16="http://schemas.microsoft.com/office/drawing/2014/main" id="{2ACA4FCC-6572-4080-A5D2-BF0F334A6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716" y="1401538"/>
            <a:ext cx="3728248" cy="477585"/>
          </a:xfrm>
          <a:prstGeom prst="rect">
            <a:avLst/>
          </a:prstGeom>
        </p:spPr>
      </p:pic>
      <p:pic>
        <p:nvPicPr>
          <p:cNvPr id="10" name="图片 9">
            <a:extLst>
              <a:ext uri="{FF2B5EF4-FFF2-40B4-BE49-F238E27FC236}">
                <a16:creationId xmlns:a16="http://schemas.microsoft.com/office/drawing/2014/main" id="{EA1C7B16-4C30-4E60-A7CB-D0C1C9FB1D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716" y="2178719"/>
            <a:ext cx="1919706" cy="609600"/>
          </a:xfrm>
          <a:prstGeom prst="rect">
            <a:avLst/>
          </a:prstGeom>
        </p:spPr>
      </p:pic>
      <p:pic>
        <p:nvPicPr>
          <p:cNvPr id="12" name="图片 11">
            <a:extLst>
              <a:ext uri="{FF2B5EF4-FFF2-40B4-BE49-F238E27FC236}">
                <a16:creationId xmlns:a16="http://schemas.microsoft.com/office/drawing/2014/main" id="{2FA104C6-F808-45B6-850C-D65B59129C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600" y="1219200"/>
            <a:ext cx="2949907" cy="990600"/>
          </a:xfrm>
          <a:prstGeom prst="rect">
            <a:avLst/>
          </a:prstGeom>
        </p:spPr>
      </p:pic>
      <p:pic>
        <p:nvPicPr>
          <p:cNvPr id="15" name="图片 14">
            <a:extLst>
              <a:ext uri="{FF2B5EF4-FFF2-40B4-BE49-F238E27FC236}">
                <a16:creationId xmlns:a16="http://schemas.microsoft.com/office/drawing/2014/main" id="{254538A3-37C4-44C1-8B9E-02ED054D64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53657" y="2178719"/>
            <a:ext cx="2917170" cy="1402681"/>
          </a:xfrm>
          <a:prstGeom prst="rect">
            <a:avLst/>
          </a:prstGeom>
        </p:spPr>
      </p:pic>
      <p:cxnSp>
        <p:nvCxnSpPr>
          <p:cNvPr id="21" name="直接箭头连接符 20">
            <a:extLst>
              <a:ext uri="{FF2B5EF4-FFF2-40B4-BE49-F238E27FC236}">
                <a16:creationId xmlns:a16="http://schemas.microsoft.com/office/drawing/2014/main" id="{017ACAF0-E47D-4A15-B5AE-685DB8C57FD1}"/>
              </a:ext>
            </a:extLst>
          </p:cNvPr>
          <p:cNvCxnSpPr>
            <a:cxnSpLocks/>
          </p:cNvCxnSpPr>
          <p:nvPr/>
        </p:nvCxnSpPr>
        <p:spPr>
          <a:xfrm>
            <a:off x="3200400" y="2495940"/>
            <a:ext cx="5131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4" name="图片 23">
            <a:extLst>
              <a:ext uri="{FF2B5EF4-FFF2-40B4-BE49-F238E27FC236}">
                <a16:creationId xmlns:a16="http://schemas.microsoft.com/office/drawing/2014/main" id="{322A38A1-E6D2-406C-9379-DF865F3CAF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56820" y="3352800"/>
            <a:ext cx="5465976" cy="2957169"/>
          </a:xfrm>
          <a:prstGeom prst="rect">
            <a:avLst/>
          </a:prstGeom>
        </p:spPr>
      </p:pic>
    </p:spTree>
    <p:extLst>
      <p:ext uri="{BB962C8B-B14F-4D97-AF65-F5344CB8AC3E}">
        <p14:creationId xmlns:p14="http://schemas.microsoft.com/office/powerpoint/2010/main" val="653682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D8E6C-3E1F-4375-A566-4E10FDE17C90}"/>
              </a:ext>
            </a:extLst>
          </p:cNvPr>
          <p:cNvSpPr>
            <a:spLocks noGrp="1"/>
          </p:cNvSpPr>
          <p:nvPr>
            <p:ph type="title"/>
          </p:nvPr>
        </p:nvSpPr>
        <p:spPr/>
        <p:txBody>
          <a:bodyPr/>
          <a:lstStyle/>
          <a:p>
            <a:r>
              <a:rPr lang="zh-CN" altLang="en-US" dirty="0"/>
              <a:t>反向传播算法</a:t>
            </a:r>
          </a:p>
        </p:txBody>
      </p:sp>
      <p:pic>
        <p:nvPicPr>
          <p:cNvPr id="4" name="图片 3">
            <a:extLst>
              <a:ext uri="{FF2B5EF4-FFF2-40B4-BE49-F238E27FC236}">
                <a16:creationId xmlns:a16="http://schemas.microsoft.com/office/drawing/2014/main" id="{036659C5-FC01-4590-98FD-6234D7948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427" y="1447800"/>
            <a:ext cx="6757145" cy="4339645"/>
          </a:xfrm>
          <a:prstGeom prst="rect">
            <a:avLst/>
          </a:prstGeom>
        </p:spPr>
      </p:pic>
    </p:spTree>
    <p:extLst>
      <p:ext uri="{BB962C8B-B14F-4D97-AF65-F5344CB8AC3E}">
        <p14:creationId xmlns:p14="http://schemas.microsoft.com/office/powerpoint/2010/main" val="1830680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自动微分与计算图</a:t>
            </a:r>
          </a:p>
        </p:txBody>
      </p:sp>
      <p:sp>
        <p:nvSpPr>
          <p:cNvPr id="3" name="内容占位符 2"/>
          <p:cNvSpPr>
            <a:spLocks noGrp="1"/>
          </p:cNvSpPr>
          <p:nvPr>
            <p:ph sz="quarter" idx="1"/>
          </p:nvPr>
        </p:nvSpPr>
        <p:spPr/>
        <p:txBody>
          <a:bodyPr/>
          <a:lstStyle/>
          <a:p>
            <a:r>
              <a:rPr lang="zh-CN" altLang="en-US" dirty="0"/>
              <a:t>自动微分也是利用链式法则来自动计算一个复合函数的梯度。</a:t>
            </a:r>
            <a:endParaRPr lang="en-US" altLang="zh-CN" dirty="0"/>
          </a:p>
          <a:p>
            <a:endParaRPr lang="en-US" altLang="zh-CN" dirty="0"/>
          </a:p>
          <a:p>
            <a:endParaRPr lang="en-US" altLang="zh-CN" dirty="0"/>
          </a:p>
          <a:p>
            <a:r>
              <a:rPr lang="zh-CN" altLang="en-US" dirty="0"/>
              <a:t>计算图</a:t>
            </a: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514600"/>
            <a:ext cx="3696056" cy="762000"/>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4267200"/>
            <a:ext cx="6846016" cy="1600200"/>
          </a:xfrm>
          <a:prstGeom prst="rect">
            <a:avLst/>
          </a:prstGeom>
        </p:spPr>
      </p:pic>
    </p:spTree>
    <p:extLst>
      <p:ext uri="{BB962C8B-B14F-4D97-AF65-F5344CB8AC3E}">
        <p14:creationId xmlns:p14="http://schemas.microsoft.com/office/powerpoint/2010/main" val="322919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计算图</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12055"/>
            <a:ext cx="6007816" cy="140427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2508" y="1680144"/>
            <a:ext cx="4660996" cy="2901720"/>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472" y="5055197"/>
            <a:ext cx="5424055" cy="1288830"/>
          </a:xfrm>
          <a:prstGeom prst="rect">
            <a:avLst/>
          </a:prstGeom>
        </p:spPr>
      </p:pic>
      <p:sp>
        <p:nvSpPr>
          <p:cNvPr id="8" name="矩形 7"/>
          <p:cNvSpPr/>
          <p:nvPr/>
        </p:nvSpPr>
        <p:spPr>
          <a:xfrm>
            <a:off x="381000" y="4595719"/>
            <a:ext cx="3512500" cy="369332"/>
          </a:xfrm>
          <a:prstGeom prst="rect">
            <a:avLst/>
          </a:prstGeom>
        </p:spPr>
        <p:txBody>
          <a:bodyPr wrap="none">
            <a:spAutoFit/>
          </a:bodyPr>
          <a:lstStyle/>
          <a:p>
            <a:r>
              <a:rPr lang="zh-CN" altLang="en-US" dirty="0"/>
              <a:t>当</a:t>
            </a:r>
            <a:r>
              <a:rPr lang="en-US" altLang="zh-CN" dirty="0"/>
              <a:t>x = 1,w = 0,b = 0</a:t>
            </a:r>
            <a:r>
              <a:rPr lang="zh-CN" altLang="en-US" dirty="0"/>
              <a:t>时，可以得到</a:t>
            </a:r>
            <a:endParaRPr lang="en-US" altLang="zh-CN" dirty="0"/>
          </a:p>
        </p:txBody>
      </p:sp>
    </p:spTree>
    <p:extLst>
      <p:ext uri="{BB962C8B-B14F-4D97-AF65-F5344CB8AC3E}">
        <p14:creationId xmlns:p14="http://schemas.microsoft.com/office/powerpoint/2010/main" val="2029964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自动微分</a:t>
            </a:r>
            <a:endParaRPr lang="zh-CN" altLang="en-US" dirty="0"/>
          </a:p>
        </p:txBody>
      </p:sp>
      <p:sp>
        <p:nvSpPr>
          <p:cNvPr id="3" name="内容占位符 2"/>
          <p:cNvSpPr>
            <a:spLocks noGrp="1"/>
          </p:cNvSpPr>
          <p:nvPr>
            <p:ph sz="quarter" idx="1"/>
          </p:nvPr>
        </p:nvSpPr>
        <p:spPr/>
        <p:txBody>
          <a:bodyPr/>
          <a:lstStyle/>
          <a:p>
            <a:r>
              <a:rPr lang="zh-CN" altLang="en-US" dirty="0"/>
              <a:t>前向模式和反向模式</a:t>
            </a:r>
            <a:endParaRPr lang="en-US" altLang="zh-CN" dirty="0"/>
          </a:p>
          <a:p>
            <a:pPr lvl="1"/>
            <a:r>
              <a:rPr lang="zh-CN" altLang="en-US" dirty="0"/>
              <a:t>反向模式和反向传播的计算梯度的方式相同</a:t>
            </a:r>
            <a:endParaRPr lang="en-US" altLang="zh-CN" dirty="0"/>
          </a:p>
          <a:p>
            <a:endParaRPr lang="en-US" altLang="zh-CN" dirty="0"/>
          </a:p>
          <a:p>
            <a:r>
              <a:rPr lang="zh-CN" altLang="en-US" dirty="0"/>
              <a:t>如果函数和参数之间有多条路径，可以将这多条路径上的导数再进行相加，得到最终的梯度。</a:t>
            </a:r>
          </a:p>
        </p:txBody>
      </p:sp>
    </p:spTree>
    <p:extLst>
      <p:ext uri="{BB962C8B-B14F-4D97-AF65-F5344CB8AC3E}">
        <p14:creationId xmlns:p14="http://schemas.microsoft.com/office/powerpoint/2010/main" val="1580473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人工神经元</a:t>
            </a:r>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1905000" y="1828800"/>
            <a:ext cx="4990271" cy="3641725"/>
          </a:xfrm>
        </p:spPr>
      </p:pic>
    </p:spTree>
    <p:extLst>
      <p:ext uri="{BB962C8B-B14F-4D97-AF65-F5344CB8AC3E}">
        <p14:creationId xmlns:p14="http://schemas.microsoft.com/office/powerpoint/2010/main" val="1849516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反向传播算法 </a:t>
            </a:r>
            <a:r>
              <a:rPr lang="en-US" altLang="zh-CN" dirty="0"/>
              <a:t>(</a:t>
            </a:r>
            <a:r>
              <a:rPr lang="zh-CN" altLang="en-US" dirty="0"/>
              <a:t>自动微分的反向模式）</a:t>
            </a:r>
          </a:p>
        </p:txBody>
      </p:sp>
      <p:sp>
        <p:nvSpPr>
          <p:cNvPr id="3" name="内容占位符 2"/>
          <p:cNvSpPr>
            <a:spLocks noGrp="1"/>
          </p:cNvSpPr>
          <p:nvPr>
            <p:ph sz="quarter" idx="1"/>
          </p:nvPr>
        </p:nvSpPr>
        <p:spPr/>
        <p:txBody>
          <a:bodyPr/>
          <a:lstStyle/>
          <a:p>
            <a:r>
              <a:rPr lang="zh-CN" altLang="en-US" sz="3200" dirty="0"/>
              <a:t>前馈神经网络的训练过程可以分为以下三步</a:t>
            </a:r>
          </a:p>
          <a:p>
            <a:pPr lvl="1"/>
            <a:r>
              <a:rPr lang="zh-CN" altLang="en-US" sz="2800" dirty="0">
                <a:solidFill>
                  <a:srgbClr val="FF0000"/>
                </a:solidFill>
              </a:rPr>
              <a:t>前向计算</a:t>
            </a:r>
            <a:r>
              <a:rPr lang="zh-CN" altLang="en-US" sz="2800" dirty="0"/>
              <a:t>每一层的状态和激活值，直到最后一层</a:t>
            </a:r>
          </a:p>
          <a:p>
            <a:pPr lvl="1"/>
            <a:r>
              <a:rPr lang="zh-CN" altLang="en-US" sz="2800" dirty="0">
                <a:solidFill>
                  <a:srgbClr val="FF0000"/>
                </a:solidFill>
              </a:rPr>
              <a:t>反向计算</a:t>
            </a:r>
            <a:r>
              <a:rPr lang="zh-CN" altLang="en-US" sz="2800" dirty="0"/>
              <a:t>每一层的参数的偏导数</a:t>
            </a:r>
            <a:endParaRPr lang="en-US" altLang="zh-CN" sz="2800" dirty="0"/>
          </a:p>
          <a:p>
            <a:pPr lvl="1"/>
            <a:r>
              <a:rPr lang="zh-CN" altLang="en-US" sz="2800" dirty="0">
                <a:solidFill>
                  <a:srgbClr val="FF0000"/>
                </a:solidFill>
              </a:rPr>
              <a:t>更新参数</a:t>
            </a:r>
          </a:p>
        </p:txBody>
      </p:sp>
    </p:spTree>
    <p:extLst>
      <p:ext uri="{BB962C8B-B14F-4D97-AF65-F5344CB8AC3E}">
        <p14:creationId xmlns:p14="http://schemas.microsoft.com/office/powerpoint/2010/main" val="3440884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静态计算图和动态计算图</a:t>
            </a:r>
          </a:p>
        </p:txBody>
      </p:sp>
      <p:sp>
        <p:nvSpPr>
          <p:cNvPr id="3" name="内容占位符 2"/>
          <p:cNvSpPr>
            <a:spLocks noGrp="1"/>
          </p:cNvSpPr>
          <p:nvPr>
            <p:ph sz="quarter" idx="1"/>
          </p:nvPr>
        </p:nvSpPr>
        <p:spPr/>
        <p:txBody>
          <a:bodyPr/>
          <a:lstStyle/>
          <a:p>
            <a:r>
              <a:rPr lang="zh-CN" altLang="en-US" sz="2800" dirty="0"/>
              <a:t>静态计算图是在编译时构建计算图，计算图构建好之后在程序运行时不能改变。</a:t>
            </a:r>
            <a:endParaRPr lang="en-US" altLang="zh-CN" sz="2800" dirty="0"/>
          </a:p>
          <a:p>
            <a:pPr lvl="1"/>
            <a:r>
              <a:rPr lang="en-US" altLang="zh-CN" sz="2000" dirty="0" err="1"/>
              <a:t>Theano</a:t>
            </a:r>
            <a:r>
              <a:rPr lang="zh-CN" altLang="en-US" sz="2000" dirty="0"/>
              <a:t>和</a:t>
            </a:r>
            <a:r>
              <a:rPr lang="en-US" altLang="zh-CN" sz="2000" dirty="0" err="1"/>
              <a:t>Tensorflow</a:t>
            </a:r>
            <a:endParaRPr lang="en-US" altLang="zh-CN" sz="2000" dirty="0"/>
          </a:p>
          <a:p>
            <a:r>
              <a:rPr lang="zh-CN" altLang="en-US" sz="2800" dirty="0"/>
              <a:t>动态计算图是在程序运行时动态构建。两种构建方式各有优缺点。</a:t>
            </a:r>
            <a:endParaRPr lang="en-US" altLang="zh-CN" sz="2800" dirty="0"/>
          </a:p>
          <a:p>
            <a:pPr lvl="1"/>
            <a:r>
              <a:rPr lang="en-US" altLang="zh-CN" sz="2000" dirty="0" err="1"/>
              <a:t>DyNet</a:t>
            </a:r>
            <a:r>
              <a:rPr lang="zh-CN" altLang="en-US" sz="2000" dirty="0"/>
              <a:t>，</a:t>
            </a:r>
            <a:r>
              <a:rPr lang="en-US" altLang="zh-CN" sz="2000" dirty="0" err="1"/>
              <a:t>Chainer</a:t>
            </a:r>
            <a:r>
              <a:rPr lang="zh-CN" altLang="en-US" sz="2000" dirty="0"/>
              <a:t>和</a:t>
            </a:r>
            <a:r>
              <a:rPr lang="en-US" altLang="zh-CN" sz="2000" dirty="0" err="1"/>
              <a:t>PyTorch</a:t>
            </a:r>
            <a:endParaRPr lang="en-US" altLang="zh-CN" sz="2000" dirty="0"/>
          </a:p>
          <a:p>
            <a:endParaRPr lang="en-US" altLang="zh-CN" sz="2800" dirty="0"/>
          </a:p>
          <a:p>
            <a:r>
              <a:rPr lang="zh-CN" altLang="en-US" sz="2800" dirty="0"/>
              <a:t>静态计算图在构建时可以进行优化，并行能力强，但灵活性比较差低。动态计算图则不容易优化，当不同输入的网络结构不一致时，难以并行计算，但是灵活性比较高。</a:t>
            </a:r>
            <a:endParaRPr lang="en-US" altLang="zh-CN" sz="2800" dirty="0"/>
          </a:p>
        </p:txBody>
      </p:sp>
    </p:spTree>
    <p:extLst>
      <p:ext uri="{BB962C8B-B14F-4D97-AF65-F5344CB8AC3E}">
        <p14:creationId xmlns:p14="http://schemas.microsoft.com/office/powerpoint/2010/main" val="3072051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如何实现？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143000"/>
            <a:ext cx="7391400" cy="5182618"/>
          </a:xfrm>
          <a:prstGeom prst="rect">
            <a:avLst/>
          </a:prstGeom>
        </p:spPr>
      </p:pic>
    </p:spTree>
    <p:extLst>
      <p:ext uri="{BB962C8B-B14F-4D97-AF65-F5344CB8AC3E}">
        <p14:creationId xmlns:p14="http://schemas.microsoft.com/office/powerpoint/2010/main" val="2025964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Getting started: 30 seconds to </a:t>
            </a:r>
            <a:r>
              <a:rPr lang="en-US" altLang="zh-CN" dirty="0" err="1"/>
              <a:t>Keras</a:t>
            </a:r>
            <a:endParaRPr lang="zh-CN" altLang="en-US" dirty="0"/>
          </a:p>
        </p:txBody>
      </p:sp>
      <p:sp>
        <p:nvSpPr>
          <p:cNvPr id="5" name="内容占位符 4"/>
          <p:cNvSpPr>
            <a:spLocks noGrp="1"/>
          </p:cNvSpPr>
          <p:nvPr>
            <p:ph sz="quarter" idx="1"/>
          </p:nvPr>
        </p:nvSpPr>
        <p:spPr/>
        <p:txBody>
          <a:bodyPr/>
          <a:lstStyle/>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keras.models</a:t>
            </a:r>
            <a:r>
              <a:rPr lang="en-US" altLang="zh-CN" sz="1600" dirty="0">
                <a:latin typeface="Arial" panose="020B0604020202020204" pitchFamily="34" charset="0"/>
              </a:rPr>
              <a:t> import Sequential</a:t>
            </a:r>
          </a:p>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keras.layers</a:t>
            </a:r>
            <a:r>
              <a:rPr lang="en-US" altLang="zh-CN" sz="1600" dirty="0">
                <a:latin typeface="Arial" panose="020B0604020202020204" pitchFamily="34" charset="0"/>
              </a:rPr>
              <a:t> import Dense, Activation</a:t>
            </a:r>
          </a:p>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keras.optimizers</a:t>
            </a:r>
            <a:r>
              <a:rPr lang="en-US" altLang="zh-CN" sz="1600" dirty="0">
                <a:latin typeface="Arial" panose="020B0604020202020204" pitchFamily="34" charset="0"/>
              </a:rPr>
              <a:t> import SGD</a:t>
            </a:r>
          </a:p>
          <a:p>
            <a:pPr marL="0" indent="0">
              <a:buNone/>
            </a:pPr>
            <a:endParaRPr lang="en-US" altLang="zh-CN" sz="1600" dirty="0">
              <a:latin typeface="Arial" panose="020B0604020202020204" pitchFamily="34" charset="0"/>
            </a:endParaRPr>
          </a:p>
          <a:p>
            <a:pPr marL="0" indent="0">
              <a:buNone/>
            </a:pPr>
            <a:r>
              <a:rPr lang="en-US" altLang="zh-CN" sz="1600" dirty="0">
                <a:latin typeface="Arial" panose="020B0604020202020204" pitchFamily="34" charset="0"/>
              </a:rPr>
              <a:t>model = Sequential()</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(Dense(</a:t>
            </a:r>
            <a:r>
              <a:rPr lang="en-US" altLang="zh-CN" sz="1600" dirty="0" err="1">
                <a:latin typeface="Arial" panose="020B0604020202020204" pitchFamily="34" charset="0"/>
              </a:rPr>
              <a:t>output_dim</a:t>
            </a:r>
            <a:r>
              <a:rPr lang="en-US" altLang="zh-CN" sz="1600" dirty="0">
                <a:latin typeface="Arial" panose="020B0604020202020204" pitchFamily="34" charset="0"/>
              </a:rPr>
              <a:t>=64, </a:t>
            </a:r>
            <a:r>
              <a:rPr lang="en-US" altLang="zh-CN" sz="1600" dirty="0" err="1">
                <a:latin typeface="Arial" panose="020B0604020202020204" pitchFamily="34" charset="0"/>
              </a:rPr>
              <a:t>input_dim</a:t>
            </a:r>
            <a:r>
              <a:rPr lang="en-US" altLang="zh-CN" sz="1600" dirty="0">
                <a:latin typeface="Arial" panose="020B0604020202020204" pitchFamily="34" charset="0"/>
              </a:rPr>
              <a:t>=100))</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(Activation("</a:t>
            </a:r>
            <a:r>
              <a:rPr lang="en-US" altLang="zh-CN" sz="1600" dirty="0" err="1">
                <a:latin typeface="Arial" panose="020B0604020202020204" pitchFamily="34" charset="0"/>
              </a:rPr>
              <a:t>relu</a:t>
            </a:r>
            <a:r>
              <a:rPr lang="en-US" altLang="zh-CN" sz="1600" dirty="0">
                <a:latin typeface="Arial" panose="020B0604020202020204" pitchFamily="34" charset="0"/>
              </a:rPr>
              <a:t>"))</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(Dense(</a:t>
            </a:r>
            <a:r>
              <a:rPr lang="en-US" altLang="zh-CN" sz="1600" dirty="0" err="1">
                <a:latin typeface="Arial" panose="020B0604020202020204" pitchFamily="34" charset="0"/>
              </a:rPr>
              <a:t>output_dim</a:t>
            </a:r>
            <a:r>
              <a:rPr lang="en-US" altLang="zh-CN" sz="1600" dirty="0">
                <a:latin typeface="Arial" panose="020B0604020202020204" pitchFamily="34" charset="0"/>
              </a:rPr>
              <a:t>=10))</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(Activation("softmax"))</a:t>
            </a:r>
          </a:p>
          <a:p>
            <a:pPr marL="0" indent="0">
              <a:buNone/>
            </a:pPr>
            <a:endParaRPr lang="en-US" altLang="zh-CN" sz="1600" dirty="0">
              <a:latin typeface="Arial" panose="020B0604020202020204" pitchFamily="34" charset="0"/>
            </a:endParaRPr>
          </a:p>
          <a:p>
            <a:pPr marL="0" indent="0">
              <a:buNone/>
            </a:pPr>
            <a:r>
              <a:rPr lang="en-US" altLang="zh-CN" sz="1600" dirty="0" err="1">
                <a:latin typeface="Arial" panose="020B0604020202020204" pitchFamily="34" charset="0"/>
              </a:rPr>
              <a:t>model.compile</a:t>
            </a:r>
            <a:r>
              <a:rPr lang="en-US" altLang="zh-CN" sz="1600" dirty="0">
                <a:latin typeface="Arial" panose="020B0604020202020204" pitchFamily="34" charset="0"/>
              </a:rPr>
              <a:t>(loss='</a:t>
            </a:r>
            <a:r>
              <a:rPr lang="en-US" altLang="zh-CN" sz="1600" dirty="0" err="1">
                <a:latin typeface="Arial" panose="020B0604020202020204" pitchFamily="34" charset="0"/>
              </a:rPr>
              <a:t>categorical_crossentropy</a:t>
            </a:r>
            <a:r>
              <a:rPr lang="en-US" altLang="zh-CN" sz="1600" dirty="0">
                <a:latin typeface="Arial" panose="020B0604020202020204" pitchFamily="34" charset="0"/>
              </a:rPr>
              <a:t>', </a:t>
            </a:r>
          </a:p>
          <a:p>
            <a:pPr marL="0" indent="0">
              <a:buNone/>
            </a:pPr>
            <a:r>
              <a:rPr lang="en-US" altLang="zh-CN" sz="1600" dirty="0">
                <a:latin typeface="Arial" panose="020B0604020202020204" pitchFamily="34" charset="0"/>
              </a:rPr>
              <a:t>   optimizer='</a:t>
            </a:r>
            <a:r>
              <a:rPr lang="en-US" altLang="zh-CN" sz="1600" dirty="0" err="1">
                <a:latin typeface="Arial" panose="020B0604020202020204" pitchFamily="34" charset="0"/>
              </a:rPr>
              <a:t>sgd</a:t>
            </a:r>
            <a:r>
              <a:rPr lang="en-US" altLang="zh-CN" sz="1600" dirty="0">
                <a:latin typeface="Arial" panose="020B0604020202020204" pitchFamily="34" charset="0"/>
              </a:rPr>
              <a:t>', metrics=['accuracy'])</a:t>
            </a:r>
          </a:p>
          <a:p>
            <a:pPr marL="0" indent="0">
              <a:buNone/>
            </a:pPr>
            <a:endParaRPr lang="en-US" altLang="zh-CN" sz="1600" dirty="0">
              <a:latin typeface="Arial" panose="020B0604020202020204" pitchFamily="34" charset="0"/>
            </a:endParaRPr>
          </a:p>
          <a:p>
            <a:pPr marL="0" indent="0">
              <a:buNone/>
            </a:pPr>
            <a:r>
              <a:rPr lang="en-US" altLang="zh-CN" sz="1600" dirty="0" err="1">
                <a:latin typeface="Arial" panose="020B0604020202020204" pitchFamily="34" charset="0"/>
              </a:rPr>
              <a:t>model.fit</a:t>
            </a:r>
            <a:r>
              <a:rPr lang="en-US" altLang="zh-CN" sz="1600" dirty="0">
                <a:latin typeface="Arial" panose="020B0604020202020204" pitchFamily="34" charset="0"/>
              </a:rPr>
              <a:t>(</a:t>
            </a:r>
            <a:r>
              <a:rPr lang="en-US" altLang="zh-CN" sz="1600" dirty="0" err="1">
                <a:latin typeface="Arial" panose="020B0604020202020204" pitchFamily="34" charset="0"/>
              </a:rPr>
              <a:t>X_train</a:t>
            </a:r>
            <a:r>
              <a:rPr lang="en-US" altLang="zh-CN" sz="1600" dirty="0">
                <a:latin typeface="Arial" panose="020B0604020202020204" pitchFamily="34" charset="0"/>
              </a:rPr>
              <a:t>, </a:t>
            </a:r>
            <a:r>
              <a:rPr lang="en-US" altLang="zh-CN" sz="1600" dirty="0" err="1">
                <a:latin typeface="Arial" panose="020B0604020202020204" pitchFamily="34" charset="0"/>
              </a:rPr>
              <a:t>Y_train</a:t>
            </a:r>
            <a:r>
              <a:rPr lang="en-US" altLang="zh-CN" sz="1600" dirty="0">
                <a:latin typeface="Arial" panose="020B0604020202020204" pitchFamily="34" charset="0"/>
              </a:rPr>
              <a:t>, </a:t>
            </a:r>
            <a:r>
              <a:rPr lang="en-US" altLang="zh-CN" sz="1600" dirty="0" err="1">
                <a:latin typeface="Arial" panose="020B0604020202020204" pitchFamily="34" charset="0"/>
              </a:rPr>
              <a:t>nb_epoch</a:t>
            </a:r>
            <a:r>
              <a:rPr lang="en-US" altLang="zh-CN" sz="1600" dirty="0">
                <a:latin typeface="Arial" panose="020B0604020202020204" pitchFamily="34" charset="0"/>
              </a:rPr>
              <a:t>=5, </a:t>
            </a:r>
            <a:r>
              <a:rPr lang="en-US" altLang="zh-CN" sz="1600" dirty="0" err="1">
                <a:latin typeface="Arial" panose="020B0604020202020204" pitchFamily="34" charset="0"/>
              </a:rPr>
              <a:t>batch_size</a:t>
            </a:r>
            <a:r>
              <a:rPr lang="en-US" altLang="zh-CN" sz="1600" dirty="0">
                <a:latin typeface="Arial" panose="020B0604020202020204" pitchFamily="34" charset="0"/>
              </a:rPr>
              <a:t>=32)</a:t>
            </a:r>
          </a:p>
          <a:p>
            <a:pPr marL="0" indent="0">
              <a:buNone/>
            </a:pPr>
            <a:endParaRPr lang="en-US" altLang="zh-CN" sz="1600" dirty="0">
              <a:latin typeface="Arial" panose="020B0604020202020204" pitchFamily="34" charset="0"/>
            </a:endParaRPr>
          </a:p>
          <a:p>
            <a:pPr marL="0" indent="0">
              <a:buNone/>
            </a:pPr>
            <a:r>
              <a:rPr lang="en-US" altLang="zh-CN" sz="1600" dirty="0">
                <a:latin typeface="Arial" panose="020B0604020202020204" pitchFamily="34" charset="0"/>
              </a:rPr>
              <a:t>loss = </a:t>
            </a:r>
            <a:r>
              <a:rPr lang="en-US" altLang="zh-CN" sz="1600" dirty="0" err="1">
                <a:latin typeface="Arial" panose="020B0604020202020204" pitchFamily="34" charset="0"/>
              </a:rPr>
              <a:t>model.evaluate</a:t>
            </a:r>
            <a:r>
              <a:rPr lang="en-US" altLang="zh-CN" sz="1600" dirty="0">
                <a:latin typeface="Arial" panose="020B0604020202020204" pitchFamily="34" charset="0"/>
              </a:rPr>
              <a:t>(</a:t>
            </a:r>
            <a:r>
              <a:rPr lang="en-US" altLang="zh-CN" sz="1600" dirty="0" err="1">
                <a:latin typeface="Arial" panose="020B0604020202020204" pitchFamily="34" charset="0"/>
              </a:rPr>
              <a:t>X_test</a:t>
            </a:r>
            <a:r>
              <a:rPr lang="en-US" altLang="zh-CN" sz="1600" dirty="0">
                <a:latin typeface="Arial" panose="020B0604020202020204" pitchFamily="34" charset="0"/>
              </a:rPr>
              <a:t>, </a:t>
            </a:r>
            <a:r>
              <a:rPr lang="en-US" altLang="zh-CN" sz="1600" dirty="0" err="1">
                <a:latin typeface="Arial" panose="020B0604020202020204" pitchFamily="34" charset="0"/>
              </a:rPr>
              <a:t>Y_test</a:t>
            </a:r>
            <a:r>
              <a:rPr lang="en-US" altLang="zh-CN" sz="1600" dirty="0">
                <a:latin typeface="Arial" panose="020B0604020202020204" pitchFamily="34" charset="0"/>
              </a:rPr>
              <a:t>, </a:t>
            </a:r>
            <a:r>
              <a:rPr lang="en-US" altLang="zh-CN" sz="1600" dirty="0" err="1">
                <a:latin typeface="Arial" panose="020B0604020202020204" pitchFamily="34" charset="0"/>
              </a:rPr>
              <a:t>batch_size</a:t>
            </a:r>
            <a:r>
              <a:rPr lang="en-US" altLang="zh-CN" sz="1600" dirty="0">
                <a:latin typeface="Arial" panose="020B0604020202020204" pitchFamily="34" charset="0"/>
              </a:rPr>
              <a:t>=32)</a:t>
            </a:r>
            <a:endParaRPr lang="zh-CN" altLang="en-US" sz="1600" dirty="0">
              <a:latin typeface="Arial" panose="020B0604020202020204" pitchFamily="34" charset="0"/>
            </a:endParaRPr>
          </a:p>
        </p:txBody>
      </p:sp>
    </p:spTree>
    <p:extLst>
      <p:ext uri="{BB962C8B-B14F-4D97-AF65-F5344CB8AC3E}">
        <p14:creationId xmlns:p14="http://schemas.microsoft.com/office/powerpoint/2010/main" val="750610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4294967295"/>
            <p:extLst/>
          </p:nvPr>
        </p:nvGraphicFramePr>
        <p:xfrm>
          <a:off x="901148" y="545557"/>
          <a:ext cx="6511705" cy="3504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zh-CN" altLang="en-US" dirty="0"/>
              <a:t>深度学习的三个步骤</a:t>
            </a:r>
            <a:endParaRPr lang="zh-TW" altLang="en-US" dirty="0"/>
          </a:p>
        </p:txBody>
      </p:sp>
      <p:sp>
        <p:nvSpPr>
          <p:cNvPr id="6" name="矩形 5"/>
          <p:cNvSpPr/>
          <p:nvPr/>
        </p:nvSpPr>
        <p:spPr>
          <a:xfrm>
            <a:off x="152400" y="3276600"/>
            <a:ext cx="4621778" cy="523220"/>
          </a:xfrm>
          <a:prstGeom prst="rect">
            <a:avLst/>
          </a:prstGeom>
        </p:spPr>
        <p:txBody>
          <a:bodyPr wrap="none">
            <a:spAutoFit/>
          </a:bodyPr>
          <a:lstStyle/>
          <a:p>
            <a:r>
              <a:rPr lang="en-US" altLang="zh-TW" sz="2800" dirty="0"/>
              <a:t>Deep Learning is so simple ……</a:t>
            </a:r>
            <a:endParaRPr lang="zh-TW" altLang="en-US" sz="2800"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148" y="3832950"/>
            <a:ext cx="6868678" cy="2432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00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难点</a:t>
            </a:r>
            <a:endParaRPr lang="en-US" altLang="zh-CN" dirty="0"/>
          </a:p>
          <a:p>
            <a:pPr lvl="1"/>
            <a:r>
              <a:rPr lang="zh-CN" altLang="en-US" dirty="0"/>
              <a:t>参数过多，影响训练</a:t>
            </a:r>
          </a:p>
          <a:p>
            <a:pPr lvl="1"/>
            <a:r>
              <a:rPr lang="zh-CN" altLang="en-US" dirty="0"/>
              <a:t>非凸优化问题：即存在局部最优而非全局最优解，影响迭代</a:t>
            </a:r>
          </a:p>
          <a:p>
            <a:pPr lvl="1"/>
            <a:r>
              <a:rPr lang="zh-CN" altLang="en-US" dirty="0"/>
              <a:t>梯度消失问题，下层参数比较难调</a:t>
            </a:r>
          </a:p>
          <a:p>
            <a:pPr lvl="1"/>
            <a:r>
              <a:rPr lang="zh-CN" altLang="en-US" dirty="0"/>
              <a:t>参数解释起来比较困难</a:t>
            </a:r>
          </a:p>
          <a:p>
            <a:r>
              <a:rPr lang="zh-CN" altLang="en-US" dirty="0"/>
              <a:t>需求</a:t>
            </a:r>
          </a:p>
          <a:p>
            <a:pPr lvl="1"/>
            <a:r>
              <a:rPr lang="zh-CN" altLang="en-US" dirty="0"/>
              <a:t>计算资源要大</a:t>
            </a:r>
          </a:p>
          <a:p>
            <a:pPr lvl="1"/>
            <a:r>
              <a:rPr lang="zh-CN" altLang="en-US" dirty="0"/>
              <a:t>数据要多</a:t>
            </a:r>
          </a:p>
          <a:p>
            <a:pPr lvl="1"/>
            <a:r>
              <a:rPr lang="zh-CN" altLang="en-US" dirty="0"/>
              <a:t>算法效率要好：即收敛快</a:t>
            </a:r>
          </a:p>
        </p:txBody>
      </p:sp>
    </p:spTree>
    <p:extLst>
      <p:ext uri="{BB962C8B-B14F-4D97-AF65-F5344CB8AC3E}">
        <p14:creationId xmlns:p14="http://schemas.microsoft.com/office/powerpoint/2010/main" val="2332967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非凸优化问题</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905000"/>
            <a:ext cx="5325921" cy="2838127"/>
          </a:xfrm>
          <a:prstGeom prst="rect">
            <a:avLst/>
          </a:prstGeom>
        </p:spPr>
      </p:pic>
    </p:spTree>
    <p:extLst>
      <p:ext uri="{BB962C8B-B14F-4D97-AF65-F5344CB8AC3E}">
        <p14:creationId xmlns:p14="http://schemas.microsoft.com/office/powerpoint/2010/main" val="3227197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梯度消失问题（</a:t>
            </a:r>
            <a:r>
              <a:rPr lang="en-US" altLang="zh-CN" dirty="0"/>
              <a:t>Vanishing Gradient Problem</a:t>
            </a:r>
            <a:r>
              <a:rPr lang="zh-CN" altLang="en-US" dirty="0"/>
              <a:t>）</a:t>
            </a:r>
            <a:endParaRPr lang="en-US" altLang="zh-CN" sz="2000" i="1" dirty="0">
              <a:latin typeface="Cambria Math" panose="02040503050406030204" pitchFamily="18" charset="0"/>
            </a:endParaRPr>
          </a:p>
          <a:p>
            <a:pPr lvl="0"/>
            <a:endParaRPr lang="zh-CN" altLang="zh-CN" sz="2000" i="1" dirty="0">
              <a:latin typeface="Cambria Math" panose="02040503050406030204" pitchFamily="18" charset="0"/>
            </a:endParaRPr>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4287308"/>
            <a:ext cx="4463260" cy="1937708"/>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flipH="1">
                <a:off x="1828800" y="2129896"/>
                <a:ext cx="5027141" cy="1848904"/>
              </a:xfrm>
              <a:prstGeom prst="rect">
                <a:avLst/>
              </a:prstGeom>
              <a:noFill/>
            </p:spPr>
            <p:txBody>
              <a:bodyPr wrap="square" rtlCol="0">
                <a:spAutoFit/>
              </a:bodyPr>
              <a:lstStyle/>
              <a:p>
                <a:pPr algn="ct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𝑦</m:t>
                    </m:r>
                    <m:r>
                      <a:rPr lang="en-US" altLang="zh-CN" sz="2800" i="1" smtClean="0">
                        <a:latin typeface="Cambria Math" panose="02040503050406030204" pitchFamily="18" charset="0"/>
                        <a:ea typeface="Cambria Math" panose="02040503050406030204" pitchFamily="18" charset="0"/>
                      </a:rPr>
                      <m:t>=</m:t>
                    </m:r>
                    <m:r>
                      <a:rPr lang="en-US" altLang="zh-CN" sz="2800" i="1" smtClean="0">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m:t>
                    </m:r>
                    <m:r>
                      <a:rPr lang="pt-BR"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d>
                      <m:dPr>
                        <m:ctrlPr>
                          <a:rPr lang="pt-BR" altLang="zh-CN" sz="2800" i="1">
                            <a:latin typeface="Cambria Math" panose="02040503050406030204" pitchFamily="18" charset="0"/>
                            <a:ea typeface="Cambria Math" panose="02040503050406030204" pitchFamily="18" charset="0"/>
                          </a:rPr>
                        </m:ctrlPr>
                      </m:dPr>
                      <m:e>
                        <m:r>
                          <a:rPr lang="pt-BR"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oMath>
                </a14:m>
                <a:r>
                  <a:rPr lang="zh-CN" altLang="en-US" sz="2800" dirty="0"/>
                  <a:t> </a:t>
                </a:r>
                <a:endParaRPr lang="en-US" altLang="zh-CN" sz="2800" dirty="0"/>
              </a:p>
              <a:p>
                <a:pPr algn="ctr"/>
                <a:r>
                  <a:rPr lang="zh-CN" altLang="en-US" sz="2800" dirty="0"/>
                  <a:t> </a:t>
                </a:r>
                <a:endParaRPr lang="en-US" altLang="zh-CN" sz="2800" dirty="0"/>
              </a:p>
              <a:p>
                <a:pPr/>
                <a14:m>
                  <m:oMathPara xmlns:m="http://schemas.openxmlformats.org/officeDocument/2006/math">
                    <m:oMathParaPr>
                      <m:jc m:val="centerGroup"/>
                    </m:oMathParaPr>
                    <m:oMath xmlns:m="http://schemas.openxmlformats.org/officeDocument/2006/math">
                      <m:f>
                        <m:fPr>
                          <m:ctrlPr>
                            <a:rPr lang="en-US" altLang="zh-CN" sz="2800" i="1" smtClean="0">
                              <a:latin typeface="Cambria Math" panose="02040503050406030204" pitchFamily="18" charset="0"/>
                            </a:rPr>
                          </m:ctrlPr>
                        </m:fPr>
                        <m:num>
                          <m:r>
                            <a:rPr lang="en-US" altLang="zh-CN" sz="2800" i="1" smtClean="0">
                              <a:latin typeface="Cambria Math" panose="02040503050406030204" pitchFamily="18" charset="0"/>
                            </a:rPr>
                            <m:t>𝜕</m:t>
                          </m:r>
                          <m:r>
                            <a:rPr lang="en-US" altLang="zh-CN" sz="2800" i="1" smtClean="0">
                              <a:latin typeface="Cambria Math" panose="02040503050406030204" pitchFamily="18" charset="0"/>
                            </a:rPr>
                            <m:t>𝑦</m:t>
                          </m:r>
                        </m:num>
                        <m:den>
                          <m:r>
                            <a:rPr lang="en-US" altLang="zh-CN" sz="2800" i="1" smtClean="0">
                              <a:latin typeface="Cambria Math" panose="02040503050406030204" pitchFamily="18" charset="0"/>
                            </a:rPr>
                            <m:t>𝜕</m:t>
                          </m:r>
                          <m:r>
                            <a:rPr lang="en-US" altLang="zh-CN" sz="2800" i="1" smtClean="0">
                              <a:latin typeface="Cambria Math" panose="02040503050406030204" pitchFamily="18" charset="0"/>
                            </a:rPr>
                            <m:t>𝑥</m:t>
                          </m:r>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rPr>
                            <m:t>𝜕</m:t>
                          </m:r>
                          <m:r>
                            <m:rPr>
                              <m:sty m:val="p"/>
                            </m:rPr>
                            <a:rPr lang="en-US" altLang="zh-CN" sz="2800" i="1">
                              <a:latin typeface="Cambria Math" panose="02040503050406030204" pitchFamily="18" charset="0"/>
                              <a:ea typeface="Cambria Math" panose="02040503050406030204" pitchFamily="18" charset="0"/>
                            </a:rPr>
                            <m:t>x</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2</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1</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3</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2</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3</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4</m:t>
                          </m:r>
                        </m:den>
                      </m:f>
                    </m:oMath>
                  </m:oMathPara>
                </a14:m>
                <a:endParaRPr lang="zh-CN" altLang="en-US" sz="2800" dirty="0"/>
              </a:p>
            </p:txBody>
          </p:sp>
        </mc:Choice>
        <mc:Fallback xmlns="">
          <p:sp>
            <p:nvSpPr>
              <p:cNvPr id="7" name="文本框 6"/>
              <p:cNvSpPr txBox="1">
                <a:spLocks noRot="1" noChangeAspect="1" noMove="1" noResize="1" noEditPoints="1" noAdjustHandles="1" noChangeArrowheads="1" noChangeShapeType="1" noTextEdit="1"/>
              </p:cNvSpPr>
              <p:nvPr/>
            </p:nvSpPr>
            <p:spPr>
              <a:xfrm flipH="1">
                <a:off x="1828800" y="2129896"/>
                <a:ext cx="5027141" cy="184890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4462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课后练习</a:t>
            </a:r>
            <a:endParaRPr lang="zh-CN" altLang="en-US" dirty="0"/>
          </a:p>
        </p:txBody>
      </p:sp>
      <p:sp>
        <p:nvSpPr>
          <p:cNvPr id="3" name="内容占位符 2"/>
          <p:cNvSpPr>
            <a:spLocks noGrp="1"/>
          </p:cNvSpPr>
          <p:nvPr>
            <p:ph sz="quarter" idx="1"/>
          </p:nvPr>
        </p:nvSpPr>
        <p:spPr/>
        <p:txBody>
          <a:bodyPr/>
          <a:lstStyle/>
          <a:p>
            <a:r>
              <a:rPr lang="zh-CN" altLang="en-US" dirty="0"/>
              <a:t>知识点</a:t>
            </a:r>
            <a:endParaRPr lang="en-US" altLang="zh-CN" dirty="0"/>
          </a:p>
          <a:p>
            <a:pPr lvl="1"/>
            <a:r>
              <a:rPr lang="zh-CN" altLang="en-US" dirty="0"/>
              <a:t>激活函数</a:t>
            </a:r>
            <a:endParaRPr lang="en-US" altLang="zh-CN" dirty="0"/>
          </a:p>
          <a:p>
            <a:pPr lvl="1"/>
            <a:r>
              <a:rPr lang="zh-CN" altLang="en-US" dirty="0"/>
              <a:t>误差反向传播</a:t>
            </a:r>
            <a:endParaRPr lang="en-US" altLang="zh-CN" dirty="0"/>
          </a:p>
          <a:p>
            <a:pPr lvl="1"/>
            <a:r>
              <a:rPr lang="zh-CN" altLang="en-US" dirty="0"/>
              <a:t>自动微分与计算图</a:t>
            </a:r>
            <a:endParaRPr lang="en-US" altLang="zh-CN" dirty="0"/>
          </a:p>
          <a:p>
            <a:r>
              <a:rPr lang="zh-CN" altLang="en-US" dirty="0"/>
              <a:t>编程练习</a:t>
            </a:r>
            <a:r>
              <a:rPr lang="en-US" altLang="zh-CN" dirty="0"/>
              <a:t>1</a:t>
            </a:r>
          </a:p>
          <a:p>
            <a:pPr lvl="1"/>
            <a:r>
              <a:rPr lang="zh-CN" altLang="en-US" dirty="0"/>
              <a:t>使用</a:t>
            </a:r>
            <a:r>
              <a:rPr lang="en-US" altLang="zh-CN" dirty="0" err="1"/>
              <a:t>Numpy</a:t>
            </a:r>
            <a:r>
              <a:rPr lang="zh-CN" altLang="en-US" dirty="0"/>
              <a:t>实现前馈神经网络</a:t>
            </a:r>
            <a:endParaRPr lang="en-US" altLang="zh-CN" dirty="0"/>
          </a:p>
          <a:p>
            <a:pPr lvl="1"/>
            <a:r>
              <a:rPr lang="en-US" altLang="zh-CN" dirty="0">
                <a:hlinkClick r:id="rId2" tooltip="chap4_ simple neural network"/>
              </a:rPr>
              <a:t>chap4_ simple neural network</a:t>
            </a:r>
            <a:endParaRPr lang="en-US" altLang="zh-CN" dirty="0"/>
          </a:p>
          <a:p>
            <a:r>
              <a:rPr lang="zh-CN" altLang="en-US" dirty="0"/>
              <a:t>编程练习</a:t>
            </a:r>
            <a:r>
              <a:rPr lang="en-US" altLang="zh-CN" dirty="0"/>
              <a:t>2</a:t>
            </a:r>
          </a:p>
          <a:p>
            <a:pPr lvl="1"/>
            <a:r>
              <a:rPr lang="zh-CN" altLang="en-US" dirty="0"/>
              <a:t>理论和实验证明，一个两层的</a:t>
            </a:r>
            <a:r>
              <a:rPr lang="en-US" altLang="zh-CN" dirty="0" err="1"/>
              <a:t>ReLU</a:t>
            </a:r>
            <a:r>
              <a:rPr lang="zh-CN" altLang="en-US" dirty="0"/>
              <a:t>网络可以模拟任何有界闭集函数。</a:t>
            </a:r>
            <a:endParaRPr lang="en-US" altLang="zh-CN" dirty="0"/>
          </a:p>
          <a:p>
            <a:pPr lvl="1"/>
            <a:r>
              <a:rPr lang="en-US" altLang="zh-CN" dirty="0">
                <a:hlinkClick r:id="rId2" tooltip="chap4_ simple neural network"/>
              </a:rPr>
              <a:t>chap4_ simple neural network</a:t>
            </a:r>
            <a:endParaRPr lang="en-US" altLang="zh-CN" dirty="0"/>
          </a:p>
          <a:p>
            <a:endParaRPr lang="en-US" altLang="zh-CN" dirty="0"/>
          </a:p>
        </p:txBody>
      </p:sp>
    </p:spTree>
    <p:extLst>
      <p:ext uri="{BB962C8B-B14F-4D97-AF65-F5344CB8AC3E}">
        <p14:creationId xmlns:p14="http://schemas.microsoft.com/office/powerpoint/2010/main" val="2196806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BC911-2219-4A8F-B197-119C16218CD3}"/>
              </a:ext>
            </a:extLst>
          </p:cNvPr>
          <p:cNvSpPr>
            <a:spLocks noGrp="1"/>
          </p:cNvSpPr>
          <p:nvPr>
            <p:ph type="title"/>
          </p:nvPr>
        </p:nvSpPr>
        <p:spPr/>
        <p:txBody>
          <a:bodyPr/>
          <a:lstStyle/>
          <a:p>
            <a:r>
              <a:rPr lang="zh-CN" altLang="en-US" dirty="0"/>
              <a:t>激活函数的性质</a:t>
            </a:r>
          </a:p>
        </p:txBody>
      </p:sp>
      <p:sp>
        <p:nvSpPr>
          <p:cNvPr id="3" name="内容占位符 2">
            <a:extLst>
              <a:ext uri="{FF2B5EF4-FFF2-40B4-BE49-F238E27FC236}">
                <a16:creationId xmlns:a16="http://schemas.microsoft.com/office/drawing/2014/main" id="{0DC6B594-104B-4694-A05B-3F355C9FAC99}"/>
              </a:ext>
            </a:extLst>
          </p:cNvPr>
          <p:cNvSpPr>
            <a:spLocks noGrp="1"/>
          </p:cNvSpPr>
          <p:nvPr>
            <p:ph sz="quarter" idx="1"/>
          </p:nvPr>
        </p:nvSpPr>
        <p:spPr/>
        <p:txBody>
          <a:bodyPr/>
          <a:lstStyle/>
          <a:p>
            <a:r>
              <a:rPr lang="zh-CN" altLang="en-US" dirty="0"/>
              <a:t>连续并可导（允许少数点上不可导）的非线性函数。</a:t>
            </a:r>
            <a:endParaRPr lang="en-US" altLang="zh-CN" dirty="0"/>
          </a:p>
          <a:p>
            <a:pPr lvl="1"/>
            <a:r>
              <a:rPr lang="zh-CN" altLang="en-US" dirty="0"/>
              <a:t>可导的激活函数可以直接利用数值优化的方法来学习网络参数。</a:t>
            </a:r>
            <a:endParaRPr lang="en-US" altLang="zh-CN" dirty="0"/>
          </a:p>
          <a:p>
            <a:r>
              <a:rPr lang="zh-CN" altLang="en-US" dirty="0"/>
              <a:t>激活函数及其导函数要尽可能的简单</a:t>
            </a:r>
            <a:endParaRPr lang="en-US" altLang="zh-CN" dirty="0"/>
          </a:p>
          <a:p>
            <a:pPr lvl="1"/>
            <a:r>
              <a:rPr lang="zh-CN" altLang="en-US" dirty="0"/>
              <a:t>有利于提高网络计算效率。  </a:t>
            </a:r>
            <a:endParaRPr lang="en-US" altLang="zh-CN" dirty="0"/>
          </a:p>
          <a:p>
            <a:r>
              <a:rPr lang="zh-CN" altLang="en-US" dirty="0"/>
              <a:t>激活函数的导函数的值域要在一个合适的区间内</a:t>
            </a:r>
            <a:endParaRPr lang="en-US" altLang="zh-CN" dirty="0"/>
          </a:p>
          <a:p>
            <a:pPr lvl="1"/>
            <a:r>
              <a:rPr lang="zh-CN" altLang="en-US" dirty="0"/>
              <a:t>不能太大也不能太小，否则会影响训练的效率和稳定性。</a:t>
            </a:r>
            <a:endParaRPr lang="en-US" altLang="zh-CN" dirty="0"/>
          </a:p>
          <a:p>
            <a:r>
              <a:rPr lang="zh-CN" altLang="en-US" dirty="0"/>
              <a:t>单调递增</a:t>
            </a:r>
            <a:endParaRPr lang="en-US" altLang="zh-CN" dirty="0"/>
          </a:p>
          <a:p>
            <a:pPr lvl="1"/>
            <a:r>
              <a:rPr lang="en-US" altLang="zh-CN" dirty="0"/>
              <a:t>?</a:t>
            </a:r>
            <a:endParaRPr lang="zh-CN" altLang="en-US" dirty="0"/>
          </a:p>
        </p:txBody>
      </p:sp>
    </p:spTree>
    <p:extLst>
      <p:ext uri="{BB962C8B-B14F-4D97-AF65-F5344CB8AC3E}">
        <p14:creationId xmlns:p14="http://schemas.microsoft.com/office/powerpoint/2010/main" val="428203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029" y="2286000"/>
            <a:ext cx="2260023" cy="763732"/>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3581400"/>
            <a:ext cx="3249757" cy="685800"/>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400" y="1905000"/>
            <a:ext cx="3810000" cy="2938738"/>
          </a:xfrm>
          <a:prstGeom prst="rect">
            <a:avLst/>
          </a:prstGeom>
        </p:spPr>
      </p:pic>
    </p:spTree>
    <p:extLst>
      <p:ext uri="{BB962C8B-B14F-4D97-AF65-F5344CB8AC3E}">
        <p14:creationId xmlns:p14="http://schemas.microsoft.com/office/powerpoint/2010/main" val="200653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71600"/>
            <a:ext cx="2224128" cy="1244222"/>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82" y="2302771"/>
            <a:ext cx="3733865" cy="1261878"/>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047" y="3246991"/>
            <a:ext cx="3387739" cy="1212186"/>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847" y="4191000"/>
            <a:ext cx="3704417" cy="1148428"/>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7200" y="1831387"/>
            <a:ext cx="4631993" cy="3200484"/>
          </a:xfrm>
          <a:prstGeom prst="rect">
            <a:avLst/>
          </a:prstGeom>
        </p:spPr>
      </p:pic>
      <p:pic>
        <p:nvPicPr>
          <p:cNvPr id="8" name="图片 7"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0600" y="5715000"/>
            <a:ext cx="2787357" cy="354383"/>
          </a:xfrm>
          <a:prstGeom prst="rect">
            <a:avLst/>
          </a:prstGeom>
        </p:spPr>
      </p:pic>
    </p:spTree>
    <p:extLst>
      <p:ext uri="{BB962C8B-B14F-4D97-AF65-F5344CB8AC3E}">
        <p14:creationId xmlns:p14="http://schemas.microsoft.com/office/powerpoint/2010/main" val="3182323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B9B12-1B7B-43CA-AC38-BB3021645BB5}"/>
              </a:ext>
            </a:extLst>
          </p:cNvPr>
          <p:cNvSpPr>
            <a:spLocks noGrp="1"/>
          </p:cNvSpPr>
          <p:nvPr>
            <p:ph type="title"/>
          </p:nvPr>
        </p:nvSpPr>
        <p:spPr/>
        <p:txBody>
          <a:bodyPr/>
          <a:lstStyle/>
          <a:p>
            <a:r>
              <a:rPr lang="zh-CN" altLang="en-US" dirty="0"/>
              <a:t>常见激活函数</a:t>
            </a:r>
          </a:p>
        </p:txBody>
      </p:sp>
      <p:pic>
        <p:nvPicPr>
          <p:cNvPr id="4" name="图片 3">
            <a:extLst>
              <a:ext uri="{FF2B5EF4-FFF2-40B4-BE49-F238E27FC236}">
                <a16:creationId xmlns:a16="http://schemas.microsoft.com/office/drawing/2014/main" id="{47841044-17CE-4BE5-9585-BAC0FC5C0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057400"/>
            <a:ext cx="5486400" cy="3916218"/>
          </a:xfrm>
          <a:prstGeom prst="rect">
            <a:avLst/>
          </a:prstGeom>
        </p:spPr>
      </p:pic>
      <p:sp>
        <p:nvSpPr>
          <p:cNvPr id="5" name="矩形 4">
            <a:extLst>
              <a:ext uri="{FF2B5EF4-FFF2-40B4-BE49-F238E27FC236}">
                <a16:creationId xmlns:a16="http://schemas.microsoft.com/office/drawing/2014/main" id="{D73D2517-005C-4B67-AB77-A5F034848FD7}"/>
              </a:ext>
            </a:extLst>
          </p:cNvPr>
          <p:cNvSpPr/>
          <p:nvPr/>
        </p:nvSpPr>
        <p:spPr>
          <a:xfrm>
            <a:off x="609600" y="1535668"/>
            <a:ext cx="1622560" cy="461665"/>
          </a:xfrm>
          <a:prstGeom prst="rect">
            <a:avLst/>
          </a:prstGeom>
        </p:spPr>
        <p:txBody>
          <a:bodyPr wrap="none">
            <a:spAutoFit/>
          </a:bodyPr>
          <a:lstStyle/>
          <a:p>
            <a:r>
              <a:rPr lang="zh-CN" altLang="en-US" sz="2400" dirty="0"/>
              <a:t>Swish函数</a:t>
            </a:r>
          </a:p>
        </p:txBody>
      </p:sp>
      <p:pic>
        <p:nvPicPr>
          <p:cNvPr id="7" name="图片 6">
            <a:extLst>
              <a:ext uri="{FF2B5EF4-FFF2-40B4-BE49-F238E27FC236}">
                <a16:creationId xmlns:a16="http://schemas.microsoft.com/office/drawing/2014/main" id="{7B89587D-5576-4414-8F3E-98A1CDDE8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1535668"/>
            <a:ext cx="3149947" cy="499588"/>
          </a:xfrm>
          <a:prstGeom prst="rect">
            <a:avLst/>
          </a:prstGeom>
        </p:spPr>
      </p:pic>
    </p:spTree>
    <p:extLst>
      <p:ext uri="{BB962C8B-B14F-4D97-AF65-F5344CB8AC3E}">
        <p14:creationId xmlns:p14="http://schemas.microsoft.com/office/powerpoint/2010/main" val="3169972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8D14E-384B-4F89-9B60-AAEBAC0AB952}"/>
              </a:ext>
            </a:extLst>
          </p:cNvPr>
          <p:cNvSpPr>
            <a:spLocks noGrp="1"/>
          </p:cNvSpPr>
          <p:nvPr>
            <p:ph type="title"/>
          </p:nvPr>
        </p:nvSpPr>
        <p:spPr/>
        <p:txBody>
          <a:bodyPr/>
          <a:lstStyle/>
          <a:p>
            <a:r>
              <a:rPr lang="zh-CN" altLang="en-US" dirty="0"/>
              <a:t>常见激活函数</a:t>
            </a:r>
          </a:p>
        </p:txBody>
      </p:sp>
      <p:sp>
        <p:nvSpPr>
          <p:cNvPr id="3" name="内容占位符 2">
            <a:extLst>
              <a:ext uri="{FF2B5EF4-FFF2-40B4-BE49-F238E27FC236}">
                <a16:creationId xmlns:a16="http://schemas.microsoft.com/office/drawing/2014/main" id="{682A3B00-0AAD-4140-B53A-F40602E2B2EF}"/>
              </a:ext>
            </a:extLst>
          </p:cNvPr>
          <p:cNvSpPr>
            <a:spLocks noGrp="1"/>
          </p:cNvSpPr>
          <p:nvPr>
            <p:ph sz="quarter" idx="1"/>
          </p:nvPr>
        </p:nvSpPr>
        <p:spPr/>
        <p:txBody>
          <a:bodyPr/>
          <a:lstStyle/>
          <a:p>
            <a:r>
              <a:rPr lang="zh-CN" altLang="en-US" dirty="0"/>
              <a:t>高斯误差线性单元（</a:t>
            </a:r>
            <a:r>
              <a:rPr lang="en-US" altLang="zh-CN" dirty="0"/>
              <a:t>Gaussian Error Linear Unit</a:t>
            </a:r>
            <a:r>
              <a:rPr lang="zh-CN" altLang="en-US" dirty="0"/>
              <a:t>，</a:t>
            </a:r>
            <a:r>
              <a:rPr lang="en-US" altLang="zh-CN" dirty="0"/>
              <a:t>GELU</a:t>
            </a:r>
            <a:r>
              <a:rPr lang="zh-CN" altLang="en-US" dirty="0"/>
              <a:t>）</a:t>
            </a:r>
            <a:endParaRPr lang="en-US" altLang="zh-CN" dirty="0"/>
          </a:p>
          <a:p>
            <a:endParaRPr lang="en-US" altLang="zh-CN" dirty="0"/>
          </a:p>
          <a:p>
            <a:endParaRPr lang="en-US" altLang="zh-CN" dirty="0"/>
          </a:p>
          <a:p>
            <a:pPr lvl="1"/>
            <a:r>
              <a:rPr lang="zh-CN" altLang="en-US" dirty="0"/>
              <a:t>其中</a:t>
            </a:r>
            <a:r>
              <a:rPr lang="en-US" altLang="zh-CN" dirty="0"/>
              <a:t>P(X ≤ x)</a:t>
            </a:r>
            <a:r>
              <a:rPr lang="zh-CN" altLang="en-US" dirty="0"/>
              <a:t>是高斯分布</a:t>
            </a:r>
            <a:r>
              <a:rPr lang="en-US" altLang="zh-CN" dirty="0"/>
              <a:t>N(µ,</a:t>
            </a:r>
            <a:r>
              <a:rPr lang="el-GR" altLang="zh-CN" dirty="0"/>
              <a:t>σ 2 )</a:t>
            </a:r>
            <a:r>
              <a:rPr lang="zh-CN" altLang="en-US" dirty="0"/>
              <a:t>的累积分布函数，其中</a:t>
            </a:r>
            <a:r>
              <a:rPr lang="en-US" altLang="zh-CN" dirty="0"/>
              <a:t>µ,</a:t>
            </a:r>
            <a:r>
              <a:rPr lang="el-GR" altLang="zh-CN" dirty="0"/>
              <a:t>σ</a:t>
            </a:r>
            <a:r>
              <a:rPr lang="zh-CN" altLang="en-US" dirty="0"/>
              <a:t>为超参数，一般设</a:t>
            </a:r>
            <a:r>
              <a:rPr lang="en-US" altLang="zh-CN" dirty="0"/>
              <a:t>µ = 0,</a:t>
            </a:r>
            <a:r>
              <a:rPr lang="el-GR" altLang="zh-CN" dirty="0"/>
              <a:t>σ = 1</a:t>
            </a:r>
            <a:r>
              <a:rPr lang="zh-CN" altLang="en-US" dirty="0"/>
              <a:t>即可</a:t>
            </a:r>
            <a:endParaRPr lang="en-US" altLang="zh-CN" dirty="0"/>
          </a:p>
          <a:p>
            <a:endParaRPr lang="zh-CN" altLang="en-US" dirty="0"/>
          </a:p>
        </p:txBody>
      </p:sp>
      <p:pic>
        <p:nvPicPr>
          <p:cNvPr id="5" name="图片 4">
            <a:extLst>
              <a:ext uri="{FF2B5EF4-FFF2-40B4-BE49-F238E27FC236}">
                <a16:creationId xmlns:a16="http://schemas.microsoft.com/office/drawing/2014/main" id="{87C719F1-7679-4018-83B3-16F6DBAE0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4614" y="2438400"/>
            <a:ext cx="2909985" cy="550352"/>
          </a:xfrm>
          <a:prstGeom prst="rect">
            <a:avLst/>
          </a:prstGeom>
        </p:spPr>
      </p:pic>
    </p:spTree>
    <p:extLst>
      <p:ext uri="{BB962C8B-B14F-4D97-AF65-F5344CB8AC3E}">
        <p14:creationId xmlns:p14="http://schemas.microsoft.com/office/powerpoint/2010/main" val="2949568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常见激活函数及其导数</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133600"/>
            <a:ext cx="5925036" cy="2794941"/>
          </a:xfrm>
          <a:prstGeom prst="rect">
            <a:avLst/>
          </a:prstGeom>
        </p:spPr>
      </p:pic>
    </p:spTree>
    <p:extLst>
      <p:ext uri="{BB962C8B-B14F-4D97-AF65-F5344CB8AC3E}">
        <p14:creationId xmlns:p14="http://schemas.microsoft.com/office/powerpoint/2010/main" val="3785357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17945</TotalTime>
  <Words>1428</Words>
  <Application>Microsoft Office PowerPoint</Application>
  <PresentationFormat>全屏显示(4:3)</PresentationFormat>
  <Paragraphs>199</Paragraphs>
  <Slides>39</Slides>
  <Notes>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53" baseType="lpstr">
      <vt:lpstr>新細明體</vt: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方程式</vt:lpstr>
      <vt:lpstr>前馈神经网络</vt:lpstr>
      <vt:lpstr>生物神经元</vt:lpstr>
      <vt:lpstr>人工神经元</vt:lpstr>
      <vt:lpstr>激活函数的性质</vt:lpstr>
      <vt:lpstr>常见激活函数</vt:lpstr>
      <vt:lpstr>常见激活函数</vt:lpstr>
      <vt:lpstr>常见激活函数</vt:lpstr>
      <vt:lpstr>常见激活函数</vt:lpstr>
      <vt:lpstr>常见激活函数及其导数</vt:lpstr>
      <vt:lpstr>人工神经网络</vt:lpstr>
      <vt:lpstr>人工神经网络</vt:lpstr>
      <vt:lpstr>前馈神经网络</vt:lpstr>
      <vt:lpstr>网络结构</vt:lpstr>
      <vt:lpstr>信息传递过程</vt:lpstr>
      <vt:lpstr>前馈网络</vt:lpstr>
      <vt:lpstr>前馈网络</vt:lpstr>
      <vt:lpstr>深层前馈神经网络</vt:lpstr>
      <vt:lpstr>通用近似定理</vt:lpstr>
      <vt:lpstr>应用到机器学习</vt:lpstr>
      <vt:lpstr>应用到机器学习</vt:lpstr>
      <vt:lpstr>参数学习</vt:lpstr>
      <vt:lpstr>梯度下降</vt:lpstr>
      <vt:lpstr>如何计算梯度？</vt:lpstr>
      <vt:lpstr>反向传播算法</vt:lpstr>
      <vt:lpstr>反向传播算法</vt:lpstr>
      <vt:lpstr>反向传播算法</vt:lpstr>
      <vt:lpstr>自动微分与计算图</vt:lpstr>
      <vt:lpstr>计算图</vt:lpstr>
      <vt:lpstr>自动微分</vt:lpstr>
      <vt:lpstr>反向传播算法 (自动微分的反向模式）</vt:lpstr>
      <vt:lpstr>静态计算图和动态计算图</vt:lpstr>
      <vt:lpstr>如何实现？</vt:lpstr>
      <vt:lpstr>Getting started: 30 seconds to Keras</vt:lpstr>
      <vt:lpstr>深度学习的三个步骤</vt:lpstr>
      <vt:lpstr>优化问题</vt:lpstr>
      <vt:lpstr>优化问题</vt:lpstr>
      <vt:lpstr>优化问题</vt:lpstr>
      <vt:lpstr>课后练习</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1860</cp:revision>
  <dcterms:created xsi:type="dcterms:W3CDTF">2009-03-19T21:17:53Z</dcterms:created>
  <dcterms:modified xsi:type="dcterms:W3CDTF">2019-08-17T08:49:43Z</dcterms:modified>
</cp:coreProperties>
</file>