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12000"/>
            </a:lvl1pPr>
            <a:lvl2pPr rtl="0" algn="ctr">
              <a:spcBef>
                <a:spcPts val="0"/>
              </a:spcBef>
              <a:buSzPct val="100000"/>
              <a:defRPr sz="12000"/>
            </a:lvl2pPr>
            <a:lvl3pPr rtl="0" algn="ctr">
              <a:spcBef>
                <a:spcPts val="0"/>
              </a:spcBef>
              <a:buSzPct val="100000"/>
              <a:defRPr sz="12000"/>
            </a:lvl3pPr>
            <a:lvl4pPr rtl="0" algn="ctr">
              <a:spcBef>
                <a:spcPts val="0"/>
              </a:spcBef>
              <a:buSzPct val="100000"/>
              <a:defRPr sz="12000"/>
            </a:lvl4pPr>
            <a:lvl5pPr rtl="0" algn="ctr">
              <a:spcBef>
                <a:spcPts val="0"/>
              </a:spcBef>
              <a:buSzPct val="100000"/>
              <a:defRPr sz="12000"/>
            </a:lvl5pPr>
            <a:lvl6pPr rtl="0" algn="ctr">
              <a:spcBef>
                <a:spcPts val="0"/>
              </a:spcBef>
              <a:buSzPct val="100000"/>
              <a:defRPr sz="12000"/>
            </a:lvl6pPr>
            <a:lvl7pPr rtl="0" algn="ctr">
              <a:spcBef>
                <a:spcPts val="0"/>
              </a:spcBef>
              <a:buSzPct val="100000"/>
              <a:defRPr sz="12000"/>
            </a:lvl7pPr>
            <a:lvl8pPr rtl="0" algn="ctr">
              <a:spcBef>
                <a:spcPts val="0"/>
              </a:spcBef>
              <a:buSzPct val="100000"/>
              <a:defRPr sz="12000"/>
            </a:lvl8pPr>
            <a:lvl9pPr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rtl="0" algn="ctr">
              <a:spcBef>
                <a:spcPts val="0"/>
              </a:spcBef>
              <a:defRPr/>
            </a:lvl2pPr>
            <a:lvl3pPr rtl="0" algn="ctr">
              <a:spcBef>
                <a:spcPts val="0"/>
              </a:spcBef>
              <a:defRPr/>
            </a:lvl3pPr>
            <a:lvl4pPr rtl="0" algn="ctr">
              <a:spcBef>
                <a:spcPts val="0"/>
              </a:spcBef>
              <a:defRPr/>
            </a:lvl4pPr>
            <a:lvl5pPr rtl="0" algn="ctr">
              <a:spcBef>
                <a:spcPts val="0"/>
              </a:spcBef>
              <a:defRPr/>
            </a:lvl5pPr>
            <a:lvl6pPr rtl="0" algn="ctr">
              <a:spcBef>
                <a:spcPts val="0"/>
              </a:spcBef>
              <a:defRPr/>
            </a:lvl6pPr>
            <a:lvl7pPr rtl="0" algn="ctr">
              <a:spcBef>
                <a:spcPts val="0"/>
              </a:spcBef>
              <a:defRPr/>
            </a:lvl7pPr>
            <a:lvl8pPr rtl="0" algn="ctr">
              <a:spcBef>
                <a:spcPts val="0"/>
              </a:spcBef>
              <a:defRPr/>
            </a:lvl8pPr>
            <a:lvl9pPr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3600"/>
            </a:lvl1pPr>
            <a:lvl2pPr rtl="0" algn="ctr">
              <a:spcBef>
                <a:spcPts val="0"/>
              </a:spcBef>
              <a:buSzPct val="100000"/>
              <a:defRPr sz="3600"/>
            </a:lvl2pPr>
            <a:lvl3pPr rtl="0" algn="ctr">
              <a:spcBef>
                <a:spcPts val="0"/>
              </a:spcBef>
              <a:buSzPct val="100000"/>
              <a:defRPr sz="3600"/>
            </a:lvl3pPr>
            <a:lvl4pPr rtl="0" algn="ctr">
              <a:spcBef>
                <a:spcPts val="0"/>
              </a:spcBef>
              <a:buSzPct val="100000"/>
              <a:defRPr sz="3600"/>
            </a:lvl4pPr>
            <a:lvl5pPr rtl="0" algn="ctr">
              <a:spcBef>
                <a:spcPts val="0"/>
              </a:spcBef>
              <a:buSzPct val="100000"/>
              <a:defRPr sz="3600"/>
            </a:lvl5pPr>
            <a:lvl6pPr rtl="0" algn="ctr">
              <a:spcBef>
                <a:spcPts val="0"/>
              </a:spcBef>
              <a:buSzPct val="100000"/>
              <a:defRPr sz="3600"/>
            </a:lvl6pPr>
            <a:lvl7pPr rtl="0" algn="ctr">
              <a:spcBef>
                <a:spcPts val="0"/>
              </a:spcBef>
              <a:buSzPct val="100000"/>
              <a:defRPr sz="3600"/>
            </a:lvl7pPr>
            <a:lvl8pPr rtl="0" algn="ctr">
              <a:spcBef>
                <a:spcPts val="0"/>
              </a:spcBef>
              <a:buSzPct val="100000"/>
              <a:defRPr sz="3600"/>
            </a:lvl8pPr>
            <a:lvl9pPr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4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200"/>
            </a:lvl1pPr>
            <a:lvl2pPr rtl="0">
              <a:spcBef>
                <a:spcPts val="0"/>
              </a:spcBef>
              <a:buSzPct val="100000"/>
              <a:defRPr sz="1200"/>
            </a:lvl2pPr>
            <a:lvl3pPr rtl="0">
              <a:spcBef>
                <a:spcPts val="0"/>
              </a:spcBef>
              <a:buSzPct val="100000"/>
              <a:defRPr sz="1200"/>
            </a:lvl3pPr>
            <a:lvl4pPr rtl="0">
              <a:spcBef>
                <a:spcPts val="0"/>
              </a:spcBef>
              <a:buSzPct val="100000"/>
              <a:defRPr sz="1200"/>
            </a:lvl4pPr>
            <a:lvl5pPr rtl="0">
              <a:spcBef>
                <a:spcPts val="0"/>
              </a:spcBef>
              <a:buSzPct val="100000"/>
              <a:defRPr sz="1200"/>
            </a:lvl5pPr>
            <a:lvl6pPr rtl="0">
              <a:spcBef>
                <a:spcPts val="0"/>
              </a:spcBef>
              <a:buSzPct val="100000"/>
              <a:defRPr sz="1200"/>
            </a:lvl6pPr>
            <a:lvl7pPr rtl="0">
              <a:spcBef>
                <a:spcPts val="0"/>
              </a:spcBef>
              <a:buSzPct val="100000"/>
              <a:defRPr sz="1200"/>
            </a:lvl7pPr>
            <a:lvl8pPr rtl="0">
              <a:spcBef>
                <a:spcPts val="0"/>
              </a:spcBef>
              <a:buSzPct val="100000"/>
              <a:defRPr sz="1200"/>
            </a:lvl8pPr>
            <a:lvl9pPr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defRPr sz="4800"/>
            </a:lvl1pPr>
            <a:lvl2pPr rtl="0">
              <a:spcBef>
                <a:spcPts val="0"/>
              </a:spcBef>
              <a:buSzPct val="100000"/>
              <a:defRPr sz="4800"/>
            </a:lvl2pPr>
            <a:lvl3pPr rtl="0">
              <a:spcBef>
                <a:spcPts val="0"/>
              </a:spcBef>
              <a:buSzPct val="100000"/>
              <a:defRPr sz="4800"/>
            </a:lvl3pPr>
            <a:lvl4pPr rtl="0">
              <a:spcBef>
                <a:spcPts val="0"/>
              </a:spcBef>
              <a:buSzPct val="100000"/>
              <a:defRPr sz="4800"/>
            </a:lvl4pPr>
            <a:lvl5pPr rtl="0">
              <a:spcBef>
                <a:spcPts val="0"/>
              </a:spcBef>
              <a:buSzPct val="100000"/>
              <a:defRPr sz="4800"/>
            </a:lvl5pPr>
            <a:lvl6pPr rtl="0">
              <a:spcBef>
                <a:spcPts val="0"/>
              </a:spcBef>
              <a:buSzPct val="100000"/>
              <a:defRPr sz="4800"/>
            </a:lvl6pPr>
            <a:lvl7pPr rtl="0">
              <a:spcBef>
                <a:spcPts val="0"/>
              </a:spcBef>
              <a:buSzPct val="100000"/>
              <a:defRPr sz="4800"/>
            </a:lvl7pPr>
            <a:lvl8pPr rtl="0">
              <a:spcBef>
                <a:spcPts val="0"/>
              </a:spcBef>
              <a:buSzPct val="100000"/>
              <a:defRPr sz="4800"/>
            </a:lvl8pPr>
            <a:lvl9pPr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200"/>
            </a:lvl1pPr>
            <a:lvl2pPr rtl="0" algn="ctr">
              <a:spcBef>
                <a:spcPts val="0"/>
              </a:spcBef>
              <a:buSzPct val="100000"/>
              <a:defRPr sz="4200"/>
            </a:lvl2pPr>
            <a:lvl3pPr rtl="0" algn="ctr">
              <a:spcBef>
                <a:spcPts val="0"/>
              </a:spcBef>
              <a:buSzPct val="100000"/>
              <a:defRPr sz="4200"/>
            </a:lvl3pPr>
            <a:lvl4pPr rtl="0" algn="ctr">
              <a:spcBef>
                <a:spcPts val="0"/>
              </a:spcBef>
              <a:buSzPct val="100000"/>
              <a:defRPr sz="4200"/>
            </a:lvl4pPr>
            <a:lvl5pPr rtl="0" algn="ctr">
              <a:spcBef>
                <a:spcPts val="0"/>
              </a:spcBef>
              <a:buSzPct val="100000"/>
              <a:defRPr sz="4200"/>
            </a:lvl5pPr>
            <a:lvl6pPr rtl="0" algn="ctr">
              <a:spcBef>
                <a:spcPts val="0"/>
              </a:spcBef>
              <a:buSzPct val="100000"/>
              <a:defRPr sz="4200"/>
            </a:lvl6pPr>
            <a:lvl7pPr rtl="0" algn="ctr">
              <a:spcBef>
                <a:spcPts val="0"/>
              </a:spcBef>
              <a:buSzPct val="100000"/>
              <a:defRPr sz="4200"/>
            </a:lvl7pPr>
            <a:lvl8pPr rtl="0" algn="ctr">
              <a:spcBef>
                <a:spcPts val="0"/>
              </a:spcBef>
              <a:buSzPct val="100000"/>
              <a:defRPr sz="4200"/>
            </a:lvl8pPr>
            <a:lvl9pPr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01.jpg"/><Relationship Id="rId5" Type="http://schemas.openxmlformats.org/officeDocument/2006/relationships/image" Target="../media/image25.jpg"/><Relationship Id="rId6" Type="http://schemas.openxmlformats.org/officeDocument/2006/relationships/image" Target="../media/image00.jpg"/><Relationship Id="rId7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11.png"/><Relationship Id="rId5" Type="http://schemas.openxmlformats.org/officeDocument/2006/relationships/hyperlink" Target="http://cseav.blogspot.de/2015/04/machine-learning-and-types-of-learning.html" TargetMode="External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hyperlink" Target="http://news.goog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hyperlink" Target="http://www.astroml.org/sklearn_tutorial/general_concept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hyperlink" Target="https://www.tensorflow.org/versions/master/tutorials/mnist/beginners/index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ensorflow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://static.googleusercontent.com/media/research.google.com/en//people/jeff/BayLearn2015.pdf" TargetMode="External"/><Relationship Id="rId6" Type="http://schemas.openxmlformats.org/officeDocument/2006/relationships/hyperlink" Target="https://www.tensorflow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Relationship Id="rId4" Type="http://schemas.openxmlformats.org/officeDocument/2006/relationships/image" Target="../media/image28.jpg"/><Relationship Id="rId5" Type="http://schemas.openxmlformats.org/officeDocument/2006/relationships/hyperlink" Target="http://www.extremetech.com/extreme/197262-its-2015-self-driving-cars-are-more-than-a-promise" TargetMode="External"/><Relationship Id="rId6" Type="http://schemas.openxmlformats.org/officeDocument/2006/relationships/hyperlink" Target="http://edition.cnn.com/2010/TECH/innovation/07/09/face.recognition.facebook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09.jpg"/><Relationship Id="rId5" Type="http://schemas.openxmlformats.org/officeDocument/2006/relationships/hyperlink" Target="http://www.woothemes.com/2015/05/personalized-product-recommendations/" TargetMode="External"/><Relationship Id="rId6" Type="http://schemas.openxmlformats.org/officeDocument/2006/relationships/hyperlink" Target="https://sites.psu.edu/siowfa15/2015/09/02/dna-discovering-who-we-ar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dnanboz.wordpress.com/" TargetMode="External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cuteprogramming.wordpress.com/2015/05/24/machine-learning-in-microsoft-azur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Relationship Id="rId4" Type="http://schemas.openxmlformats.org/officeDocument/2006/relationships/hyperlink" Target="http://www.astroml.org/sklearn_tutorial/general_concept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Relationship Id="rId4" Type="http://schemas.openxmlformats.org/officeDocument/2006/relationships/image" Target="../media/image10.png"/><Relationship Id="rId5" Type="http://schemas.openxmlformats.org/officeDocument/2006/relationships/hyperlink" Target="http://cseav.blogspot.de/2015/04/machine-learning-and-types-of-learn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69350" y="323475"/>
            <a:ext cx="8520599" cy="1705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Machine Learning with TensorFlow</a:t>
            </a:r>
          </a:p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5573125" y="2130487"/>
            <a:ext cx="3246899" cy="184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Harini Gunabalan 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1800">
                <a:solidFill>
                  <a:srgbClr val="741B47"/>
                </a:solidFill>
              </a:rPr>
              <a:t>@harinigunabalan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1800">
                <a:solidFill>
                  <a:srgbClr val="741B47"/>
                </a:solidFill>
              </a:rPr>
              <a:t>harinigunabalan.github.io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600" y="3909050"/>
            <a:ext cx="3144350" cy="10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24" y="3564175"/>
            <a:ext cx="2314275" cy="14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975" y="2638575"/>
            <a:ext cx="364624" cy="257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821" y="2894459"/>
            <a:ext cx="300599" cy="31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2150" y="3508099"/>
            <a:ext cx="2372793" cy="15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Classification Problem: Cancer Type Prediction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Features for Classification: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>
                <a:solidFill>
                  <a:srgbClr val="741B47"/>
                </a:solidFill>
              </a:rPr>
              <a:t>Tumor Size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>
                <a:solidFill>
                  <a:srgbClr val="741B47"/>
                </a:solidFill>
              </a:rPr>
              <a:t>Tumor Size and 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475" y="1489350"/>
            <a:ext cx="3083350" cy="5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100" y="2445549"/>
            <a:ext cx="2742074" cy="20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2" type="body"/>
          </p:nvPr>
        </p:nvSpPr>
        <p:spPr>
          <a:xfrm>
            <a:off x="220675" y="4729000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http://cseav.blogspot.de/2015/04/machine-learning-and-types-of-learning.html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5825" y="2412450"/>
            <a:ext cx="2555062" cy="20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Unsupervised Learning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65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Finding hidden structures in Datasets without any labels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Data is clustered using several clustering algorithms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Examples: Google News, Social Network Analysis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237" y="1105399"/>
            <a:ext cx="1648661" cy="143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925" y="2629575"/>
            <a:ext cx="6294424" cy="21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2" type="body"/>
          </p:nvPr>
        </p:nvSpPr>
        <p:spPr>
          <a:xfrm>
            <a:off x="188175" y="4768025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http://news.google.com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Unsupervised Learning (contd.)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674" y="1152475"/>
            <a:ext cx="5483974" cy="365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idx="1" type="body"/>
          </p:nvPr>
        </p:nvSpPr>
        <p:spPr>
          <a:xfrm>
            <a:off x="237375" y="4703625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http://www.astroml.org/sklearn_tutorial/general_concepts.html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What is TensorFlow?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72400" y="123765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An Open Source Machine Learning Library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Developed by the Google Brain team, inspired by how the Human Brain works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C++ / Python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Scalable: models run on phones, computers and distributed systems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For numeric computation using </a:t>
            </a:r>
            <a:r>
              <a:rPr b="1" lang="en">
                <a:solidFill>
                  <a:srgbClr val="741B47"/>
                </a:solidFill>
              </a:rPr>
              <a:t>Data Flow Graphs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132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TensorFlow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7688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</a:t>
            </a:r>
            <a:r>
              <a:rPr lang="en">
                <a:solidFill>
                  <a:srgbClr val="741B47"/>
                </a:solidFill>
              </a:rPr>
              <a:t>ensor (Data)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N Dimensional Array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1-D Vector; 2-D Array Matrix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Example: Image represented as 3D tensor: rows, columns and color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Flow (Operations)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Operations applied to data flowing through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TensorFlow Data Flow Graph: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Nodes: Operations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Edges: Data (Tensors)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MNIST Example (Predict the Number in the Image)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07200" y="1228975"/>
            <a:ext cx="7972199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Download and Import the MNIST DataSet.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The Dataset is split into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●"/>
            </a:pPr>
            <a:r>
              <a:rPr lang="en">
                <a:solidFill>
                  <a:srgbClr val="741B47"/>
                </a:solidFill>
              </a:rPr>
              <a:t>Training (55,000) 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●"/>
            </a:pPr>
            <a:r>
              <a:rPr lang="en">
                <a:solidFill>
                  <a:srgbClr val="741B47"/>
                </a:solidFill>
              </a:rPr>
              <a:t>Testing Data (10,000)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Each dataset has an Image (xs) and a Label (ys)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Image is represented as 28x28 matrix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Matrix flattened: 28*28 = 784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Hence mnist.train.images corresponds to [55000, 784]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And the labels, mnist.train.labels corresponds to [55000,10] </a:t>
            </a: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462" y="1309825"/>
            <a:ext cx="34004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950" y="3429675"/>
            <a:ext cx="32194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300" y="3894599"/>
            <a:ext cx="2489857" cy="7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MNIST Example (Predict the Number in the Image)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00" y="1476325"/>
            <a:ext cx="6886775" cy="27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237375" y="4703625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https://www.tensorflow.org/versions/master/tutorials/mnist/beginners/index.html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MNIST Example (contd.)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68600" y="1094825"/>
            <a:ext cx="8806800" cy="3766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700">
                <a:solidFill>
                  <a:srgbClr val="741B47"/>
                </a:solidFill>
              </a:rPr>
              <a:t>Softmax Regression:</a:t>
            </a:r>
          </a:p>
          <a:p>
            <a:pPr indent="-336550" lvl="0" marL="457200" rtl="0">
              <a:spcBef>
                <a:spcPts val="0"/>
              </a:spcBef>
              <a:buClr>
                <a:srgbClr val="741B47"/>
              </a:buClr>
              <a:buSzPct val="100000"/>
              <a:buChar char="-"/>
            </a:pPr>
            <a:r>
              <a:rPr lang="en" sz="1700">
                <a:solidFill>
                  <a:srgbClr val="741B47"/>
                </a:solidFill>
              </a:rPr>
              <a:t>expressing the output as probabilities for each classification label</a:t>
            </a:r>
          </a:p>
          <a:p>
            <a:pPr indent="-336550" lvl="0" marL="457200" rtl="0">
              <a:spcBef>
                <a:spcPts val="0"/>
              </a:spcBef>
              <a:buClr>
                <a:srgbClr val="741B47"/>
              </a:buClr>
              <a:buSzPct val="100000"/>
              <a:buChar char="-"/>
            </a:pPr>
            <a:r>
              <a:rPr lang="en" sz="1700">
                <a:solidFill>
                  <a:srgbClr val="741B47"/>
                </a:solidFill>
              </a:rPr>
              <a:t>Example: Image 8 could be expressed as 80% as 8, 5% as 9 etc.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700">
                <a:solidFill>
                  <a:srgbClr val="741B47"/>
                </a:solidFill>
              </a:rPr>
              <a:t>y = softmax (Wx + b),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sz="1700">
                <a:solidFill>
                  <a:srgbClr val="741B47"/>
                </a:solidFill>
              </a:rPr>
              <a:t>where W is the weights and b is the bias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1700">
                <a:solidFill>
                  <a:srgbClr val="741B47"/>
                </a:solidFill>
              </a:rPr>
              <a:t>Cross Entropy: </a:t>
            </a:r>
            <a:r>
              <a:rPr lang="en" sz="1700">
                <a:solidFill>
                  <a:srgbClr val="741B47"/>
                </a:solidFill>
              </a:rPr>
              <a:t>Measurement of how bad the model is. Minimize Cross-Entropy. 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1700">
                <a:solidFill>
                  <a:srgbClr val="741B47"/>
                </a:solidFill>
              </a:rPr>
              <a:t>Cross Entropy = −∑y′log(y) , </a:t>
            </a:r>
            <a:r>
              <a:rPr lang="en" sz="1700">
                <a:solidFill>
                  <a:srgbClr val="741B47"/>
                </a:solidFill>
              </a:rPr>
              <a:t>where y′ is the actual distribution and y is the predicted distribution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MNIST Example (contd.)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305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700">
                <a:solidFill>
                  <a:srgbClr val="741B47"/>
                </a:solidFill>
              </a:rPr>
              <a:t>Softmax Regression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75" y="2226725"/>
            <a:ext cx="4334250" cy="18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487" y="2226725"/>
            <a:ext cx="3245624" cy="8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225" y="3345150"/>
            <a:ext cx="3322149" cy="9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83200" y="406575"/>
            <a:ext cx="78143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>
                <a:solidFill>
                  <a:srgbClr val="741B47"/>
                </a:solidFill>
              </a:rPr>
              <a:t>TensorFlow Tutorial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819800" y="1242650"/>
            <a:ext cx="7814399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Try it yourself on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tensorflow.org</a:t>
            </a:r>
            <a:r>
              <a:rPr lang="en">
                <a:solidFill>
                  <a:srgbClr val="741B47"/>
                </a:solidFill>
              </a:rPr>
              <a:t>! :-)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 sz="6000">
                <a:solidFill>
                  <a:srgbClr val="741B47"/>
                </a:solidFill>
              </a:rPr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What is Machine Learning?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Evolved from pattern recognition and computational learning theory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Subfield of artificial intelligence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Study of algorithms that iteratively learn from data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Make predictions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Finds hidden insights without explicit programming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2164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Thank You!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9238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Special thanks to GDG Organizers, Techettes Frankfurt, Verena, Daniela Zimmermann, Jochen Bachmann, Marc Reichelt, Hariharan Gandhi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75" y="1816200"/>
            <a:ext cx="5121825" cy="302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References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>
                <a:solidFill>
                  <a:srgbClr val="741B47"/>
                </a:solidFill>
              </a:rPr>
              <a:t>Coursera Machine Learning - </a:t>
            </a:r>
            <a:r>
              <a:rPr lang="en" u="sng">
                <a:solidFill>
                  <a:srgbClr val="741B47"/>
                </a:solidFill>
                <a:hlinkClick r:id="rId3"/>
              </a:rPr>
              <a:t>https://www.coursera.org/learn/machine-learning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>
                <a:solidFill>
                  <a:srgbClr val="741B47"/>
                </a:solidFill>
              </a:rPr>
              <a:t>Wikipedia - </a:t>
            </a:r>
            <a:r>
              <a:rPr lang="en" u="sng">
                <a:solidFill>
                  <a:srgbClr val="741B47"/>
                </a:solidFill>
                <a:hlinkClick r:id="rId4"/>
              </a:rPr>
              <a:t>https://en.wikipedia.org/wiki/Machine_learning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 u="sng">
                <a:solidFill>
                  <a:srgbClr val="741B47"/>
                </a:solidFill>
                <a:hlinkClick r:id="rId5"/>
              </a:rPr>
              <a:t>http://static.googleusercontent.com/media/research.google.com/en//people/jeff/BayLearn2015.pdf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AutoNum type="arabicPeriod"/>
            </a:pPr>
            <a:r>
              <a:rPr lang="en" u="sng">
                <a:solidFill>
                  <a:srgbClr val="741B47"/>
                </a:solidFill>
                <a:hlinkClick r:id="rId6"/>
              </a:rPr>
              <a:t>https://www.tensorflow.org/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57225" y="1849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Machine Learning Examples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57225" y="7576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Applications that cannot be programmed by hand (Machine needs to learn!)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Self-driving cars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Handwriting Recognition, Image Processing, Face Recognition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Computer Vision, Natural Language Processing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325" y="2408400"/>
            <a:ext cx="3835524" cy="215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049" y="2408400"/>
            <a:ext cx="2557173" cy="21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2" type="body"/>
          </p:nvPr>
        </p:nvSpPr>
        <p:spPr>
          <a:xfrm>
            <a:off x="240175" y="4637975"/>
            <a:ext cx="51374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http://www.extremetech.com/extreme/197262-its-2015-self-driving-cars-are-more-than-a-promise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http://edition.cnn.com/2010/TECH/innovation/07/09/face.recognition.facebook/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79175" y="1329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Machine Learning Examples (contd.)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50725" y="7056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Database Mining 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Web Click Data (Clickstreams) from Web Analytics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 Medical Records / Biological Data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Self Customizing Programs</a:t>
            </a:r>
          </a:p>
          <a:p>
            <a:pPr indent="-228600" lvl="0" marL="457200" rtl="0">
              <a:spcBef>
                <a:spcPts val="0"/>
              </a:spcBef>
              <a:buClr>
                <a:srgbClr val="741B47"/>
              </a:buClr>
              <a:buChar char="-"/>
            </a:pPr>
            <a:r>
              <a:rPr lang="en">
                <a:solidFill>
                  <a:srgbClr val="741B47"/>
                </a:solidFill>
              </a:rPr>
              <a:t>Google Ads, Amazon product recommendations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950" y="2895321"/>
            <a:ext cx="4559424" cy="17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325" y="2986487"/>
            <a:ext cx="2502900" cy="15642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idx="2" type="body"/>
          </p:nvPr>
        </p:nvSpPr>
        <p:spPr>
          <a:xfrm>
            <a:off x="240175" y="4637975"/>
            <a:ext cx="4253100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http://www.woothemes.com/2015/05/personalized-product-recommendations/</a:t>
            </a:r>
            <a:r>
              <a:rPr lang="en" sz="900"/>
              <a:t> </a:t>
            </a:r>
            <a:r>
              <a:rPr lang="en" sz="900" u="sng">
                <a:solidFill>
                  <a:schemeClr val="accent5"/>
                </a:solidFill>
                <a:hlinkClick r:id="rId6"/>
              </a:rPr>
              <a:t>https://sites.psu.edu/siowfa15/2015/09/02/dna-discovering-who-we-are/</a:t>
            </a:r>
            <a:r>
              <a:rPr lang="en" sz="900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1459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Machine Learning (contd.)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20675" y="4729000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https://adnanboz.wordpress.com/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700" y="718625"/>
            <a:ext cx="5653650" cy="39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Machine Learning (contd.)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37" y="1113925"/>
            <a:ext cx="7001074" cy="35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" type="body"/>
          </p:nvPr>
        </p:nvSpPr>
        <p:spPr>
          <a:xfrm>
            <a:off x="220675" y="4729000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https://cuteprogramming.wordpress.com/2015/05/24/machine-learning-in-microsoft-azure/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Supervised Learning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The labelled data (metrics) is already given to the computer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The data points are provided to the machine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				Image   			Label: 5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</a:pPr>
            <a:r>
              <a:rPr lang="en">
                <a:solidFill>
                  <a:srgbClr val="741B47"/>
                </a:solidFill>
              </a:rPr>
              <a:t>Solves 2 types of problems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  <a:buSzPct val="100000"/>
            </a:pPr>
            <a:r>
              <a:rPr lang="en" sz="1800">
                <a:solidFill>
                  <a:srgbClr val="741B47"/>
                </a:solidFill>
              </a:rPr>
              <a:t>Regression problems: Target variable is continuous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  <a:buClr>
                <a:srgbClr val="741B47"/>
              </a:buClr>
              <a:buSzPct val="100000"/>
            </a:pPr>
            <a:r>
              <a:rPr lang="en" sz="1800">
                <a:solidFill>
                  <a:srgbClr val="741B47"/>
                </a:solidFill>
              </a:rPr>
              <a:t>Classification problems: Target variable is categorical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000" y="2096625"/>
            <a:ext cx="660425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6295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741B47"/>
                </a:solidFill>
              </a:rPr>
              <a:t>Supervised Learning (contd.)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200" y="1002337"/>
            <a:ext cx="5301899" cy="35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1" type="body"/>
          </p:nvPr>
        </p:nvSpPr>
        <p:spPr>
          <a:xfrm>
            <a:off x="237375" y="4703625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http://www.astroml.org/sklearn_tutorial/general_concepts.html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741B47"/>
                </a:solidFill>
              </a:rPr>
              <a:t>Regression Problem: Housing Price Prediction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75" y="1840225"/>
            <a:ext cx="4126874" cy="215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855" y="1801201"/>
            <a:ext cx="3898695" cy="199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idx="2" type="body"/>
          </p:nvPr>
        </p:nvSpPr>
        <p:spPr>
          <a:xfrm>
            <a:off x="220675" y="4729000"/>
            <a:ext cx="8520599" cy="3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741B47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http://cseav.blogspot.de/2015/04/machine-learning-and-types-of-learning.html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