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59"/>
  </p:notesMasterIdLst>
  <p:sldIdLst>
    <p:sldId id="1231" r:id="rId2"/>
    <p:sldId id="1296" r:id="rId3"/>
    <p:sldId id="1232" r:id="rId4"/>
    <p:sldId id="1159" r:id="rId5"/>
    <p:sldId id="1154" r:id="rId6"/>
    <p:sldId id="1290" r:id="rId7"/>
    <p:sldId id="1291" r:id="rId8"/>
    <p:sldId id="1292" r:id="rId9"/>
    <p:sldId id="1289" r:id="rId10"/>
    <p:sldId id="1293" r:id="rId11"/>
    <p:sldId id="1294" r:id="rId12"/>
    <p:sldId id="1236" r:id="rId13"/>
    <p:sldId id="1295" r:id="rId14"/>
    <p:sldId id="1237" r:id="rId15"/>
    <p:sldId id="1233" r:id="rId16"/>
    <p:sldId id="1278" r:id="rId17"/>
    <p:sldId id="1279" r:id="rId18"/>
    <p:sldId id="1280" r:id="rId19"/>
    <p:sldId id="1282" r:id="rId20"/>
    <p:sldId id="1281" r:id="rId21"/>
    <p:sldId id="1283" r:id="rId22"/>
    <p:sldId id="1277" r:id="rId23"/>
    <p:sldId id="1288" r:id="rId24"/>
    <p:sldId id="1234" r:id="rId25"/>
    <p:sldId id="1238" r:id="rId26"/>
    <p:sldId id="1239" r:id="rId27"/>
    <p:sldId id="1241" r:id="rId28"/>
    <p:sldId id="1272" r:id="rId29"/>
    <p:sldId id="1240" r:id="rId30"/>
    <p:sldId id="1244" r:id="rId31"/>
    <p:sldId id="1284" r:id="rId32"/>
    <p:sldId id="1285" r:id="rId33"/>
    <p:sldId id="1286" r:id="rId34"/>
    <p:sldId id="1243" r:id="rId35"/>
    <p:sldId id="1245" r:id="rId36"/>
    <p:sldId id="1246" r:id="rId37"/>
    <p:sldId id="1247" r:id="rId38"/>
    <p:sldId id="1249" r:id="rId39"/>
    <p:sldId id="1248" r:id="rId40"/>
    <p:sldId id="1254" r:id="rId41"/>
    <p:sldId id="1250" r:id="rId42"/>
    <p:sldId id="1251" r:id="rId43"/>
    <p:sldId id="1252" r:id="rId44"/>
    <p:sldId id="1253" r:id="rId45"/>
    <p:sldId id="1255" r:id="rId46"/>
    <p:sldId id="1256" r:id="rId47"/>
    <p:sldId id="1257" r:id="rId48"/>
    <p:sldId id="1258" r:id="rId49"/>
    <p:sldId id="1259" r:id="rId50"/>
    <p:sldId id="1260" r:id="rId51"/>
    <p:sldId id="1261" r:id="rId52"/>
    <p:sldId id="1262" r:id="rId53"/>
    <p:sldId id="1263" r:id="rId54"/>
    <p:sldId id="1264" r:id="rId55"/>
    <p:sldId id="1265" r:id="rId56"/>
    <p:sldId id="1266" r:id="rId57"/>
    <p:sldId id="1287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ED13"/>
    <a:srgbClr val="FFC000"/>
    <a:srgbClr val="0000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 autoAdjust="0"/>
    <p:restoredTop sz="42652" autoAdjust="0"/>
  </p:normalViewPr>
  <p:slideViewPr>
    <p:cSldViewPr>
      <p:cViewPr>
        <p:scale>
          <a:sx n="100" d="100"/>
          <a:sy n="100" d="100"/>
        </p:scale>
        <p:origin x="714" y="-1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/>
            <a:t>Virtualenv</a:t>
          </a:r>
          <a:r>
            <a:rPr lang="en-GB" dirty="0"/>
            <a:t> - (</a:t>
          </a:r>
          <a:r>
            <a:rPr lang="en-GB" dirty="0" err="1"/>
            <a:t>Tensorflow</a:t>
          </a:r>
          <a:r>
            <a:rPr lang="en-GB" dirty="0"/>
            <a:t>)</a:t>
          </a:r>
        </a:p>
        <a:p>
          <a:r>
            <a:rPr lang="en-GB" dirty="0"/>
            <a:t>Python 2.7/</a:t>
          </a:r>
          <a:r>
            <a:rPr lang="en-GB" dirty="0" err="1"/>
            <a:t>numpy</a:t>
          </a:r>
          <a:r>
            <a:rPr lang="en-GB" dirty="0"/>
            <a:t>…</a:t>
          </a:r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 err="1"/>
            <a:t>xubuntu</a:t>
          </a:r>
          <a:r>
            <a:rPr lang="en-GB" dirty="0"/>
            <a:t> 14.04</a:t>
          </a:r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/>
            <a:t>Xeon E5-2697</a:t>
          </a:r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 err="1"/>
            <a:t>Nvidia</a:t>
          </a:r>
          <a:r>
            <a:rPr lang="en-GB" dirty="0"/>
            <a:t> m6000</a:t>
          </a:r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Notebook(IDE)</a:t>
          </a:r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3DAD9CF3-6947-444A-9F44-E164E0E80A5A}">
      <dgm:prSet/>
      <dgm:spPr/>
      <dgm:t>
        <a:bodyPr/>
        <a:lstStyle/>
        <a:p>
          <a:r>
            <a:rPr lang="en-GB" dirty="0"/>
            <a:t>56 cores</a:t>
          </a:r>
        </a:p>
      </dgm:t>
    </dgm:pt>
    <dgm:pt modelId="{B5178198-D667-43B5-A8CE-CB024CB94C1A}" type="parTrans" cxnId="{C2E32DBC-A25D-419E-85B0-FCEF26C730E0}">
      <dgm:prSet/>
      <dgm:spPr/>
      <dgm:t>
        <a:bodyPr/>
        <a:lstStyle/>
        <a:p>
          <a:endParaRPr lang="en-GB"/>
        </a:p>
      </dgm:t>
    </dgm:pt>
    <dgm:pt modelId="{725908B9-36B5-405E-B248-1F68E495814A}" type="sibTrans" cxnId="{C2E32DBC-A25D-419E-85B0-FCEF26C730E0}">
      <dgm:prSet/>
      <dgm:spPr/>
      <dgm:t>
        <a:bodyPr/>
        <a:lstStyle/>
        <a:p>
          <a:endParaRPr lang="en-GB"/>
        </a:p>
      </dgm:t>
    </dgm:pt>
    <dgm:pt modelId="{9709AE98-193F-495B-9ECA-60996A161C5E}">
      <dgm:prSet/>
      <dgm:spPr/>
      <dgm:t>
        <a:bodyPr/>
        <a:lstStyle/>
        <a:p>
          <a:r>
            <a:rPr lang="en-GB" dirty="0"/>
            <a:t>24G graphic memory</a:t>
          </a:r>
        </a:p>
      </dgm:t>
    </dgm:pt>
    <dgm:pt modelId="{158C3431-C716-454C-A71D-A93920A14CC9}" type="parTrans" cxnId="{D055D59C-FEF9-4B39-96A8-039105E98F13}">
      <dgm:prSet/>
      <dgm:spPr/>
      <dgm:t>
        <a:bodyPr/>
        <a:lstStyle/>
        <a:p>
          <a:endParaRPr lang="en-GB"/>
        </a:p>
      </dgm:t>
    </dgm:pt>
    <dgm:pt modelId="{7FA6DDA8-FF46-40EB-B028-F36260C1D632}" type="sibTrans" cxnId="{D055D59C-FEF9-4B39-96A8-039105E98F13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 custScaleY="197987">
        <dgm:presLayoutVars>
          <dgm:chPref val="3"/>
        </dgm:presLayoutVars>
      </dgm:prSet>
      <dgm:spPr/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1" custScaleX="115719" custLinFactNeighborX="-387" custLinFactNeighborY="37962">
        <dgm:presLayoutVars>
          <dgm:chPref val="3"/>
        </dgm:presLayoutVars>
      </dgm:prSet>
      <dgm:spPr/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0" presStyleCnt="4">
        <dgm:presLayoutVars>
          <dgm:chPref val="3"/>
        </dgm:presLayoutVars>
      </dgm:prSet>
      <dgm:spPr/>
    </dgm:pt>
    <dgm:pt modelId="{B2E4080A-1A26-4F37-945D-689707B4258D}" type="pres">
      <dgm:prSet presAssocID="{3B9A98F9-A644-44F1-9627-FD20A075A779}" presName="parTransFour" presStyleCnt="0"/>
      <dgm:spPr/>
    </dgm:pt>
    <dgm:pt modelId="{DC4F1306-61C8-45DA-9004-412D6212E815}" type="pres">
      <dgm:prSet presAssocID="{3B9A98F9-A644-44F1-9627-FD20A075A779}" presName="horzFour" presStyleCnt="0"/>
      <dgm:spPr/>
    </dgm:pt>
    <dgm:pt modelId="{45B10D48-14DD-4C3F-ADBA-FEB2736200E9}" type="pres">
      <dgm:prSet presAssocID="{9709AE98-193F-495B-9ECA-60996A161C5E}" presName="vertFour" presStyleCnt="0">
        <dgm:presLayoutVars>
          <dgm:chPref val="3"/>
        </dgm:presLayoutVars>
      </dgm:prSet>
      <dgm:spPr/>
    </dgm:pt>
    <dgm:pt modelId="{C5A01164-9038-46EF-A3AE-3422AB753570}" type="pres">
      <dgm:prSet presAssocID="{9709AE98-193F-495B-9ECA-60996A161C5E}" presName="txFour" presStyleLbl="node4" presStyleIdx="1" presStyleCnt="4">
        <dgm:presLayoutVars>
          <dgm:chPref val="3"/>
        </dgm:presLayoutVars>
      </dgm:prSet>
      <dgm:spPr/>
    </dgm:pt>
    <dgm:pt modelId="{19DBF7C6-A299-46B7-BD49-A5A1BDC025E1}" type="pres">
      <dgm:prSet presAssocID="{9709AE98-193F-495B-9ECA-60996A161C5E}" presName="horzFour" presStyleCnt="0"/>
      <dgm:spPr/>
    </dgm:pt>
    <dgm:pt modelId="{9F9B7AA7-D81F-41AB-B747-7AA319C73705}" type="pres">
      <dgm:prSet presAssocID="{58466332-37CA-4F7C-A0BA-1CCF3D770C31}" presName="sibSpace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2" presStyleCnt="4">
        <dgm:presLayoutVars>
          <dgm:chPref val="3"/>
        </dgm:presLayoutVars>
      </dgm:prSet>
      <dgm:spPr/>
    </dgm:pt>
    <dgm:pt modelId="{2F3E9429-A345-403C-8080-BB10623A385C}" type="pres">
      <dgm:prSet presAssocID="{CB00FEB0-CD07-487E-90A4-632B04D0203C}" presName="parTransFour" presStyleCnt="0"/>
      <dgm:spPr/>
    </dgm:pt>
    <dgm:pt modelId="{BEB31F04-6D3F-4E15-8DB9-2580C6BB93FD}" type="pres">
      <dgm:prSet presAssocID="{CB00FEB0-CD07-487E-90A4-632B04D0203C}" presName="horzFour" presStyleCnt="0"/>
      <dgm:spPr/>
    </dgm:pt>
    <dgm:pt modelId="{6690B777-0BE2-4AD1-B24E-4FA01D88E620}" type="pres">
      <dgm:prSet presAssocID="{3DAD9CF3-6947-444A-9F44-E164E0E80A5A}" presName="vertFour" presStyleCnt="0">
        <dgm:presLayoutVars>
          <dgm:chPref val="3"/>
        </dgm:presLayoutVars>
      </dgm:prSet>
      <dgm:spPr/>
    </dgm:pt>
    <dgm:pt modelId="{A0D1129A-F11B-4EB2-BB2B-8EF40D3AD28A}" type="pres">
      <dgm:prSet presAssocID="{3DAD9CF3-6947-444A-9F44-E164E0E80A5A}" presName="txFour" presStyleLbl="node4" presStyleIdx="3" presStyleCnt="4">
        <dgm:presLayoutVars>
          <dgm:chPref val="3"/>
        </dgm:presLayoutVars>
      </dgm:prSet>
      <dgm:spPr/>
    </dgm:pt>
    <dgm:pt modelId="{C48E03EA-18EE-48DF-A345-35D8ED8E0913}" type="pres">
      <dgm:prSet presAssocID="{3DAD9CF3-6947-444A-9F44-E164E0E80A5A}" presName="horzFour" presStyleCnt="0"/>
      <dgm:spPr/>
    </dgm:pt>
  </dgm:ptLst>
  <dgm:cxnLst>
    <dgm:cxn modelId="{364B9AB8-0EBB-4626-8159-A50C28D38E21}" type="presOf" srcId="{CB00FEB0-CD07-487E-90A4-632B04D0203C}" destId="{157A7F78-0176-4FE0-8027-7618ABA7659A}" srcOrd="0" destOrd="0" presId="urn:microsoft.com/office/officeart/2005/8/layout/hierarchy4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37A61C0E-7B0B-402D-B894-FCD61BB26A86}" type="presOf" srcId="{D609BCBF-F2B7-4010-8308-8BA412CF254E}" destId="{B898600A-97BC-4E11-88BB-590633FA58B1}" srcOrd="0" destOrd="0" presId="urn:microsoft.com/office/officeart/2005/8/layout/hierarchy4"/>
    <dgm:cxn modelId="{C2E32DBC-A25D-419E-85B0-FCEF26C730E0}" srcId="{CB00FEB0-CD07-487E-90A4-632B04D0203C}" destId="{3DAD9CF3-6947-444A-9F44-E164E0E80A5A}" srcOrd="0" destOrd="0" parTransId="{B5178198-D667-43B5-A8CE-CB024CB94C1A}" sibTransId="{725908B9-36B5-405E-B248-1F68E495814A}"/>
    <dgm:cxn modelId="{FB4FCFBA-2EE2-4B9A-B332-42492DE40F97}" srcId="{B5C407C6-04E5-498A-BD7D-18D80F2A0338}" destId="{3B9A98F9-A644-44F1-9627-FD20A075A779}" srcOrd="0" destOrd="0" parTransId="{5667240E-1D5B-4FC2-9D95-FCA6179E1D82}" sibTransId="{58466332-37CA-4F7C-A0BA-1CCF3D770C31}"/>
    <dgm:cxn modelId="{720F1C6D-89F9-469F-9E3E-A056427FE9E5}" type="presOf" srcId="{B5C407C6-04E5-498A-BD7D-18D80F2A0338}" destId="{087CE672-8F03-4E73-97DD-D0C26473C7B4}" srcOrd="0" destOrd="0" presId="urn:microsoft.com/office/officeart/2005/8/layout/hierarchy4"/>
    <dgm:cxn modelId="{29F904DF-58E4-4A50-8AB5-8A087EEACE06}" type="presOf" srcId="{4B92A3F4-9818-42FE-969A-BCC009E90410}" destId="{6DF665FB-410B-40E1-AA30-5FE6886815DA}" srcOrd="0" destOrd="0" presId="urn:microsoft.com/office/officeart/2005/8/layout/hierarchy4"/>
    <dgm:cxn modelId="{D9A8D7E5-00FE-4202-A9E7-BC8CA9D8EB7A}" type="presOf" srcId="{8F547BC3-EFEE-4629-92B8-ED853C18A2DB}" destId="{166BE326-7FEB-4C49-90CB-C09B2EC50078}" srcOrd="0" destOrd="0" presId="urn:microsoft.com/office/officeart/2005/8/layout/hierarchy4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5FFED4F0-E006-4AC1-BAD6-1DAABA64116D}" type="presOf" srcId="{3DAD9CF3-6947-444A-9F44-E164E0E80A5A}" destId="{A0D1129A-F11B-4EB2-BB2B-8EF40D3AD28A}" srcOrd="0" destOrd="0" presId="urn:microsoft.com/office/officeart/2005/8/layout/hierarchy4"/>
    <dgm:cxn modelId="{CB0E2A2F-3F1C-4942-BE86-B7EDED088D33}" type="presOf" srcId="{3B9A98F9-A644-44F1-9627-FD20A075A779}" destId="{89871A48-7738-4321-A22A-83406067DEF3}" srcOrd="0" destOrd="0" presId="urn:microsoft.com/office/officeart/2005/8/layout/hierarchy4"/>
    <dgm:cxn modelId="{F320B411-F31F-4AF7-BC82-0A46AE1FBBB7}" type="presOf" srcId="{9709AE98-193F-495B-9ECA-60996A161C5E}" destId="{C5A01164-9038-46EF-A3AE-3422AB753570}" srcOrd="0" destOrd="0" presId="urn:microsoft.com/office/officeart/2005/8/layout/hierarchy4"/>
    <dgm:cxn modelId="{614236E2-DB6E-417A-92BD-4CA46E592602}" srcId="{B5C407C6-04E5-498A-BD7D-18D80F2A0338}" destId="{CB00FEB0-CD07-487E-90A4-632B04D0203C}" srcOrd="1" destOrd="0" parTransId="{5D7F9312-B125-443A-A004-D8BFE2091613}" sibTransId="{73668D53-D248-4E86-AC89-2D6DC9A13EC1}"/>
    <dgm:cxn modelId="{D055D59C-FEF9-4B39-96A8-039105E98F13}" srcId="{3B9A98F9-A644-44F1-9627-FD20A075A779}" destId="{9709AE98-193F-495B-9ECA-60996A161C5E}" srcOrd="0" destOrd="0" parTransId="{158C3431-C716-454C-A71D-A93920A14CC9}" sibTransId="{7FA6DDA8-FF46-40EB-B028-F36260C1D632}"/>
    <dgm:cxn modelId="{2D6915FE-C6B8-497A-88B1-BA035476BF92}" type="presParOf" srcId="{B898600A-97BC-4E11-88BB-590633FA58B1}" destId="{3B88C520-6F06-43A8-BDE0-A21C8CDB903A}" srcOrd="0" destOrd="0" presId="urn:microsoft.com/office/officeart/2005/8/layout/hierarchy4"/>
    <dgm:cxn modelId="{E01481AB-A924-4257-A6B2-168E0FA1C7FC}" type="presParOf" srcId="{3B88C520-6F06-43A8-BDE0-A21C8CDB903A}" destId="{166BE326-7FEB-4C49-90CB-C09B2EC50078}" srcOrd="0" destOrd="0" presId="urn:microsoft.com/office/officeart/2005/8/layout/hierarchy4"/>
    <dgm:cxn modelId="{B8041083-45BA-436A-A95F-C63A39558845}" type="presParOf" srcId="{3B88C520-6F06-43A8-BDE0-A21C8CDB903A}" destId="{498970AA-C47A-4C1D-9BB2-FE28978DCE64}" srcOrd="1" destOrd="0" presId="urn:microsoft.com/office/officeart/2005/8/layout/hierarchy4"/>
    <dgm:cxn modelId="{B06D2439-F603-4EFC-9EB7-E7C7C2CE37FF}" type="presParOf" srcId="{3B88C520-6F06-43A8-BDE0-A21C8CDB903A}" destId="{B5AB01CB-4D74-4F1D-BAD3-290E01883457}" srcOrd="2" destOrd="0" presId="urn:microsoft.com/office/officeart/2005/8/layout/hierarchy4"/>
    <dgm:cxn modelId="{7B94DC12-9EC0-4058-BFEE-6A9CFD328B24}" type="presParOf" srcId="{B5AB01CB-4D74-4F1D-BAD3-290E01883457}" destId="{D7366BF6-6C36-4A4F-A98B-6627B42B1ECE}" srcOrd="0" destOrd="0" presId="urn:microsoft.com/office/officeart/2005/8/layout/hierarchy4"/>
    <dgm:cxn modelId="{3B62E6FB-1C63-4AC1-9165-3D4E980F0C45}" type="presParOf" srcId="{D7366BF6-6C36-4A4F-A98B-6627B42B1ECE}" destId="{6DF665FB-410B-40E1-AA30-5FE6886815DA}" srcOrd="0" destOrd="0" presId="urn:microsoft.com/office/officeart/2005/8/layout/hierarchy4"/>
    <dgm:cxn modelId="{6F17D661-E8CA-44BF-BD9D-323CA2F3DA09}" type="presParOf" srcId="{D7366BF6-6C36-4A4F-A98B-6627B42B1ECE}" destId="{0858ECBE-92E6-44F5-9430-0B213918F86B}" srcOrd="1" destOrd="0" presId="urn:microsoft.com/office/officeart/2005/8/layout/hierarchy4"/>
    <dgm:cxn modelId="{8CFF32E3-D2BF-40E0-985C-5AAE2BC56539}" type="presParOf" srcId="{D7366BF6-6C36-4A4F-A98B-6627B42B1ECE}" destId="{5E9D1E8B-0F0C-4D3B-8890-B9CD4C27AF70}" srcOrd="2" destOrd="0" presId="urn:microsoft.com/office/officeart/2005/8/layout/hierarchy4"/>
    <dgm:cxn modelId="{7F079C04-6760-46B0-B25D-CB6D60C7766C}" type="presParOf" srcId="{5E9D1E8B-0F0C-4D3B-8890-B9CD4C27AF70}" destId="{05B078D1-6CC4-4A2D-BC5E-DF9FDB185AF5}" srcOrd="0" destOrd="0" presId="urn:microsoft.com/office/officeart/2005/8/layout/hierarchy4"/>
    <dgm:cxn modelId="{55592840-A31D-41FE-AFAF-DA4A01753C16}" type="presParOf" srcId="{05B078D1-6CC4-4A2D-BC5E-DF9FDB185AF5}" destId="{087CE672-8F03-4E73-97DD-D0C26473C7B4}" srcOrd="0" destOrd="0" presId="urn:microsoft.com/office/officeart/2005/8/layout/hierarchy4"/>
    <dgm:cxn modelId="{DB381B7F-9904-462C-BAD3-7FCD13A34765}" type="presParOf" srcId="{05B078D1-6CC4-4A2D-BC5E-DF9FDB185AF5}" destId="{14E7DDCD-D6FA-4A1B-B341-352F4D45C1A4}" srcOrd="1" destOrd="0" presId="urn:microsoft.com/office/officeart/2005/8/layout/hierarchy4"/>
    <dgm:cxn modelId="{4CF680E9-CCDF-4B69-93C7-A45C461970FE}" type="presParOf" srcId="{05B078D1-6CC4-4A2D-BC5E-DF9FDB185AF5}" destId="{570B3377-FA68-4838-8F1C-7FBC97C3AA34}" srcOrd="2" destOrd="0" presId="urn:microsoft.com/office/officeart/2005/8/layout/hierarchy4"/>
    <dgm:cxn modelId="{854DA2AC-096D-4B13-8292-331C01C2B1A0}" type="presParOf" srcId="{570B3377-FA68-4838-8F1C-7FBC97C3AA34}" destId="{183E9DE5-1CBB-415D-B01C-5B7434B2331C}" srcOrd="0" destOrd="0" presId="urn:microsoft.com/office/officeart/2005/8/layout/hierarchy4"/>
    <dgm:cxn modelId="{CAE56BE6-59C6-4625-ABA0-96C23CEE3DC2}" type="presParOf" srcId="{183E9DE5-1CBB-415D-B01C-5B7434B2331C}" destId="{89871A48-7738-4321-A22A-83406067DEF3}" srcOrd="0" destOrd="0" presId="urn:microsoft.com/office/officeart/2005/8/layout/hierarchy4"/>
    <dgm:cxn modelId="{2649D2DB-5ECA-4239-9C59-30146562114D}" type="presParOf" srcId="{183E9DE5-1CBB-415D-B01C-5B7434B2331C}" destId="{B2E4080A-1A26-4F37-945D-689707B4258D}" srcOrd="1" destOrd="0" presId="urn:microsoft.com/office/officeart/2005/8/layout/hierarchy4"/>
    <dgm:cxn modelId="{1A683218-598B-49A5-8584-849DEC8A5730}" type="presParOf" srcId="{183E9DE5-1CBB-415D-B01C-5B7434B2331C}" destId="{DC4F1306-61C8-45DA-9004-412D6212E815}" srcOrd="2" destOrd="0" presId="urn:microsoft.com/office/officeart/2005/8/layout/hierarchy4"/>
    <dgm:cxn modelId="{BD10CE58-4909-413F-AD9F-174E4F1D9206}" type="presParOf" srcId="{DC4F1306-61C8-45DA-9004-412D6212E815}" destId="{45B10D48-14DD-4C3F-ADBA-FEB2736200E9}" srcOrd="0" destOrd="0" presId="urn:microsoft.com/office/officeart/2005/8/layout/hierarchy4"/>
    <dgm:cxn modelId="{3C388F63-BC2B-4A2B-91B7-B89E1E954902}" type="presParOf" srcId="{45B10D48-14DD-4C3F-ADBA-FEB2736200E9}" destId="{C5A01164-9038-46EF-A3AE-3422AB753570}" srcOrd="0" destOrd="0" presId="urn:microsoft.com/office/officeart/2005/8/layout/hierarchy4"/>
    <dgm:cxn modelId="{D6ED29B6-0BA3-404F-983D-F4931076C3F3}" type="presParOf" srcId="{45B10D48-14DD-4C3F-ADBA-FEB2736200E9}" destId="{19DBF7C6-A299-46B7-BD49-A5A1BDC025E1}" srcOrd="1" destOrd="0" presId="urn:microsoft.com/office/officeart/2005/8/layout/hierarchy4"/>
    <dgm:cxn modelId="{A3563822-EE3E-461B-B376-D41A7142D3EF}" type="presParOf" srcId="{570B3377-FA68-4838-8F1C-7FBC97C3AA34}" destId="{9F9B7AA7-D81F-41AB-B747-7AA319C73705}" srcOrd="1" destOrd="0" presId="urn:microsoft.com/office/officeart/2005/8/layout/hierarchy4"/>
    <dgm:cxn modelId="{DD143037-2484-407C-81ED-7ED4E5C1BBE0}" type="presParOf" srcId="{570B3377-FA68-4838-8F1C-7FBC97C3AA34}" destId="{014E5E82-0F1E-4618-97FB-15D52E832F23}" srcOrd="2" destOrd="0" presId="urn:microsoft.com/office/officeart/2005/8/layout/hierarchy4"/>
    <dgm:cxn modelId="{4C07CF76-81EB-4563-98DF-6EDA260EC781}" type="presParOf" srcId="{014E5E82-0F1E-4618-97FB-15D52E832F23}" destId="{157A7F78-0176-4FE0-8027-7618ABA7659A}" srcOrd="0" destOrd="0" presId="urn:microsoft.com/office/officeart/2005/8/layout/hierarchy4"/>
    <dgm:cxn modelId="{318FD6C2-4BE7-46C4-9897-69BDEE8B40FD}" type="presParOf" srcId="{014E5E82-0F1E-4618-97FB-15D52E832F23}" destId="{2F3E9429-A345-403C-8080-BB10623A385C}" srcOrd="1" destOrd="0" presId="urn:microsoft.com/office/officeart/2005/8/layout/hierarchy4"/>
    <dgm:cxn modelId="{46A0569B-A1A4-4CE8-95CB-F16457B1759C}" type="presParOf" srcId="{014E5E82-0F1E-4618-97FB-15D52E832F23}" destId="{BEB31F04-6D3F-4E15-8DB9-2580C6BB93FD}" srcOrd="2" destOrd="0" presId="urn:microsoft.com/office/officeart/2005/8/layout/hierarchy4"/>
    <dgm:cxn modelId="{8F787678-F11C-4FAC-850C-2B99AB8AFD30}" type="presParOf" srcId="{BEB31F04-6D3F-4E15-8DB9-2580C6BB93FD}" destId="{6690B777-0BE2-4AD1-B24E-4FA01D88E620}" srcOrd="0" destOrd="0" presId="urn:microsoft.com/office/officeart/2005/8/layout/hierarchy4"/>
    <dgm:cxn modelId="{3762829A-BA38-4B7B-B0FF-E793264D02D8}" type="presParOf" srcId="{6690B777-0BE2-4AD1-B24E-4FA01D88E620}" destId="{A0D1129A-F11B-4EB2-BB2B-8EF40D3AD28A}" srcOrd="0" destOrd="0" presId="urn:microsoft.com/office/officeart/2005/8/layout/hierarchy4"/>
    <dgm:cxn modelId="{B7B04D45-4095-4979-B880-753525333394}" type="presParOf" srcId="{6690B777-0BE2-4AD1-B24E-4FA01D88E620}" destId="{C48E03EA-18EE-48DF-A345-35D8ED8E09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/>
            <a:t>Tensorflow</a:t>
          </a:r>
          <a:endParaRPr lang="en-GB" dirty="0"/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/>
            <a:t>Python Interface</a:t>
          </a:r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B0ADCCB3-FAFB-46F9-9F4C-0906A7EC6E2C}">
      <dgm:prSet phldrT="[Text]"/>
      <dgm:spPr/>
      <dgm:t>
        <a:bodyPr/>
        <a:lstStyle/>
        <a:p>
          <a:r>
            <a:rPr lang="en-GB" dirty="0"/>
            <a:t>CUDA</a:t>
          </a:r>
        </a:p>
      </dgm:t>
    </dgm:pt>
    <dgm:pt modelId="{9104FB2C-AE03-4C58-AEBB-80EC9CB9D219}" type="parTrans" cxnId="{37CB05C7-459F-4B30-860C-0A01FE2A7B3A}">
      <dgm:prSet/>
      <dgm:spPr/>
      <dgm:t>
        <a:bodyPr/>
        <a:lstStyle/>
        <a:p>
          <a:endParaRPr lang="en-GB"/>
        </a:p>
      </dgm:t>
    </dgm:pt>
    <dgm:pt modelId="{55E85560-EE9B-4577-AFA8-F8E567A25114}" type="sibTrans" cxnId="{37CB05C7-459F-4B30-860C-0A01FE2A7B3A}">
      <dgm:prSet/>
      <dgm:spPr/>
      <dgm:t>
        <a:bodyPr/>
        <a:lstStyle/>
        <a:p>
          <a:endParaRPr lang="en-GB"/>
        </a:p>
      </dgm:t>
    </dgm:pt>
    <dgm:pt modelId="{7FE4501F-8C9A-48BA-8CEA-C15347A38893}">
      <dgm:prSet phldrT="[Text]"/>
      <dgm:spPr/>
      <dgm:t>
        <a:bodyPr/>
        <a:lstStyle/>
        <a:p>
          <a:r>
            <a:rPr lang="en-GB" dirty="0" err="1"/>
            <a:t>Numpy</a:t>
          </a:r>
          <a:endParaRPr lang="en-GB" dirty="0"/>
        </a:p>
      </dgm:t>
    </dgm:pt>
    <dgm:pt modelId="{782FAB87-71D5-4649-AF85-DFD7F8E642E4}" type="parTrans" cxnId="{064DF2FB-B8E1-48B8-814D-17953C8B0ACF}">
      <dgm:prSet/>
      <dgm:spPr/>
      <dgm:t>
        <a:bodyPr/>
        <a:lstStyle/>
        <a:p>
          <a:endParaRPr lang="en-GB"/>
        </a:p>
      </dgm:t>
    </dgm:pt>
    <dgm:pt modelId="{C460F9E2-0435-400A-85A6-61ED0F20B7B7}" type="sibTrans" cxnId="{064DF2FB-B8E1-48B8-814D-17953C8B0ACF}">
      <dgm:prSet/>
      <dgm:spPr/>
      <dgm:t>
        <a:bodyPr/>
        <a:lstStyle/>
        <a:p>
          <a:endParaRPr lang="en-GB"/>
        </a:p>
      </dgm:t>
    </dgm:pt>
    <dgm:pt modelId="{3508CCC7-53B8-4C27-A21C-02CABBC76EF1}">
      <dgm:prSet phldrT="[Text]"/>
      <dgm:spPr/>
      <dgm:t>
        <a:bodyPr/>
        <a:lstStyle/>
        <a:p>
          <a:r>
            <a:rPr lang="en-GB" dirty="0"/>
            <a:t>Pandas</a:t>
          </a:r>
        </a:p>
      </dgm:t>
    </dgm:pt>
    <dgm:pt modelId="{2FA74CD3-2D1B-4EC6-81E7-629AEF454F70}" type="parTrans" cxnId="{AF398CAC-5B1F-47DC-9988-7F5B3F3959AC}">
      <dgm:prSet/>
      <dgm:spPr/>
      <dgm:t>
        <a:bodyPr/>
        <a:lstStyle/>
        <a:p>
          <a:endParaRPr lang="en-GB"/>
        </a:p>
      </dgm:t>
    </dgm:pt>
    <dgm:pt modelId="{DD7A9BD4-3C40-4805-9CA8-EE8EFD5BC0C8}" type="sibTrans" cxnId="{AF398CAC-5B1F-47DC-9988-7F5B3F3959AC}">
      <dgm:prSet/>
      <dgm:spPr/>
      <dgm:t>
        <a:bodyPr/>
        <a:lstStyle/>
        <a:p>
          <a:endParaRPr lang="en-GB"/>
        </a:p>
      </dgm:t>
    </dgm:pt>
    <dgm:pt modelId="{664A64FD-3F89-4F95-9474-AE0B95DC315F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C163738F-1272-4033-9CF2-D53E94B006EC}" type="parTrans" cxnId="{A53A37D3-5AC7-44B4-A842-BD31EB1CD46D}">
      <dgm:prSet/>
      <dgm:spPr/>
      <dgm:t>
        <a:bodyPr/>
        <a:lstStyle/>
        <a:p>
          <a:endParaRPr lang="en-GB"/>
        </a:p>
      </dgm:t>
    </dgm:pt>
    <dgm:pt modelId="{B584737F-F685-4099-8888-72F7184B39E8}" type="sibTrans" cxnId="{A53A37D3-5AC7-44B4-A842-BD31EB1CD46D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/>
            <a:t>GPU</a:t>
          </a:r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37269F92-42C0-4C32-88F7-ABB0D15B2D4D}">
      <dgm:prSet/>
      <dgm:spPr>
        <a:noFill/>
      </dgm:spPr>
      <dgm:t>
        <a:bodyPr/>
        <a:lstStyle/>
        <a:p>
          <a:endParaRPr lang="en-GB" dirty="0"/>
        </a:p>
      </dgm:t>
    </dgm:pt>
    <dgm:pt modelId="{F983FEB3-0A4D-4DA8-A911-EC9EBA0941AA}" type="sibTrans" cxnId="{A43500C9-8593-42DF-91C3-0DA30AD01B94}">
      <dgm:prSet/>
      <dgm:spPr/>
      <dgm:t>
        <a:bodyPr/>
        <a:lstStyle/>
        <a:p>
          <a:endParaRPr lang="en-GB"/>
        </a:p>
      </dgm:t>
    </dgm:pt>
    <dgm:pt modelId="{E779A14D-1DAF-40D4-8CF6-67FB738EC07E}" type="parTrans" cxnId="{A43500C9-8593-42DF-91C3-0DA30AD01B94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Notebook(Interactive)</a:t>
          </a:r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>
        <dgm:presLayoutVars>
          <dgm:chPref val="3"/>
        </dgm:presLayoutVars>
      </dgm:prSet>
      <dgm:spPr/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2" custScaleX="115719" custLinFactNeighborX="26934" custLinFactNeighborY="25583">
        <dgm:presLayoutVars>
          <dgm:chPref val="3"/>
        </dgm:presLayoutVars>
      </dgm:prSet>
      <dgm:spPr/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EE9F26DE-4D84-42A0-9420-4CB83C8A3FD5}" type="pres">
      <dgm:prSet presAssocID="{B0ADCCB3-FAFB-46F9-9F4C-0906A7EC6E2C}" presName="vertFour" presStyleCnt="0">
        <dgm:presLayoutVars>
          <dgm:chPref val="3"/>
        </dgm:presLayoutVars>
      </dgm:prSet>
      <dgm:spPr/>
    </dgm:pt>
    <dgm:pt modelId="{DA66910E-D79F-4BA5-A645-590C46A26049}" type="pres">
      <dgm:prSet presAssocID="{B0ADCCB3-FAFB-46F9-9F4C-0906A7EC6E2C}" presName="txFour" presStyleLbl="node4" presStyleIdx="0" presStyleCnt="6">
        <dgm:presLayoutVars>
          <dgm:chPref val="3"/>
        </dgm:presLayoutVars>
      </dgm:prSet>
      <dgm:spPr/>
    </dgm:pt>
    <dgm:pt modelId="{0DDDEE5B-3791-4F5F-849A-7C0AFD6813DA}" type="pres">
      <dgm:prSet presAssocID="{B0ADCCB3-FAFB-46F9-9F4C-0906A7EC6E2C}" presName="parTransFour" presStyleCnt="0"/>
      <dgm:spPr/>
    </dgm:pt>
    <dgm:pt modelId="{F4F6D036-1538-43A3-9DB9-CFCE69E58618}" type="pres">
      <dgm:prSet presAssocID="{B0ADCCB3-FAFB-46F9-9F4C-0906A7EC6E2C}" presName="horzFour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1" presStyleCnt="6">
        <dgm:presLayoutVars>
          <dgm:chPref val="3"/>
        </dgm:presLayoutVars>
      </dgm:prSet>
      <dgm:spPr/>
    </dgm:pt>
    <dgm:pt modelId="{DC4F1306-61C8-45DA-9004-412D6212E815}" type="pres">
      <dgm:prSet presAssocID="{3B9A98F9-A644-44F1-9627-FD20A075A779}" presName="horzFour" presStyleCnt="0"/>
      <dgm:spPr/>
    </dgm:pt>
    <dgm:pt modelId="{27DF3EA4-8704-428B-8F9F-DD1911A46B3F}" type="pres">
      <dgm:prSet presAssocID="{55E85560-EE9B-4577-AFA8-F8E567A25114}" presName="sibSpaceFour" presStyleCnt="0"/>
      <dgm:spPr/>
    </dgm:pt>
    <dgm:pt modelId="{888F0055-2DA7-46F6-B04B-FDD9AE0B5213}" type="pres">
      <dgm:prSet presAssocID="{7FE4501F-8C9A-48BA-8CEA-C15347A38893}" presName="vertFour" presStyleCnt="0">
        <dgm:presLayoutVars>
          <dgm:chPref val="3"/>
        </dgm:presLayoutVars>
      </dgm:prSet>
      <dgm:spPr/>
    </dgm:pt>
    <dgm:pt modelId="{EEDBCB47-BAEF-40CE-9697-7E7423C41103}" type="pres">
      <dgm:prSet presAssocID="{7FE4501F-8C9A-48BA-8CEA-C15347A38893}" presName="txFour" presStyleLbl="node4" presStyleIdx="2" presStyleCnt="6">
        <dgm:presLayoutVars>
          <dgm:chPref val="3"/>
        </dgm:presLayoutVars>
      </dgm:prSet>
      <dgm:spPr/>
    </dgm:pt>
    <dgm:pt modelId="{56EC80C8-1979-410D-A4EA-46FAFDA18ADF}" type="pres">
      <dgm:prSet presAssocID="{7FE4501F-8C9A-48BA-8CEA-C15347A38893}" presName="parTransFour" presStyleCnt="0"/>
      <dgm:spPr/>
    </dgm:pt>
    <dgm:pt modelId="{03227E19-0150-48FC-AE4C-81DBB3DBC283}" type="pres">
      <dgm:prSet presAssocID="{7FE4501F-8C9A-48BA-8CEA-C15347A38893}" presName="horz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3" presStyleCnt="6">
        <dgm:presLayoutVars>
          <dgm:chPref val="3"/>
        </dgm:presLayoutVars>
      </dgm:prSet>
      <dgm:spPr/>
    </dgm:pt>
    <dgm:pt modelId="{BEB31F04-6D3F-4E15-8DB9-2580C6BB93FD}" type="pres">
      <dgm:prSet presAssocID="{CB00FEB0-CD07-487E-90A4-632B04D0203C}" presName="horzFour" presStyleCnt="0"/>
      <dgm:spPr/>
    </dgm:pt>
    <dgm:pt modelId="{BACA3900-F632-4721-9031-90095183DC8A}" type="pres">
      <dgm:prSet presAssocID="{872E7509-0A13-435C-8DEF-E217E9BB7D7B}" presName="sibSpaceThree" presStyleCnt="0"/>
      <dgm:spPr/>
    </dgm:pt>
    <dgm:pt modelId="{2590F3DD-3462-42D0-A1AD-0B9711168C50}" type="pres">
      <dgm:prSet presAssocID="{37269F92-42C0-4C32-88F7-ABB0D15B2D4D}" presName="vertThree" presStyleCnt="0"/>
      <dgm:spPr/>
    </dgm:pt>
    <dgm:pt modelId="{EFFF604C-9B2E-49B6-B16C-C09D0E4C680E}" type="pres">
      <dgm:prSet presAssocID="{37269F92-42C0-4C32-88F7-ABB0D15B2D4D}" presName="txThree" presStyleLbl="node3" presStyleIdx="1" presStyleCnt="2">
        <dgm:presLayoutVars>
          <dgm:chPref val="3"/>
        </dgm:presLayoutVars>
      </dgm:prSet>
      <dgm:spPr/>
    </dgm:pt>
    <dgm:pt modelId="{B0EB022A-6799-4589-B724-935CA7F01537}" type="pres">
      <dgm:prSet presAssocID="{37269F92-42C0-4C32-88F7-ABB0D15B2D4D}" presName="parTransThree" presStyleCnt="0"/>
      <dgm:spPr/>
    </dgm:pt>
    <dgm:pt modelId="{39EE30A0-234D-4430-BD3C-30DAB78B2A69}" type="pres">
      <dgm:prSet presAssocID="{37269F92-42C0-4C32-88F7-ABB0D15B2D4D}" presName="horzThree" presStyleCnt="0"/>
      <dgm:spPr/>
    </dgm:pt>
    <dgm:pt modelId="{869F11EE-DB2F-4CF3-AD8C-BF739D897082}" type="pres">
      <dgm:prSet presAssocID="{3508CCC7-53B8-4C27-A21C-02CABBC76EF1}" presName="vertFour" presStyleCnt="0">
        <dgm:presLayoutVars>
          <dgm:chPref val="3"/>
        </dgm:presLayoutVars>
      </dgm:prSet>
      <dgm:spPr/>
    </dgm:pt>
    <dgm:pt modelId="{50C8A6F2-DF33-4B9A-BA22-89CFCCBD81C8}" type="pres">
      <dgm:prSet presAssocID="{3508CCC7-53B8-4C27-A21C-02CABBC76EF1}" presName="txFour" presStyleLbl="node4" presStyleIdx="4" presStyleCnt="6">
        <dgm:presLayoutVars>
          <dgm:chPref val="3"/>
        </dgm:presLayoutVars>
      </dgm:prSet>
      <dgm:spPr/>
    </dgm:pt>
    <dgm:pt modelId="{83B9D502-67AD-4092-958D-3232E996E476}" type="pres">
      <dgm:prSet presAssocID="{3508CCC7-53B8-4C27-A21C-02CABBC76EF1}" presName="parTransFour" presStyleCnt="0"/>
      <dgm:spPr/>
    </dgm:pt>
    <dgm:pt modelId="{EF69FB07-97D7-42D9-900A-D0D9126BF2FB}" type="pres">
      <dgm:prSet presAssocID="{3508CCC7-53B8-4C27-A21C-02CABBC76EF1}" presName="horzFour" presStyleCnt="0"/>
      <dgm:spPr/>
    </dgm:pt>
    <dgm:pt modelId="{71C3EC71-C6EC-4854-83FF-A341D8EF498E}" type="pres">
      <dgm:prSet presAssocID="{664A64FD-3F89-4F95-9474-AE0B95DC315F}" presName="vertFour" presStyleCnt="0">
        <dgm:presLayoutVars>
          <dgm:chPref val="3"/>
        </dgm:presLayoutVars>
      </dgm:prSet>
      <dgm:spPr/>
    </dgm:pt>
    <dgm:pt modelId="{20F29F2D-DA22-45F0-96F3-075F1EE618F6}" type="pres">
      <dgm:prSet presAssocID="{664A64FD-3F89-4F95-9474-AE0B95DC315F}" presName="txFour" presStyleLbl="node4" presStyleIdx="5" presStyleCnt="6">
        <dgm:presLayoutVars>
          <dgm:chPref val="3"/>
        </dgm:presLayoutVars>
      </dgm:prSet>
      <dgm:spPr/>
    </dgm:pt>
    <dgm:pt modelId="{6A7EE6E6-9AD0-4AE1-A585-604D6E80FEB6}" type="pres">
      <dgm:prSet presAssocID="{664A64FD-3F89-4F95-9474-AE0B95DC315F}" presName="horzFour" presStyleCnt="0"/>
      <dgm:spPr/>
    </dgm:pt>
  </dgm:ptLst>
  <dgm:cxnLst>
    <dgm:cxn modelId="{CB63A597-53CE-495F-930C-7AB293FAE392}" type="presOf" srcId="{37269F92-42C0-4C32-88F7-ABB0D15B2D4D}" destId="{EFFF604C-9B2E-49B6-B16C-C09D0E4C680E}" srcOrd="0" destOrd="0" presId="urn:microsoft.com/office/officeart/2005/8/layout/hierarchy4"/>
    <dgm:cxn modelId="{B0429540-1B8C-4B8E-A55A-E4CCA00D4699}" type="presOf" srcId="{B5C407C6-04E5-498A-BD7D-18D80F2A0338}" destId="{087CE672-8F03-4E73-97DD-D0C26473C7B4}" srcOrd="0" destOrd="0" presId="urn:microsoft.com/office/officeart/2005/8/layout/hierarchy4"/>
    <dgm:cxn modelId="{C3EF655E-5E30-4B3A-82FA-13E5E2F41A53}" type="presOf" srcId="{CB00FEB0-CD07-487E-90A4-632B04D0203C}" destId="{157A7F78-0176-4FE0-8027-7618ABA7659A}" srcOrd="0" destOrd="0" presId="urn:microsoft.com/office/officeart/2005/8/layout/hierarchy4"/>
    <dgm:cxn modelId="{DA12B6D8-1990-4FA4-9C76-2A5387E4FDF0}" type="presOf" srcId="{3508CCC7-53B8-4C27-A21C-02CABBC76EF1}" destId="{50C8A6F2-DF33-4B9A-BA22-89CFCCBD81C8}" srcOrd="0" destOrd="0" presId="urn:microsoft.com/office/officeart/2005/8/layout/hierarchy4"/>
    <dgm:cxn modelId="{064DF2FB-B8E1-48B8-814D-17953C8B0ACF}" srcId="{B5C407C6-04E5-498A-BD7D-18D80F2A0338}" destId="{7FE4501F-8C9A-48BA-8CEA-C15347A38893}" srcOrd="1" destOrd="0" parTransId="{782FAB87-71D5-4649-AF85-DFD7F8E642E4}" sibTransId="{C460F9E2-0435-400A-85A6-61ED0F20B7B7}"/>
    <dgm:cxn modelId="{77302B7E-9ABE-4A24-BAC6-DBC642FFDDE1}" type="presOf" srcId="{4B92A3F4-9818-42FE-969A-BCC009E90410}" destId="{6DF665FB-410B-40E1-AA30-5FE6886815DA}" srcOrd="0" destOrd="0" presId="urn:microsoft.com/office/officeart/2005/8/layout/hierarchy4"/>
    <dgm:cxn modelId="{0ABDC371-EB41-4786-A2D7-4772ED7871C5}" type="presOf" srcId="{D609BCBF-F2B7-4010-8308-8BA412CF254E}" destId="{B898600A-97BC-4E11-88BB-590633FA58B1}" srcOrd="0" destOrd="0" presId="urn:microsoft.com/office/officeart/2005/8/layout/hierarchy4"/>
    <dgm:cxn modelId="{614236E2-DB6E-417A-92BD-4CA46E592602}" srcId="{7FE4501F-8C9A-48BA-8CEA-C15347A38893}" destId="{CB00FEB0-CD07-487E-90A4-632B04D0203C}" srcOrd="0" destOrd="0" parTransId="{5D7F9312-B125-443A-A004-D8BFE2091613}" sibTransId="{73668D53-D248-4E86-AC89-2D6DC9A13EC1}"/>
    <dgm:cxn modelId="{30764814-ABE5-4B3F-9D82-24E892847973}" type="presOf" srcId="{3B9A98F9-A644-44F1-9627-FD20A075A779}" destId="{89871A48-7738-4321-A22A-83406067DEF3}" srcOrd="0" destOrd="0" presId="urn:microsoft.com/office/officeart/2005/8/layout/hierarchy4"/>
    <dgm:cxn modelId="{AF398CAC-5B1F-47DC-9988-7F5B3F3959AC}" srcId="{37269F92-42C0-4C32-88F7-ABB0D15B2D4D}" destId="{3508CCC7-53B8-4C27-A21C-02CABBC76EF1}" srcOrd="0" destOrd="0" parTransId="{2FA74CD3-2D1B-4EC6-81E7-629AEF454F70}" sibTransId="{DD7A9BD4-3C40-4805-9CA8-EE8EFD5BC0C8}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5D608EF9-5821-453D-B741-94F7AC0338D1}" type="presOf" srcId="{664A64FD-3F89-4F95-9474-AE0B95DC315F}" destId="{20F29F2D-DA22-45F0-96F3-075F1EE618F6}" srcOrd="0" destOrd="0" presId="urn:microsoft.com/office/officeart/2005/8/layout/hierarchy4"/>
    <dgm:cxn modelId="{37CB05C7-459F-4B30-860C-0A01FE2A7B3A}" srcId="{B5C407C6-04E5-498A-BD7D-18D80F2A0338}" destId="{B0ADCCB3-FAFB-46F9-9F4C-0906A7EC6E2C}" srcOrd="0" destOrd="0" parTransId="{9104FB2C-AE03-4C58-AEBB-80EC9CB9D219}" sibTransId="{55E85560-EE9B-4577-AFA8-F8E567A25114}"/>
    <dgm:cxn modelId="{FB4FCFBA-2EE2-4B9A-B332-42492DE40F97}" srcId="{B0ADCCB3-FAFB-46F9-9F4C-0906A7EC6E2C}" destId="{3B9A98F9-A644-44F1-9627-FD20A075A779}" srcOrd="0" destOrd="0" parTransId="{5667240E-1D5B-4FC2-9D95-FCA6179E1D82}" sibTransId="{58466332-37CA-4F7C-A0BA-1CCF3D770C31}"/>
    <dgm:cxn modelId="{A43500C9-8593-42DF-91C3-0DA30AD01B94}" srcId="{4B92A3F4-9818-42FE-969A-BCC009E90410}" destId="{37269F92-42C0-4C32-88F7-ABB0D15B2D4D}" srcOrd="1" destOrd="0" parTransId="{E779A14D-1DAF-40D4-8CF6-67FB738EC07E}" sibTransId="{F983FEB3-0A4D-4DA8-A911-EC9EBA0941AA}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A53A37D3-5AC7-44B4-A842-BD31EB1CD46D}" srcId="{3508CCC7-53B8-4C27-A21C-02CABBC76EF1}" destId="{664A64FD-3F89-4F95-9474-AE0B95DC315F}" srcOrd="0" destOrd="0" parTransId="{C163738F-1272-4033-9CF2-D53E94B006EC}" sibTransId="{B584737F-F685-4099-8888-72F7184B39E8}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E6C28151-CC10-46E7-AF1B-B497D819C332}" type="presOf" srcId="{7FE4501F-8C9A-48BA-8CEA-C15347A38893}" destId="{EEDBCB47-BAEF-40CE-9697-7E7423C41103}" srcOrd="0" destOrd="0" presId="urn:microsoft.com/office/officeart/2005/8/layout/hierarchy4"/>
    <dgm:cxn modelId="{90434F5C-86FF-47AD-8584-69916678CB30}" type="presOf" srcId="{8F547BC3-EFEE-4629-92B8-ED853C18A2DB}" destId="{166BE326-7FEB-4C49-90CB-C09B2EC50078}" srcOrd="0" destOrd="0" presId="urn:microsoft.com/office/officeart/2005/8/layout/hierarchy4"/>
    <dgm:cxn modelId="{4FA8AC93-47FB-4BDB-9913-30BD16135931}" type="presOf" srcId="{B0ADCCB3-FAFB-46F9-9F4C-0906A7EC6E2C}" destId="{DA66910E-D79F-4BA5-A645-590C46A26049}" srcOrd="0" destOrd="0" presId="urn:microsoft.com/office/officeart/2005/8/layout/hierarchy4"/>
    <dgm:cxn modelId="{B737B9E1-633B-4A50-98B7-E40D66AC6003}" type="presParOf" srcId="{B898600A-97BC-4E11-88BB-590633FA58B1}" destId="{3B88C520-6F06-43A8-BDE0-A21C8CDB903A}" srcOrd="0" destOrd="0" presId="urn:microsoft.com/office/officeart/2005/8/layout/hierarchy4"/>
    <dgm:cxn modelId="{E8543E84-548D-4009-8402-8587AAE714A6}" type="presParOf" srcId="{3B88C520-6F06-43A8-BDE0-A21C8CDB903A}" destId="{166BE326-7FEB-4C49-90CB-C09B2EC50078}" srcOrd="0" destOrd="0" presId="urn:microsoft.com/office/officeart/2005/8/layout/hierarchy4"/>
    <dgm:cxn modelId="{D76993F2-4DDF-4E50-8EF1-FA085F06617B}" type="presParOf" srcId="{3B88C520-6F06-43A8-BDE0-A21C8CDB903A}" destId="{498970AA-C47A-4C1D-9BB2-FE28978DCE64}" srcOrd="1" destOrd="0" presId="urn:microsoft.com/office/officeart/2005/8/layout/hierarchy4"/>
    <dgm:cxn modelId="{3B8587DD-89EB-408D-A0F1-A446536E16CD}" type="presParOf" srcId="{3B88C520-6F06-43A8-BDE0-A21C8CDB903A}" destId="{B5AB01CB-4D74-4F1D-BAD3-290E01883457}" srcOrd="2" destOrd="0" presId="urn:microsoft.com/office/officeart/2005/8/layout/hierarchy4"/>
    <dgm:cxn modelId="{76FDD8EF-E3A2-4E05-9AAA-2AFF88F35E6F}" type="presParOf" srcId="{B5AB01CB-4D74-4F1D-BAD3-290E01883457}" destId="{D7366BF6-6C36-4A4F-A98B-6627B42B1ECE}" srcOrd="0" destOrd="0" presId="urn:microsoft.com/office/officeart/2005/8/layout/hierarchy4"/>
    <dgm:cxn modelId="{186A98DB-C46A-42BA-8895-7349F067DB56}" type="presParOf" srcId="{D7366BF6-6C36-4A4F-A98B-6627B42B1ECE}" destId="{6DF665FB-410B-40E1-AA30-5FE6886815DA}" srcOrd="0" destOrd="0" presId="urn:microsoft.com/office/officeart/2005/8/layout/hierarchy4"/>
    <dgm:cxn modelId="{1221E9C2-61B0-4245-BF10-5AD98FD5CA7F}" type="presParOf" srcId="{D7366BF6-6C36-4A4F-A98B-6627B42B1ECE}" destId="{0858ECBE-92E6-44F5-9430-0B213918F86B}" srcOrd="1" destOrd="0" presId="urn:microsoft.com/office/officeart/2005/8/layout/hierarchy4"/>
    <dgm:cxn modelId="{CAA3DBB0-65F3-42B7-AE91-3174FC99AF5F}" type="presParOf" srcId="{D7366BF6-6C36-4A4F-A98B-6627B42B1ECE}" destId="{5E9D1E8B-0F0C-4D3B-8890-B9CD4C27AF70}" srcOrd="2" destOrd="0" presId="urn:microsoft.com/office/officeart/2005/8/layout/hierarchy4"/>
    <dgm:cxn modelId="{5984A05B-67F1-4656-A93F-7041E9E7A702}" type="presParOf" srcId="{5E9D1E8B-0F0C-4D3B-8890-B9CD4C27AF70}" destId="{05B078D1-6CC4-4A2D-BC5E-DF9FDB185AF5}" srcOrd="0" destOrd="0" presId="urn:microsoft.com/office/officeart/2005/8/layout/hierarchy4"/>
    <dgm:cxn modelId="{3321D7B5-2A27-4322-AAF7-DB873E0BC3E8}" type="presParOf" srcId="{05B078D1-6CC4-4A2D-BC5E-DF9FDB185AF5}" destId="{087CE672-8F03-4E73-97DD-D0C26473C7B4}" srcOrd="0" destOrd="0" presId="urn:microsoft.com/office/officeart/2005/8/layout/hierarchy4"/>
    <dgm:cxn modelId="{17450A08-CEE9-42DD-920D-74F2F37B4FCC}" type="presParOf" srcId="{05B078D1-6CC4-4A2D-BC5E-DF9FDB185AF5}" destId="{14E7DDCD-D6FA-4A1B-B341-352F4D45C1A4}" srcOrd="1" destOrd="0" presId="urn:microsoft.com/office/officeart/2005/8/layout/hierarchy4"/>
    <dgm:cxn modelId="{76827FCE-902F-4729-B8F9-74DF8BEAEB06}" type="presParOf" srcId="{05B078D1-6CC4-4A2D-BC5E-DF9FDB185AF5}" destId="{570B3377-FA68-4838-8F1C-7FBC97C3AA34}" srcOrd="2" destOrd="0" presId="urn:microsoft.com/office/officeart/2005/8/layout/hierarchy4"/>
    <dgm:cxn modelId="{D3CA45B9-2B22-41CC-8288-1686BC680868}" type="presParOf" srcId="{570B3377-FA68-4838-8F1C-7FBC97C3AA34}" destId="{EE9F26DE-4D84-42A0-9420-4CB83C8A3FD5}" srcOrd="0" destOrd="0" presId="urn:microsoft.com/office/officeart/2005/8/layout/hierarchy4"/>
    <dgm:cxn modelId="{20CAF214-B709-417E-990B-528F29A83799}" type="presParOf" srcId="{EE9F26DE-4D84-42A0-9420-4CB83C8A3FD5}" destId="{DA66910E-D79F-4BA5-A645-590C46A26049}" srcOrd="0" destOrd="0" presId="urn:microsoft.com/office/officeart/2005/8/layout/hierarchy4"/>
    <dgm:cxn modelId="{3A1FF4D8-4DA3-4E1B-B94D-341E9CB6C549}" type="presParOf" srcId="{EE9F26DE-4D84-42A0-9420-4CB83C8A3FD5}" destId="{0DDDEE5B-3791-4F5F-849A-7C0AFD6813DA}" srcOrd="1" destOrd="0" presId="urn:microsoft.com/office/officeart/2005/8/layout/hierarchy4"/>
    <dgm:cxn modelId="{19BA5FDF-6E38-4367-A12D-EACA4E722A9A}" type="presParOf" srcId="{EE9F26DE-4D84-42A0-9420-4CB83C8A3FD5}" destId="{F4F6D036-1538-43A3-9DB9-CFCE69E58618}" srcOrd="2" destOrd="0" presId="urn:microsoft.com/office/officeart/2005/8/layout/hierarchy4"/>
    <dgm:cxn modelId="{32705BC9-1F18-410D-80BC-16E546E7F3AA}" type="presParOf" srcId="{F4F6D036-1538-43A3-9DB9-CFCE69E58618}" destId="{183E9DE5-1CBB-415D-B01C-5B7434B2331C}" srcOrd="0" destOrd="0" presId="urn:microsoft.com/office/officeart/2005/8/layout/hierarchy4"/>
    <dgm:cxn modelId="{9E9F89C7-0658-44A2-B6D4-EBCFD5ECB8AB}" type="presParOf" srcId="{183E9DE5-1CBB-415D-B01C-5B7434B2331C}" destId="{89871A48-7738-4321-A22A-83406067DEF3}" srcOrd="0" destOrd="0" presId="urn:microsoft.com/office/officeart/2005/8/layout/hierarchy4"/>
    <dgm:cxn modelId="{12842754-E9BC-4136-9620-C5E764A7C783}" type="presParOf" srcId="{183E9DE5-1CBB-415D-B01C-5B7434B2331C}" destId="{DC4F1306-61C8-45DA-9004-412D6212E815}" srcOrd="1" destOrd="0" presId="urn:microsoft.com/office/officeart/2005/8/layout/hierarchy4"/>
    <dgm:cxn modelId="{C03659AC-3FCA-4EDF-B47D-86997560C0AA}" type="presParOf" srcId="{570B3377-FA68-4838-8F1C-7FBC97C3AA34}" destId="{27DF3EA4-8704-428B-8F9F-DD1911A46B3F}" srcOrd="1" destOrd="0" presId="urn:microsoft.com/office/officeart/2005/8/layout/hierarchy4"/>
    <dgm:cxn modelId="{D62BA8F8-ACFF-48B6-B7EE-EABFC10F2433}" type="presParOf" srcId="{570B3377-FA68-4838-8F1C-7FBC97C3AA34}" destId="{888F0055-2DA7-46F6-B04B-FDD9AE0B5213}" srcOrd="2" destOrd="0" presId="urn:microsoft.com/office/officeart/2005/8/layout/hierarchy4"/>
    <dgm:cxn modelId="{81185D45-FF29-4457-A7D1-D74397411F0E}" type="presParOf" srcId="{888F0055-2DA7-46F6-B04B-FDD9AE0B5213}" destId="{EEDBCB47-BAEF-40CE-9697-7E7423C41103}" srcOrd="0" destOrd="0" presId="urn:microsoft.com/office/officeart/2005/8/layout/hierarchy4"/>
    <dgm:cxn modelId="{A72EA958-E53F-4449-8214-FFA7D7B8DA8D}" type="presParOf" srcId="{888F0055-2DA7-46F6-B04B-FDD9AE0B5213}" destId="{56EC80C8-1979-410D-A4EA-46FAFDA18ADF}" srcOrd="1" destOrd="0" presId="urn:microsoft.com/office/officeart/2005/8/layout/hierarchy4"/>
    <dgm:cxn modelId="{F70F385F-FC8E-4E1C-B8AB-C47E4EA12CDF}" type="presParOf" srcId="{888F0055-2DA7-46F6-B04B-FDD9AE0B5213}" destId="{03227E19-0150-48FC-AE4C-81DBB3DBC283}" srcOrd="2" destOrd="0" presId="urn:microsoft.com/office/officeart/2005/8/layout/hierarchy4"/>
    <dgm:cxn modelId="{CAF84B25-455B-44A0-AB60-DDB7A5CD290E}" type="presParOf" srcId="{03227E19-0150-48FC-AE4C-81DBB3DBC283}" destId="{014E5E82-0F1E-4618-97FB-15D52E832F23}" srcOrd="0" destOrd="0" presId="urn:microsoft.com/office/officeart/2005/8/layout/hierarchy4"/>
    <dgm:cxn modelId="{1AD1B839-B923-4931-9EEA-9C6A15F56E32}" type="presParOf" srcId="{014E5E82-0F1E-4618-97FB-15D52E832F23}" destId="{157A7F78-0176-4FE0-8027-7618ABA7659A}" srcOrd="0" destOrd="0" presId="urn:microsoft.com/office/officeart/2005/8/layout/hierarchy4"/>
    <dgm:cxn modelId="{E06F71E6-A3E6-4112-B4A7-B48386554988}" type="presParOf" srcId="{014E5E82-0F1E-4618-97FB-15D52E832F23}" destId="{BEB31F04-6D3F-4E15-8DB9-2580C6BB93FD}" srcOrd="1" destOrd="0" presId="urn:microsoft.com/office/officeart/2005/8/layout/hierarchy4"/>
    <dgm:cxn modelId="{374E9B30-02CE-4AFE-89D3-462DBDC80164}" type="presParOf" srcId="{5E9D1E8B-0F0C-4D3B-8890-B9CD4C27AF70}" destId="{BACA3900-F632-4721-9031-90095183DC8A}" srcOrd="1" destOrd="0" presId="urn:microsoft.com/office/officeart/2005/8/layout/hierarchy4"/>
    <dgm:cxn modelId="{0C9B92E6-6E25-44CE-BAB8-61B4EC12605A}" type="presParOf" srcId="{5E9D1E8B-0F0C-4D3B-8890-B9CD4C27AF70}" destId="{2590F3DD-3462-42D0-A1AD-0B9711168C50}" srcOrd="2" destOrd="0" presId="urn:microsoft.com/office/officeart/2005/8/layout/hierarchy4"/>
    <dgm:cxn modelId="{FC50C97A-FBAA-4E77-A9C5-21C7AA06D328}" type="presParOf" srcId="{2590F3DD-3462-42D0-A1AD-0B9711168C50}" destId="{EFFF604C-9B2E-49B6-B16C-C09D0E4C680E}" srcOrd="0" destOrd="0" presId="urn:microsoft.com/office/officeart/2005/8/layout/hierarchy4"/>
    <dgm:cxn modelId="{1E27FD11-EECE-4A8F-98C5-B72625D22D8D}" type="presParOf" srcId="{2590F3DD-3462-42D0-A1AD-0B9711168C50}" destId="{B0EB022A-6799-4589-B724-935CA7F01537}" srcOrd="1" destOrd="0" presId="urn:microsoft.com/office/officeart/2005/8/layout/hierarchy4"/>
    <dgm:cxn modelId="{8FE39F25-39D2-44F6-8B93-20BF728A3399}" type="presParOf" srcId="{2590F3DD-3462-42D0-A1AD-0B9711168C50}" destId="{39EE30A0-234D-4430-BD3C-30DAB78B2A69}" srcOrd="2" destOrd="0" presId="urn:microsoft.com/office/officeart/2005/8/layout/hierarchy4"/>
    <dgm:cxn modelId="{3B6D7481-7ABB-4D0D-A48C-D4768331F231}" type="presParOf" srcId="{39EE30A0-234D-4430-BD3C-30DAB78B2A69}" destId="{869F11EE-DB2F-4CF3-AD8C-BF739D897082}" srcOrd="0" destOrd="0" presId="urn:microsoft.com/office/officeart/2005/8/layout/hierarchy4"/>
    <dgm:cxn modelId="{5BF0DCBB-DED9-4E50-AF13-2CC9D388A4C6}" type="presParOf" srcId="{869F11EE-DB2F-4CF3-AD8C-BF739D897082}" destId="{50C8A6F2-DF33-4B9A-BA22-89CFCCBD81C8}" srcOrd="0" destOrd="0" presId="urn:microsoft.com/office/officeart/2005/8/layout/hierarchy4"/>
    <dgm:cxn modelId="{F0C7E15D-8607-46DE-9AF5-C08F1B8C14A7}" type="presParOf" srcId="{869F11EE-DB2F-4CF3-AD8C-BF739D897082}" destId="{83B9D502-67AD-4092-958D-3232E996E476}" srcOrd="1" destOrd="0" presId="urn:microsoft.com/office/officeart/2005/8/layout/hierarchy4"/>
    <dgm:cxn modelId="{D6C6B075-F1BE-4195-AEE6-1EACE6AC9553}" type="presParOf" srcId="{869F11EE-DB2F-4CF3-AD8C-BF739D897082}" destId="{EF69FB07-97D7-42D9-900A-D0D9126BF2FB}" srcOrd="2" destOrd="0" presId="urn:microsoft.com/office/officeart/2005/8/layout/hierarchy4"/>
    <dgm:cxn modelId="{616394AA-A4E0-469E-BD48-5DE582AC079F}" type="presParOf" srcId="{EF69FB07-97D7-42D9-900A-D0D9126BF2FB}" destId="{71C3EC71-C6EC-4854-83FF-A341D8EF498E}" srcOrd="0" destOrd="0" presId="urn:microsoft.com/office/officeart/2005/8/layout/hierarchy4"/>
    <dgm:cxn modelId="{1421E0C0-AF9E-4CC1-B237-C04530D8A1DD}" type="presParOf" srcId="{71C3EC71-C6EC-4854-83FF-A341D8EF498E}" destId="{20F29F2D-DA22-45F0-96F3-075F1EE618F6}" srcOrd="0" destOrd="0" presId="urn:microsoft.com/office/officeart/2005/8/layout/hierarchy4"/>
    <dgm:cxn modelId="{53620C30-CA9C-4969-B353-552856D82937}" type="presParOf" srcId="{71C3EC71-C6EC-4854-83FF-A341D8EF498E}" destId="{6A7EE6E6-9AD0-4AE1-A585-604D6E80FE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2700" y="2410"/>
          <a:ext cx="668253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Jupyter</a:t>
          </a:r>
          <a:r>
            <a:rPr lang="en-GB" sz="2700" kern="1200" dirty="0"/>
            <a:t> Notebook(IDE)</a:t>
          </a:r>
        </a:p>
      </dsp:txBody>
      <dsp:txXfrm>
        <a:off x="20711" y="20421"/>
        <a:ext cx="6646511" cy="578926"/>
      </dsp:txXfrm>
    </dsp:sp>
    <dsp:sp modelId="{6DF665FB-410B-40E1-AA30-5FE6886815DA}">
      <dsp:nvSpPr>
        <dsp:cNvPr id="0" name=""/>
        <dsp:cNvSpPr/>
      </dsp:nvSpPr>
      <dsp:spPr>
        <a:xfrm>
          <a:off x="9223" y="676153"/>
          <a:ext cx="6669487" cy="12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Virtualenv</a:t>
          </a:r>
          <a:r>
            <a:rPr lang="en-GB" sz="2700" kern="1200" dirty="0"/>
            <a:t> - (</a:t>
          </a:r>
          <a:r>
            <a:rPr lang="en-GB" sz="2700" kern="1200" dirty="0" err="1"/>
            <a:t>Tensorflow</a:t>
          </a:r>
          <a:r>
            <a:rPr lang="en-GB" sz="2700" kern="1200" dirty="0"/>
            <a:t>)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Python 2.7/</a:t>
          </a:r>
          <a:r>
            <a:rPr lang="en-GB" sz="2700" kern="1200" dirty="0" err="1"/>
            <a:t>numpy</a:t>
          </a:r>
          <a:r>
            <a:rPr lang="en-GB" sz="2700" kern="1200" dirty="0"/>
            <a:t>…</a:t>
          </a:r>
        </a:p>
      </dsp:txBody>
      <dsp:txXfrm>
        <a:off x="44883" y="711813"/>
        <a:ext cx="6598167" cy="1146198"/>
      </dsp:txXfrm>
    </dsp:sp>
    <dsp:sp modelId="{087CE672-8F03-4E73-97DD-D0C26473C7B4}">
      <dsp:nvSpPr>
        <dsp:cNvPr id="0" name=""/>
        <dsp:cNvSpPr/>
      </dsp:nvSpPr>
      <dsp:spPr>
        <a:xfrm>
          <a:off x="13" y="1974784"/>
          <a:ext cx="664347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xubuntu</a:t>
          </a:r>
          <a:r>
            <a:rPr lang="en-GB" sz="2700" kern="1200" dirty="0"/>
            <a:t> 14.04</a:t>
          </a:r>
        </a:p>
      </dsp:txBody>
      <dsp:txXfrm>
        <a:off x="18024" y="1992795"/>
        <a:ext cx="6607451" cy="578926"/>
      </dsp:txXfrm>
    </dsp:sp>
    <dsp:sp modelId="{89871A48-7738-4321-A22A-83406067DEF3}">
      <dsp:nvSpPr>
        <dsp:cNvPr id="0" name=""/>
        <dsp:cNvSpPr/>
      </dsp:nvSpPr>
      <dsp:spPr>
        <a:xfrm>
          <a:off x="473447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Nvidia</a:t>
          </a:r>
          <a:r>
            <a:rPr lang="en-GB" sz="2200" kern="1200" dirty="0"/>
            <a:t> m6000</a:t>
          </a:r>
        </a:p>
      </dsp:txBody>
      <dsp:txXfrm>
        <a:off x="491458" y="2644219"/>
        <a:ext cx="2804670" cy="578926"/>
      </dsp:txXfrm>
    </dsp:sp>
    <dsp:sp modelId="{C5A01164-9038-46EF-A3AE-3422AB753570}">
      <dsp:nvSpPr>
        <dsp:cNvPr id="0" name=""/>
        <dsp:cNvSpPr/>
      </dsp:nvSpPr>
      <dsp:spPr>
        <a:xfrm>
          <a:off x="473447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24G graphic memory</a:t>
          </a:r>
        </a:p>
      </dsp:txBody>
      <dsp:txXfrm>
        <a:off x="491458" y="3317961"/>
        <a:ext cx="2804670" cy="578926"/>
      </dsp:txXfrm>
    </dsp:sp>
    <dsp:sp modelId="{157A7F78-0176-4FE0-8027-7618ABA7659A}">
      <dsp:nvSpPr>
        <dsp:cNvPr id="0" name=""/>
        <dsp:cNvSpPr/>
      </dsp:nvSpPr>
      <dsp:spPr>
        <a:xfrm>
          <a:off x="3373794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Xeon E5-2697</a:t>
          </a:r>
        </a:p>
      </dsp:txBody>
      <dsp:txXfrm>
        <a:off x="3391805" y="2644219"/>
        <a:ext cx="2804670" cy="578926"/>
      </dsp:txXfrm>
    </dsp:sp>
    <dsp:sp modelId="{A0D1129A-F11B-4EB2-BB2B-8EF40D3AD28A}">
      <dsp:nvSpPr>
        <dsp:cNvPr id="0" name=""/>
        <dsp:cNvSpPr/>
      </dsp:nvSpPr>
      <dsp:spPr>
        <a:xfrm>
          <a:off x="3373794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56 cores</a:t>
          </a:r>
        </a:p>
      </dsp:txBody>
      <dsp:txXfrm>
        <a:off x="3391805" y="3317961"/>
        <a:ext cx="2804670" cy="57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4388" y="2559"/>
          <a:ext cx="667915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Jupyter</a:t>
          </a:r>
          <a:r>
            <a:rPr lang="en-GB" sz="3200" kern="1200" dirty="0"/>
            <a:t> Notebook(Interactive)</a:t>
          </a:r>
        </a:p>
      </dsp:txBody>
      <dsp:txXfrm>
        <a:off x="25677" y="23848"/>
        <a:ext cx="6636579" cy="684266"/>
      </dsp:txXfrm>
    </dsp:sp>
    <dsp:sp modelId="{6DF665FB-410B-40E1-AA30-5FE6886815DA}">
      <dsp:nvSpPr>
        <dsp:cNvPr id="0" name=""/>
        <dsp:cNvSpPr/>
      </dsp:nvSpPr>
      <dsp:spPr>
        <a:xfrm>
          <a:off x="10908" y="798896"/>
          <a:ext cx="6666118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Tensorflow</a:t>
          </a:r>
          <a:endParaRPr lang="en-GB" sz="3200" kern="1200" dirty="0"/>
        </a:p>
      </dsp:txBody>
      <dsp:txXfrm>
        <a:off x="32197" y="820185"/>
        <a:ext cx="6623540" cy="684266"/>
      </dsp:txXfrm>
    </dsp:sp>
    <dsp:sp modelId="{087CE672-8F03-4E73-97DD-D0C26473C7B4}">
      <dsp:nvSpPr>
        <dsp:cNvPr id="0" name=""/>
        <dsp:cNvSpPr/>
      </dsp:nvSpPr>
      <dsp:spPr>
        <a:xfrm>
          <a:off x="1093059" y="1613010"/>
          <a:ext cx="459348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Python Interface</a:t>
          </a:r>
        </a:p>
      </dsp:txBody>
      <dsp:txXfrm>
        <a:off x="1114348" y="1634299"/>
        <a:ext cx="4550909" cy="684266"/>
      </dsp:txXfrm>
    </dsp:sp>
    <dsp:sp modelId="{DA66910E-D79F-4BA5-A645-590C46A26049}">
      <dsp:nvSpPr>
        <dsp:cNvPr id="0" name=""/>
        <dsp:cNvSpPr/>
      </dsp:nvSpPr>
      <dsp:spPr>
        <a:xfrm>
          <a:off x="335893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CUDA</a:t>
          </a:r>
        </a:p>
      </dsp:txBody>
      <dsp:txXfrm>
        <a:off x="357182" y="2412858"/>
        <a:ext cx="1921557" cy="684266"/>
      </dsp:txXfrm>
    </dsp:sp>
    <dsp:sp modelId="{89871A48-7738-4321-A22A-83406067DEF3}">
      <dsp:nvSpPr>
        <dsp:cNvPr id="0" name=""/>
        <dsp:cNvSpPr/>
      </dsp:nvSpPr>
      <dsp:spPr>
        <a:xfrm>
          <a:off x="335893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GPU</a:t>
          </a:r>
        </a:p>
      </dsp:txBody>
      <dsp:txXfrm>
        <a:off x="357182" y="3209194"/>
        <a:ext cx="1921557" cy="684266"/>
      </dsp:txXfrm>
    </dsp:sp>
    <dsp:sp modelId="{EEDBCB47-BAEF-40CE-9697-7E7423C41103}">
      <dsp:nvSpPr>
        <dsp:cNvPr id="0" name=""/>
        <dsp:cNvSpPr/>
      </dsp:nvSpPr>
      <dsp:spPr>
        <a:xfrm>
          <a:off x="2341276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Numpy</a:t>
          </a:r>
          <a:endParaRPr lang="en-GB" sz="3200" kern="1200" dirty="0"/>
        </a:p>
      </dsp:txBody>
      <dsp:txXfrm>
        <a:off x="2362565" y="2412858"/>
        <a:ext cx="1921557" cy="684266"/>
      </dsp:txXfrm>
    </dsp:sp>
    <dsp:sp modelId="{157A7F78-0176-4FE0-8027-7618ABA7659A}">
      <dsp:nvSpPr>
        <dsp:cNvPr id="0" name=""/>
        <dsp:cNvSpPr/>
      </dsp:nvSpPr>
      <dsp:spPr>
        <a:xfrm>
          <a:off x="2341276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CPU</a:t>
          </a:r>
        </a:p>
      </dsp:txBody>
      <dsp:txXfrm>
        <a:off x="2362565" y="3209194"/>
        <a:ext cx="1921557" cy="684266"/>
      </dsp:txXfrm>
    </dsp:sp>
    <dsp:sp modelId="{EFFF604C-9B2E-49B6-B16C-C09D0E4C680E}">
      <dsp:nvSpPr>
        <dsp:cNvPr id="0" name=""/>
        <dsp:cNvSpPr/>
      </dsp:nvSpPr>
      <dsp:spPr>
        <a:xfrm>
          <a:off x="4699890" y="1595232"/>
          <a:ext cx="1964135" cy="72684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/>
        </a:p>
      </dsp:txBody>
      <dsp:txXfrm>
        <a:off x="4721179" y="1616521"/>
        <a:ext cx="1921557" cy="684266"/>
      </dsp:txXfrm>
    </dsp:sp>
    <dsp:sp modelId="{50C8A6F2-DF33-4B9A-BA22-89CFCCBD81C8}">
      <dsp:nvSpPr>
        <dsp:cNvPr id="0" name=""/>
        <dsp:cNvSpPr/>
      </dsp:nvSpPr>
      <dsp:spPr>
        <a:xfrm>
          <a:off x="4699890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Pandas</a:t>
          </a:r>
        </a:p>
      </dsp:txBody>
      <dsp:txXfrm>
        <a:off x="4721179" y="2412858"/>
        <a:ext cx="1921557" cy="684266"/>
      </dsp:txXfrm>
    </dsp:sp>
    <dsp:sp modelId="{20F29F2D-DA22-45F0-96F3-075F1EE618F6}">
      <dsp:nvSpPr>
        <dsp:cNvPr id="0" name=""/>
        <dsp:cNvSpPr/>
      </dsp:nvSpPr>
      <dsp:spPr>
        <a:xfrm>
          <a:off x="4699890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Data</a:t>
          </a:r>
        </a:p>
      </dsp:txBody>
      <dsp:txXfrm>
        <a:off x="4721179" y="3209194"/>
        <a:ext cx="1921557" cy="68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4E1C41-C5BF-4BC9-B265-3B64D623F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3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6EAC15-2527-4411-9E84-8116498B9D9C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5352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38541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4885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8106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7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8293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10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8396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大家好，今天给大家做这个关于大数据和深度学习的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之前，还是想和大家先聊一聊一些闲话，毕竟这次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花了我很多时间准备，我也能预期到将会花你们很多时间去了解、学习、熟悉。所以我希望我们都能明确这次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的目的和意义。那么我主要想聊两点：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第一点就是这次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具体要聊什么内容：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General</a:t>
            </a:r>
            <a:r>
              <a:rPr lang="zh-CN" altLang="en-US" dirty="0">
                <a:latin typeface="Arial" panose="020B0604020202020204" pitchFamily="34" charset="0"/>
              </a:rPr>
              <a:t>的知识也没什么好聊的，大家都是大数据组的成员，主要的研究方向就和大数据息息相关，虽然大家在目前对大数据的了解程度和知识储备上各有千秋，有像然哥这样很有经验，也有像王维张弛你们刚刚接触大数据分析。但总体来说，我们组，甚至可以说我们整个电力行业的大数据分析其实才刚刚起步，这个起步意味着在研究方法，研究思想和系统性上都才刚刚起步。那在研究方法、思想上的可上升空间就是大家博士做科研的灵感来源之一，这会在将来很长一段时间里有李老师、有然哥给你们做具体的指导，所以这个我们今天也不聊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那今天聊什么呢</a:t>
            </a:r>
            <a:r>
              <a:rPr lang="en-US" altLang="zh-CN" dirty="0">
                <a:latin typeface="Arial" panose="020B0604020202020204" pitchFamily="34" charset="0"/>
              </a:rPr>
              <a:t>? </a:t>
            </a:r>
            <a:r>
              <a:rPr lang="zh-CN" altLang="en-US" dirty="0">
                <a:latin typeface="Arial" panose="020B0604020202020204" pitchFamily="34" charset="0"/>
              </a:rPr>
              <a:t>其实现在的大数据组和我刚读博士时最大的差别就是，我们</a:t>
            </a:r>
            <a:r>
              <a:rPr lang="en-US" altLang="zh-CN" dirty="0">
                <a:latin typeface="Arial" panose="020B0604020202020204" pitchFamily="34" charset="0"/>
              </a:rPr>
              <a:t>research</a:t>
            </a:r>
            <a:r>
              <a:rPr lang="zh-CN" altLang="en-US" dirty="0">
                <a:latin typeface="Arial" panose="020B0604020202020204" pitchFamily="34" charset="0"/>
              </a:rPr>
              <a:t>开始变得更系统更高效了。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我刚来的时候，组里数据方面刚起步，大数据组基本就是然哥，小明和我三个人，大家做起东西来也是摸着石头过河，研究的模式也是</a:t>
            </a:r>
            <a:r>
              <a:rPr lang="en-US" altLang="zh-CN" dirty="0">
                <a:latin typeface="Arial" panose="020B0604020202020204" pitchFamily="34" charset="0"/>
              </a:rPr>
              <a:t>purpose driven</a:t>
            </a:r>
            <a:r>
              <a:rPr lang="zh-CN" altLang="en-US" dirty="0">
                <a:latin typeface="Arial" panose="020B0604020202020204" pitchFamily="34" charset="0"/>
              </a:rPr>
              <a:t>的，有了具体要解决的问题，然后才有方法的选择，再然后是工具的选用。那时候就是什么方法效果好，什么工具有这个功能就用什么，大家也都是在做十项全能运动，从数据的获取，分析，代码编写，可视化，论文撰写基本都是一个人来解决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经过这段时间我，然哥还有小明对这个平台的搭建。现在我们</a:t>
            </a:r>
            <a:r>
              <a:rPr lang="en-US" altLang="zh-CN" dirty="0">
                <a:latin typeface="Arial" panose="020B0604020202020204" pitchFamily="34" charset="0"/>
              </a:rPr>
              <a:t>group</a:t>
            </a:r>
            <a:r>
              <a:rPr lang="zh-CN" altLang="en-US" dirty="0">
                <a:latin typeface="Arial" panose="020B0604020202020204" pitchFamily="34" charset="0"/>
              </a:rPr>
              <a:t>已经有了自己的</a:t>
            </a:r>
            <a:r>
              <a:rPr lang="en-US" altLang="zh-CN" dirty="0">
                <a:latin typeface="Arial" panose="020B0604020202020204" pitchFamily="34" charset="0"/>
              </a:rPr>
              <a:t>workstation</a:t>
            </a:r>
            <a:r>
              <a:rPr lang="zh-CN" altLang="en-US" dirty="0">
                <a:latin typeface="Arial" panose="020B0604020202020204" pitchFamily="34" charset="0"/>
              </a:rPr>
              <a:t>，有了自己的大数据平台，各方面的工具选择，各方面的</a:t>
            </a:r>
            <a:r>
              <a:rPr lang="en-US" altLang="zh-CN" dirty="0">
                <a:latin typeface="Arial" panose="020B0604020202020204" pitchFamily="34" charset="0"/>
              </a:rPr>
              <a:t>trick</a:t>
            </a:r>
            <a:r>
              <a:rPr lang="zh-CN" altLang="en-US" dirty="0">
                <a:latin typeface="Arial" panose="020B0604020202020204" pitchFamily="34" charset="0"/>
              </a:rPr>
              <a:t>都有了很多的经验。特别是在深度学习方面基本形成了流水线式的研究模式。客观来说，我们这套平台硬件软件的积累，在电力系统大数据行业已经是相当的</a:t>
            </a:r>
            <a:r>
              <a:rPr lang="en-US" altLang="zh-CN" dirty="0">
                <a:latin typeface="Arial" panose="020B0604020202020204" pitchFamily="34" charset="0"/>
              </a:rPr>
              <a:t>state-of-the-art</a:t>
            </a:r>
            <a:r>
              <a:rPr lang="zh-CN" altLang="en-US" dirty="0">
                <a:latin typeface="Arial" panose="020B0604020202020204" pitchFamily="34" charset="0"/>
              </a:rPr>
              <a:t>了，所以作为大数据组成员却不会用这套东西无异于 ‘空有宝山而不入’。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所以今天要聊的第一点，就是让大家了解我们大数据组的这一套东西的原理，使用方式，以及使用技巧。特别是让新生能最快学会这套系统的使用，尽早让我们大数据组进入全民产出论文的阶段。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第二点就是，今天的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具体能带给你们什么：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那就是第二个关键点，</a:t>
            </a:r>
            <a:r>
              <a:rPr lang="en-US" altLang="zh-CN" dirty="0">
                <a:latin typeface="Arial" panose="020B0604020202020204" pitchFamily="34" charset="0"/>
              </a:rPr>
              <a:t>time saving=time spent on worthy things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今天不说</a:t>
            </a:r>
            <a:r>
              <a:rPr lang="en-US" altLang="zh-CN" dirty="0">
                <a:latin typeface="Arial" panose="020B0604020202020204" pitchFamily="34" charset="0"/>
              </a:rPr>
              <a:t>knowledge</a:t>
            </a:r>
            <a:r>
              <a:rPr lang="zh-CN" altLang="en-US" dirty="0">
                <a:latin typeface="Arial" panose="020B0604020202020204" pitchFamily="34" charset="0"/>
              </a:rPr>
              <a:t>，说的主要是两个方面，一个是我们大数据平台的方方面面，二个是方方面面背后的</a:t>
            </a:r>
            <a:r>
              <a:rPr lang="en-US" altLang="zh-CN" dirty="0">
                <a:latin typeface="Arial" panose="020B0604020202020204" pitchFamily="34" charset="0"/>
              </a:rPr>
              <a:t>common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uncommon sense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tricks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skills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tools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这些东西中的相当一部分对在座的各位来说应该都是陌生的，但这些东西又都是数据分析方面最好用的最实用的东西，实用到你们能用完整个博士期间，实用到就算将来做数据方面的工作，在公司里也要用到。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所以我今天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里说的东西相当一部分可能是自己摸索不那么容易接触到的，因为你的精力会集中在科研问题本身，但一旦花时间学会这些</a:t>
            </a:r>
            <a:r>
              <a:rPr lang="en-US" altLang="zh-CN" dirty="0">
                <a:latin typeface="Arial" panose="020B0604020202020204" pitchFamily="34" charset="0"/>
              </a:rPr>
              <a:t>tool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skill</a:t>
            </a:r>
            <a:r>
              <a:rPr lang="zh-CN" altLang="en-US" dirty="0">
                <a:latin typeface="Arial" panose="020B0604020202020204" pitchFamily="34" charset="0"/>
              </a:rPr>
              <a:t>，就会获得一个长期的收益。而在这些东西上学习花的时间可能前期投入不算小，但整个博士生涯会给你们科研省下很多的时间。正所谓：‘工欲善其事必先利其器’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这两点就是我今天对这个</a:t>
            </a:r>
            <a:r>
              <a:rPr lang="en-US" altLang="zh-CN" dirty="0">
                <a:latin typeface="Arial" panose="020B0604020202020204" pitchFamily="34" charset="0"/>
              </a:rPr>
              <a:t>tutorial</a:t>
            </a:r>
            <a:r>
              <a:rPr lang="zh-CN" altLang="en-US" dirty="0">
                <a:latin typeface="Arial" panose="020B0604020202020204" pitchFamily="34" charset="0"/>
              </a:rPr>
              <a:t>的期望。下面进入正题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19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19136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9097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8461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1230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17702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18877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42400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0045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017134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2722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8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98148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94437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03980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60857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656430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34121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51435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7875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784848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7030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43136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92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972100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577167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59373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8580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05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39728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652919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717093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08564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632797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1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8767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5782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13189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2563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54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683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683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55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28738"/>
            <a:ext cx="4038600" cy="2208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935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37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791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8229600" cy="2208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8935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32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39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89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3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2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3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9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4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4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25775" y="719138"/>
            <a:ext cx="27511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188325" y="6561138"/>
            <a:ext cx="6334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717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159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8382000" y="6629400"/>
            <a:ext cx="8096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Arial" charset="0"/>
                <a:cs typeface="+mn-cs"/>
              </a:rPr>
              <a:t>Andrew Ng</a:t>
            </a:r>
          </a:p>
        </p:txBody>
      </p:sp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1169988" y="593725"/>
            <a:ext cx="6765925" cy="428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  <p:sldLayoutId id="2147484195" r:id="rId14"/>
    <p:sldLayoutId id="2147484196" r:id="rId15"/>
    <p:sldLayoutId id="21474841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9pPr>
    </p:titleStyle>
    <p:bodyStyle>
      <a:lvl1pPr marL="285750" indent="-285750" algn="l" rtl="0" eaLnBrk="0" fontAlgn="base" hangingPunct="0">
        <a:spcBef>
          <a:spcPct val="10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bg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155425" y="139353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Deep Learning</a:t>
            </a:r>
          </a:p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Tutorials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4775" y="4235505"/>
            <a:ext cx="6400800" cy="956571"/>
          </a:xfrm>
        </p:spPr>
        <p:txBody>
          <a:bodyPr/>
          <a:lstStyle/>
          <a:p>
            <a:r>
              <a:rPr lang="en-US" altLang="en-US" dirty="0"/>
              <a:t>Heng Shi</a:t>
            </a:r>
            <a:br>
              <a:rPr lang="en-US" altLang="en-US" dirty="0"/>
            </a:br>
            <a:r>
              <a:rPr lang="en-US" altLang="en-US" dirty="0"/>
              <a:t>University of Bath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47890"/>
            <a:ext cx="8229600" cy="56335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0" dirty="0"/>
              <a:t>Changing working directory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5559"/>
            <a:ext cx="8492970" cy="47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7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47890"/>
            <a:ext cx="8229600" cy="56335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0" dirty="0"/>
              <a:t>Open project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5" y="1662370"/>
            <a:ext cx="6836090" cy="28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Platform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Basic Concepts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4690" y="1467957"/>
            <a:ext cx="8229600" cy="563352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Data Analytic Programming Language: </a:t>
            </a:r>
            <a:r>
              <a:rPr lang="en-US" altLang="en-US" sz="1800" b="0" dirty="0">
                <a:solidFill>
                  <a:srgbClr val="FF0000"/>
                </a:solidFill>
              </a:rPr>
              <a:t>python 2.7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Numerical package: </a:t>
            </a:r>
            <a:r>
              <a:rPr lang="en-US" altLang="en-US" sz="1800" b="0" dirty="0" err="1">
                <a:solidFill>
                  <a:srgbClr val="FF0000"/>
                </a:solidFill>
              </a:rPr>
              <a:t>Numpy</a:t>
            </a:r>
            <a:r>
              <a:rPr lang="en-US" altLang="en-US" sz="1800" b="0" dirty="0"/>
              <a:t> (</a:t>
            </a:r>
            <a:r>
              <a:rPr lang="en-US" altLang="en-US" sz="1800" b="0" dirty="0" err="1"/>
              <a:t>matlab</a:t>
            </a:r>
            <a:r>
              <a:rPr lang="en-US" altLang="en-US" sz="1800" b="0" dirty="0"/>
              <a:t>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Data management package: </a:t>
            </a:r>
            <a:r>
              <a:rPr lang="en-US" altLang="en-US" sz="1800" b="0" dirty="0">
                <a:solidFill>
                  <a:srgbClr val="FF0000"/>
                </a:solidFill>
              </a:rPr>
              <a:t>Pandas</a:t>
            </a:r>
            <a:r>
              <a:rPr lang="en-US" altLang="en-US" sz="1800" b="0" dirty="0"/>
              <a:t> (database)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Data visualization: </a:t>
            </a:r>
            <a:r>
              <a:rPr lang="en-US" altLang="en-US" sz="1800" b="0" dirty="0" err="1">
                <a:solidFill>
                  <a:srgbClr val="FF0000"/>
                </a:solidFill>
              </a:rPr>
              <a:t>Matplotlib</a:t>
            </a:r>
            <a:endParaRPr lang="en-US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Platform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084465" y="200801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Hardware platform (</a:t>
            </a:r>
            <a:r>
              <a:rPr lang="en-US" altLang="en-US" sz="2000" b="0" kern="0" dirty="0" err="1"/>
              <a:t>Xubuntu</a:t>
            </a:r>
            <a:r>
              <a:rPr lang="en-US" altLang="en-US" sz="20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93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67520"/>
              </p:ext>
            </p:extLst>
          </p:nvPr>
        </p:nvGraphicFramePr>
        <p:xfrm>
          <a:off x="1078359" y="231525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Software platform</a:t>
            </a:r>
          </a:p>
          <a:p>
            <a:r>
              <a:rPr lang="en-US" altLang="en-US" sz="2000" b="0" kern="0" dirty="0"/>
              <a:t>CUDA/</a:t>
            </a:r>
            <a:r>
              <a:rPr lang="en-US" altLang="en-US" sz="2000" b="0" kern="0" dirty="0" err="1"/>
              <a:t>Numpy</a:t>
            </a:r>
            <a:r>
              <a:rPr lang="en-US" altLang="en-US" sz="2000" b="0" kern="0" dirty="0"/>
              <a:t>/Pandas/</a:t>
            </a:r>
            <a:r>
              <a:rPr lang="en-US" altLang="en-US" sz="2000" b="0" kern="0" dirty="0" err="1"/>
              <a:t>Tensorflow</a:t>
            </a:r>
            <a:r>
              <a:rPr lang="en-US" altLang="en-US" sz="2000" b="0" kern="0" dirty="0"/>
              <a:t>/python/</a:t>
            </a:r>
            <a:r>
              <a:rPr lang="en-US" altLang="en-US" sz="2000" b="0" kern="0" dirty="0" err="1"/>
              <a:t>Jupyter</a:t>
            </a:r>
            <a:r>
              <a:rPr lang="en-US" altLang="en-US" sz="2000" b="0" kern="0" dirty="0"/>
              <a:t> Notebook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65494" y="20298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 dirty="0"/>
              <a:t>Big Data Platform</a:t>
            </a:r>
          </a:p>
        </p:txBody>
      </p:sp>
    </p:spTree>
    <p:extLst>
      <p:ext uri="{BB962C8B-B14F-4D97-AF65-F5344CB8AC3E}">
        <p14:creationId xmlns:p14="http://schemas.microsoft.com/office/powerpoint/2010/main" val="39304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Python and </a:t>
            </a:r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IPython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9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</a:t>
                </a:r>
                <a:r>
                  <a:rPr lang="en-GB" sz="2800" dirty="0" err="1"/>
                  <a:t>Matlab</a:t>
                </a:r>
                <a:r>
                  <a:rPr lang="en-GB" sz="2800" dirty="0"/>
                  <a:t>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1. readable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use tab, no need to use ‘end’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20% short in implementation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2. Beautiful syntax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0-based index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use [] for index, () for function call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3. OOP in python is simple and elegant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4. More efficient, and better parallel and devices support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  <a:blipFill rotWithShape="0">
                <a:blip r:embed="rId3"/>
                <a:stretch>
                  <a:fillRect l="-1481" t="-1180" b="-1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54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</a:t>
                </a:r>
                <a:r>
                  <a:rPr lang="en-GB" sz="2800" dirty="0" err="1"/>
                  <a:t>Matlab</a:t>
                </a:r>
                <a:r>
                  <a:rPr lang="en-GB" sz="2800" dirty="0"/>
                  <a:t>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5. Free and open-source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debug from 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canopy and anaconda (with N,P,M)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support by any developer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6. </a:t>
                </a:r>
                <a:r>
                  <a:rPr lang="en-GB" sz="2800" dirty="0" err="1"/>
                  <a:t>Visualizaion</a:t>
                </a:r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err="1"/>
                  <a:t>matplotlib</a:t>
                </a:r>
                <a:r>
                  <a:rPr lang="en-GB" sz="2800" dirty="0"/>
                  <a:t> academic level 2/3-D graph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QT, Traits, </a:t>
                </a:r>
                <a:r>
                  <a:rPr lang="en-GB" sz="2800" dirty="0" err="1"/>
                  <a:t>Wx</a:t>
                </a:r>
                <a:r>
                  <a:rPr lang="en-GB" sz="2800" dirty="0"/>
                  <a:t> create production level UI	Chaco create interactive graph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  <a:blipFill rotWithShape="0">
                <a:blip r:embed="rId3"/>
                <a:stretch>
                  <a:fillRect l="-1556" t="-1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Pro: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Beautiful visualization with ggplot2,ggvis,googlevis and </a:t>
                </a:r>
                <a:r>
                  <a:rPr lang="en-GB" sz="2800" dirty="0" err="1"/>
                  <a:t>rCharts</a:t>
                </a:r>
                <a:endParaRPr lang="en-GB" sz="2800" dirty="0"/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Huge ecosystem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Quick to use if package available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No need to learn programming</a:t>
                </a:r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GB" sz="1200" dirty="0"/>
                  <a:t>No OOP, No database, No parallel programming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But, not efficient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Not easy to automate workflow, and reuse code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b="-3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err="1"/>
                  <a:t>Ipython</a:t>
                </a:r>
                <a:r>
                  <a:rPr lang="en-GB" sz="2400" dirty="0"/>
                  <a:t> Notebook, super readable research notes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Easy to automate workflow, reuse code: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Multi purpose language, can merge differing </a:t>
                </a:r>
                <a:r>
                  <a:rPr lang="en-GB" sz="2400" dirty="0" err="1"/>
                  <a:t>backgrounp</a:t>
                </a:r>
                <a:r>
                  <a:rPr lang="en-GB" sz="2400" dirty="0"/>
                  <a:t>, perfect for team play.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General purpose language, production level quality, easy to test, guarantee the reusable and dependable.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Extendable for DIY algorithms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Much more efficient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 words of Tutorial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0121"/>
            <a:ext cx="8229600" cy="5787142"/>
          </a:xfrm>
        </p:spPr>
        <p:txBody>
          <a:bodyPr/>
          <a:lstStyle/>
          <a:p>
            <a:r>
              <a:rPr lang="en-US" altLang="en-US" sz="2400" b="0" dirty="0"/>
              <a:t>B</a:t>
            </a:r>
            <a:r>
              <a:rPr lang="en-US" altLang="zh-CN" sz="2400" b="0" dirty="0"/>
              <a:t>ig Data Platform in our group</a:t>
            </a:r>
          </a:p>
          <a:p>
            <a:r>
              <a:rPr lang="en-US" altLang="en-US" sz="2400" b="0" dirty="0"/>
              <a:t>T</a:t>
            </a:r>
            <a:r>
              <a:rPr lang="en-US" altLang="zh-CN" sz="2400" b="0" dirty="0"/>
              <a:t>ime Saving = Time spent on worthy things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6424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5326282"/>
          </a:xfrm>
        </p:spPr>
        <p:txBody>
          <a:bodyPr/>
          <a:lstStyle/>
          <a:p>
            <a:r>
              <a:rPr lang="en-GB" dirty="0"/>
              <a:t>Suggest:</a:t>
            </a:r>
          </a:p>
          <a:p>
            <a:r>
              <a:rPr lang="en-GB" dirty="0"/>
              <a:t>Result-flow, one-off tasks use R/M</a:t>
            </a:r>
          </a:p>
          <a:p>
            <a:pPr lvl="1"/>
            <a:r>
              <a:rPr lang="en-GB" dirty="0"/>
              <a:t>Analyse correlations</a:t>
            </a:r>
          </a:p>
          <a:p>
            <a:pPr lvl="1"/>
            <a:r>
              <a:rPr lang="en-GB" dirty="0"/>
              <a:t>Decompose load profiles</a:t>
            </a:r>
          </a:p>
          <a:p>
            <a:pPr lvl="1"/>
            <a:r>
              <a:rPr lang="en-GB" dirty="0"/>
              <a:t>Probabilistic distribution fit</a:t>
            </a:r>
          </a:p>
          <a:p>
            <a:pPr lvl="1"/>
            <a:r>
              <a:rPr lang="en-GB" dirty="0"/>
              <a:t>Linear regression</a:t>
            </a:r>
          </a:p>
          <a:p>
            <a:r>
              <a:rPr lang="en-GB" dirty="0"/>
              <a:t>Data-flow, complex, multi-stage task, P</a:t>
            </a:r>
          </a:p>
          <a:p>
            <a:pPr lvl="1"/>
            <a:r>
              <a:rPr lang="en-GB" dirty="0"/>
              <a:t>Novel and complex algorithms not publically available, such as Deep Learning</a:t>
            </a:r>
          </a:p>
          <a:p>
            <a:pPr lvl="1"/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935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5326282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IPython</a:t>
            </a:r>
            <a:r>
              <a:rPr lang="en-GB" dirty="0"/>
              <a:t> Notebook</a:t>
            </a:r>
          </a:p>
          <a:p>
            <a:pPr lvl="1"/>
            <a:r>
              <a:rPr lang="en-GB" sz="1800" dirty="0" err="1">
                <a:solidFill>
                  <a:srgbClr val="00B0F0"/>
                </a:solidFill>
              </a:rPr>
              <a:t>Jupyter</a:t>
            </a:r>
            <a:r>
              <a:rPr lang="en-GB" sz="1800" dirty="0">
                <a:solidFill>
                  <a:srgbClr val="00B0F0"/>
                </a:solidFill>
              </a:rPr>
              <a:t> notebook: Interactive programming</a:t>
            </a:r>
          </a:p>
          <a:p>
            <a:pPr lvl="1"/>
            <a:r>
              <a:rPr lang="en-GB" dirty="0"/>
              <a:t>Data types</a:t>
            </a:r>
          </a:p>
          <a:p>
            <a:pPr lvl="1"/>
            <a:r>
              <a:rPr lang="en-GB" dirty="0"/>
              <a:t>Containers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r>
              <a:rPr lang="en-GB" dirty="0"/>
              <a:t>Classes</a:t>
            </a:r>
          </a:p>
          <a:p>
            <a:pPr lvl="1"/>
            <a:endParaRPr lang="en-GB" dirty="0"/>
          </a:p>
          <a:p>
            <a:pPr lvl="1"/>
            <a:r>
              <a:rPr lang="en-GB" sz="1800" dirty="0" err="1">
                <a:solidFill>
                  <a:srgbClr val="00B0F0"/>
                </a:solidFill>
              </a:rPr>
              <a:t>Numpy</a:t>
            </a:r>
            <a:endParaRPr lang="en-GB" sz="1800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Array</a:t>
            </a:r>
            <a:endParaRPr lang="en-GB" sz="1400" dirty="0"/>
          </a:p>
          <a:p>
            <a:pPr lvl="1"/>
            <a:r>
              <a:rPr lang="en-GB" dirty="0"/>
              <a:t>Array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1"/>
            <a:r>
              <a:rPr lang="en-GB" dirty="0" err="1">
                <a:solidFill>
                  <a:srgbClr val="00B0F0"/>
                </a:solidFill>
              </a:rPr>
              <a:t>Matplotlib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16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Example 1</a:t>
            </a:r>
          </a:p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Python basics with notebook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Basics of </a:t>
            </a:r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Tensorflow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11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69170" y="202980"/>
            <a:ext cx="6400800" cy="304800"/>
          </a:xfrm>
        </p:spPr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04144"/>
            <a:ext cx="7886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pPr marL="514350" indent="-514350">
              <a:buAutoNum type="arabicPeriod"/>
            </a:pPr>
            <a:r>
              <a:rPr lang="en-GB" dirty="0"/>
              <a:t>Model specification:</a:t>
            </a:r>
          </a:p>
          <a:p>
            <a:pPr marL="914400" lvl="1" indent="-514350">
              <a:buAutoNum type="arabicPeriod"/>
            </a:pPr>
            <a:r>
              <a:rPr lang="en-GB" dirty="0"/>
              <a:t>Configuration files (</a:t>
            </a:r>
            <a:r>
              <a:rPr lang="en-GB" dirty="0" err="1"/>
              <a:t>Caffe</a:t>
            </a:r>
            <a:r>
              <a:rPr lang="en-GB" dirty="0"/>
              <a:t>, CNTK, etc.)</a:t>
            </a:r>
          </a:p>
          <a:p>
            <a:pPr marL="914400" lvl="1" indent="-514350">
              <a:buAutoNum type="arabicPeriod"/>
            </a:pPr>
            <a:r>
              <a:rPr lang="en-GB" dirty="0"/>
              <a:t>Generate by program (Torch, </a:t>
            </a:r>
            <a:r>
              <a:rPr lang="en-GB" dirty="0" err="1"/>
              <a:t>Tensorflow</a:t>
            </a:r>
            <a:r>
              <a:rPr lang="en-GB" dirty="0"/>
              <a:t>, </a:t>
            </a:r>
            <a:r>
              <a:rPr lang="en-GB" dirty="0" err="1"/>
              <a:t>Theano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r>
              <a:rPr lang="en-GB" dirty="0"/>
              <a:t>Interface Language:</a:t>
            </a:r>
          </a:p>
          <a:p>
            <a:pPr marL="914400" lvl="1" indent="-514350">
              <a:buAutoNum type="arabicPeriod"/>
            </a:pPr>
            <a:r>
              <a:rPr lang="en-GB" dirty="0"/>
              <a:t>Python: </a:t>
            </a:r>
            <a:r>
              <a:rPr lang="en-GB" dirty="0" err="1"/>
              <a:t>Theano</a:t>
            </a:r>
            <a:r>
              <a:rPr lang="en-GB" dirty="0"/>
              <a:t>, </a:t>
            </a:r>
            <a:r>
              <a:rPr lang="en-GB" dirty="0" err="1"/>
              <a:t>Tensorflow</a:t>
            </a:r>
            <a:endParaRPr lang="en-GB" dirty="0"/>
          </a:p>
          <a:p>
            <a:pPr marL="914400" lvl="1" indent="-514350">
              <a:buAutoNum type="arabicPeriod"/>
            </a:pPr>
            <a:r>
              <a:rPr lang="en-GB" dirty="0" err="1"/>
              <a:t>Lua</a:t>
            </a:r>
            <a:r>
              <a:rPr lang="en-GB" dirty="0"/>
              <a:t>: Torch</a:t>
            </a:r>
          </a:p>
          <a:p>
            <a:pPr marL="914400" lvl="1" indent="-514350">
              <a:buAutoNum type="arabicPeriod"/>
            </a:pPr>
            <a:r>
              <a:rPr lang="en-GB" dirty="0"/>
              <a:t>Java: DL4J</a:t>
            </a:r>
          </a:p>
          <a:p>
            <a:pPr marL="914400" lvl="1" indent="-514350">
              <a:buAutoNum type="arabicPeriod"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37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 of </a:t>
            </a:r>
            <a:r>
              <a:rPr lang="en-GB" dirty="0" err="1"/>
              <a:t>Tensorflow</a:t>
            </a:r>
            <a:endParaRPr lang="en-GB" dirty="0"/>
          </a:p>
          <a:p>
            <a:pPr lvl="1"/>
            <a:r>
              <a:rPr lang="en-GB" dirty="0"/>
              <a:t>Python (Usain Bolt in Data Science)</a:t>
            </a:r>
          </a:p>
          <a:p>
            <a:pPr lvl="2"/>
            <a:r>
              <a:rPr lang="en-GB" dirty="0"/>
              <a:t>Data manipulation packages: </a:t>
            </a:r>
            <a:r>
              <a:rPr lang="en-GB" dirty="0" err="1"/>
              <a:t>numpy,pandas</a:t>
            </a:r>
            <a:r>
              <a:rPr lang="en-GB" dirty="0"/>
              <a:t>…</a:t>
            </a:r>
          </a:p>
          <a:p>
            <a:pPr lvl="2"/>
            <a:r>
              <a:rPr lang="en-GB" dirty="0"/>
              <a:t>More efficient than other script language: R</a:t>
            </a:r>
          </a:p>
          <a:p>
            <a:pPr lvl="2"/>
            <a:r>
              <a:rPr lang="en-GB" dirty="0"/>
              <a:t>Glue language, most portable language, most comprehensive.</a:t>
            </a:r>
          </a:p>
          <a:p>
            <a:pPr lvl="1"/>
            <a:r>
              <a:rPr lang="en-GB" dirty="0"/>
              <a:t>Support </a:t>
            </a:r>
            <a:r>
              <a:rPr lang="en-GB" dirty="0" err="1"/>
              <a:t>Ipython</a:t>
            </a:r>
            <a:r>
              <a:rPr lang="en-GB" dirty="0"/>
              <a:t> (interactive programming, easy to record experiments)</a:t>
            </a:r>
          </a:p>
          <a:p>
            <a:pPr lvl="1"/>
            <a:r>
              <a:rPr lang="en-GB" dirty="0"/>
              <a:t>GPU support and easy setting.</a:t>
            </a:r>
          </a:p>
          <a:p>
            <a:pPr lvl="1"/>
            <a:r>
              <a:rPr lang="en-GB" dirty="0"/>
              <a:t>Graph computing, easy to extend network model</a:t>
            </a:r>
          </a:p>
          <a:p>
            <a:pPr lvl="1"/>
            <a:r>
              <a:rPr lang="en-GB" dirty="0"/>
              <a:t>Support by Google team, reliable.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76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5" y="1393535"/>
            <a:ext cx="7753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8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222375"/>
            <a:ext cx="8343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5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31940"/>
            <a:ext cx="8001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787142"/>
          </a:xfrm>
        </p:spPr>
        <p:txBody>
          <a:bodyPr/>
          <a:lstStyle/>
          <a:p>
            <a:r>
              <a:rPr lang="en-US" altLang="en-US" sz="2400" b="0" dirty="0"/>
              <a:t>Workstation Guide</a:t>
            </a:r>
          </a:p>
          <a:p>
            <a:r>
              <a:rPr lang="en-US" altLang="en-US" sz="2400" b="0" dirty="0"/>
              <a:t>Python and </a:t>
            </a:r>
            <a:r>
              <a:rPr lang="en-US" altLang="en-US" sz="2400" b="0" dirty="0" err="1"/>
              <a:t>IPython</a:t>
            </a:r>
            <a:endParaRPr lang="en-US" altLang="en-US" sz="2400" b="0" dirty="0"/>
          </a:p>
          <a:p>
            <a:r>
              <a:rPr lang="en-US" altLang="en-US" sz="2400" b="0" dirty="0"/>
              <a:t>Basics of </a:t>
            </a:r>
            <a:r>
              <a:rPr lang="en-US" altLang="en-US" sz="2400" b="0" dirty="0" err="1"/>
              <a:t>Tensorflow</a:t>
            </a:r>
            <a:endParaRPr lang="en-US" altLang="en-US" sz="2400" b="0" dirty="0"/>
          </a:p>
          <a:p>
            <a:r>
              <a:rPr lang="en-US" altLang="en-US" sz="2400" b="0" dirty="0"/>
              <a:t>Advances of </a:t>
            </a:r>
            <a:r>
              <a:rPr lang="en-US" altLang="en-US" sz="2400" b="0" dirty="0" err="1"/>
              <a:t>Tensorflow</a:t>
            </a:r>
            <a:endParaRPr lang="en-US" altLang="en-US" sz="2400" b="0" dirty="0"/>
          </a:p>
          <a:p>
            <a:r>
              <a:rPr lang="en-US" altLang="en-US" sz="2400" b="0" dirty="0"/>
              <a:t>Code Example Reading: DRNN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274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300162"/>
            <a:ext cx="8191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3950"/>
            <a:ext cx="8229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9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47762"/>
            <a:ext cx="8172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78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23965"/>
            <a:ext cx="7410450" cy="4219575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0939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008015"/>
            <a:ext cx="7629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0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85560"/>
            <a:ext cx="7724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77585"/>
            <a:ext cx="7762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2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071563"/>
            <a:ext cx="7781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0" y="817460"/>
            <a:ext cx="76962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Workstation</a:t>
            </a:r>
          </a:p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Guide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1470345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6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855865"/>
            <a:ext cx="78771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1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779055"/>
            <a:ext cx="7867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9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779055"/>
            <a:ext cx="7915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6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047890"/>
            <a:ext cx="7905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4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470345"/>
            <a:ext cx="7515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8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390650"/>
            <a:ext cx="8201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7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338262"/>
            <a:ext cx="7515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2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470345"/>
            <a:ext cx="7810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171575"/>
            <a:ext cx="7534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Remote Connection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7880" y="1520121"/>
            <a:ext cx="8229600" cy="578714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Note 1: desktop only controlled by one person at a time, but programs with multiple users can run as </a:t>
            </a:r>
            <a:r>
              <a:rPr lang="en-US" altLang="en-US" sz="1800" b="0" dirty="0" err="1"/>
              <a:t>backends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linux</a:t>
            </a:r>
            <a:r>
              <a:rPr lang="en-US" altLang="en-US" sz="1800" b="0" dirty="0"/>
              <a:t> version support multiple users with desktop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Note 2: off campus need to connect to VPN first. VPN set up can be found at </a:t>
            </a:r>
            <a:r>
              <a:rPr lang="en-US" altLang="en-US" sz="1800" b="0" dirty="0">
                <a:solidFill>
                  <a:srgbClr val="FF0000"/>
                </a:solidFill>
              </a:rPr>
              <a:t>http://www.bath.ac.uk/bucs/networking/connectfromhome/vpn</a:t>
            </a:r>
            <a:r>
              <a:rPr lang="en-US" altLang="en-US" sz="1800" b="0" dirty="0"/>
              <a:t>/</a:t>
            </a:r>
          </a:p>
          <a:p>
            <a:pPr marL="0" indent="0">
              <a:buNone/>
            </a:pP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Call out ‘Run’ box: ‘</a:t>
            </a:r>
            <a:r>
              <a:rPr lang="en-US" altLang="en-US" sz="1800" b="0" dirty="0">
                <a:solidFill>
                  <a:srgbClr val="FF0000"/>
                </a:solidFill>
              </a:rPr>
              <a:t>win + x</a:t>
            </a:r>
            <a:r>
              <a:rPr lang="en-US" altLang="en-US" sz="1800" b="0" dirty="0"/>
              <a:t>’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Run ‘</a:t>
            </a:r>
            <a:r>
              <a:rPr lang="en-US" altLang="en-US" sz="1800" b="0" dirty="0" err="1">
                <a:solidFill>
                  <a:srgbClr val="FF0000"/>
                </a:solidFill>
              </a:rPr>
              <a:t>mstsc</a:t>
            </a:r>
            <a:r>
              <a:rPr lang="en-US" altLang="en-US" sz="1800" b="0" dirty="0"/>
              <a:t>’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Hostname: </a:t>
            </a:r>
            <a:r>
              <a:rPr lang="en-US" altLang="en-US" sz="1800" b="0" dirty="0">
                <a:solidFill>
                  <a:srgbClr val="FF0000"/>
                </a:solidFill>
              </a:rPr>
              <a:t>eepc-0104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1985" y="1114292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About remote working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41985" y="3467405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Windows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Windows (workstation)</a:t>
            </a:r>
            <a:endParaRPr lang="en-US" altLang="en-US" sz="1800" b="0" kern="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385887"/>
            <a:ext cx="765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1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14437"/>
            <a:ext cx="7715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0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Advances of </a:t>
            </a:r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Tensorflow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  <a:p>
            <a:pPr algn="ctr" eaLnBrk="1" hangingPunct="1"/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8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176337"/>
            <a:ext cx="715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9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947737"/>
            <a:ext cx="6438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9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981075"/>
            <a:ext cx="6877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6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076325"/>
            <a:ext cx="6419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5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Examples 2</a:t>
            </a:r>
          </a:p>
          <a:p>
            <a:pPr algn="ctr" eaLnBrk="1" hangingPunct="1"/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Mnist</a:t>
            </a:r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 with 3 version imps.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Remote Connection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7880" y="1567761"/>
            <a:ext cx="8229600" cy="27061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Preinstall 1: </a:t>
            </a:r>
            <a:r>
              <a:rPr lang="en-US" altLang="en-US" sz="1800" b="0" dirty="0" err="1"/>
              <a:t>Xming</a:t>
            </a: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Preinstall 2: Kitty (Windows version of Putty)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Preinstall 3: </a:t>
            </a:r>
            <a:r>
              <a:rPr lang="en-US" altLang="en-US" sz="1800" b="0" dirty="0" err="1"/>
              <a:t>firefox</a:t>
            </a:r>
            <a:r>
              <a:rPr lang="en-US" altLang="en-US" sz="1800" b="0" dirty="0"/>
              <a:t> (default explorer at </a:t>
            </a:r>
            <a:r>
              <a:rPr lang="en-US" altLang="en-US" sz="1800" b="0" dirty="0" err="1"/>
              <a:t>Xubuntu</a:t>
            </a:r>
            <a:r>
              <a:rPr lang="en-US" altLang="en-US" sz="1800" b="0" dirty="0"/>
              <a:t>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Run </a:t>
            </a:r>
            <a:r>
              <a:rPr lang="en-US" altLang="en-US" sz="1800" b="0" dirty="0" err="1"/>
              <a:t>Xlaunch</a:t>
            </a:r>
            <a:r>
              <a:rPr lang="en-US" altLang="en-US" sz="1800" b="0" dirty="0"/>
              <a:t>, keep clicking next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Run </a:t>
            </a:r>
            <a:r>
              <a:rPr lang="en-US" altLang="en-US" sz="1800" b="0" dirty="0" err="1"/>
              <a:t>KiTTy</a:t>
            </a:r>
            <a:r>
              <a:rPr lang="en-US" altLang="en-US" sz="1800" b="0" dirty="0"/>
              <a:t>, hostname: </a:t>
            </a:r>
            <a:r>
              <a:rPr lang="en-US" altLang="en-US" sz="1800" b="0" dirty="0">
                <a:solidFill>
                  <a:srgbClr val="FF0000"/>
                </a:solidFill>
              </a:rPr>
              <a:t>eepc-0104</a:t>
            </a:r>
            <a:r>
              <a:rPr lang="en-US" altLang="en-US" sz="1800" b="0" dirty="0"/>
              <a:t>, SSH </a:t>
            </a:r>
            <a:r>
              <a:rPr lang="en-US" altLang="en-US" sz="1800" b="0" dirty="0">
                <a:sym typeface="Wingdings" panose="05000000000000000000" pitchFamily="2" charset="2"/>
              </a:rPr>
              <a:t> X11  enabled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26111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Windows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</a:t>
            </a:r>
            <a:r>
              <a:rPr lang="en-US" altLang="en-US" sz="1800" b="0" kern="0" dirty="0" err="1">
                <a:sym typeface="Wingdings" panose="05000000000000000000" pitchFamily="2" charset="2"/>
              </a:rPr>
              <a:t>Xubuntu</a:t>
            </a:r>
            <a:r>
              <a:rPr lang="en-US" altLang="en-US" sz="1800" b="0" kern="0" dirty="0">
                <a:sym typeface="Wingdings" panose="05000000000000000000" pitchFamily="2" charset="2"/>
              </a:rPr>
              <a:t> (workstation)</a:t>
            </a:r>
            <a:endParaRPr lang="en-US" altLang="en-US" sz="1800" b="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800" y="4332789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Linux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</a:t>
            </a:r>
            <a:r>
              <a:rPr lang="en-US" altLang="en-US" sz="1800" b="0" kern="0" dirty="0" err="1">
                <a:sym typeface="Wingdings" panose="05000000000000000000" pitchFamily="2" charset="2"/>
              </a:rPr>
              <a:t>Xubuntu</a:t>
            </a:r>
            <a:r>
              <a:rPr lang="en-US" altLang="en-US" sz="1800" b="0" kern="0" dirty="0">
                <a:sym typeface="Wingdings" panose="05000000000000000000" pitchFamily="2" charset="2"/>
              </a:rPr>
              <a:t> (workstation)</a:t>
            </a:r>
            <a:endParaRPr lang="en-US" altLang="en-US" sz="1800" b="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6950" y="4811580"/>
            <a:ext cx="8229600" cy="270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en-US" sz="1800" b="0" kern="0" dirty="0"/>
              <a:t>Preinstall 1: Putty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 err="1"/>
              <a:t>Sudo</a:t>
            </a:r>
            <a:r>
              <a:rPr lang="en-US" altLang="en-US" sz="1800" b="0" kern="0" dirty="0"/>
              <a:t> apt-get update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 err="1"/>
              <a:t>Sudo</a:t>
            </a:r>
            <a:r>
              <a:rPr lang="en-US" altLang="en-US" sz="1800" b="0" kern="0" dirty="0"/>
              <a:t> apt-get install putty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/>
              <a:t>Run ‘putty’ at terminal</a:t>
            </a:r>
          </a:p>
        </p:txBody>
      </p:sp>
    </p:spTree>
    <p:extLst>
      <p:ext uri="{BB962C8B-B14F-4D97-AF65-F5344CB8AC3E}">
        <p14:creationId xmlns:p14="http://schemas.microsoft.com/office/powerpoint/2010/main" val="6678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1032939"/>
            <a:ext cx="7585250" cy="5162009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372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932675"/>
            <a:ext cx="5381625" cy="331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0" y="3275380"/>
            <a:ext cx="4362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Start working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47890"/>
            <a:ext cx="8229600" cy="56335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0" dirty="0"/>
              <a:t>1. Either at kitty/putty terminal or open a terminal: ‘</a:t>
            </a:r>
            <a:r>
              <a:rPr lang="en-US" altLang="en-US" sz="1800" b="0" dirty="0">
                <a:solidFill>
                  <a:srgbClr val="FF0000"/>
                </a:solidFill>
              </a:rPr>
              <a:t>Ctrl + Alt + T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2. Change into shared drive D: ‘</a:t>
            </a:r>
            <a:r>
              <a:rPr lang="en-US" altLang="en-US" sz="1800" b="0" dirty="0">
                <a:solidFill>
                  <a:srgbClr val="FF0000"/>
                </a:solidFill>
              </a:rPr>
              <a:t>cd /</a:t>
            </a:r>
            <a:r>
              <a:rPr lang="en-US" altLang="en-US" sz="1800" b="0" dirty="0" err="1">
                <a:solidFill>
                  <a:srgbClr val="FF0000"/>
                </a:solidFill>
              </a:rPr>
              <a:t>mnt</a:t>
            </a:r>
            <a:r>
              <a:rPr lang="en-US" altLang="en-US" sz="1800" b="0" dirty="0">
                <a:solidFill>
                  <a:srgbClr val="FF0000"/>
                </a:solidFill>
              </a:rPr>
              <a:t>/D’ + ‘tab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3. Change into project directory: ‘</a:t>
            </a:r>
            <a:r>
              <a:rPr lang="en-US" altLang="en-US" sz="1800" b="0" dirty="0">
                <a:solidFill>
                  <a:srgbClr val="FF0000"/>
                </a:solidFill>
              </a:rPr>
              <a:t>cd </a:t>
            </a:r>
            <a:r>
              <a:rPr lang="en-US" altLang="en-US" sz="1800" b="0" dirty="0" err="1">
                <a:solidFill>
                  <a:srgbClr val="FF0000"/>
                </a:solidFill>
              </a:rPr>
              <a:t>github</a:t>
            </a:r>
            <a:r>
              <a:rPr lang="en-US" altLang="en-US" sz="1800" b="0" dirty="0">
                <a:solidFill>
                  <a:srgbClr val="FF0000"/>
                </a:solidFill>
              </a:rPr>
              <a:t>/’</a:t>
            </a:r>
          </a:p>
          <a:p>
            <a:pPr marL="0" indent="0">
              <a:buNone/>
            </a:pPr>
            <a:r>
              <a:rPr lang="en-US" altLang="en-US" sz="1800" b="0" dirty="0"/>
              <a:t>4. Initiate TF platform: </a:t>
            </a:r>
            <a:r>
              <a:rPr lang="en-US" altLang="en-US" sz="1800" b="0" dirty="0">
                <a:solidFill>
                  <a:srgbClr val="FF0000"/>
                </a:solidFill>
              </a:rPr>
              <a:t>‘source activate </a:t>
            </a:r>
            <a:r>
              <a:rPr lang="en-US" altLang="en-US" sz="1800" b="0" dirty="0" err="1">
                <a:solidFill>
                  <a:srgbClr val="FF0000"/>
                </a:solidFill>
              </a:rPr>
              <a:t>tensorflow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5. open </a:t>
            </a:r>
            <a:r>
              <a:rPr lang="en-US" altLang="en-US" sz="1800" b="0" dirty="0" err="1"/>
              <a:t>Jupyter</a:t>
            </a:r>
            <a:r>
              <a:rPr lang="en-US" altLang="en-US" sz="1800" b="0" dirty="0"/>
              <a:t> notebook </a:t>
            </a:r>
            <a:r>
              <a:rPr lang="en-US" altLang="en-US" sz="1800" b="0" dirty="0">
                <a:solidFill>
                  <a:srgbClr val="FF0000"/>
                </a:solidFill>
              </a:rPr>
              <a:t>‘</a:t>
            </a:r>
            <a:r>
              <a:rPr lang="en-US" altLang="en-US" sz="1800" b="0" dirty="0" err="1">
                <a:solidFill>
                  <a:srgbClr val="FF0000"/>
                </a:solidFill>
              </a:rPr>
              <a:t>jupyter</a:t>
            </a:r>
            <a:r>
              <a:rPr lang="en-US" altLang="en-US" sz="1800" b="0" dirty="0">
                <a:solidFill>
                  <a:srgbClr val="FF0000"/>
                </a:solidFill>
              </a:rPr>
              <a:t> notebook</a:t>
            </a:r>
            <a:r>
              <a:rPr lang="en-US" altLang="en-US" sz="1800" b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23653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30"/>
  <p:tag name="DEFAULTHEIGHT" val="446"/>
  <p:tag name="DEFAULTDISPLAYSOURCE" val="\documentclass{article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5_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untitled 1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12050</TotalTime>
  <Words>2587</Words>
  <Application>Microsoft Office PowerPoint</Application>
  <PresentationFormat>全屏显示(4:3)</PresentationFormat>
  <Paragraphs>327</Paragraphs>
  <Slides>57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宋体</vt:lpstr>
      <vt:lpstr>Arial</vt:lpstr>
      <vt:lpstr>Cambria Math</vt:lpstr>
      <vt:lpstr>Helvetica</vt:lpstr>
      <vt:lpstr>Pristina</vt:lpstr>
      <vt:lpstr>Times</vt:lpstr>
      <vt:lpstr>Wingdings</vt:lpstr>
      <vt:lpstr>5_untitled 1</vt:lpstr>
      <vt:lpstr>Heng Shi University of Bath</vt:lpstr>
      <vt:lpstr>Key words of Tutorial</vt:lpstr>
      <vt:lpstr>Contents</vt:lpstr>
      <vt:lpstr>PowerPoint 演示文稿</vt:lpstr>
      <vt:lpstr>Remote Connection</vt:lpstr>
      <vt:lpstr>Remote Connection</vt:lpstr>
      <vt:lpstr>PowerPoint 演示文稿</vt:lpstr>
      <vt:lpstr>PowerPoint 演示文稿</vt:lpstr>
      <vt:lpstr>Start working</vt:lpstr>
      <vt:lpstr>PowerPoint 演示文稿</vt:lpstr>
      <vt:lpstr>PowerPoint 演示文稿</vt:lpstr>
      <vt:lpstr>Big Data Platform</vt:lpstr>
      <vt:lpstr>Big Data Platform</vt:lpstr>
      <vt:lpstr>PowerPoint 演示文稿</vt:lpstr>
      <vt:lpstr>PowerPoint 演示文稿</vt:lpstr>
      <vt:lpstr>Python and IPython</vt:lpstr>
      <vt:lpstr>Python and IPython</vt:lpstr>
      <vt:lpstr>Python and IPython</vt:lpstr>
      <vt:lpstr>Python and IPython</vt:lpstr>
      <vt:lpstr>Python and IPython</vt:lpstr>
      <vt:lpstr>Python and IPython</vt:lpstr>
      <vt:lpstr>PowerPoint 演示文稿</vt:lpstr>
      <vt:lpstr>PowerPoint 演示文稿</vt:lpstr>
      <vt:lpstr>Why Tensorflow</vt:lpstr>
      <vt:lpstr>Why Tensorflow</vt:lpstr>
      <vt:lpstr>Why Tensorflow</vt:lpstr>
      <vt:lpstr>Why Tensorflow</vt:lpstr>
      <vt:lpstr>Why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PowerPoint 演示文稿</vt:lpstr>
      <vt:lpstr>Basics of Tensorflow</vt:lpstr>
      <vt:lpstr>Basics of Tensorflow</vt:lpstr>
      <vt:lpstr>Basics of Tensorflow</vt:lpstr>
      <vt:lpstr>Basics of Tensorflow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shi heng</cp:lastModifiedBy>
  <cp:revision>376</cp:revision>
  <dcterms:created xsi:type="dcterms:W3CDTF">2006-04-24T00:02:39Z</dcterms:created>
  <dcterms:modified xsi:type="dcterms:W3CDTF">2016-09-12T23:56:15Z</dcterms:modified>
</cp:coreProperties>
</file>