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77" r:id="rId4"/>
    <p:sldId id="276" r:id="rId5"/>
    <p:sldId id="258" r:id="rId6"/>
    <p:sldId id="263" r:id="rId7"/>
    <p:sldId id="278" r:id="rId8"/>
    <p:sldId id="279" r:id="rId9"/>
    <p:sldId id="280" r:id="rId10"/>
    <p:sldId id="281" r:id="rId11"/>
    <p:sldId id="282" r:id="rId12"/>
    <p:sldId id="283" r:id="rId13"/>
    <p:sldId id="275" r:id="rId14"/>
    <p:sldId id="264" r:id="rId15"/>
    <p:sldId id="268" r:id="rId16"/>
    <p:sldId id="269" r:id="rId17"/>
    <p:sldId id="270" r:id="rId18"/>
    <p:sldId id="271" r:id="rId19"/>
    <p:sldId id="272" r:id="rId20"/>
    <p:sldId id="273" r:id="rId21"/>
    <p:sldId id="284" r:id="rId22"/>
    <p:sldId id="285" r:id="rId23"/>
    <p:sldId id="286" r:id="rId24"/>
    <p:sldId id="287" r:id="rId25"/>
    <p:sldId id="288" r:id="rId26"/>
    <p:sldId id="289" r:id="rId27"/>
    <p:sldId id="26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746" autoAdjust="0"/>
  </p:normalViewPr>
  <p:slideViewPr>
    <p:cSldViewPr snapToGrid="0">
      <p:cViewPr varScale="1">
        <p:scale>
          <a:sx n="109" d="100"/>
          <a:sy n="109" d="100"/>
        </p:scale>
        <p:origin x="621"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5CC8CC-8A7B-4EB8-86A9-76A312C5A4EA}" type="datetimeFigureOut">
              <a:rPr lang="en-US" smtClean="0"/>
              <a:t>5/22/2025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FD7F81-1308-4258-A155-FDDD034C7EC7}" type="slidenum">
              <a:rPr lang="en-US" smtClean="0"/>
              <a:t>‹#›</a:t>
            </a:fld>
            <a:endParaRPr lang="en-US"/>
          </a:p>
        </p:txBody>
      </p:sp>
    </p:spTree>
    <p:extLst>
      <p:ext uri="{BB962C8B-B14F-4D97-AF65-F5344CB8AC3E}">
        <p14:creationId xmlns:p14="http://schemas.microsoft.com/office/powerpoint/2010/main" val="2841952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Tree created with first sample id (Key1)</a:t>
            </a:r>
          </a:p>
        </p:txBody>
      </p:sp>
      <p:sp>
        <p:nvSpPr>
          <p:cNvPr id="4" name="Slide Number Placeholder 3"/>
          <p:cNvSpPr>
            <a:spLocks noGrp="1"/>
          </p:cNvSpPr>
          <p:nvPr>
            <p:ph type="sldNum" sz="quarter" idx="5"/>
          </p:nvPr>
        </p:nvSpPr>
        <p:spPr/>
        <p:txBody>
          <a:bodyPr/>
          <a:lstStyle/>
          <a:p>
            <a:fld id="{01FD7F81-1308-4258-A155-FDDD034C7EC7}" type="slidenum">
              <a:rPr lang="en-US" smtClean="0"/>
              <a:t>14</a:t>
            </a:fld>
            <a:endParaRPr lang="en-US"/>
          </a:p>
        </p:txBody>
      </p:sp>
    </p:spTree>
    <p:extLst>
      <p:ext uri="{BB962C8B-B14F-4D97-AF65-F5344CB8AC3E}">
        <p14:creationId xmlns:p14="http://schemas.microsoft.com/office/powerpoint/2010/main" val="29465001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pruned samples added to the newly created node</a:t>
            </a:r>
          </a:p>
        </p:txBody>
      </p:sp>
      <p:sp>
        <p:nvSpPr>
          <p:cNvPr id="4" name="Slide Number Placeholder 3"/>
          <p:cNvSpPr>
            <a:spLocks noGrp="1"/>
          </p:cNvSpPr>
          <p:nvPr>
            <p:ph type="sldNum" sz="quarter" idx="5"/>
          </p:nvPr>
        </p:nvSpPr>
        <p:spPr/>
        <p:txBody>
          <a:bodyPr/>
          <a:lstStyle/>
          <a:p>
            <a:fld id="{01FD7F81-1308-4258-A155-FDDD034C7EC7}" type="slidenum">
              <a:rPr lang="en-US" smtClean="0"/>
              <a:t>23</a:t>
            </a:fld>
            <a:endParaRPr lang="en-US"/>
          </a:p>
        </p:txBody>
      </p:sp>
    </p:spTree>
    <p:extLst>
      <p:ext uri="{BB962C8B-B14F-4D97-AF65-F5344CB8AC3E}">
        <p14:creationId xmlns:p14="http://schemas.microsoft.com/office/powerpoint/2010/main" val="1378550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 pruned samples added back to the parent 1.1.1 node:</a:t>
            </a:r>
          </a:p>
        </p:txBody>
      </p:sp>
      <p:sp>
        <p:nvSpPr>
          <p:cNvPr id="4" name="Slide Number Placeholder 3"/>
          <p:cNvSpPr>
            <a:spLocks noGrp="1"/>
          </p:cNvSpPr>
          <p:nvPr>
            <p:ph type="sldNum" sz="quarter" idx="5"/>
          </p:nvPr>
        </p:nvSpPr>
        <p:spPr/>
        <p:txBody>
          <a:bodyPr/>
          <a:lstStyle/>
          <a:p>
            <a:fld id="{01FD7F81-1308-4258-A155-FDDD034C7EC7}" type="slidenum">
              <a:rPr lang="en-US" smtClean="0"/>
              <a:t>24</a:t>
            </a:fld>
            <a:endParaRPr lang="en-US"/>
          </a:p>
        </p:txBody>
      </p:sp>
    </p:spTree>
    <p:extLst>
      <p:ext uri="{BB962C8B-B14F-4D97-AF65-F5344CB8AC3E}">
        <p14:creationId xmlns:p14="http://schemas.microsoft.com/office/powerpoint/2010/main" val="692394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Maximum internal distance is updated with each addition.</a:t>
            </a:r>
          </a:p>
        </p:txBody>
      </p:sp>
      <p:sp>
        <p:nvSpPr>
          <p:cNvPr id="4" name="Slide Number Placeholder 3"/>
          <p:cNvSpPr>
            <a:spLocks noGrp="1"/>
          </p:cNvSpPr>
          <p:nvPr>
            <p:ph type="sldNum" sz="quarter" idx="5"/>
          </p:nvPr>
        </p:nvSpPr>
        <p:spPr/>
        <p:txBody>
          <a:bodyPr/>
          <a:lstStyle/>
          <a:p>
            <a:fld id="{01FD7F81-1308-4258-A155-FDDD034C7EC7}" type="slidenum">
              <a:rPr lang="en-US" smtClean="0"/>
              <a:t>25</a:t>
            </a:fld>
            <a:endParaRPr lang="en-US"/>
          </a:p>
        </p:txBody>
      </p:sp>
    </p:spTree>
    <p:extLst>
      <p:ext uri="{BB962C8B-B14F-4D97-AF65-F5344CB8AC3E}">
        <p14:creationId xmlns:p14="http://schemas.microsoft.com/office/powerpoint/2010/main" val="2818210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Maximum internal distance is updated with each addition.</a:t>
            </a:r>
          </a:p>
        </p:txBody>
      </p:sp>
      <p:sp>
        <p:nvSpPr>
          <p:cNvPr id="4" name="Slide Number Placeholder 3"/>
          <p:cNvSpPr>
            <a:spLocks noGrp="1"/>
          </p:cNvSpPr>
          <p:nvPr>
            <p:ph type="sldNum" sz="quarter" idx="5"/>
          </p:nvPr>
        </p:nvSpPr>
        <p:spPr/>
        <p:txBody>
          <a:bodyPr/>
          <a:lstStyle/>
          <a:p>
            <a:fld id="{01FD7F81-1308-4258-A155-FDDD034C7EC7}" type="slidenum">
              <a:rPr lang="en-US" smtClean="0"/>
              <a:t>26</a:t>
            </a:fld>
            <a:endParaRPr lang="en-US"/>
          </a:p>
        </p:txBody>
      </p:sp>
    </p:spTree>
    <p:extLst>
      <p:ext uri="{BB962C8B-B14F-4D97-AF65-F5344CB8AC3E}">
        <p14:creationId xmlns:p14="http://schemas.microsoft.com/office/powerpoint/2010/main" val="2290119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Key2 meets all but final threshold against founder Key1, so is added as additional child node 1.1.1.2 to node 1.1.1, updating 1.1.1’s internal distance to 1, the new maximum internal distance</a:t>
            </a:r>
          </a:p>
        </p:txBody>
      </p:sp>
      <p:sp>
        <p:nvSpPr>
          <p:cNvPr id="4" name="Slide Number Placeholder 3"/>
          <p:cNvSpPr>
            <a:spLocks noGrp="1"/>
          </p:cNvSpPr>
          <p:nvPr>
            <p:ph type="sldNum" sz="quarter" idx="5"/>
          </p:nvPr>
        </p:nvSpPr>
        <p:spPr/>
        <p:txBody>
          <a:bodyPr/>
          <a:lstStyle/>
          <a:p>
            <a:fld id="{01FD7F81-1308-4258-A155-FDDD034C7EC7}" type="slidenum">
              <a:rPr lang="en-US" smtClean="0"/>
              <a:t>15</a:t>
            </a:fld>
            <a:endParaRPr lang="en-US"/>
          </a:p>
        </p:txBody>
      </p:sp>
    </p:spTree>
    <p:extLst>
      <p:ext uri="{BB962C8B-B14F-4D97-AF65-F5344CB8AC3E}">
        <p14:creationId xmlns:p14="http://schemas.microsoft.com/office/powerpoint/2010/main" val="1697766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Key3 passes node 1 at threshold 10 against Key1, then passes node 1.1 at thresholds 5 against Key1, then is assessed for inclusion in node 1.1.1 by comparing to child node founders Key1 and Key2.</a:t>
            </a:r>
          </a:p>
        </p:txBody>
      </p:sp>
      <p:sp>
        <p:nvSpPr>
          <p:cNvPr id="4" name="Slide Number Placeholder 3"/>
          <p:cNvSpPr>
            <a:spLocks noGrp="1"/>
          </p:cNvSpPr>
          <p:nvPr>
            <p:ph type="sldNum" sz="quarter" idx="5"/>
          </p:nvPr>
        </p:nvSpPr>
        <p:spPr/>
        <p:txBody>
          <a:bodyPr/>
          <a:lstStyle/>
          <a:p>
            <a:fld id="{01FD7F81-1308-4258-A155-FDDD034C7EC7}" type="slidenum">
              <a:rPr lang="en-US" smtClean="0"/>
              <a:t>16</a:t>
            </a:fld>
            <a:endParaRPr lang="en-US"/>
          </a:p>
        </p:txBody>
      </p:sp>
    </p:spTree>
    <p:extLst>
      <p:ext uri="{BB962C8B-B14F-4D97-AF65-F5344CB8AC3E}">
        <p14:creationId xmlns:p14="http://schemas.microsoft.com/office/powerpoint/2010/main" val="1440322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Key2 matches at the threshold 2, Key3 is permitted to join node 1.1.1, but it’s not an exact match, so it becomes a new leaf node. Maximum distance of the parent node 1.1.1 is updated to 4.</a:t>
            </a:r>
          </a:p>
        </p:txBody>
      </p:sp>
      <p:sp>
        <p:nvSpPr>
          <p:cNvPr id="4" name="Slide Number Placeholder 3"/>
          <p:cNvSpPr>
            <a:spLocks noGrp="1"/>
          </p:cNvSpPr>
          <p:nvPr>
            <p:ph type="sldNum" sz="quarter" idx="5"/>
          </p:nvPr>
        </p:nvSpPr>
        <p:spPr/>
        <p:txBody>
          <a:bodyPr/>
          <a:lstStyle/>
          <a:p>
            <a:fld id="{01FD7F81-1308-4258-A155-FDDD034C7EC7}" type="slidenum">
              <a:rPr lang="en-US" smtClean="0"/>
              <a:t>17</a:t>
            </a:fld>
            <a:endParaRPr lang="en-US"/>
          </a:p>
        </p:txBody>
      </p:sp>
    </p:spTree>
    <p:extLst>
      <p:ext uri="{BB962C8B-B14F-4D97-AF65-F5344CB8AC3E}">
        <p14:creationId xmlns:p14="http://schemas.microsoft.com/office/powerpoint/2010/main" val="3329935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Key4 passes the 10 threshold against node 1 and the 5 threshold against node 1.1, but not the 2 threshold of 1.1.1. Comparing against all child nodes of node 1.1.1 gives a single match to 1.1.1.3 at threshold 0, so Key4 is permitted into node 1.1.1.</a:t>
            </a:r>
          </a:p>
        </p:txBody>
      </p:sp>
      <p:sp>
        <p:nvSpPr>
          <p:cNvPr id="4" name="Slide Number Placeholder 3"/>
          <p:cNvSpPr>
            <a:spLocks noGrp="1"/>
          </p:cNvSpPr>
          <p:nvPr>
            <p:ph type="sldNum" sz="quarter" idx="5"/>
          </p:nvPr>
        </p:nvSpPr>
        <p:spPr/>
        <p:txBody>
          <a:bodyPr/>
          <a:lstStyle/>
          <a:p>
            <a:fld id="{01FD7F81-1308-4258-A155-FDDD034C7EC7}" type="slidenum">
              <a:rPr lang="en-US" smtClean="0"/>
              <a:t>18</a:t>
            </a:fld>
            <a:endParaRPr lang="en-US"/>
          </a:p>
        </p:txBody>
      </p:sp>
    </p:spTree>
    <p:extLst>
      <p:ext uri="{BB962C8B-B14F-4D97-AF65-F5344CB8AC3E}">
        <p14:creationId xmlns:p14="http://schemas.microsoft.com/office/powerpoint/2010/main" val="2141105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Key4 passes the 10 threshold against node 1 and the 5 threshold against node 1.1, but not the 2 threshold of 1.1.1. Comparing against all child nodes of node 1.1.1 gives a single match to 1.1.1.3 at threshold 0, so Key4 is permitted into node 1.1.1.  It is then added to 1.1.1.3, and the outer internal distances updated to the max of 10.</a:t>
            </a:r>
          </a:p>
        </p:txBody>
      </p:sp>
      <p:sp>
        <p:nvSpPr>
          <p:cNvPr id="4" name="Slide Number Placeholder 3"/>
          <p:cNvSpPr>
            <a:spLocks noGrp="1"/>
          </p:cNvSpPr>
          <p:nvPr>
            <p:ph type="sldNum" sz="quarter" idx="5"/>
          </p:nvPr>
        </p:nvSpPr>
        <p:spPr/>
        <p:txBody>
          <a:bodyPr/>
          <a:lstStyle/>
          <a:p>
            <a:fld id="{01FD7F81-1308-4258-A155-FDDD034C7EC7}" type="slidenum">
              <a:rPr lang="en-US" smtClean="0"/>
              <a:t>19</a:t>
            </a:fld>
            <a:endParaRPr lang="en-US"/>
          </a:p>
        </p:txBody>
      </p:sp>
    </p:spTree>
    <p:extLst>
      <p:ext uri="{BB962C8B-B14F-4D97-AF65-F5344CB8AC3E}">
        <p14:creationId xmlns:p14="http://schemas.microsoft.com/office/powerpoint/2010/main" val="2697705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Key5 presents a different condition: equidistant values from two different child nodes.</a:t>
            </a:r>
          </a:p>
        </p:txBody>
      </p:sp>
      <p:sp>
        <p:nvSpPr>
          <p:cNvPr id="4" name="Slide Number Placeholder 3"/>
          <p:cNvSpPr>
            <a:spLocks noGrp="1"/>
          </p:cNvSpPr>
          <p:nvPr>
            <p:ph type="sldNum" sz="quarter" idx="5"/>
          </p:nvPr>
        </p:nvSpPr>
        <p:spPr/>
        <p:txBody>
          <a:bodyPr/>
          <a:lstStyle/>
          <a:p>
            <a:fld id="{01FD7F81-1308-4258-A155-FDDD034C7EC7}" type="slidenum">
              <a:rPr lang="en-US" smtClean="0"/>
              <a:t>20</a:t>
            </a:fld>
            <a:endParaRPr lang="en-US"/>
          </a:p>
        </p:txBody>
      </p:sp>
    </p:spTree>
    <p:extLst>
      <p:ext uri="{BB962C8B-B14F-4D97-AF65-F5344CB8AC3E}">
        <p14:creationId xmlns:p14="http://schemas.microsoft.com/office/powerpoint/2010/main" val="89218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Key5 is added as a new child node to node 1.1.1.</a:t>
            </a:r>
          </a:p>
        </p:txBody>
      </p:sp>
      <p:sp>
        <p:nvSpPr>
          <p:cNvPr id="4" name="Slide Number Placeholder 3"/>
          <p:cNvSpPr>
            <a:spLocks noGrp="1"/>
          </p:cNvSpPr>
          <p:nvPr>
            <p:ph type="sldNum" sz="quarter" idx="5"/>
          </p:nvPr>
        </p:nvSpPr>
        <p:spPr/>
        <p:txBody>
          <a:bodyPr/>
          <a:lstStyle/>
          <a:p>
            <a:fld id="{01FD7F81-1308-4258-A155-FDDD034C7EC7}" type="slidenum">
              <a:rPr lang="en-US" smtClean="0"/>
              <a:t>21</a:t>
            </a:fld>
            <a:endParaRPr lang="en-US"/>
          </a:p>
        </p:txBody>
      </p:sp>
    </p:spTree>
    <p:extLst>
      <p:ext uri="{BB962C8B-B14F-4D97-AF65-F5344CB8AC3E}">
        <p14:creationId xmlns:p14="http://schemas.microsoft.com/office/powerpoint/2010/main" val="2843020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equidistant nodes 1.1.1.1 and 1.1.1.3 are “pruned” from the tree.</a:t>
            </a:r>
          </a:p>
        </p:txBody>
      </p:sp>
      <p:sp>
        <p:nvSpPr>
          <p:cNvPr id="4" name="Slide Number Placeholder 3"/>
          <p:cNvSpPr>
            <a:spLocks noGrp="1"/>
          </p:cNvSpPr>
          <p:nvPr>
            <p:ph type="sldNum" sz="quarter" idx="5"/>
          </p:nvPr>
        </p:nvSpPr>
        <p:spPr/>
        <p:txBody>
          <a:bodyPr/>
          <a:lstStyle/>
          <a:p>
            <a:fld id="{01FD7F81-1308-4258-A155-FDDD034C7EC7}" type="slidenum">
              <a:rPr lang="en-US" smtClean="0"/>
              <a:t>22</a:t>
            </a:fld>
            <a:endParaRPr lang="en-US"/>
          </a:p>
        </p:txBody>
      </p:sp>
    </p:spTree>
    <p:extLst>
      <p:ext uri="{BB962C8B-B14F-4D97-AF65-F5344CB8AC3E}">
        <p14:creationId xmlns:p14="http://schemas.microsoft.com/office/powerpoint/2010/main" val="1869328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8786-C84F-80A0-AD03-D97EC5CD97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555EC6-78EE-2F9E-708F-10227819A0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1B7D48-7053-32BA-BB6C-FFB3E7935E5D}"/>
              </a:ext>
            </a:extLst>
          </p:cNvPr>
          <p:cNvSpPr>
            <a:spLocks noGrp="1"/>
          </p:cNvSpPr>
          <p:nvPr>
            <p:ph type="dt" sz="half" idx="10"/>
          </p:nvPr>
        </p:nvSpPr>
        <p:spPr/>
        <p:txBody>
          <a:bodyPr/>
          <a:lstStyle/>
          <a:p>
            <a:fld id="{A4392EA7-109C-4F57-BF33-FE278C053BEE}" type="datetimeFigureOut">
              <a:rPr lang="en-US" smtClean="0"/>
              <a:t>5/22/2025</a:t>
            </a:fld>
            <a:endParaRPr lang="en-US"/>
          </a:p>
        </p:txBody>
      </p:sp>
      <p:sp>
        <p:nvSpPr>
          <p:cNvPr id="5" name="Footer Placeholder 4">
            <a:extLst>
              <a:ext uri="{FF2B5EF4-FFF2-40B4-BE49-F238E27FC236}">
                <a16:creationId xmlns:a16="http://schemas.microsoft.com/office/drawing/2014/main" id="{5535CF05-4D43-EC55-DC10-214776FE5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8D7C5-ED1A-A29B-0C7A-BF4B6B4B925E}"/>
              </a:ext>
            </a:extLst>
          </p:cNvPr>
          <p:cNvSpPr>
            <a:spLocks noGrp="1"/>
          </p:cNvSpPr>
          <p:nvPr>
            <p:ph type="sldNum" sz="quarter" idx="12"/>
          </p:nvPr>
        </p:nvSpPr>
        <p:spPr/>
        <p:txBody>
          <a:bodyPr/>
          <a:lstStyle/>
          <a:p>
            <a:fld id="{B96BCE33-D635-48D8-8B77-076CC99E62F3}" type="slidenum">
              <a:rPr lang="en-US" smtClean="0"/>
              <a:t>‹#›</a:t>
            </a:fld>
            <a:endParaRPr lang="en-US"/>
          </a:p>
        </p:txBody>
      </p:sp>
    </p:spTree>
    <p:extLst>
      <p:ext uri="{BB962C8B-B14F-4D97-AF65-F5344CB8AC3E}">
        <p14:creationId xmlns:p14="http://schemas.microsoft.com/office/powerpoint/2010/main" val="4069194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22BBB-90E0-9AEB-7772-685E5BDABA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BAFF81E-1F0D-41C2-82F7-ECEDAF5D58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BC287-256E-62A4-196C-616C9E0457AB}"/>
              </a:ext>
            </a:extLst>
          </p:cNvPr>
          <p:cNvSpPr>
            <a:spLocks noGrp="1"/>
          </p:cNvSpPr>
          <p:nvPr>
            <p:ph type="dt" sz="half" idx="10"/>
          </p:nvPr>
        </p:nvSpPr>
        <p:spPr/>
        <p:txBody>
          <a:bodyPr/>
          <a:lstStyle/>
          <a:p>
            <a:fld id="{A4392EA7-109C-4F57-BF33-FE278C053BEE}" type="datetimeFigureOut">
              <a:rPr lang="en-US" smtClean="0"/>
              <a:t>5/22/2025</a:t>
            </a:fld>
            <a:endParaRPr lang="en-US"/>
          </a:p>
        </p:txBody>
      </p:sp>
      <p:sp>
        <p:nvSpPr>
          <p:cNvPr id="5" name="Footer Placeholder 4">
            <a:extLst>
              <a:ext uri="{FF2B5EF4-FFF2-40B4-BE49-F238E27FC236}">
                <a16:creationId xmlns:a16="http://schemas.microsoft.com/office/drawing/2014/main" id="{5210814D-6033-18BC-20ED-B7516B1C0C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A8F979-3B83-2D03-E40E-328EB6B5245E}"/>
              </a:ext>
            </a:extLst>
          </p:cNvPr>
          <p:cNvSpPr>
            <a:spLocks noGrp="1"/>
          </p:cNvSpPr>
          <p:nvPr>
            <p:ph type="sldNum" sz="quarter" idx="12"/>
          </p:nvPr>
        </p:nvSpPr>
        <p:spPr/>
        <p:txBody>
          <a:bodyPr/>
          <a:lstStyle/>
          <a:p>
            <a:fld id="{B96BCE33-D635-48D8-8B77-076CC99E62F3}" type="slidenum">
              <a:rPr lang="en-US" smtClean="0"/>
              <a:t>‹#›</a:t>
            </a:fld>
            <a:endParaRPr lang="en-US"/>
          </a:p>
        </p:txBody>
      </p:sp>
    </p:spTree>
    <p:extLst>
      <p:ext uri="{BB962C8B-B14F-4D97-AF65-F5344CB8AC3E}">
        <p14:creationId xmlns:p14="http://schemas.microsoft.com/office/powerpoint/2010/main" val="378450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37B03-F238-C600-6386-E994056388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83D6AEE-CFFF-AB76-2648-D88235B5F1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361D8-075E-AF59-06CC-678903026246}"/>
              </a:ext>
            </a:extLst>
          </p:cNvPr>
          <p:cNvSpPr>
            <a:spLocks noGrp="1"/>
          </p:cNvSpPr>
          <p:nvPr>
            <p:ph type="dt" sz="half" idx="10"/>
          </p:nvPr>
        </p:nvSpPr>
        <p:spPr/>
        <p:txBody>
          <a:bodyPr/>
          <a:lstStyle/>
          <a:p>
            <a:fld id="{A4392EA7-109C-4F57-BF33-FE278C053BEE}" type="datetimeFigureOut">
              <a:rPr lang="en-US" smtClean="0"/>
              <a:t>5/22/2025</a:t>
            </a:fld>
            <a:endParaRPr lang="en-US"/>
          </a:p>
        </p:txBody>
      </p:sp>
      <p:sp>
        <p:nvSpPr>
          <p:cNvPr id="5" name="Footer Placeholder 4">
            <a:extLst>
              <a:ext uri="{FF2B5EF4-FFF2-40B4-BE49-F238E27FC236}">
                <a16:creationId xmlns:a16="http://schemas.microsoft.com/office/drawing/2014/main" id="{C515186D-B7E1-196F-DEFD-D903476E3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DE49E5-96EE-BE32-0058-C789DA7E96E5}"/>
              </a:ext>
            </a:extLst>
          </p:cNvPr>
          <p:cNvSpPr>
            <a:spLocks noGrp="1"/>
          </p:cNvSpPr>
          <p:nvPr>
            <p:ph type="sldNum" sz="quarter" idx="12"/>
          </p:nvPr>
        </p:nvSpPr>
        <p:spPr/>
        <p:txBody>
          <a:bodyPr/>
          <a:lstStyle/>
          <a:p>
            <a:fld id="{B96BCE33-D635-48D8-8B77-076CC99E62F3}" type="slidenum">
              <a:rPr lang="en-US" smtClean="0"/>
              <a:t>‹#›</a:t>
            </a:fld>
            <a:endParaRPr lang="en-US"/>
          </a:p>
        </p:txBody>
      </p:sp>
    </p:spTree>
    <p:extLst>
      <p:ext uri="{BB962C8B-B14F-4D97-AF65-F5344CB8AC3E}">
        <p14:creationId xmlns:p14="http://schemas.microsoft.com/office/powerpoint/2010/main" val="2761266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620A1-B34D-9A7D-4E59-AEE7C0E7AC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A8822F-612A-56A6-770F-819C63382E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F0FD2C-ECD4-7545-760F-9A586D607A9A}"/>
              </a:ext>
            </a:extLst>
          </p:cNvPr>
          <p:cNvSpPr>
            <a:spLocks noGrp="1"/>
          </p:cNvSpPr>
          <p:nvPr>
            <p:ph type="dt" sz="half" idx="10"/>
          </p:nvPr>
        </p:nvSpPr>
        <p:spPr/>
        <p:txBody>
          <a:bodyPr/>
          <a:lstStyle/>
          <a:p>
            <a:fld id="{A4392EA7-109C-4F57-BF33-FE278C053BEE}" type="datetimeFigureOut">
              <a:rPr lang="en-US" smtClean="0"/>
              <a:t>5/22/2025</a:t>
            </a:fld>
            <a:endParaRPr lang="en-US"/>
          </a:p>
        </p:txBody>
      </p:sp>
      <p:sp>
        <p:nvSpPr>
          <p:cNvPr id="5" name="Footer Placeholder 4">
            <a:extLst>
              <a:ext uri="{FF2B5EF4-FFF2-40B4-BE49-F238E27FC236}">
                <a16:creationId xmlns:a16="http://schemas.microsoft.com/office/drawing/2014/main" id="{68A294EF-FAE6-A290-41A0-4DEE61AE5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57C3EC-448F-1B21-A6F0-EA8486371255}"/>
              </a:ext>
            </a:extLst>
          </p:cNvPr>
          <p:cNvSpPr>
            <a:spLocks noGrp="1"/>
          </p:cNvSpPr>
          <p:nvPr>
            <p:ph type="sldNum" sz="quarter" idx="12"/>
          </p:nvPr>
        </p:nvSpPr>
        <p:spPr/>
        <p:txBody>
          <a:bodyPr/>
          <a:lstStyle/>
          <a:p>
            <a:fld id="{B96BCE33-D635-48D8-8B77-076CC99E62F3}" type="slidenum">
              <a:rPr lang="en-US" smtClean="0"/>
              <a:t>‹#›</a:t>
            </a:fld>
            <a:endParaRPr lang="en-US"/>
          </a:p>
        </p:txBody>
      </p:sp>
    </p:spTree>
    <p:extLst>
      <p:ext uri="{BB962C8B-B14F-4D97-AF65-F5344CB8AC3E}">
        <p14:creationId xmlns:p14="http://schemas.microsoft.com/office/powerpoint/2010/main" val="2496046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54C16-1358-1699-7D5D-94870CBF83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27AAD3-DC53-2553-75DF-EC7E2EEAAD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4AF916-46CE-DD9C-E1F2-C9100A2D5FB0}"/>
              </a:ext>
            </a:extLst>
          </p:cNvPr>
          <p:cNvSpPr>
            <a:spLocks noGrp="1"/>
          </p:cNvSpPr>
          <p:nvPr>
            <p:ph type="dt" sz="half" idx="10"/>
          </p:nvPr>
        </p:nvSpPr>
        <p:spPr/>
        <p:txBody>
          <a:bodyPr/>
          <a:lstStyle/>
          <a:p>
            <a:fld id="{A4392EA7-109C-4F57-BF33-FE278C053BEE}" type="datetimeFigureOut">
              <a:rPr lang="en-US" smtClean="0"/>
              <a:t>5/22/2025</a:t>
            </a:fld>
            <a:endParaRPr lang="en-US"/>
          </a:p>
        </p:txBody>
      </p:sp>
      <p:sp>
        <p:nvSpPr>
          <p:cNvPr id="5" name="Footer Placeholder 4">
            <a:extLst>
              <a:ext uri="{FF2B5EF4-FFF2-40B4-BE49-F238E27FC236}">
                <a16:creationId xmlns:a16="http://schemas.microsoft.com/office/drawing/2014/main" id="{C089820E-5AEF-C0F9-A705-5663245AF1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4916F4-8EAE-74D8-961C-7AF25C1FEDD6}"/>
              </a:ext>
            </a:extLst>
          </p:cNvPr>
          <p:cNvSpPr>
            <a:spLocks noGrp="1"/>
          </p:cNvSpPr>
          <p:nvPr>
            <p:ph type="sldNum" sz="quarter" idx="12"/>
          </p:nvPr>
        </p:nvSpPr>
        <p:spPr/>
        <p:txBody>
          <a:bodyPr/>
          <a:lstStyle/>
          <a:p>
            <a:fld id="{B96BCE33-D635-48D8-8B77-076CC99E62F3}" type="slidenum">
              <a:rPr lang="en-US" smtClean="0"/>
              <a:t>‹#›</a:t>
            </a:fld>
            <a:endParaRPr lang="en-US"/>
          </a:p>
        </p:txBody>
      </p:sp>
    </p:spTree>
    <p:extLst>
      <p:ext uri="{BB962C8B-B14F-4D97-AF65-F5344CB8AC3E}">
        <p14:creationId xmlns:p14="http://schemas.microsoft.com/office/powerpoint/2010/main" val="733940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F4FDE-BB2D-9BFD-B769-5FCD54243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3B3432-851E-309D-2C86-5773D593B0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C4DAFA-9B5B-49E8-B9A8-832DC3BEC3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7A1744-FD5D-5382-D37B-1F624A18B110}"/>
              </a:ext>
            </a:extLst>
          </p:cNvPr>
          <p:cNvSpPr>
            <a:spLocks noGrp="1"/>
          </p:cNvSpPr>
          <p:nvPr>
            <p:ph type="dt" sz="half" idx="10"/>
          </p:nvPr>
        </p:nvSpPr>
        <p:spPr/>
        <p:txBody>
          <a:bodyPr/>
          <a:lstStyle/>
          <a:p>
            <a:fld id="{A4392EA7-109C-4F57-BF33-FE278C053BEE}" type="datetimeFigureOut">
              <a:rPr lang="en-US" smtClean="0"/>
              <a:t>5/22/2025</a:t>
            </a:fld>
            <a:endParaRPr lang="en-US"/>
          </a:p>
        </p:txBody>
      </p:sp>
      <p:sp>
        <p:nvSpPr>
          <p:cNvPr id="6" name="Footer Placeholder 5">
            <a:extLst>
              <a:ext uri="{FF2B5EF4-FFF2-40B4-BE49-F238E27FC236}">
                <a16:creationId xmlns:a16="http://schemas.microsoft.com/office/drawing/2014/main" id="{473031AE-321B-F4CA-6B9B-148EEC150C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024B5A-4FAD-16D3-2424-018067ECE336}"/>
              </a:ext>
            </a:extLst>
          </p:cNvPr>
          <p:cNvSpPr>
            <a:spLocks noGrp="1"/>
          </p:cNvSpPr>
          <p:nvPr>
            <p:ph type="sldNum" sz="quarter" idx="12"/>
          </p:nvPr>
        </p:nvSpPr>
        <p:spPr/>
        <p:txBody>
          <a:bodyPr/>
          <a:lstStyle/>
          <a:p>
            <a:fld id="{B96BCE33-D635-48D8-8B77-076CC99E62F3}" type="slidenum">
              <a:rPr lang="en-US" smtClean="0"/>
              <a:t>‹#›</a:t>
            </a:fld>
            <a:endParaRPr lang="en-US"/>
          </a:p>
        </p:txBody>
      </p:sp>
    </p:spTree>
    <p:extLst>
      <p:ext uri="{BB962C8B-B14F-4D97-AF65-F5344CB8AC3E}">
        <p14:creationId xmlns:p14="http://schemas.microsoft.com/office/powerpoint/2010/main" val="168569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45BD1-26EC-F6A7-30A7-A5F550711A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804A9A-0B5B-0FEE-3438-BD6FA1EF6E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B460465-CB71-B4C5-4884-3B3A0C9AFA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AF32FB-A4E4-0B64-1856-F3ADC2E44A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97479A-79BD-0817-ED1B-7860055654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D6CA5D-D123-B6B9-1055-AE83AAF208D9}"/>
              </a:ext>
            </a:extLst>
          </p:cNvPr>
          <p:cNvSpPr>
            <a:spLocks noGrp="1"/>
          </p:cNvSpPr>
          <p:nvPr>
            <p:ph type="dt" sz="half" idx="10"/>
          </p:nvPr>
        </p:nvSpPr>
        <p:spPr/>
        <p:txBody>
          <a:bodyPr/>
          <a:lstStyle/>
          <a:p>
            <a:fld id="{A4392EA7-109C-4F57-BF33-FE278C053BEE}" type="datetimeFigureOut">
              <a:rPr lang="en-US" smtClean="0"/>
              <a:t>5/22/2025</a:t>
            </a:fld>
            <a:endParaRPr lang="en-US"/>
          </a:p>
        </p:txBody>
      </p:sp>
      <p:sp>
        <p:nvSpPr>
          <p:cNvPr id="8" name="Footer Placeholder 7">
            <a:extLst>
              <a:ext uri="{FF2B5EF4-FFF2-40B4-BE49-F238E27FC236}">
                <a16:creationId xmlns:a16="http://schemas.microsoft.com/office/drawing/2014/main" id="{FBB17A02-3C56-B753-341F-3C07CFAAE6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AE7A72-6330-5359-651F-944FE8B40344}"/>
              </a:ext>
            </a:extLst>
          </p:cNvPr>
          <p:cNvSpPr>
            <a:spLocks noGrp="1"/>
          </p:cNvSpPr>
          <p:nvPr>
            <p:ph type="sldNum" sz="quarter" idx="12"/>
          </p:nvPr>
        </p:nvSpPr>
        <p:spPr/>
        <p:txBody>
          <a:bodyPr/>
          <a:lstStyle/>
          <a:p>
            <a:fld id="{B96BCE33-D635-48D8-8B77-076CC99E62F3}" type="slidenum">
              <a:rPr lang="en-US" smtClean="0"/>
              <a:t>‹#›</a:t>
            </a:fld>
            <a:endParaRPr lang="en-US"/>
          </a:p>
        </p:txBody>
      </p:sp>
    </p:spTree>
    <p:extLst>
      <p:ext uri="{BB962C8B-B14F-4D97-AF65-F5344CB8AC3E}">
        <p14:creationId xmlns:p14="http://schemas.microsoft.com/office/powerpoint/2010/main" val="1059924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6A62-174C-54A2-A88A-60601B682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4FC3E1-3081-5970-C83F-B8212FA5B5D1}"/>
              </a:ext>
            </a:extLst>
          </p:cNvPr>
          <p:cNvSpPr>
            <a:spLocks noGrp="1"/>
          </p:cNvSpPr>
          <p:nvPr>
            <p:ph type="dt" sz="half" idx="10"/>
          </p:nvPr>
        </p:nvSpPr>
        <p:spPr/>
        <p:txBody>
          <a:bodyPr/>
          <a:lstStyle/>
          <a:p>
            <a:fld id="{A4392EA7-109C-4F57-BF33-FE278C053BEE}" type="datetimeFigureOut">
              <a:rPr lang="en-US" smtClean="0"/>
              <a:t>5/22/2025</a:t>
            </a:fld>
            <a:endParaRPr lang="en-US"/>
          </a:p>
        </p:txBody>
      </p:sp>
      <p:sp>
        <p:nvSpPr>
          <p:cNvPr id="4" name="Footer Placeholder 3">
            <a:extLst>
              <a:ext uri="{FF2B5EF4-FFF2-40B4-BE49-F238E27FC236}">
                <a16:creationId xmlns:a16="http://schemas.microsoft.com/office/drawing/2014/main" id="{E1DAC213-7F1B-2C0E-7629-4C2436C779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44433C-B7B6-CA7F-323C-A3554D1648E9}"/>
              </a:ext>
            </a:extLst>
          </p:cNvPr>
          <p:cNvSpPr>
            <a:spLocks noGrp="1"/>
          </p:cNvSpPr>
          <p:nvPr>
            <p:ph type="sldNum" sz="quarter" idx="12"/>
          </p:nvPr>
        </p:nvSpPr>
        <p:spPr/>
        <p:txBody>
          <a:bodyPr/>
          <a:lstStyle/>
          <a:p>
            <a:fld id="{B96BCE33-D635-48D8-8B77-076CC99E62F3}" type="slidenum">
              <a:rPr lang="en-US" smtClean="0"/>
              <a:t>‹#›</a:t>
            </a:fld>
            <a:endParaRPr lang="en-US"/>
          </a:p>
        </p:txBody>
      </p:sp>
    </p:spTree>
    <p:extLst>
      <p:ext uri="{BB962C8B-B14F-4D97-AF65-F5344CB8AC3E}">
        <p14:creationId xmlns:p14="http://schemas.microsoft.com/office/powerpoint/2010/main" val="1494601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8278A3-3FBF-9940-70A4-00725FE2CDED}"/>
              </a:ext>
            </a:extLst>
          </p:cNvPr>
          <p:cNvSpPr>
            <a:spLocks noGrp="1"/>
          </p:cNvSpPr>
          <p:nvPr>
            <p:ph type="dt" sz="half" idx="10"/>
          </p:nvPr>
        </p:nvSpPr>
        <p:spPr/>
        <p:txBody>
          <a:bodyPr/>
          <a:lstStyle/>
          <a:p>
            <a:fld id="{A4392EA7-109C-4F57-BF33-FE278C053BEE}" type="datetimeFigureOut">
              <a:rPr lang="en-US" smtClean="0"/>
              <a:t>5/22/2025</a:t>
            </a:fld>
            <a:endParaRPr lang="en-US"/>
          </a:p>
        </p:txBody>
      </p:sp>
      <p:sp>
        <p:nvSpPr>
          <p:cNvPr id="3" name="Footer Placeholder 2">
            <a:extLst>
              <a:ext uri="{FF2B5EF4-FFF2-40B4-BE49-F238E27FC236}">
                <a16:creationId xmlns:a16="http://schemas.microsoft.com/office/drawing/2014/main" id="{A1F21071-35E9-1919-26AA-9FEEF4D20E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C6A74D-A3A4-9A34-3B84-70F3004A02DB}"/>
              </a:ext>
            </a:extLst>
          </p:cNvPr>
          <p:cNvSpPr>
            <a:spLocks noGrp="1"/>
          </p:cNvSpPr>
          <p:nvPr>
            <p:ph type="sldNum" sz="quarter" idx="12"/>
          </p:nvPr>
        </p:nvSpPr>
        <p:spPr/>
        <p:txBody>
          <a:bodyPr/>
          <a:lstStyle/>
          <a:p>
            <a:fld id="{B96BCE33-D635-48D8-8B77-076CC99E62F3}" type="slidenum">
              <a:rPr lang="en-US" smtClean="0"/>
              <a:t>‹#›</a:t>
            </a:fld>
            <a:endParaRPr lang="en-US"/>
          </a:p>
        </p:txBody>
      </p:sp>
    </p:spTree>
    <p:extLst>
      <p:ext uri="{BB962C8B-B14F-4D97-AF65-F5344CB8AC3E}">
        <p14:creationId xmlns:p14="http://schemas.microsoft.com/office/powerpoint/2010/main" val="3157521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A5C8F-38C6-8F10-4CF9-E69C7534E5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02982A-A805-9671-7638-C7C02B0400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FD7F51-24FF-F868-47ED-6813F88FA5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7E8CC7-B74A-6D69-D57C-34DAE7F18675}"/>
              </a:ext>
            </a:extLst>
          </p:cNvPr>
          <p:cNvSpPr>
            <a:spLocks noGrp="1"/>
          </p:cNvSpPr>
          <p:nvPr>
            <p:ph type="dt" sz="half" idx="10"/>
          </p:nvPr>
        </p:nvSpPr>
        <p:spPr/>
        <p:txBody>
          <a:bodyPr/>
          <a:lstStyle/>
          <a:p>
            <a:fld id="{A4392EA7-109C-4F57-BF33-FE278C053BEE}" type="datetimeFigureOut">
              <a:rPr lang="en-US" smtClean="0"/>
              <a:t>5/22/2025</a:t>
            </a:fld>
            <a:endParaRPr lang="en-US"/>
          </a:p>
        </p:txBody>
      </p:sp>
      <p:sp>
        <p:nvSpPr>
          <p:cNvPr id="6" name="Footer Placeholder 5">
            <a:extLst>
              <a:ext uri="{FF2B5EF4-FFF2-40B4-BE49-F238E27FC236}">
                <a16:creationId xmlns:a16="http://schemas.microsoft.com/office/drawing/2014/main" id="{48D870D3-D716-74FF-A0B4-06FF8FBA1F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EAD4ED-0F88-CE71-AA99-0B47FCABD90D}"/>
              </a:ext>
            </a:extLst>
          </p:cNvPr>
          <p:cNvSpPr>
            <a:spLocks noGrp="1"/>
          </p:cNvSpPr>
          <p:nvPr>
            <p:ph type="sldNum" sz="quarter" idx="12"/>
          </p:nvPr>
        </p:nvSpPr>
        <p:spPr/>
        <p:txBody>
          <a:bodyPr/>
          <a:lstStyle/>
          <a:p>
            <a:fld id="{B96BCE33-D635-48D8-8B77-076CC99E62F3}" type="slidenum">
              <a:rPr lang="en-US" smtClean="0"/>
              <a:t>‹#›</a:t>
            </a:fld>
            <a:endParaRPr lang="en-US"/>
          </a:p>
        </p:txBody>
      </p:sp>
    </p:spTree>
    <p:extLst>
      <p:ext uri="{BB962C8B-B14F-4D97-AF65-F5344CB8AC3E}">
        <p14:creationId xmlns:p14="http://schemas.microsoft.com/office/powerpoint/2010/main" val="2789226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AA3E9-4A5E-C9A5-6BF2-0FBC483963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15C791-145D-74D0-F35C-7AA235012A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FACEF3-B06F-88A9-7118-898879BE69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669468-8DCF-6E5D-3692-DEBDD087EA15}"/>
              </a:ext>
            </a:extLst>
          </p:cNvPr>
          <p:cNvSpPr>
            <a:spLocks noGrp="1"/>
          </p:cNvSpPr>
          <p:nvPr>
            <p:ph type="dt" sz="half" idx="10"/>
          </p:nvPr>
        </p:nvSpPr>
        <p:spPr/>
        <p:txBody>
          <a:bodyPr/>
          <a:lstStyle/>
          <a:p>
            <a:fld id="{A4392EA7-109C-4F57-BF33-FE278C053BEE}" type="datetimeFigureOut">
              <a:rPr lang="en-US" smtClean="0"/>
              <a:t>5/22/2025</a:t>
            </a:fld>
            <a:endParaRPr lang="en-US"/>
          </a:p>
        </p:txBody>
      </p:sp>
      <p:sp>
        <p:nvSpPr>
          <p:cNvPr id="6" name="Footer Placeholder 5">
            <a:extLst>
              <a:ext uri="{FF2B5EF4-FFF2-40B4-BE49-F238E27FC236}">
                <a16:creationId xmlns:a16="http://schemas.microsoft.com/office/drawing/2014/main" id="{F061D759-CB7E-A340-15DF-187FDEAC77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54AB42-8A1B-B674-3D85-1A16D57CAC05}"/>
              </a:ext>
            </a:extLst>
          </p:cNvPr>
          <p:cNvSpPr>
            <a:spLocks noGrp="1"/>
          </p:cNvSpPr>
          <p:nvPr>
            <p:ph type="sldNum" sz="quarter" idx="12"/>
          </p:nvPr>
        </p:nvSpPr>
        <p:spPr/>
        <p:txBody>
          <a:bodyPr/>
          <a:lstStyle/>
          <a:p>
            <a:fld id="{B96BCE33-D635-48D8-8B77-076CC99E62F3}" type="slidenum">
              <a:rPr lang="en-US" smtClean="0"/>
              <a:t>‹#›</a:t>
            </a:fld>
            <a:endParaRPr lang="en-US"/>
          </a:p>
        </p:txBody>
      </p:sp>
    </p:spTree>
    <p:extLst>
      <p:ext uri="{BB962C8B-B14F-4D97-AF65-F5344CB8AC3E}">
        <p14:creationId xmlns:p14="http://schemas.microsoft.com/office/powerpoint/2010/main" val="253520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C15504-8147-7596-DAB8-DED5873CE8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DD37D6C-8215-1C89-F534-C6EFED252F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57273-F067-4826-2E0B-BEBFD926C1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4392EA7-109C-4F57-BF33-FE278C053BEE}" type="datetimeFigureOut">
              <a:rPr lang="en-US" smtClean="0"/>
              <a:t>5/22/2025</a:t>
            </a:fld>
            <a:endParaRPr lang="en-US"/>
          </a:p>
        </p:txBody>
      </p:sp>
      <p:sp>
        <p:nvSpPr>
          <p:cNvPr id="5" name="Footer Placeholder 4">
            <a:extLst>
              <a:ext uri="{FF2B5EF4-FFF2-40B4-BE49-F238E27FC236}">
                <a16:creationId xmlns:a16="http://schemas.microsoft.com/office/drawing/2014/main" id="{769BE36B-52F2-7D7B-4F2F-32DB120F1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63BEE40-84F2-0A5C-8DBE-C3F525639F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6BCE33-D635-48D8-8B77-076CC99E62F3}" type="slidenum">
              <a:rPr lang="en-US" smtClean="0"/>
              <a:t>‹#›</a:t>
            </a:fld>
            <a:endParaRPr lang="en-US"/>
          </a:p>
        </p:txBody>
      </p:sp>
    </p:spTree>
    <p:extLst>
      <p:ext uri="{BB962C8B-B14F-4D97-AF65-F5344CB8AC3E}">
        <p14:creationId xmlns:p14="http://schemas.microsoft.com/office/powerpoint/2010/main" val="3651681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ncezid-biome/SNPcodes.git"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4EC5-BC9E-91EB-07DE-B9FC5B3DEC2D}"/>
              </a:ext>
            </a:extLst>
          </p:cNvPr>
          <p:cNvSpPr>
            <a:spLocks noGrp="1"/>
          </p:cNvSpPr>
          <p:nvPr>
            <p:ph type="ctrTitle"/>
          </p:nvPr>
        </p:nvSpPr>
        <p:spPr/>
        <p:txBody>
          <a:bodyPr/>
          <a:lstStyle/>
          <a:p>
            <a:r>
              <a:rPr lang="en-US" dirty="0"/>
              <a:t>Assigning Relatedness Codes from Distance Matrix</a:t>
            </a:r>
          </a:p>
        </p:txBody>
      </p:sp>
      <p:sp>
        <p:nvSpPr>
          <p:cNvPr id="3" name="Subtitle 2">
            <a:extLst>
              <a:ext uri="{FF2B5EF4-FFF2-40B4-BE49-F238E27FC236}">
                <a16:creationId xmlns:a16="http://schemas.microsoft.com/office/drawing/2014/main" id="{EA51D5C1-8E76-29C3-468B-6D3A302321E4}"/>
              </a:ext>
            </a:extLst>
          </p:cNvPr>
          <p:cNvSpPr>
            <a:spLocks noGrp="1"/>
          </p:cNvSpPr>
          <p:nvPr>
            <p:ph type="subTitle" idx="1"/>
          </p:nvPr>
        </p:nvSpPr>
        <p:spPr/>
        <p:txBody>
          <a:bodyPr/>
          <a:lstStyle/>
          <a:p>
            <a:r>
              <a:rPr lang="en-US" dirty="0"/>
              <a:t>Grant Williams</a:t>
            </a:r>
          </a:p>
          <a:p>
            <a:r>
              <a:rPr lang="en-US" dirty="0"/>
              <a:t>2025-05-22</a:t>
            </a:r>
          </a:p>
        </p:txBody>
      </p:sp>
    </p:spTree>
    <p:extLst>
      <p:ext uri="{BB962C8B-B14F-4D97-AF65-F5344CB8AC3E}">
        <p14:creationId xmlns:p14="http://schemas.microsoft.com/office/powerpoint/2010/main" val="1826732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FC52-C4C4-F03F-38BD-0D7590D7F2B1}"/>
              </a:ext>
            </a:extLst>
          </p:cNvPr>
          <p:cNvSpPr>
            <a:spLocks noGrp="1"/>
          </p:cNvSpPr>
          <p:nvPr>
            <p:ph type="title"/>
          </p:nvPr>
        </p:nvSpPr>
        <p:spPr/>
        <p:txBody>
          <a:bodyPr/>
          <a:lstStyle/>
          <a:p>
            <a:r>
              <a:rPr lang="en-US" dirty="0"/>
              <a:t>Workflow</a:t>
            </a:r>
          </a:p>
        </p:txBody>
      </p:sp>
      <p:sp>
        <p:nvSpPr>
          <p:cNvPr id="4" name="TextBox 3">
            <a:extLst>
              <a:ext uri="{FF2B5EF4-FFF2-40B4-BE49-F238E27FC236}">
                <a16:creationId xmlns:a16="http://schemas.microsoft.com/office/drawing/2014/main" id="{108F5766-4763-E203-84F0-815B310540AF}"/>
              </a:ext>
            </a:extLst>
          </p:cNvPr>
          <p:cNvSpPr txBox="1"/>
          <p:nvPr/>
        </p:nvSpPr>
        <p:spPr>
          <a:xfrm>
            <a:off x="456557" y="1370767"/>
            <a:ext cx="3790589" cy="369332"/>
          </a:xfrm>
          <a:prstGeom prst="rect">
            <a:avLst/>
          </a:prstGeom>
          <a:noFill/>
          <a:ln>
            <a:solidFill>
              <a:schemeClr val="tx1"/>
            </a:solidFill>
          </a:ln>
        </p:spPr>
        <p:txBody>
          <a:bodyPr wrap="none" rtlCol="0">
            <a:spAutoFit/>
          </a:bodyPr>
          <a:lstStyle/>
          <a:p>
            <a:r>
              <a:rPr lang="en-US" dirty="0"/>
              <a:t>Load matrix (bottom-left or top right)</a:t>
            </a:r>
          </a:p>
        </p:txBody>
      </p:sp>
      <p:sp>
        <p:nvSpPr>
          <p:cNvPr id="5" name="TextBox 4">
            <a:extLst>
              <a:ext uri="{FF2B5EF4-FFF2-40B4-BE49-F238E27FC236}">
                <a16:creationId xmlns:a16="http://schemas.microsoft.com/office/drawing/2014/main" id="{C46ABB85-D37C-4483-41DC-FF05E2CE2DBA}"/>
              </a:ext>
            </a:extLst>
          </p:cNvPr>
          <p:cNvSpPr txBox="1"/>
          <p:nvPr/>
        </p:nvSpPr>
        <p:spPr>
          <a:xfrm>
            <a:off x="838200" y="2016113"/>
            <a:ext cx="3027304" cy="369332"/>
          </a:xfrm>
          <a:prstGeom prst="rect">
            <a:avLst/>
          </a:prstGeom>
          <a:noFill/>
          <a:ln>
            <a:solidFill>
              <a:schemeClr val="tx1"/>
            </a:solidFill>
          </a:ln>
        </p:spPr>
        <p:txBody>
          <a:bodyPr wrap="none" rtlCol="0">
            <a:spAutoFit/>
          </a:bodyPr>
          <a:lstStyle/>
          <a:p>
            <a:r>
              <a:rPr lang="en-US" dirty="0"/>
              <a:t>Initiate Tree with first sample</a:t>
            </a:r>
          </a:p>
        </p:txBody>
      </p:sp>
      <p:sp>
        <p:nvSpPr>
          <p:cNvPr id="3" name="TextBox 2">
            <a:extLst>
              <a:ext uri="{FF2B5EF4-FFF2-40B4-BE49-F238E27FC236}">
                <a16:creationId xmlns:a16="http://schemas.microsoft.com/office/drawing/2014/main" id="{20CF2071-44A7-F961-1ABF-8CF52645E85E}"/>
              </a:ext>
            </a:extLst>
          </p:cNvPr>
          <p:cNvSpPr txBox="1"/>
          <p:nvPr/>
        </p:nvSpPr>
        <p:spPr>
          <a:xfrm>
            <a:off x="1058836" y="2661459"/>
            <a:ext cx="2586029" cy="369332"/>
          </a:xfrm>
          <a:prstGeom prst="rect">
            <a:avLst/>
          </a:prstGeom>
          <a:noFill/>
          <a:ln>
            <a:solidFill>
              <a:schemeClr val="tx1"/>
            </a:solidFill>
          </a:ln>
        </p:spPr>
        <p:txBody>
          <a:bodyPr wrap="none" rtlCol="0">
            <a:spAutoFit/>
          </a:bodyPr>
          <a:lstStyle/>
          <a:p>
            <a:r>
              <a:rPr lang="en-US" dirty="0"/>
              <a:t>Add remaining samples:</a:t>
            </a:r>
          </a:p>
        </p:txBody>
      </p:sp>
      <p:sp>
        <p:nvSpPr>
          <p:cNvPr id="8" name="TextBox 7">
            <a:extLst>
              <a:ext uri="{FF2B5EF4-FFF2-40B4-BE49-F238E27FC236}">
                <a16:creationId xmlns:a16="http://schemas.microsoft.com/office/drawing/2014/main" id="{455943C0-CFC9-26E3-295A-E91880A118AE}"/>
              </a:ext>
            </a:extLst>
          </p:cNvPr>
          <p:cNvSpPr txBox="1"/>
          <p:nvPr/>
        </p:nvSpPr>
        <p:spPr>
          <a:xfrm>
            <a:off x="287870" y="3316881"/>
            <a:ext cx="4504267" cy="369332"/>
          </a:xfrm>
          <a:prstGeom prst="rect">
            <a:avLst/>
          </a:prstGeom>
          <a:noFill/>
          <a:ln>
            <a:solidFill>
              <a:schemeClr val="tx1"/>
            </a:solidFill>
          </a:ln>
        </p:spPr>
        <p:txBody>
          <a:bodyPr wrap="square" rtlCol="0">
            <a:spAutoFit/>
          </a:bodyPr>
          <a:lstStyle/>
          <a:p>
            <a:pPr algn="ctr"/>
            <a:r>
              <a:rPr lang="en-US" dirty="0"/>
              <a:t>Calculate Distance to Founder Profiles</a:t>
            </a:r>
          </a:p>
        </p:txBody>
      </p:sp>
      <p:sp>
        <p:nvSpPr>
          <p:cNvPr id="9" name="TextBox 8">
            <a:extLst>
              <a:ext uri="{FF2B5EF4-FFF2-40B4-BE49-F238E27FC236}">
                <a16:creationId xmlns:a16="http://schemas.microsoft.com/office/drawing/2014/main" id="{37389DE5-583F-818F-1118-6DED8CE183B2}"/>
              </a:ext>
            </a:extLst>
          </p:cNvPr>
          <p:cNvSpPr txBox="1"/>
          <p:nvPr/>
        </p:nvSpPr>
        <p:spPr>
          <a:xfrm>
            <a:off x="287870" y="3989274"/>
            <a:ext cx="4504267" cy="369332"/>
          </a:xfrm>
          <a:prstGeom prst="rect">
            <a:avLst/>
          </a:prstGeom>
          <a:noFill/>
          <a:ln>
            <a:solidFill>
              <a:schemeClr val="tx1"/>
            </a:solidFill>
          </a:ln>
        </p:spPr>
        <p:txBody>
          <a:bodyPr wrap="square" rtlCol="0">
            <a:spAutoFit/>
          </a:bodyPr>
          <a:lstStyle/>
          <a:p>
            <a:pPr algn="ctr"/>
            <a:r>
              <a:rPr lang="en-US" dirty="0"/>
              <a:t>Filter to founders within distance threshold*</a:t>
            </a:r>
          </a:p>
        </p:txBody>
      </p:sp>
      <p:sp>
        <p:nvSpPr>
          <p:cNvPr id="10" name="TextBox 9">
            <a:extLst>
              <a:ext uri="{FF2B5EF4-FFF2-40B4-BE49-F238E27FC236}">
                <a16:creationId xmlns:a16="http://schemas.microsoft.com/office/drawing/2014/main" id="{224D4A2F-8A09-C4BD-1D46-A8FA223EEE84}"/>
              </a:ext>
            </a:extLst>
          </p:cNvPr>
          <p:cNvSpPr txBox="1"/>
          <p:nvPr/>
        </p:nvSpPr>
        <p:spPr>
          <a:xfrm>
            <a:off x="5180424" y="3985318"/>
            <a:ext cx="2789799" cy="369332"/>
          </a:xfrm>
          <a:prstGeom prst="rect">
            <a:avLst/>
          </a:prstGeom>
          <a:noFill/>
          <a:ln>
            <a:solidFill>
              <a:schemeClr val="tx1"/>
            </a:solidFill>
          </a:ln>
        </p:spPr>
        <p:txBody>
          <a:bodyPr wrap="square" rtlCol="0">
            <a:spAutoFit/>
          </a:bodyPr>
          <a:lstStyle/>
          <a:p>
            <a:r>
              <a:rPr lang="en-US" dirty="0"/>
              <a:t>Single Founder Remains</a:t>
            </a:r>
          </a:p>
        </p:txBody>
      </p:sp>
      <p:sp>
        <p:nvSpPr>
          <p:cNvPr id="11" name="TextBox 10">
            <a:extLst>
              <a:ext uri="{FF2B5EF4-FFF2-40B4-BE49-F238E27FC236}">
                <a16:creationId xmlns:a16="http://schemas.microsoft.com/office/drawing/2014/main" id="{34E5E78F-A035-70FA-4F8E-BDDBE9E2B9F8}"/>
              </a:ext>
            </a:extLst>
          </p:cNvPr>
          <p:cNvSpPr txBox="1"/>
          <p:nvPr/>
        </p:nvSpPr>
        <p:spPr>
          <a:xfrm>
            <a:off x="5180424" y="4576446"/>
            <a:ext cx="2795176" cy="369332"/>
          </a:xfrm>
          <a:prstGeom prst="rect">
            <a:avLst/>
          </a:prstGeom>
          <a:noFill/>
          <a:ln>
            <a:solidFill>
              <a:schemeClr val="tx1"/>
            </a:solidFill>
          </a:ln>
        </p:spPr>
        <p:txBody>
          <a:bodyPr wrap="square" rtlCol="0">
            <a:spAutoFit/>
          </a:bodyPr>
          <a:lstStyle/>
          <a:p>
            <a:r>
              <a:rPr lang="en-US" dirty="0"/>
              <a:t>Multiple Founders Remain</a:t>
            </a:r>
          </a:p>
        </p:txBody>
      </p:sp>
      <p:sp>
        <p:nvSpPr>
          <p:cNvPr id="12" name="TextBox 11">
            <a:extLst>
              <a:ext uri="{FF2B5EF4-FFF2-40B4-BE49-F238E27FC236}">
                <a16:creationId xmlns:a16="http://schemas.microsoft.com/office/drawing/2014/main" id="{C642740C-7FB9-0283-1B3D-631D35C5592D}"/>
              </a:ext>
            </a:extLst>
          </p:cNvPr>
          <p:cNvSpPr txBox="1"/>
          <p:nvPr/>
        </p:nvSpPr>
        <p:spPr>
          <a:xfrm>
            <a:off x="5148882" y="6026009"/>
            <a:ext cx="2276386" cy="369332"/>
          </a:xfrm>
          <a:prstGeom prst="rect">
            <a:avLst/>
          </a:prstGeom>
          <a:noFill/>
          <a:ln>
            <a:solidFill>
              <a:schemeClr val="tx1"/>
            </a:solidFill>
          </a:ln>
        </p:spPr>
        <p:txBody>
          <a:bodyPr wrap="square" rtlCol="0">
            <a:spAutoFit/>
          </a:bodyPr>
          <a:lstStyle/>
          <a:p>
            <a:r>
              <a:rPr lang="en-US" dirty="0"/>
              <a:t>No Founder Remains</a:t>
            </a:r>
          </a:p>
        </p:txBody>
      </p:sp>
      <p:cxnSp>
        <p:nvCxnSpPr>
          <p:cNvPr id="15" name="Straight Arrow Connector 14">
            <a:extLst>
              <a:ext uri="{FF2B5EF4-FFF2-40B4-BE49-F238E27FC236}">
                <a16:creationId xmlns:a16="http://schemas.microsoft.com/office/drawing/2014/main" id="{79176AB4-280F-F9B9-EA5E-60A9122BF668}"/>
              </a:ext>
            </a:extLst>
          </p:cNvPr>
          <p:cNvCxnSpPr>
            <a:cxnSpLocks/>
            <a:stCxn id="8" idx="2"/>
            <a:endCxn id="9" idx="0"/>
          </p:cNvCxnSpPr>
          <p:nvPr/>
        </p:nvCxnSpPr>
        <p:spPr>
          <a:xfrm>
            <a:off x="2540004" y="3686213"/>
            <a:ext cx="0" cy="303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1CF5BC2-4FB8-508B-C173-79C583A6ABDD}"/>
              </a:ext>
            </a:extLst>
          </p:cNvPr>
          <p:cNvCxnSpPr>
            <a:cxnSpLocks/>
            <a:stCxn id="9" idx="3"/>
            <a:endCxn id="10" idx="1"/>
          </p:cNvCxnSpPr>
          <p:nvPr/>
        </p:nvCxnSpPr>
        <p:spPr>
          <a:xfrm flipV="1">
            <a:off x="4792137" y="4169984"/>
            <a:ext cx="388287" cy="39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23">
            <a:extLst>
              <a:ext uri="{FF2B5EF4-FFF2-40B4-BE49-F238E27FC236}">
                <a16:creationId xmlns:a16="http://schemas.microsoft.com/office/drawing/2014/main" id="{CD4245E4-4DB8-0351-5CEB-1B9D1E7AF454}"/>
              </a:ext>
            </a:extLst>
          </p:cNvPr>
          <p:cNvCxnSpPr>
            <a:cxnSpLocks/>
            <a:stCxn id="9" idx="3"/>
            <a:endCxn id="11" idx="1"/>
          </p:cNvCxnSpPr>
          <p:nvPr/>
        </p:nvCxnSpPr>
        <p:spPr>
          <a:xfrm>
            <a:off x="4792137" y="4173940"/>
            <a:ext cx="388287" cy="58717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23">
            <a:extLst>
              <a:ext uri="{FF2B5EF4-FFF2-40B4-BE49-F238E27FC236}">
                <a16:creationId xmlns:a16="http://schemas.microsoft.com/office/drawing/2014/main" id="{6F2094EE-E8A7-6603-5519-BE7171360155}"/>
              </a:ext>
            </a:extLst>
          </p:cNvPr>
          <p:cNvCxnSpPr>
            <a:cxnSpLocks/>
            <a:stCxn id="9" idx="3"/>
            <a:endCxn id="12" idx="1"/>
          </p:cNvCxnSpPr>
          <p:nvPr/>
        </p:nvCxnSpPr>
        <p:spPr>
          <a:xfrm>
            <a:off x="4792137" y="4173940"/>
            <a:ext cx="356745" cy="203673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B8E44C7-AEE2-068F-10F2-E11D4113325B}"/>
              </a:ext>
            </a:extLst>
          </p:cNvPr>
          <p:cNvSpPr txBox="1"/>
          <p:nvPr/>
        </p:nvSpPr>
        <p:spPr>
          <a:xfrm>
            <a:off x="8326968" y="3980052"/>
            <a:ext cx="3485855" cy="369332"/>
          </a:xfrm>
          <a:prstGeom prst="rect">
            <a:avLst/>
          </a:prstGeom>
          <a:noFill/>
          <a:ln>
            <a:solidFill>
              <a:schemeClr val="tx1"/>
            </a:solidFill>
          </a:ln>
        </p:spPr>
        <p:txBody>
          <a:bodyPr wrap="square" rtlCol="0">
            <a:spAutoFit/>
          </a:bodyPr>
          <a:lstStyle/>
          <a:p>
            <a:r>
              <a:rPr lang="en-US" b="1" dirty="0"/>
              <a:t>Assign node’s “code” to sample</a:t>
            </a:r>
          </a:p>
        </p:txBody>
      </p:sp>
      <p:cxnSp>
        <p:nvCxnSpPr>
          <p:cNvPr id="20" name="Straight Arrow Connector 23">
            <a:extLst>
              <a:ext uri="{FF2B5EF4-FFF2-40B4-BE49-F238E27FC236}">
                <a16:creationId xmlns:a16="http://schemas.microsoft.com/office/drawing/2014/main" id="{2C69D64B-9034-41D8-3B47-57C66C618302}"/>
              </a:ext>
            </a:extLst>
          </p:cNvPr>
          <p:cNvCxnSpPr>
            <a:cxnSpLocks/>
            <a:stCxn id="10" idx="3"/>
            <a:endCxn id="19" idx="1"/>
          </p:cNvCxnSpPr>
          <p:nvPr/>
        </p:nvCxnSpPr>
        <p:spPr>
          <a:xfrm flipV="1">
            <a:off x="7970223" y="4164718"/>
            <a:ext cx="356745" cy="52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3">
            <a:extLst>
              <a:ext uri="{FF2B5EF4-FFF2-40B4-BE49-F238E27FC236}">
                <a16:creationId xmlns:a16="http://schemas.microsoft.com/office/drawing/2014/main" id="{6DFC1BFE-3863-5E57-8383-668CFAF86D18}"/>
              </a:ext>
            </a:extLst>
          </p:cNvPr>
          <p:cNvCxnSpPr>
            <a:cxnSpLocks/>
            <a:stCxn id="19" idx="3"/>
            <a:endCxn id="8" idx="3"/>
          </p:cNvCxnSpPr>
          <p:nvPr/>
        </p:nvCxnSpPr>
        <p:spPr>
          <a:xfrm flipH="1" flipV="1">
            <a:off x="4792137" y="3501547"/>
            <a:ext cx="7020686" cy="663171"/>
          </a:xfrm>
          <a:prstGeom prst="bentConnector3">
            <a:avLst>
              <a:gd name="adj1" fmla="val -400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001E4A3-8148-B67E-ACE2-59D2DB3A6950}"/>
              </a:ext>
            </a:extLst>
          </p:cNvPr>
          <p:cNvSpPr txBox="1"/>
          <p:nvPr/>
        </p:nvSpPr>
        <p:spPr>
          <a:xfrm>
            <a:off x="6778390" y="5053560"/>
            <a:ext cx="5083409" cy="923330"/>
          </a:xfrm>
          <a:prstGeom prst="rect">
            <a:avLst/>
          </a:prstGeom>
          <a:noFill/>
          <a:ln>
            <a:solidFill>
              <a:schemeClr val="tx1"/>
            </a:solidFill>
          </a:ln>
        </p:spPr>
        <p:txBody>
          <a:bodyPr wrap="square" rtlCol="0">
            <a:spAutoFit/>
          </a:bodyPr>
          <a:lstStyle/>
          <a:p>
            <a:r>
              <a:rPr lang="en-US" dirty="0"/>
              <a:t>Create new numbered node,</a:t>
            </a:r>
          </a:p>
          <a:p>
            <a:r>
              <a:rPr lang="en-US" dirty="0"/>
              <a:t>Assign new node’s code to sample,</a:t>
            </a:r>
          </a:p>
          <a:p>
            <a:r>
              <a:rPr lang="en-US" dirty="0"/>
              <a:t>Add other nodes’ samples to new numbered node</a:t>
            </a:r>
          </a:p>
        </p:txBody>
      </p:sp>
      <p:cxnSp>
        <p:nvCxnSpPr>
          <p:cNvPr id="23" name="Straight Arrow Connector 23">
            <a:extLst>
              <a:ext uri="{FF2B5EF4-FFF2-40B4-BE49-F238E27FC236}">
                <a16:creationId xmlns:a16="http://schemas.microsoft.com/office/drawing/2014/main" id="{6E0DB41A-FF10-D597-D722-E81BC919FEE0}"/>
              </a:ext>
            </a:extLst>
          </p:cNvPr>
          <p:cNvCxnSpPr>
            <a:cxnSpLocks/>
            <a:stCxn id="11" idx="2"/>
            <a:endCxn id="22" idx="1"/>
          </p:cNvCxnSpPr>
          <p:nvPr/>
        </p:nvCxnSpPr>
        <p:spPr>
          <a:xfrm rot="16200000" flipH="1">
            <a:off x="6393478" y="5130312"/>
            <a:ext cx="569447" cy="20037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BF2AE65-59DD-96BF-2981-C22CC7FF47A4}"/>
              </a:ext>
            </a:extLst>
          </p:cNvPr>
          <p:cNvCxnSpPr>
            <a:cxnSpLocks/>
            <a:stCxn id="12" idx="2"/>
            <a:endCxn id="25" idx="1"/>
          </p:cNvCxnSpPr>
          <p:nvPr/>
        </p:nvCxnSpPr>
        <p:spPr>
          <a:xfrm rot="16200000" flipH="1">
            <a:off x="6415841" y="6266575"/>
            <a:ext cx="233785" cy="49131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474AC14-115A-749C-ED7D-1F86432C5001}"/>
              </a:ext>
            </a:extLst>
          </p:cNvPr>
          <p:cNvSpPr txBox="1"/>
          <p:nvPr/>
        </p:nvSpPr>
        <p:spPr>
          <a:xfrm>
            <a:off x="6778391" y="6444460"/>
            <a:ext cx="5321533" cy="369332"/>
          </a:xfrm>
          <a:prstGeom prst="rect">
            <a:avLst/>
          </a:prstGeom>
          <a:noFill/>
          <a:ln>
            <a:solidFill>
              <a:schemeClr val="tx1"/>
            </a:solidFill>
          </a:ln>
        </p:spPr>
        <p:txBody>
          <a:bodyPr wrap="square" rtlCol="0">
            <a:spAutoFit/>
          </a:bodyPr>
          <a:lstStyle/>
          <a:p>
            <a:r>
              <a:rPr lang="en-US" dirty="0"/>
              <a:t>Create new numbered node with sample as founder</a:t>
            </a:r>
          </a:p>
        </p:txBody>
      </p:sp>
      <p:cxnSp>
        <p:nvCxnSpPr>
          <p:cNvPr id="26" name="Straight Arrow Connector 23">
            <a:extLst>
              <a:ext uri="{FF2B5EF4-FFF2-40B4-BE49-F238E27FC236}">
                <a16:creationId xmlns:a16="http://schemas.microsoft.com/office/drawing/2014/main" id="{FF0B03F3-5BD4-E7E9-5E27-BBC73A57B6FA}"/>
              </a:ext>
            </a:extLst>
          </p:cNvPr>
          <p:cNvCxnSpPr>
            <a:cxnSpLocks/>
            <a:stCxn id="22" idx="3"/>
            <a:endCxn id="8" idx="3"/>
          </p:cNvCxnSpPr>
          <p:nvPr/>
        </p:nvCxnSpPr>
        <p:spPr>
          <a:xfrm flipH="1" flipV="1">
            <a:off x="4792137" y="3501547"/>
            <a:ext cx="7069662" cy="2013678"/>
          </a:xfrm>
          <a:prstGeom prst="bentConnector3">
            <a:avLst>
              <a:gd name="adj1" fmla="val -323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006E0B3-F6EE-E0F7-9F44-CDB17BE1AA0E}"/>
              </a:ext>
            </a:extLst>
          </p:cNvPr>
          <p:cNvSpPr txBox="1"/>
          <p:nvPr/>
        </p:nvSpPr>
        <p:spPr>
          <a:xfrm>
            <a:off x="5148882" y="3472478"/>
            <a:ext cx="6376746" cy="369332"/>
          </a:xfrm>
          <a:prstGeom prst="rect">
            <a:avLst/>
          </a:prstGeom>
          <a:noFill/>
        </p:spPr>
        <p:txBody>
          <a:bodyPr wrap="none" rtlCol="0">
            <a:spAutoFit/>
          </a:bodyPr>
          <a:lstStyle/>
          <a:p>
            <a:r>
              <a:rPr lang="en-US" b="1" dirty="0"/>
              <a:t>Repeat with “children” nodes using next distance threshold</a:t>
            </a:r>
          </a:p>
        </p:txBody>
      </p:sp>
      <p:cxnSp>
        <p:nvCxnSpPr>
          <p:cNvPr id="68" name="Straight Arrow Connector 67">
            <a:extLst>
              <a:ext uri="{FF2B5EF4-FFF2-40B4-BE49-F238E27FC236}">
                <a16:creationId xmlns:a16="http://schemas.microsoft.com/office/drawing/2014/main" id="{C2E5FD6B-E9AF-F370-C444-C8BA506D5462}"/>
              </a:ext>
            </a:extLst>
          </p:cNvPr>
          <p:cNvCxnSpPr>
            <a:cxnSpLocks/>
            <a:stCxn id="4" idx="2"/>
            <a:endCxn id="5" idx="0"/>
          </p:cNvCxnSpPr>
          <p:nvPr/>
        </p:nvCxnSpPr>
        <p:spPr>
          <a:xfrm>
            <a:off x="2351852" y="1740099"/>
            <a:ext cx="0"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230AC37-1F6B-4326-3EBA-94D483269108}"/>
              </a:ext>
            </a:extLst>
          </p:cNvPr>
          <p:cNvCxnSpPr>
            <a:cxnSpLocks/>
            <a:stCxn id="5" idx="2"/>
            <a:endCxn id="3" idx="0"/>
          </p:cNvCxnSpPr>
          <p:nvPr/>
        </p:nvCxnSpPr>
        <p:spPr>
          <a:xfrm flipH="1">
            <a:off x="2351851" y="2385445"/>
            <a:ext cx="1"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B41B2A9-02AF-D43E-D60D-0E35F9DA89AB}"/>
              </a:ext>
            </a:extLst>
          </p:cNvPr>
          <p:cNvSpPr/>
          <p:nvPr/>
        </p:nvSpPr>
        <p:spPr>
          <a:xfrm>
            <a:off x="127000" y="3099041"/>
            <a:ext cx="12064999" cy="375895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4429B29D-7BEC-FCF3-0C6F-1CB58E46B101}"/>
              </a:ext>
            </a:extLst>
          </p:cNvPr>
          <p:cNvCxnSpPr>
            <a:cxnSpLocks/>
            <a:stCxn id="3" idx="3"/>
            <a:endCxn id="82" idx="0"/>
          </p:cNvCxnSpPr>
          <p:nvPr/>
        </p:nvCxnSpPr>
        <p:spPr>
          <a:xfrm>
            <a:off x="3644865" y="2846125"/>
            <a:ext cx="2514635" cy="25291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DACF772-DE18-C1BB-74AD-9C257F3F5474}"/>
              </a:ext>
            </a:extLst>
          </p:cNvPr>
          <p:cNvSpPr txBox="1"/>
          <p:nvPr/>
        </p:nvSpPr>
        <p:spPr>
          <a:xfrm>
            <a:off x="126999" y="6501700"/>
            <a:ext cx="4821961" cy="338554"/>
          </a:xfrm>
          <a:prstGeom prst="rect">
            <a:avLst/>
          </a:prstGeom>
          <a:noFill/>
        </p:spPr>
        <p:txBody>
          <a:bodyPr wrap="none" rtlCol="0">
            <a:spAutoFit/>
          </a:bodyPr>
          <a:lstStyle/>
          <a:p>
            <a:r>
              <a:rPr lang="en-US" sz="1600" dirty="0"/>
              <a:t>*threshold is buffered by maximum internal distance</a:t>
            </a:r>
          </a:p>
        </p:txBody>
      </p:sp>
      <p:sp>
        <p:nvSpPr>
          <p:cNvPr id="6" name="TextBox 5">
            <a:extLst>
              <a:ext uri="{FF2B5EF4-FFF2-40B4-BE49-F238E27FC236}">
                <a16:creationId xmlns:a16="http://schemas.microsoft.com/office/drawing/2014/main" id="{178B1CB0-7413-34EE-B682-01BF8FAB1F74}"/>
              </a:ext>
            </a:extLst>
          </p:cNvPr>
          <p:cNvSpPr txBox="1"/>
          <p:nvPr/>
        </p:nvSpPr>
        <p:spPr>
          <a:xfrm>
            <a:off x="6159499" y="234667"/>
            <a:ext cx="5246821" cy="2677656"/>
          </a:xfrm>
          <a:prstGeom prst="rect">
            <a:avLst/>
          </a:prstGeom>
          <a:noFill/>
        </p:spPr>
        <p:txBody>
          <a:bodyPr wrap="none" rtlCol="0">
            <a:spAutoFit/>
          </a:bodyPr>
          <a:lstStyle/>
          <a:p>
            <a:pPr defTabSz="457200"/>
            <a:r>
              <a:rPr lang="en-US" sz="1400" dirty="0"/>
              <a:t>{1: {</a:t>
            </a:r>
          </a:p>
          <a:p>
            <a:pPr defTabSz="457200"/>
            <a:r>
              <a:rPr lang="en-US" sz="1400" u="sng" dirty="0"/>
              <a:t>founder: Key1</a:t>
            </a:r>
            <a:r>
              <a:rPr lang="en-US" sz="1400" dirty="0"/>
              <a:t>,	distance: 0,</a:t>
            </a:r>
          </a:p>
          <a:p>
            <a:pPr defTabSz="457200"/>
            <a:r>
              <a:rPr lang="en-US" sz="1400" dirty="0"/>
              <a:t>children: {</a:t>
            </a:r>
          </a:p>
          <a:p>
            <a:pPr defTabSz="457200"/>
            <a:r>
              <a:rPr lang="en-US" sz="1400" dirty="0"/>
              <a:t>		</a:t>
            </a:r>
            <a:r>
              <a:rPr lang="en-US" sz="1400" b="1" dirty="0"/>
              <a:t>1.1</a:t>
            </a:r>
            <a:r>
              <a:rPr lang="en-US" sz="1400" dirty="0"/>
              <a:t>: {</a:t>
            </a:r>
          </a:p>
          <a:p>
            <a:pPr defTabSz="457200"/>
            <a:r>
              <a:rPr lang="en-US" sz="1400" dirty="0"/>
              <a:t>		founder: Key1,	distance: 0,</a:t>
            </a:r>
          </a:p>
          <a:p>
            <a:pPr defTabSz="457200"/>
            <a:r>
              <a:rPr lang="en-US" sz="1400" dirty="0"/>
              <a:t>		children: {</a:t>
            </a:r>
          </a:p>
          <a:p>
            <a:pPr defTabSz="457200"/>
            <a:r>
              <a:rPr lang="en-US" sz="1400" dirty="0"/>
              <a:t>				1.1.1: {</a:t>
            </a:r>
          </a:p>
          <a:p>
            <a:pPr defTabSz="457200"/>
            <a:r>
              <a:rPr lang="en-US" sz="1400" dirty="0"/>
              <a:t>				founder: Key1,	distance: 0,</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p:txBody>
      </p:sp>
      <p:sp>
        <p:nvSpPr>
          <p:cNvPr id="7" name="TextBox 6">
            <a:extLst>
              <a:ext uri="{FF2B5EF4-FFF2-40B4-BE49-F238E27FC236}">
                <a16:creationId xmlns:a16="http://schemas.microsoft.com/office/drawing/2014/main" id="{F2AAB61E-9A5C-5398-84D3-31C902E6EE5D}"/>
              </a:ext>
            </a:extLst>
          </p:cNvPr>
          <p:cNvSpPr txBox="1"/>
          <p:nvPr/>
        </p:nvSpPr>
        <p:spPr>
          <a:xfrm>
            <a:off x="6132909" y="6831"/>
            <a:ext cx="3835400" cy="369332"/>
          </a:xfrm>
          <a:prstGeom prst="rect">
            <a:avLst/>
          </a:prstGeom>
          <a:noFill/>
        </p:spPr>
        <p:txBody>
          <a:bodyPr wrap="square" rtlCol="0">
            <a:spAutoFit/>
          </a:bodyPr>
          <a:lstStyle/>
          <a:p>
            <a:pPr defTabSz="457200"/>
            <a:r>
              <a:rPr lang="en-US" dirty="0"/>
              <a:t>10		5		2		0</a:t>
            </a:r>
          </a:p>
        </p:txBody>
      </p:sp>
    </p:spTree>
    <p:extLst>
      <p:ext uri="{BB962C8B-B14F-4D97-AF65-F5344CB8AC3E}">
        <p14:creationId xmlns:p14="http://schemas.microsoft.com/office/powerpoint/2010/main" val="898904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FC52-C4C4-F03F-38BD-0D7590D7F2B1}"/>
              </a:ext>
            </a:extLst>
          </p:cNvPr>
          <p:cNvSpPr>
            <a:spLocks noGrp="1"/>
          </p:cNvSpPr>
          <p:nvPr>
            <p:ph type="title"/>
          </p:nvPr>
        </p:nvSpPr>
        <p:spPr/>
        <p:txBody>
          <a:bodyPr/>
          <a:lstStyle/>
          <a:p>
            <a:r>
              <a:rPr lang="en-US" dirty="0"/>
              <a:t>Workflow</a:t>
            </a:r>
          </a:p>
        </p:txBody>
      </p:sp>
      <p:sp>
        <p:nvSpPr>
          <p:cNvPr id="4" name="TextBox 3">
            <a:extLst>
              <a:ext uri="{FF2B5EF4-FFF2-40B4-BE49-F238E27FC236}">
                <a16:creationId xmlns:a16="http://schemas.microsoft.com/office/drawing/2014/main" id="{108F5766-4763-E203-84F0-815B310540AF}"/>
              </a:ext>
            </a:extLst>
          </p:cNvPr>
          <p:cNvSpPr txBox="1"/>
          <p:nvPr/>
        </p:nvSpPr>
        <p:spPr>
          <a:xfrm>
            <a:off x="456557" y="1370767"/>
            <a:ext cx="3790589" cy="369332"/>
          </a:xfrm>
          <a:prstGeom prst="rect">
            <a:avLst/>
          </a:prstGeom>
          <a:noFill/>
          <a:ln>
            <a:solidFill>
              <a:schemeClr val="tx1"/>
            </a:solidFill>
          </a:ln>
        </p:spPr>
        <p:txBody>
          <a:bodyPr wrap="none" rtlCol="0">
            <a:spAutoFit/>
          </a:bodyPr>
          <a:lstStyle/>
          <a:p>
            <a:r>
              <a:rPr lang="en-US" dirty="0"/>
              <a:t>Load matrix (bottom-left or top right)</a:t>
            </a:r>
          </a:p>
        </p:txBody>
      </p:sp>
      <p:sp>
        <p:nvSpPr>
          <p:cNvPr id="5" name="TextBox 4">
            <a:extLst>
              <a:ext uri="{FF2B5EF4-FFF2-40B4-BE49-F238E27FC236}">
                <a16:creationId xmlns:a16="http://schemas.microsoft.com/office/drawing/2014/main" id="{C46ABB85-D37C-4483-41DC-FF05E2CE2DBA}"/>
              </a:ext>
            </a:extLst>
          </p:cNvPr>
          <p:cNvSpPr txBox="1"/>
          <p:nvPr/>
        </p:nvSpPr>
        <p:spPr>
          <a:xfrm>
            <a:off x="838200" y="2016113"/>
            <a:ext cx="3027304" cy="369332"/>
          </a:xfrm>
          <a:prstGeom prst="rect">
            <a:avLst/>
          </a:prstGeom>
          <a:noFill/>
          <a:ln>
            <a:solidFill>
              <a:schemeClr val="tx1"/>
            </a:solidFill>
          </a:ln>
        </p:spPr>
        <p:txBody>
          <a:bodyPr wrap="none" rtlCol="0">
            <a:spAutoFit/>
          </a:bodyPr>
          <a:lstStyle/>
          <a:p>
            <a:r>
              <a:rPr lang="en-US" dirty="0"/>
              <a:t>Initiate Tree with first sample</a:t>
            </a:r>
          </a:p>
        </p:txBody>
      </p:sp>
      <p:sp>
        <p:nvSpPr>
          <p:cNvPr id="3" name="TextBox 2">
            <a:extLst>
              <a:ext uri="{FF2B5EF4-FFF2-40B4-BE49-F238E27FC236}">
                <a16:creationId xmlns:a16="http://schemas.microsoft.com/office/drawing/2014/main" id="{20CF2071-44A7-F961-1ABF-8CF52645E85E}"/>
              </a:ext>
            </a:extLst>
          </p:cNvPr>
          <p:cNvSpPr txBox="1"/>
          <p:nvPr/>
        </p:nvSpPr>
        <p:spPr>
          <a:xfrm>
            <a:off x="1058836" y="2661459"/>
            <a:ext cx="2586029" cy="369332"/>
          </a:xfrm>
          <a:prstGeom prst="rect">
            <a:avLst/>
          </a:prstGeom>
          <a:noFill/>
          <a:ln>
            <a:solidFill>
              <a:schemeClr val="tx1"/>
            </a:solidFill>
          </a:ln>
        </p:spPr>
        <p:txBody>
          <a:bodyPr wrap="none" rtlCol="0">
            <a:spAutoFit/>
          </a:bodyPr>
          <a:lstStyle/>
          <a:p>
            <a:r>
              <a:rPr lang="en-US" dirty="0"/>
              <a:t>Add remaining samples:</a:t>
            </a:r>
          </a:p>
        </p:txBody>
      </p:sp>
      <p:sp>
        <p:nvSpPr>
          <p:cNvPr id="8" name="TextBox 7">
            <a:extLst>
              <a:ext uri="{FF2B5EF4-FFF2-40B4-BE49-F238E27FC236}">
                <a16:creationId xmlns:a16="http://schemas.microsoft.com/office/drawing/2014/main" id="{455943C0-CFC9-26E3-295A-E91880A118AE}"/>
              </a:ext>
            </a:extLst>
          </p:cNvPr>
          <p:cNvSpPr txBox="1"/>
          <p:nvPr/>
        </p:nvSpPr>
        <p:spPr>
          <a:xfrm>
            <a:off x="287870" y="3316881"/>
            <a:ext cx="4504267" cy="369332"/>
          </a:xfrm>
          <a:prstGeom prst="rect">
            <a:avLst/>
          </a:prstGeom>
          <a:noFill/>
          <a:ln>
            <a:solidFill>
              <a:schemeClr val="tx1"/>
            </a:solidFill>
          </a:ln>
        </p:spPr>
        <p:txBody>
          <a:bodyPr wrap="square" rtlCol="0">
            <a:spAutoFit/>
          </a:bodyPr>
          <a:lstStyle/>
          <a:p>
            <a:pPr algn="ctr"/>
            <a:r>
              <a:rPr lang="en-US" dirty="0"/>
              <a:t>Calculate Distance to Founder Profiles</a:t>
            </a:r>
          </a:p>
        </p:txBody>
      </p:sp>
      <p:sp>
        <p:nvSpPr>
          <p:cNvPr id="9" name="TextBox 8">
            <a:extLst>
              <a:ext uri="{FF2B5EF4-FFF2-40B4-BE49-F238E27FC236}">
                <a16:creationId xmlns:a16="http://schemas.microsoft.com/office/drawing/2014/main" id="{37389DE5-583F-818F-1118-6DED8CE183B2}"/>
              </a:ext>
            </a:extLst>
          </p:cNvPr>
          <p:cNvSpPr txBox="1"/>
          <p:nvPr/>
        </p:nvSpPr>
        <p:spPr>
          <a:xfrm>
            <a:off x="287870" y="3989274"/>
            <a:ext cx="4504267" cy="369332"/>
          </a:xfrm>
          <a:prstGeom prst="rect">
            <a:avLst/>
          </a:prstGeom>
          <a:noFill/>
          <a:ln>
            <a:solidFill>
              <a:schemeClr val="tx1"/>
            </a:solidFill>
          </a:ln>
        </p:spPr>
        <p:txBody>
          <a:bodyPr wrap="square" rtlCol="0">
            <a:spAutoFit/>
          </a:bodyPr>
          <a:lstStyle/>
          <a:p>
            <a:pPr algn="ctr"/>
            <a:r>
              <a:rPr lang="en-US" dirty="0"/>
              <a:t>Filter to founders within distance threshold*</a:t>
            </a:r>
          </a:p>
        </p:txBody>
      </p:sp>
      <p:sp>
        <p:nvSpPr>
          <p:cNvPr id="10" name="TextBox 9">
            <a:extLst>
              <a:ext uri="{FF2B5EF4-FFF2-40B4-BE49-F238E27FC236}">
                <a16:creationId xmlns:a16="http://schemas.microsoft.com/office/drawing/2014/main" id="{224D4A2F-8A09-C4BD-1D46-A8FA223EEE84}"/>
              </a:ext>
            </a:extLst>
          </p:cNvPr>
          <p:cNvSpPr txBox="1"/>
          <p:nvPr/>
        </p:nvSpPr>
        <p:spPr>
          <a:xfrm>
            <a:off x="5180424" y="3985318"/>
            <a:ext cx="2789799" cy="369332"/>
          </a:xfrm>
          <a:prstGeom prst="rect">
            <a:avLst/>
          </a:prstGeom>
          <a:noFill/>
          <a:ln>
            <a:solidFill>
              <a:schemeClr val="tx1"/>
            </a:solidFill>
          </a:ln>
        </p:spPr>
        <p:txBody>
          <a:bodyPr wrap="square" rtlCol="0">
            <a:spAutoFit/>
          </a:bodyPr>
          <a:lstStyle/>
          <a:p>
            <a:r>
              <a:rPr lang="en-US" dirty="0"/>
              <a:t>Single Founder Remains</a:t>
            </a:r>
          </a:p>
        </p:txBody>
      </p:sp>
      <p:sp>
        <p:nvSpPr>
          <p:cNvPr id="11" name="TextBox 10">
            <a:extLst>
              <a:ext uri="{FF2B5EF4-FFF2-40B4-BE49-F238E27FC236}">
                <a16:creationId xmlns:a16="http://schemas.microsoft.com/office/drawing/2014/main" id="{34E5E78F-A035-70FA-4F8E-BDDBE9E2B9F8}"/>
              </a:ext>
            </a:extLst>
          </p:cNvPr>
          <p:cNvSpPr txBox="1"/>
          <p:nvPr/>
        </p:nvSpPr>
        <p:spPr>
          <a:xfrm>
            <a:off x="5180424" y="4576446"/>
            <a:ext cx="2795176" cy="369332"/>
          </a:xfrm>
          <a:prstGeom prst="rect">
            <a:avLst/>
          </a:prstGeom>
          <a:noFill/>
          <a:ln>
            <a:solidFill>
              <a:schemeClr val="tx1"/>
            </a:solidFill>
          </a:ln>
        </p:spPr>
        <p:txBody>
          <a:bodyPr wrap="square" rtlCol="0">
            <a:spAutoFit/>
          </a:bodyPr>
          <a:lstStyle/>
          <a:p>
            <a:r>
              <a:rPr lang="en-US" dirty="0"/>
              <a:t>Multiple Founders Remain</a:t>
            </a:r>
          </a:p>
        </p:txBody>
      </p:sp>
      <p:sp>
        <p:nvSpPr>
          <p:cNvPr id="12" name="TextBox 11">
            <a:extLst>
              <a:ext uri="{FF2B5EF4-FFF2-40B4-BE49-F238E27FC236}">
                <a16:creationId xmlns:a16="http://schemas.microsoft.com/office/drawing/2014/main" id="{C642740C-7FB9-0283-1B3D-631D35C5592D}"/>
              </a:ext>
            </a:extLst>
          </p:cNvPr>
          <p:cNvSpPr txBox="1"/>
          <p:nvPr/>
        </p:nvSpPr>
        <p:spPr>
          <a:xfrm>
            <a:off x="5148881" y="6026009"/>
            <a:ext cx="2507577" cy="369332"/>
          </a:xfrm>
          <a:prstGeom prst="rect">
            <a:avLst/>
          </a:prstGeom>
          <a:noFill/>
          <a:ln>
            <a:solidFill>
              <a:schemeClr val="tx1"/>
            </a:solidFill>
          </a:ln>
        </p:spPr>
        <p:txBody>
          <a:bodyPr wrap="square" rtlCol="0">
            <a:spAutoFit/>
          </a:bodyPr>
          <a:lstStyle/>
          <a:p>
            <a:r>
              <a:rPr lang="en-US" b="1" dirty="0"/>
              <a:t>No Founder Remains</a:t>
            </a:r>
          </a:p>
        </p:txBody>
      </p:sp>
      <p:cxnSp>
        <p:nvCxnSpPr>
          <p:cNvPr id="15" name="Straight Arrow Connector 14">
            <a:extLst>
              <a:ext uri="{FF2B5EF4-FFF2-40B4-BE49-F238E27FC236}">
                <a16:creationId xmlns:a16="http://schemas.microsoft.com/office/drawing/2014/main" id="{79176AB4-280F-F9B9-EA5E-60A9122BF668}"/>
              </a:ext>
            </a:extLst>
          </p:cNvPr>
          <p:cNvCxnSpPr>
            <a:cxnSpLocks/>
            <a:stCxn id="8" idx="2"/>
            <a:endCxn id="9" idx="0"/>
          </p:cNvCxnSpPr>
          <p:nvPr/>
        </p:nvCxnSpPr>
        <p:spPr>
          <a:xfrm>
            <a:off x="2540004" y="3686213"/>
            <a:ext cx="0" cy="303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1CF5BC2-4FB8-508B-C173-79C583A6ABDD}"/>
              </a:ext>
            </a:extLst>
          </p:cNvPr>
          <p:cNvCxnSpPr>
            <a:cxnSpLocks/>
            <a:stCxn id="9" idx="3"/>
            <a:endCxn id="10" idx="1"/>
          </p:cNvCxnSpPr>
          <p:nvPr/>
        </p:nvCxnSpPr>
        <p:spPr>
          <a:xfrm flipV="1">
            <a:off x="4792137" y="4169984"/>
            <a:ext cx="388287" cy="39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23">
            <a:extLst>
              <a:ext uri="{FF2B5EF4-FFF2-40B4-BE49-F238E27FC236}">
                <a16:creationId xmlns:a16="http://schemas.microsoft.com/office/drawing/2014/main" id="{CD4245E4-4DB8-0351-5CEB-1B9D1E7AF454}"/>
              </a:ext>
            </a:extLst>
          </p:cNvPr>
          <p:cNvCxnSpPr>
            <a:cxnSpLocks/>
            <a:stCxn id="9" idx="3"/>
            <a:endCxn id="11" idx="1"/>
          </p:cNvCxnSpPr>
          <p:nvPr/>
        </p:nvCxnSpPr>
        <p:spPr>
          <a:xfrm>
            <a:off x="4792137" y="4173940"/>
            <a:ext cx="388287" cy="58717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23">
            <a:extLst>
              <a:ext uri="{FF2B5EF4-FFF2-40B4-BE49-F238E27FC236}">
                <a16:creationId xmlns:a16="http://schemas.microsoft.com/office/drawing/2014/main" id="{6F2094EE-E8A7-6603-5519-BE7171360155}"/>
              </a:ext>
            </a:extLst>
          </p:cNvPr>
          <p:cNvCxnSpPr>
            <a:cxnSpLocks/>
            <a:stCxn id="9" idx="3"/>
            <a:endCxn id="12" idx="1"/>
          </p:cNvCxnSpPr>
          <p:nvPr/>
        </p:nvCxnSpPr>
        <p:spPr>
          <a:xfrm>
            <a:off x="4792137" y="4173940"/>
            <a:ext cx="356744" cy="203673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B8E44C7-AEE2-068F-10F2-E11D4113325B}"/>
              </a:ext>
            </a:extLst>
          </p:cNvPr>
          <p:cNvSpPr txBox="1"/>
          <p:nvPr/>
        </p:nvSpPr>
        <p:spPr>
          <a:xfrm>
            <a:off x="8326968" y="3980052"/>
            <a:ext cx="3485855" cy="369332"/>
          </a:xfrm>
          <a:prstGeom prst="rect">
            <a:avLst/>
          </a:prstGeom>
          <a:noFill/>
          <a:ln>
            <a:solidFill>
              <a:schemeClr val="tx1"/>
            </a:solidFill>
          </a:ln>
        </p:spPr>
        <p:txBody>
          <a:bodyPr wrap="square" rtlCol="0">
            <a:spAutoFit/>
          </a:bodyPr>
          <a:lstStyle/>
          <a:p>
            <a:r>
              <a:rPr lang="en-US" dirty="0"/>
              <a:t>Assign node’s “code” to sample</a:t>
            </a:r>
          </a:p>
        </p:txBody>
      </p:sp>
      <p:cxnSp>
        <p:nvCxnSpPr>
          <p:cNvPr id="20" name="Straight Arrow Connector 23">
            <a:extLst>
              <a:ext uri="{FF2B5EF4-FFF2-40B4-BE49-F238E27FC236}">
                <a16:creationId xmlns:a16="http://schemas.microsoft.com/office/drawing/2014/main" id="{2C69D64B-9034-41D8-3B47-57C66C618302}"/>
              </a:ext>
            </a:extLst>
          </p:cNvPr>
          <p:cNvCxnSpPr>
            <a:cxnSpLocks/>
            <a:stCxn id="10" idx="3"/>
            <a:endCxn id="19" idx="1"/>
          </p:cNvCxnSpPr>
          <p:nvPr/>
        </p:nvCxnSpPr>
        <p:spPr>
          <a:xfrm flipV="1">
            <a:off x="7970223" y="4164718"/>
            <a:ext cx="356745" cy="52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3">
            <a:extLst>
              <a:ext uri="{FF2B5EF4-FFF2-40B4-BE49-F238E27FC236}">
                <a16:creationId xmlns:a16="http://schemas.microsoft.com/office/drawing/2014/main" id="{6DFC1BFE-3863-5E57-8383-668CFAF86D18}"/>
              </a:ext>
            </a:extLst>
          </p:cNvPr>
          <p:cNvCxnSpPr>
            <a:cxnSpLocks/>
            <a:stCxn id="19" idx="3"/>
            <a:endCxn id="8" idx="3"/>
          </p:cNvCxnSpPr>
          <p:nvPr/>
        </p:nvCxnSpPr>
        <p:spPr>
          <a:xfrm flipH="1" flipV="1">
            <a:off x="4792137" y="3501547"/>
            <a:ext cx="7020686" cy="663171"/>
          </a:xfrm>
          <a:prstGeom prst="bentConnector3">
            <a:avLst>
              <a:gd name="adj1" fmla="val -400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001E4A3-8148-B67E-ACE2-59D2DB3A6950}"/>
              </a:ext>
            </a:extLst>
          </p:cNvPr>
          <p:cNvSpPr txBox="1"/>
          <p:nvPr/>
        </p:nvSpPr>
        <p:spPr>
          <a:xfrm>
            <a:off x="6778390" y="5053560"/>
            <a:ext cx="5083409" cy="923330"/>
          </a:xfrm>
          <a:prstGeom prst="rect">
            <a:avLst/>
          </a:prstGeom>
          <a:noFill/>
          <a:ln>
            <a:solidFill>
              <a:schemeClr val="tx1"/>
            </a:solidFill>
          </a:ln>
        </p:spPr>
        <p:txBody>
          <a:bodyPr wrap="square" rtlCol="0">
            <a:spAutoFit/>
          </a:bodyPr>
          <a:lstStyle/>
          <a:p>
            <a:r>
              <a:rPr lang="en-US" dirty="0"/>
              <a:t>Create new numbered node,</a:t>
            </a:r>
          </a:p>
          <a:p>
            <a:r>
              <a:rPr lang="en-US" dirty="0"/>
              <a:t>Assign new node’s code to sample,</a:t>
            </a:r>
          </a:p>
          <a:p>
            <a:r>
              <a:rPr lang="en-US" dirty="0"/>
              <a:t>Add other nodes’ samples to new numbered node</a:t>
            </a:r>
          </a:p>
        </p:txBody>
      </p:sp>
      <p:cxnSp>
        <p:nvCxnSpPr>
          <p:cNvPr id="23" name="Straight Arrow Connector 23">
            <a:extLst>
              <a:ext uri="{FF2B5EF4-FFF2-40B4-BE49-F238E27FC236}">
                <a16:creationId xmlns:a16="http://schemas.microsoft.com/office/drawing/2014/main" id="{6E0DB41A-FF10-D597-D722-E81BC919FEE0}"/>
              </a:ext>
            </a:extLst>
          </p:cNvPr>
          <p:cNvCxnSpPr>
            <a:cxnSpLocks/>
            <a:stCxn id="11" idx="2"/>
            <a:endCxn id="22" idx="1"/>
          </p:cNvCxnSpPr>
          <p:nvPr/>
        </p:nvCxnSpPr>
        <p:spPr>
          <a:xfrm rot="16200000" flipH="1">
            <a:off x="6393478" y="5130312"/>
            <a:ext cx="569447" cy="20037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BF2AE65-59DD-96BF-2981-C22CC7FF47A4}"/>
              </a:ext>
            </a:extLst>
          </p:cNvPr>
          <p:cNvCxnSpPr>
            <a:cxnSpLocks/>
            <a:stCxn id="12" idx="2"/>
            <a:endCxn id="25" idx="1"/>
          </p:cNvCxnSpPr>
          <p:nvPr/>
        </p:nvCxnSpPr>
        <p:spPr>
          <a:xfrm rot="16200000" flipH="1">
            <a:off x="6473638" y="6324372"/>
            <a:ext cx="233785" cy="37572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474AC14-115A-749C-ED7D-1F86432C5001}"/>
              </a:ext>
            </a:extLst>
          </p:cNvPr>
          <p:cNvSpPr txBox="1"/>
          <p:nvPr/>
        </p:nvSpPr>
        <p:spPr>
          <a:xfrm>
            <a:off x="6778391" y="6444460"/>
            <a:ext cx="5321533" cy="369332"/>
          </a:xfrm>
          <a:prstGeom prst="rect">
            <a:avLst/>
          </a:prstGeom>
          <a:noFill/>
          <a:ln>
            <a:solidFill>
              <a:schemeClr val="tx1"/>
            </a:solidFill>
          </a:ln>
        </p:spPr>
        <p:txBody>
          <a:bodyPr wrap="square" rtlCol="0">
            <a:spAutoFit/>
          </a:bodyPr>
          <a:lstStyle/>
          <a:p>
            <a:r>
              <a:rPr lang="en-US" dirty="0"/>
              <a:t>Create new numbered node with sample as founder</a:t>
            </a:r>
          </a:p>
        </p:txBody>
      </p:sp>
      <p:cxnSp>
        <p:nvCxnSpPr>
          <p:cNvPr id="26" name="Straight Arrow Connector 23">
            <a:extLst>
              <a:ext uri="{FF2B5EF4-FFF2-40B4-BE49-F238E27FC236}">
                <a16:creationId xmlns:a16="http://schemas.microsoft.com/office/drawing/2014/main" id="{FF0B03F3-5BD4-E7E9-5E27-BBC73A57B6FA}"/>
              </a:ext>
            </a:extLst>
          </p:cNvPr>
          <p:cNvCxnSpPr>
            <a:cxnSpLocks/>
            <a:stCxn id="22" idx="3"/>
            <a:endCxn id="8" idx="3"/>
          </p:cNvCxnSpPr>
          <p:nvPr/>
        </p:nvCxnSpPr>
        <p:spPr>
          <a:xfrm flipH="1" flipV="1">
            <a:off x="4792137" y="3501547"/>
            <a:ext cx="7069662" cy="2013678"/>
          </a:xfrm>
          <a:prstGeom prst="bentConnector3">
            <a:avLst>
              <a:gd name="adj1" fmla="val -323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006E0B3-F6EE-E0F7-9F44-CDB17BE1AA0E}"/>
              </a:ext>
            </a:extLst>
          </p:cNvPr>
          <p:cNvSpPr txBox="1"/>
          <p:nvPr/>
        </p:nvSpPr>
        <p:spPr>
          <a:xfrm>
            <a:off x="5148882" y="3472478"/>
            <a:ext cx="6023508" cy="369332"/>
          </a:xfrm>
          <a:prstGeom prst="rect">
            <a:avLst/>
          </a:prstGeom>
          <a:noFill/>
        </p:spPr>
        <p:txBody>
          <a:bodyPr wrap="none" rtlCol="0">
            <a:spAutoFit/>
          </a:bodyPr>
          <a:lstStyle/>
          <a:p>
            <a:r>
              <a:rPr lang="en-US" dirty="0"/>
              <a:t>Repeat with “children” nodes using next distance threshold</a:t>
            </a:r>
          </a:p>
        </p:txBody>
      </p:sp>
      <p:cxnSp>
        <p:nvCxnSpPr>
          <p:cNvPr id="68" name="Straight Arrow Connector 67">
            <a:extLst>
              <a:ext uri="{FF2B5EF4-FFF2-40B4-BE49-F238E27FC236}">
                <a16:creationId xmlns:a16="http://schemas.microsoft.com/office/drawing/2014/main" id="{C2E5FD6B-E9AF-F370-C444-C8BA506D5462}"/>
              </a:ext>
            </a:extLst>
          </p:cNvPr>
          <p:cNvCxnSpPr>
            <a:cxnSpLocks/>
            <a:stCxn id="4" idx="2"/>
            <a:endCxn id="5" idx="0"/>
          </p:cNvCxnSpPr>
          <p:nvPr/>
        </p:nvCxnSpPr>
        <p:spPr>
          <a:xfrm>
            <a:off x="2351852" y="1740099"/>
            <a:ext cx="0"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230AC37-1F6B-4326-3EBA-94D483269108}"/>
              </a:ext>
            </a:extLst>
          </p:cNvPr>
          <p:cNvCxnSpPr>
            <a:cxnSpLocks/>
            <a:stCxn id="5" idx="2"/>
            <a:endCxn id="3" idx="0"/>
          </p:cNvCxnSpPr>
          <p:nvPr/>
        </p:nvCxnSpPr>
        <p:spPr>
          <a:xfrm flipH="1">
            <a:off x="2351851" y="2385445"/>
            <a:ext cx="1"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B41B2A9-02AF-D43E-D60D-0E35F9DA89AB}"/>
              </a:ext>
            </a:extLst>
          </p:cNvPr>
          <p:cNvSpPr/>
          <p:nvPr/>
        </p:nvSpPr>
        <p:spPr>
          <a:xfrm>
            <a:off x="127000" y="3099041"/>
            <a:ext cx="12064999" cy="375895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4429B29D-7BEC-FCF3-0C6F-1CB58E46B101}"/>
              </a:ext>
            </a:extLst>
          </p:cNvPr>
          <p:cNvCxnSpPr>
            <a:cxnSpLocks/>
            <a:stCxn id="3" idx="3"/>
            <a:endCxn id="82" idx="0"/>
          </p:cNvCxnSpPr>
          <p:nvPr/>
        </p:nvCxnSpPr>
        <p:spPr>
          <a:xfrm>
            <a:off x="3644865" y="2846125"/>
            <a:ext cx="2514635" cy="25291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DACF772-DE18-C1BB-74AD-9C257F3F5474}"/>
              </a:ext>
            </a:extLst>
          </p:cNvPr>
          <p:cNvSpPr txBox="1"/>
          <p:nvPr/>
        </p:nvSpPr>
        <p:spPr>
          <a:xfrm>
            <a:off x="126999" y="6501700"/>
            <a:ext cx="4821961" cy="338554"/>
          </a:xfrm>
          <a:prstGeom prst="rect">
            <a:avLst/>
          </a:prstGeom>
          <a:noFill/>
        </p:spPr>
        <p:txBody>
          <a:bodyPr wrap="none" rtlCol="0">
            <a:spAutoFit/>
          </a:bodyPr>
          <a:lstStyle/>
          <a:p>
            <a:r>
              <a:rPr lang="en-US" sz="1600" dirty="0"/>
              <a:t>*threshold is buffered by maximum internal distance</a:t>
            </a:r>
          </a:p>
        </p:txBody>
      </p:sp>
      <p:sp>
        <p:nvSpPr>
          <p:cNvPr id="6" name="TextBox 5">
            <a:extLst>
              <a:ext uri="{FF2B5EF4-FFF2-40B4-BE49-F238E27FC236}">
                <a16:creationId xmlns:a16="http://schemas.microsoft.com/office/drawing/2014/main" id="{178B1CB0-7413-34EE-B682-01BF8FAB1F74}"/>
              </a:ext>
            </a:extLst>
          </p:cNvPr>
          <p:cNvSpPr txBox="1"/>
          <p:nvPr/>
        </p:nvSpPr>
        <p:spPr>
          <a:xfrm>
            <a:off x="6159499" y="234667"/>
            <a:ext cx="5246821" cy="2677656"/>
          </a:xfrm>
          <a:prstGeom prst="rect">
            <a:avLst/>
          </a:prstGeom>
          <a:noFill/>
        </p:spPr>
        <p:txBody>
          <a:bodyPr wrap="none" rtlCol="0">
            <a:spAutoFit/>
          </a:bodyPr>
          <a:lstStyle/>
          <a:p>
            <a:pPr defTabSz="457200"/>
            <a:r>
              <a:rPr lang="en-US" sz="1400" dirty="0"/>
              <a:t>{1: {</a:t>
            </a:r>
          </a:p>
          <a:p>
            <a:pPr defTabSz="457200"/>
            <a:r>
              <a:rPr lang="en-US" sz="1400" u="sng" dirty="0"/>
              <a:t>founder: Key1</a:t>
            </a:r>
            <a:r>
              <a:rPr lang="en-US" sz="1400" dirty="0"/>
              <a:t>,	distance: 0,</a:t>
            </a:r>
          </a:p>
          <a:p>
            <a:pPr defTabSz="457200"/>
            <a:r>
              <a:rPr lang="en-US" sz="1400" dirty="0"/>
              <a:t>children: {</a:t>
            </a:r>
          </a:p>
          <a:p>
            <a:pPr defTabSz="457200"/>
            <a:r>
              <a:rPr lang="en-US" sz="1400" dirty="0"/>
              <a:t>		</a:t>
            </a:r>
            <a:r>
              <a:rPr lang="en-US" sz="1400" dirty="0">
                <a:sym typeface="Wingdings" panose="05000000000000000000" pitchFamily="2" charset="2"/>
              </a:rPr>
              <a:t>1.1</a:t>
            </a:r>
            <a:r>
              <a:rPr lang="en-US" sz="1400" dirty="0"/>
              <a:t>: {</a:t>
            </a:r>
          </a:p>
          <a:p>
            <a:pPr defTabSz="457200"/>
            <a:r>
              <a:rPr lang="en-US" sz="1400" dirty="0"/>
              <a:t>		founder: Key1,	distance: 0,</a:t>
            </a:r>
          </a:p>
          <a:p>
            <a:pPr defTabSz="457200"/>
            <a:r>
              <a:rPr lang="en-US" sz="1400" dirty="0"/>
              <a:t>		children: {</a:t>
            </a:r>
          </a:p>
          <a:p>
            <a:pPr defTabSz="457200"/>
            <a:r>
              <a:rPr lang="en-US" sz="1400" dirty="0"/>
              <a:t>				</a:t>
            </a:r>
            <a:r>
              <a:rPr lang="en-US" sz="1400" dirty="0">
                <a:sym typeface="Wingdings" panose="05000000000000000000" pitchFamily="2" charset="2"/>
              </a:rPr>
              <a:t>  </a:t>
            </a:r>
            <a:r>
              <a:rPr lang="en-US" sz="1400" dirty="0"/>
              <a:t>1.1.1: {</a:t>
            </a:r>
          </a:p>
          <a:p>
            <a:pPr defTabSz="457200"/>
            <a:r>
              <a:rPr lang="en-US" sz="1400" dirty="0"/>
              <a:t>				founder: Key1,	distance: 0,</a:t>
            </a:r>
          </a:p>
          <a:p>
            <a:pPr defTabSz="457200"/>
            <a:r>
              <a:rPr lang="en-US" sz="1400" dirty="0"/>
              <a:t>				children: {</a:t>
            </a:r>
          </a:p>
          <a:p>
            <a:pPr defTabSz="457200"/>
            <a:r>
              <a:rPr lang="en-US" sz="1400" dirty="0"/>
              <a:t>						</a:t>
            </a:r>
            <a:r>
              <a:rPr lang="en-US" sz="1400" dirty="0">
                <a:sym typeface="Wingdings" panose="05000000000000000000" pitchFamily="2" charset="2"/>
              </a:rPr>
              <a:t></a:t>
            </a:r>
            <a:r>
              <a:rPr lang="en-US" sz="1400" dirty="0"/>
              <a:t>1.1.1.1: {</a:t>
            </a:r>
          </a:p>
          <a:p>
            <a:pPr defTabSz="457200"/>
            <a:r>
              <a:rPr lang="en-US" sz="1400" dirty="0"/>
              <a:t>						founder: Key1,	distance: 0,</a:t>
            </a:r>
          </a:p>
          <a:p>
            <a:pPr defTabSz="457200"/>
            <a:r>
              <a:rPr lang="en-US" sz="1400" dirty="0"/>
              <a:t>						members: [Key1]}}}}}}}}</a:t>
            </a:r>
          </a:p>
        </p:txBody>
      </p:sp>
      <p:sp>
        <p:nvSpPr>
          <p:cNvPr id="7" name="TextBox 6">
            <a:extLst>
              <a:ext uri="{FF2B5EF4-FFF2-40B4-BE49-F238E27FC236}">
                <a16:creationId xmlns:a16="http://schemas.microsoft.com/office/drawing/2014/main" id="{F2AAB61E-9A5C-5398-84D3-31C902E6EE5D}"/>
              </a:ext>
            </a:extLst>
          </p:cNvPr>
          <p:cNvSpPr txBox="1"/>
          <p:nvPr/>
        </p:nvSpPr>
        <p:spPr>
          <a:xfrm>
            <a:off x="6132909" y="6831"/>
            <a:ext cx="3835400" cy="369332"/>
          </a:xfrm>
          <a:prstGeom prst="rect">
            <a:avLst/>
          </a:prstGeom>
          <a:noFill/>
        </p:spPr>
        <p:txBody>
          <a:bodyPr wrap="square" rtlCol="0">
            <a:spAutoFit/>
          </a:bodyPr>
          <a:lstStyle/>
          <a:p>
            <a:pPr defTabSz="457200"/>
            <a:r>
              <a:rPr lang="en-US" dirty="0"/>
              <a:t>10		5		2		0</a:t>
            </a:r>
          </a:p>
        </p:txBody>
      </p:sp>
    </p:spTree>
    <p:extLst>
      <p:ext uri="{BB962C8B-B14F-4D97-AF65-F5344CB8AC3E}">
        <p14:creationId xmlns:p14="http://schemas.microsoft.com/office/powerpoint/2010/main" val="2359250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FC52-C4C4-F03F-38BD-0D7590D7F2B1}"/>
              </a:ext>
            </a:extLst>
          </p:cNvPr>
          <p:cNvSpPr>
            <a:spLocks noGrp="1"/>
          </p:cNvSpPr>
          <p:nvPr>
            <p:ph type="title"/>
          </p:nvPr>
        </p:nvSpPr>
        <p:spPr/>
        <p:txBody>
          <a:bodyPr/>
          <a:lstStyle/>
          <a:p>
            <a:r>
              <a:rPr lang="en-US" dirty="0"/>
              <a:t>Workflow</a:t>
            </a:r>
          </a:p>
        </p:txBody>
      </p:sp>
      <p:sp>
        <p:nvSpPr>
          <p:cNvPr id="4" name="TextBox 3">
            <a:extLst>
              <a:ext uri="{FF2B5EF4-FFF2-40B4-BE49-F238E27FC236}">
                <a16:creationId xmlns:a16="http://schemas.microsoft.com/office/drawing/2014/main" id="{108F5766-4763-E203-84F0-815B310540AF}"/>
              </a:ext>
            </a:extLst>
          </p:cNvPr>
          <p:cNvSpPr txBox="1"/>
          <p:nvPr/>
        </p:nvSpPr>
        <p:spPr>
          <a:xfrm>
            <a:off x="456557" y="1370767"/>
            <a:ext cx="3790589" cy="369332"/>
          </a:xfrm>
          <a:prstGeom prst="rect">
            <a:avLst/>
          </a:prstGeom>
          <a:noFill/>
          <a:ln>
            <a:solidFill>
              <a:schemeClr val="tx1"/>
            </a:solidFill>
          </a:ln>
        </p:spPr>
        <p:txBody>
          <a:bodyPr wrap="none" rtlCol="0">
            <a:spAutoFit/>
          </a:bodyPr>
          <a:lstStyle/>
          <a:p>
            <a:r>
              <a:rPr lang="en-US" dirty="0"/>
              <a:t>Load matrix (bottom-left or top right)</a:t>
            </a:r>
          </a:p>
        </p:txBody>
      </p:sp>
      <p:sp>
        <p:nvSpPr>
          <p:cNvPr id="5" name="TextBox 4">
            <a:extLst>
              <a:ext uri="{FF2B5EF4-FFF2-40B4-BE49-F238E27FC236}">
                <a16:creationId xmlns:a16="http://schemas.microsoft.com/office/drawing/2014/main" id="{C46ABB85-D37C-4483-41DC-FF05E2CE2DBA}"/>
              </a:ext>
            </a:extLst>
          </p:cNvPr>
          <p:cNvSpPr txBox="1"/>
          <p:nvPr/>
        </p:nvSpPr>
        <p:spPr>
          <a:xfrm>
            <a:off x="838200" y="2016113"/>
            <a:ext cx="3027304" cy="369332"/>
          </a:xfrm>
          <a:prstGeom prst="rect">
            <a:avLst/>
          </a:prstGeom>
          <a:noFill/>
          <a:ln>
            <a:solidFill>
              <a:schemeClr val="tx1"/>
            </a:solidFill>
          </a:ln>
        </p:spPr>
        <p:txBody>
          <a:bodyPr wrap="none" rtlCol="0">
            <a:spAutoFit/>
          </a:bodyPr>
          <a:lstStyle/>
          <a:p>
            <a:r>
              <a:rPr lang="en-US" dirty="0"/>
              <a:t>Initiate Tree with first sample</a:t>
            </a:r>
          </a:p>
        </p:txBody>
      </p:sp>
      <p:sp>
        <p:nvSpPr>
          <p:cNvPr id="3" name="TextBox 2">
            <a:extLst>
              <a:ext uri="{FF2B5EF4-FFF2-40B4-BE49-F238E27FC236}">
                <a16:creationId xmlns:a16="http://schemas.microsoft.com/office/drawing/2014/main" id="{20CF2071-44A7-F961-1ABF-8CF52645E85E}"/>
              </a:ext>
            </a:extLst>
          </p:cNvPr>
          <p:cNvSpPr txBox="1"/>
          <p:nvPr/>
        </p:nvSpPr>
        <p:spPr>
          <a:xfrm>
            <a:off x="1058836" y="2661459"/>
            <a:ext cx="2586029" cy="369332"/>
          </a:xfrm>
          <a:prstGeom prst="rect">
            <a:avLst/>
          </a:prstGeom>
          <a:noFill/>
          <a:ln>
            <a:solidFill>
              <a:schemeClr val="tx1"/>
            </a:solidFill>
          </a:ln>
        </p:spPr>
        <p:txBody>
          <a:bodyPr wrap="none" rtlCol="0">
            <a:spAutoFit/>
          </a:bodyPr>
          <a:lstStyle/>
          <a:p>
            <a:r>
              <a:rPr lang="en-US" dirty="0"/>
              <a:t>Add remaining samples:</a:t>
            </a:r>
          </a:p>
        </p:txBody>
      </p:sp>
      <p:sp>
        <p:nvSpPr>
          <p:cNvPr id="8" name="TextBox 7">
            <a:extLst>
              <a:ext uri="{FF2B5EF4-FFF2-40B4-BE49-F238E27FC236}">
                <a16:creationId xmlns:a16="http://schemas.microsoft.com/office/drawing/2014/main" id="{455943C0-CFC9-26E3-295A-E91880A118AE}"/>
              </a:ext>
            </a:extLst>
          </p:cNvPr>
          <p:cNvSpPr txBox="1"/>
          <p:nvPr/>
        </p:nvSpPr>
        <p:spPr>
          <a:xfrm>
            <a:off x="287870" y="3316881"/>
            <a:ext cx="4504267" cy="369332"/>
          </a:xfrm>
          <a:prstGeom prst="rect">
            <a:avLst/>
          </a:prstGeom>
          <a:noFill/>
          <a:ln>
            <a:solidFill>
              <a:schemeClr val="tx1"/>
            </a:solidFill>
          </a:ln>
        </p:spPr>
        <p:txBody>
          <a:bodyPr wrap="square" rtlCol="0">
            <a:spAutoFit/>
          </a:bodyPr>
          <a:lstStyle/>
          <a:p>
            <a:pPr algn="ctr"/>
            <a:r>
              <a:rPr lang="en-US" dirty="0"/>
              <a:t>Calculate Distance to Founder Profiles</a:t>
            </a:r>
          </a:p>
        </p:txBody>
      </p:sp>
      <p:sp>
        <p:nvSpPr>
          <p:cNvPr id="9" name="TextBox 8">
            <a:extLst>
              <a:ext uri="{FF2B5EF4-FFF2-40B4-BE49-F238E27FC236}">
                <a16:creationId xmlns:a16="http://schemas.microsoft.com/office/drawing/2014/main" id="{37389DE5-583F-818F-1118-6DED8CE183B2}"/>
              </a:ext>
            </a:extLst>
          </p:cNvPr>
          <p:cNvSpPr txBox="1"/>
          <p:nvPr/>
        </p:nvSpPr>
        <p:spPr>
          <a:xfrm>
            <a:off x="287870" y="3989274"/>
            <a:ext cx="4504267" cy="369332"/>
          </a:xfrm>
          <a:prstGeom prst="rect">
            <a:avLst/>
          </a:prstGeom>
          <a:noFill/>
          <a:ln>
            <a:solidFill>
              <a:schemeClr val="tx1"/>
            </a:solidFill>
          </a:ln>
        </p:spPr>
        <p:txBody>
          <a:bodyPr wrap="square" rtlCol="0">
            <a:spAutoFit/>
          </a:bodyPr>
          <a:lstStyle/>
          <a:p>
            <a:pPr algn="ctr"/>
            <a:r>
              <a:rPr lang="en-US" dirty="0"/>
              <a:t>Filter to founders within distance threshold*</a:t>
            </a:r>
          </a:p>
        </p:txBody>
      </p:sp>
      <p:sp>
        <p:nvSpPr>
          <p:cNvPr id="10" name="TextBox 9">
            <a:extLst>
              <a:ext uri="{FF2B5EF4-FFF2-40B4-BE49-F238E27FC236}">
                <a16:creationId xmlns:a16="http://schemas.microsoft.com/office/drawing/2014/main" id="{224D4A2F-8A09-C4BD-1D46-A8FA223EEE84}"/>
              </a:ext>
            </a:extLst>
          </p:cNvPr>
          <p:cNvSpPr txBox="1"/>
          <p:nvPr/>
        </p:nvSpPr>
        <p:spPr>
          <a:xfrm>
            <a:off x="5180424" y="3985318"/>
            <a:ext cx="2789799" cy="369332"/>
          </a:xfrm>
          <a:prstGeom prst="rect">
            <a:avLst/>
          </a:prstGeom>
          <a:noFill/>
          <a:ln>
            <a:solidFill>
              <a:schemeClr val="tx1"/>
            </a:solidFill>
          </a:ln>
        </p:spPr>
        <p:txBody>
          <a:bodyPr wrap="square" rtlCol="0">
            <a:spAutoFit/>
          </a:bodyPr>
          <a:lstStyle/>
          <a:p>
            <a:r>
              <a:rPr lang="en-US" dirty="0"/>
              <a:t>Single Founder Remains</a:t>
            </a:r>
          </a:p>
        </p:txBody>
      </p:sp>
      <p:sp>
        <p:nvSpPr>
          <p:cNvPr id="11" name="TextBox 10">
            <a:extLst>
              <a:ext uri="{FF2B5EF4-FFF2-40B4-BE49-F238E27FC236}">
                <a16:creationId xmlns:a16="http://schemas.microsoft.com/office/drawing/2014/main" id="{34E5E78F-A035-70FA-4F8E-BDDBE9E2B9F8}"/>
              </a:ext>
            </a:extLst>
          </p:cNvPr>
          <p:cNvSpPr txBox="1"/>
          <p:nvPr/>
        </p:nvSpPr>
        <p:spPr>
          <a:xfrm>
            <a:off x="5180424" y="4576446"/>
            <a:ext cx="2795176" cy="369332"/>
          </a:xfrm>
          <a:prstGeom prst="rect">
            <a:avLst/>
          </a:prstGeom>
          <a:noFill/>
          <a:ln>
            <a:solidFill>
              <a:schemeClr val="tx1"/>
            </a:solidFill>
          </a:ln>
        </p:spPr>
        <p:txBody>
          <a:bodyPr wrap="square" rtlCol="0">
            <a:spAutoFit/>
          </a:bodyPr>
          <a:lstStyle/>
          <a:p>
            <a:r>
              <a:rPr lang="en-US" dirty="0"/>
              <a:t>Multiple Founders Remain</a:t>
            </a:r>
          </a:p>
        </p:txBody>
      </p:sp>
      <p:sp>
        <p:nvSpPr>
          <p:cNvPr id="12" name="TextBox 11">
            <a:extLst>
              <a:ext uri="{FF2B5EF4-FFF2-40B4-BE49-F238E27FC236}">
                <a16:creationId xmlns:a16="http://schemas.microsoft.com/office/drawing/2014/main" id="{C642740C-7FB9-0283-1B3D-631D35C5592D}"/>
              </a:ext>
            </a:extLst>
          </p:cNvPr>
          <p:cNvSpPr txBox="1"/>
          <p:nvPr/>
        </p:nvSpPr>
        <p:spPr>
          <a:xfrm>
            <a:off x="5148881" y="6026009"/>
            <a:ext cx="2507577" cy="369332"/>
          </a:xfrm>
          <a:prstGeom prst="rect">
            <a:avLst/>
          </a:prstGeom>
          <a:noFill/>
          <a:ln>
            <a:solidFill>
              <a:schemeClr val="tx1"/>
            </a:solidFill>
          </a:ln>
        </p:spPr>
        <p:txBody>
          <a:bodyPr wrap="square" rtlCol="0">
            <a:spAutoFit/>
          </a:bodyPr>
          <a:lstStyle/>
          <a:p>
            <a:r>
              <a:rPr lang="en-US" b="1" dirty="0"/>
              <a:t>No Founder Remains</a:t>
            </a:r>
          </a:p>
        </p:txBody>
      </p:sp>
      <p:cxnSp>
        <p:nvCxnSpPr>
          <p:cNvPr id="15" name="Straight Arrow Connector 14">
            <a:extLst>
              <a:ext uri="{FF2B5EF4-FFF2-40B4-BE49-F238E27FC236}">
                <a16:creationId xmlns:a16="http://schemas.microsoft.com/office/drawing/2014/main" id="{79176AB4-280F-F9B9-EA5E-60A9122BF668}"/>
              </a:ext>
            </a:extLst>
          </p:cNvPr>
          <p:cNvCxnSpPr>
            <a:cxnSpLocks/>
            <a:stCxn id="8" idx="2"/>
            <a:endCxn id="9" idx="0"/>
          </p:cNvCxnSpPr>
          <p:nvPr/>
        </p:nvCxnSpPr>
        <p:spPr>
          <a:xfrm>
            <a:off x="2540004" y="3686213"/>
            <a:ext cx="0" cy="303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1CF5BC2-4FB8-508B-C173-79C583A6ABDD}"/>
              </a:ext>
            </a:extLst>
          </p:cNvPr>
          <p:cNvCxnSpPr>
            <a:cxnSpLocks/>
            <a:stCxn id="9" idx="3"/>
            <a:endCxn id="10" idx="1"/>
          </p:cNvCxnSpPr>
          <p:nvPr/>
        </p:nvCxnSpPr>
        <p:spPr>
          <a:xfrm flipV="1">
            <a:off x="4792137" y="4169984"/>
            <a:ext cx="388287" cy="39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23">
            <a:extLst>
              <a:ext uri="{FF2B5EF4-FFF2-40B4-BE49-F238E27FC236}">
                <a16:creationId xmlns:a16="http://schemas.microsoft.com/office/drawing/2014/main" id="{CD4245E4-4DB8-0351-5CEB-1B9D1E7AF454}"/>
              </a:ext>
            </a:extLst>
          </p:cNvPr>
          <p:cNvCxnSpPr>
            <a:cxnSpLocks/>
            <a:stCxn id="9" idx="3"/>
            <a:endCxn id="11" idx="1"/>
          </p:cNvCxnSpPr>
          <p:nvPr/>
        </p:nvCxnSpPr>
        <p:spPr>
          <a:xfrm>
            <a:off x="4792137" y="4173940"/>
            <a:ext cx="388287" cy="58717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23">
            <a:extLst>
              <a:ext uri="{FF2B5EF4-FFF2-40B4-BE49-F238E27FC236}">
                <a16:creationId xmlns:a16="http://schemas.microsoft.com/office/drawing/2014/main" id="{6F2094EE-E8A7-6603-5519-BE7171360155}"/>
              </a:ext>
            </a:extLst>
          </p:cNvPr>
          <p:cNvCxnSpPr>
            <a:cxnSpLocks/>
            <a:stCxn id="9" idx="3"/>
            <a:endCxn id="12" idx="1"/>
          </p:cNvCxnSpPr>
          <p:nvPr/>
        </p:nvCxnSpPr>
        <p:spPr>
          <a:xfrm>
            <a:off x="4792137" y="4173940"/>
            <a:ext cx="356744" cy="203673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B8E44C7-AEE2-068F-10F2-E11D4113325B}"/>
              </a:ext>
            </a:extLst>
          </p:cNvPr>
          <p:cNvSpPr txBox="1"/>
          <p:nvPr/>
        </p:nvSpPr>
        <p:spPr>
          <a:xfrm>
            <a:off x="8326968" y="3980052"/>
            <a:ext cx="3485855" cy="369332"/>
          </a:xfrm>
          <a:prstGeom prst="rect">
            <a:avLst/>
          </a:prstGeom>
          <a:noFill/>
          <a:ln>
            <a:solidFill>
              <a:schemeClr val="tx1"/>
            </a:solidFill>
          </a:ln>
        </p:spPr>
        <p:txBody>
          <a:bodyPr wrap="square" rtlCol="0">
            <a:spAutoFit/>
          </a:bodyPr>
          <a:lstStyle/>
          <a:p>
            <a:r>
              <a:rPr lang="en-US" dirty="0"/>
              <a:t>Assign node’s “code” to sample</a:t>
            </a:r>
          </a:p>
        </p:txBody>
      </p:sp>
      <p:cxnSp>
        <p:nvCxnSpPr>
          <p:cNvPr id="20" name="Straight Arrow Connector 23">
            <a:extLst>
              <a:ext uri="{FF2B5EF4-FFF2-40B4-BE49-F238E27FC236}">
                <a16:creationId xmlns:a16="http://schemas.microsoft.com/office/drawing/2014/main" id="{2C69D64B-9034-41D8-3B47-57C66C618302}"/>
              </a:ext>
            </a:extLst>
          </p:cNvPr>
          <p:cNvCxnSpPr>
            <a:cxnSpLocks/>
            <a:stCxn id="10" idx="3"/>
            <a:endCxn id="19" idx="1"/>
          </p:cNvCxnSpPr>
          <p:nvPr/>
        </p:nvCxnSpPr>
        <p:spPr>
          <a:xfrm flipV="1">
            <a:off x="7970223" y="4164718"/>
            <a:ext cx="356745" cy="52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3">
            <a:extLst>
              <a:ext uri="{FF2B5EF4-FFF2-40B4-BE49-F238E27FC236}">
                <a16:creationId xmlns:a16="http://schemas.microsoft.com/office/drawing/2014/main" id="{6DFC1BFE-3863-5E57-8383-668CFAF86D18}"/>
              </a:ext>
            </a:extLst>
          </p:cNvPr>
          <p:cNvCxnSpPr>
            <a:cxnSpLocks/>
            <a:stCxn id="19" idx="3"/>
            <a:endCxn id="8" idx="3"/>
          </p:cNvCxnSpPr>
          <p:nvPr/>
        </p:nvCxnSpPr>
        <p:spPr>
          <a:xfrm flipH="1" flipV="1">
            <a:off x="4792137" y="3501547"/>
            <a:ext cx="7020686" cy="663171"/>
          </a:xfrm>
          <a:prstGeom prst="bentConnector3">
            <a:avLst>
              <a:gd name="adj1" fmla="val -400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001E4A3-8148-B67E-ACE2-59D2DB3A6950}"/>
              </a:ext>
            </a:extLst>
          </p:cNvPr>
          <p:cNvSpPr txBox="1"/>
          <p:nvPr/>
        </p:nvSpPr>
        <p:spPr>
          <a:xfrm>
            <a:off x="6778390" y="5053560"/>
            <a:ext cx="5083409" cy="923330"/>
          </a:xfrm>
          <a:prstGeom prst="rect">
            <a:avLst/>
          </a:prstGeom>
          <a:noFill/>
          <a:ln>
            <a:solidFill>
              <a:schemeClr val="tx1"/>
            </a:solidFill>
          </a:ln>
        </p:spPr>
        <p:txBody>
          <a:bodyPr wrap="square" rtlCol="0">
            <a:spAutoFit/>
          </a:bodyPr>
          <a:lstStyle/>
          <a:p>
            <a:r>
              <a:rPr lang="en-US" dirty="0"/>
              <a:t>Create new numbered node,</a:t>
            </a:r>
          </a:p>
          <a:p>
            <a:r>
              <a:rPr lang="en-US" dirty="0"/>
              <a:t>Assign new node’s code to sample,</a:t>
            </a:r>
          </a:p>
          <a:p>
            <a:r>
              <a:rPr lang="en-US" dirty="0"/>
              <a:t>Add other nodes’ samples to new numbered node</a:t>
            </a:r>
          </a:p>
        </p:txBody>
      </p:sp>
      <p:cxnSp>
        <p:nvCxnSpPr>
          <p:cNvPr id="23" name="Straight Arrow Connector 23">
            <a:extLst>
              <a:ext uri="{FF2B5EF4-FFF2-40B4-BE49-F238E27FC236}">
                <a16:creationId xmlns:a16="http://schemas.microsoft.com/office/drawing/2014/main" id="{6E0DB41A-FF10-D597-D722-E81BC919FEE0}"/>
              </a:ext>
            </a:extLst>
          </p:cNvPr>
          <p:cNvCxnSpPr>
            <a:cxnSpLocks/>
            <a:stCxn id="11" idx="2"/>
            <a:endCxn id="22" idx="1"/>
          </p:cNvCxnSpPr>
          <p:nvPr/>
        </p:nvCxnSpPr>
        <p:spPr>
          <a:xfrm rot="16200000" flipH="1">
            <a:off x="6393478" y="5130312"/>
            <a:ext cx="569447" cy="20037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BF2AE65-59DD-96BF-2981-C22CC7FF47A4}"/>
              </a:ext>
            </a:extLst>
          </p:cNvPr>
          <p:cNvCxnSpPr>
            <a:cxnSpLocks/>
            <a:stCxn id="12" idx="2"/>
            <a:endCxn id="25" idx="1"/>
          </p:cNvCxnSpPr>
          <p:nvPr/>
        </p:nvCxnSpPr>
        <p:spPr>
          <a:xfrm rot="16200000" flipH="1">
            <a:off x="6481332" y="6316678"/>
            <a:ext cx="218396" cy="375721"/>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474AC14-115A-749C-ED7D-1F86432C5001}"/>
              </a:ext>
            </a:extLst>
          </p:cNvPr>
          <p:cNvSpPr txBox="1"/>
          <p:nvPr/>
        </p:nvSpPr>
        <p:spPr>
          <a:xfrm>
            <a:off x="6778391" y="6444460"/>
            <a:ext cx="5413608" cy="338554"/>
          </a:xfrm>
          <a:prstGeom prst="rect">
            <a:avLst/>
          </a:prstGeom>
          <a:noFill/>
          <a:ln>
            <a:solidFill>
              <a:schemeClr val="tx1"/>
            </a:solidFill>
          </a:ln>
        </p:spPr>
        <p:txBody>
          <a:bodyPr wrap="square" rtlCol="0">
            <a:spAutoFit/>
          </a:bodyPr>
          <a:lstStyle/>
          <a:p>
            <a:r>
              <a:rPr lang="en-US" sz="1600" b="1" dirty="0"/>
              <a:t>Create new numbered node with sample as founder</a:t>
            </a:r>
          </a:p>
        </p:txBody>
      </p:sp>
      <p:cxnSp>
        <p:nvCxnSpPr>
          <p:cNvPr id="26" name="Straight Arrow Connector 23">
            <a:extLst>
              <a:ext uri="{FF2B5EF4-FFF2-40B4-BE49-F238E27FC236}">
                <a16:creationId xmlns:a16="http://schemas.microsoft.com/office/drawing/2014/main" id="{FF0B03F3-5BD4-E7E9-5E27-BBC73A57B6FA}"/>
              </a:ext>
            </a:extLst>
          </p:cNvPr>
          <p:cNvCxnSpPr>
            <a:cxnSpLocks/>
            <a:stCxn id="22" idx="3"/>
            <a:endCxn id="8" idx="3"/>
          </p:cNvCxnSpPr>
          <p:nvPr/>
        </p:nvCxnSpPr>
        <p:spPr>
          <a:xfrm flipH="1" flipV="1">
            <a:off x="4792137" y="3501547"/>
            <a:ext cx="7069662" cy="2013678"/>
          </a:xfrm>
          <a:prstGeom prst="bentConnector3">
            <a:avLst>
              <a:gd name="adj1" fmla="val -323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006E0B3-F6EE-E0F7-9F44-CDB17BE1AA0E}"/>
              </a:ext>
            </a:extLst>
          </p:cNvPr>
          <p:cNvSpPr txBox="1"/>
          <p:nvPr/>
        </p:nvSpPr>
        <p:spPr>
          <a:xfrm>
            <a:off x="5148882" y="3472478"/>
            <a:ext cx="6023508" cy="369332"/>
          </a:xfrm>
          <a:prstGeom prst="rect">
            <a:avLst/>
          </a:prstGeom>
          <a:noFill/>
        </p:spPr>
        <p:txBody>
          <a:bodyPr wrap="none" rtlCol="0">
            <a:spAutoFit/>
          </a:bodyPr>
          <a:lstStyle/>
          <a:p>
            <a:r>
              <a:rPr lang="en-US" dirty="0"/>
              <a:t>Repeat with “children” nodes using next distance threshold</a:t>
            </a:r>
          </a:p>
        </p:txBody>
      </p:sp>
      <p:cxnSp>
        <p:nvCxnSpPr>
          <p:cNvPr id="68" name="Straight Arrow Connector 67">
            <a:extLst>
              <a:ext uri="{FF2B5EF4-FFF2-40B4-BE49-F238E27FC236}">
                <a16:creationId xmlns:a16="http://schemas.microsoft.com/office/drawing/2014/main" id="{C2E5FD6B-E9AF-F370-C444-C8BA506D5462}"/>
              </a:ext>
            </a:extLst>
          </p:cNvPr>
          <p:cNvCxnSpPr>
            <a:cxnSpLocks/>
            <a:stCxn id="4" idx="2"/>
            <a:endCxn id="5" idx="0"/>
          </p:cNvCxnSpPr>
          <p:nvPr/>
        </p:nvCxnSpPr>
        <p:spPr>
          <a:xfrm>
            <a:off x="2351852" y="1740099"/>
            <a:ext cx="0"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230AC37-1F6B-4326-3EBA-94D483269108}"/>
              </a:ext>
            </a:extLst>
          </p:cNvPr>
          <p:cNvCxnSpPr>
            <a:cxnSpLocks/>
            <a:stCxn id="5" idx="2"/>
            <a:endCxn id="3" idx="0"/>
          </p:cNvCxnSpPr>
          <p:nvPr/>
        </p:nvCxnSpPr>
        <p:spPr>
          <a:xfrm flipH="1">
            <a:off x="2351851" y="2385445"/>
            <a:ext cx="1"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B41B2A9-02AF-D43E-D60D-0E35F9DA89AB}"/>
              </a:ext>
            </a:extLst>
          </p:cNvPr>
          <p:cNvSpPr/>
          <p:nvPr/>
        </p:nvSpPr>
        <p:spPr>
          <a:xfrm>
            <a:off x="127000" y="3099041"/>
            <a:ext cx="12064999" cy="3758959"/>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4429B29D-7BEC-FCF3-0C6F-1CB58E46B101}"/>
              </a:ext>
            </a:extLst>
          </p:cNvPr>
          <p:cNvCxnSpPr>
            <a:cxnSpLocks/>
            <a:stCxn id="3" idx="3"/>
            <a:endCxn id="82" idx="0"/>
          </p:cNvCxnSpPr>
          <p:nvPr/>
        </p:nvCxnSpPr>
        <p:spPr>
          <a:xfrm>
            <a:off x="3644865" y="2846125"/>
            <a:ext cx="2514635" cy="25291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DACF772-DE18-C1BB-74AD-9C257F3F5474}"/>
              </a:ext>
            </a:extLst>
          </p:cNvPr>
          <p:cNvSpPr txBox="1"/>
          <p:nvPr/>
        </p:nvSpPr>
        <p:spPr>
          <a:xfrm>
            <a:off x="126999" y="6501700"/>
            <a:ext cx="4821961" cy="338554"/>
          </a:xfrm>
          <a:prstGeom prst="rect">
            <a:avLst/>
          </a:prstGeom>
          <a:noFill/>
        </p:spPr>
        <p:txBody>
          <a:bodyPr wrap="none" rtlCol="0">
            <a:spAutoFit/>
          </a:bodyPr>
          <a:lstStyle/>
          <a:p>
            <a:r>
              <a:rPr lang="en-US" sz="1600" dirty="0"/>
              <a:t>*threshold is buffered by maximum internal distance</a:t>
            </a:r>
          </a:p>
        </p:txBody>
      </p:sp>
      <p:sp>
        <p:nvSpPr>
          <p:cNvPr id="6" name="TextBox 5">
            <a:extLst>
              <a:ext uri="{FF2B5EF4-FFF2-40B4-BE49-F238E27FC236}">
                <a16:creationId xmlns:a16="http://schemas.microsoft.com/office/drawing/2014/main" id="{178B1CB0-7413-34EE-B682-01BF8FAB1F74}"/>
              </a:ext>
            </a:extLst>
          </p:cNvPr>
          <p:cNvSpPr txBox="1"/>
          <p:nvPr/>
        </p:nvSpPr>
        <p:spPr>
          <a:xfrm>
            <a:off x="6159499" y="234667"/>
            <a:ext cx="5246821" cy="3323987"/>
          </a:xfrm>
          <a:prstGeom prst="rect">
            <a:avLst/>
          </a:prstGeom>
          <a:noFill/>
        </p:spPr>
        <p:txBody>
          <a:bodyPr wrap="none" rtlCol="0">
            <a:spAutoFit/>
          </a:bodyPr>
          <a:lstStyle/>
          <a:p>
            <a:pPr defTabSz="457200"/>
            <a:r>
              <a:rPr lang="en-US" sz="1400" dirty="0"/>
              <a:t>{1: {</a:t>
            </a:r>
          </a:p>
          <a:p>
            <a:pPr defTabSz="457200"/>
            <a:r>
              <a:rPr lang="en-US" sz="1400" u="sng" dirty="0"/>
              <a:t>founder: Key1</a:t>
            </a:r>
            <a:r>
              <a:rPr lang="en-US" sz="1400" dirty="0"/>
              <a:t>,	distance: </a:t>
            </a:r>
            <a:r>
              <a:rPr lang="en-US" sz="1400" b="1" dirty="0"/>
              <a:t>1</a:t>
            </a:r>
            <a:r>
              <a:rPr lang="en-US" sz="1400" dirty="0"/>
              <a:t>,</a:t>
            </a:r>
          </a:p>
          <a:p>
            <a:pPr defTabSz="457200"/>
            <a:r>
              <a:rPr lang="en-US" sz="1400" dirty="0"/>
              <a:t>children: {</a:t>
            </a:r>
          </a:p>
          <a:p>
            <a:pPr defTabSz="457200"/>
            <a:r>
              <a:rPr lang="en-US" sz="1400" dirty="0"/>
              <a:t>		</a:t>
            </a:r>
            <a:r>
              <a:rPr lang="en-US" sz="1400" dirty="0">
                <a:sym typeface="Wingdings" panose="05000000000000000000" pitchFamily="2" charset="2"/>
              </a:rPr>
              <a:t>1.1</a:t>
            </a:r>
            <a:r>
              <a:rPr lang="en-US" sz="1400" dirty="0"/>
              <a:t>: {</a:t>
            </a:r>
          </a:p>
          <a:p>
            <a:pPr defTabSz="457200"/>
            <a:r>
              <a:rPr lang="en-US" sz="1400" dirty="0"/>
              <a:t>		founder: Key1,	distance: </a:t>
            </a:r>
            <a:r>
              <a:rPr lang="en-US" sz="1400" b="1" dirty="0"/>
              <a:t>1</a:t>
            </a:r>
            <a:r>
              <a:rPr lang="en-US" sz="1400" dirty="0"/>
              <a:t>,</a:t>
            </a:r>
          </a:p>
          <a:p>
            <a:pPr defTabSz="457200"/>
            <a:r>
              <a:rPr lang="en-US" sz="1400" dirty="0"/>
              <a:t>		children: {</a:t>
            </a:r>
          </a:p>
          <a:p>
            <a:pPr defTabSz="457200"/>
            <a:r>
              <a:rPr lang="en-US" sz="1400" dirty="0"/>
              <a:t>				1.1.1: {</a:t>
            </a:r>
          </a:p>
          <a:p>
            <a:pPr defTabSz="457200"/>
            <a:r>
              <a:rPr lang="en-US" sz="1400" dirty="0"/>
              <a:t>				founder: Key1,	distance: </a:t>
            </a:r>
            <a:r>
              <a:rPr lang="en-US" sz="1400" b="1" dirty="0"/>
              <a:t>1</a:t>
            </a:r>
            <a:r>
              <a:rPr lang="en-US" sz="1400" dirty="0"/>
              <a:t>,</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a:p>
            <a:pPr defTabSz="457200"/>
            <a:r>
              <a:rPr lang="en-US" sz="1400" dirty="0"/>
              <a:t>						1.1.1.2: {</a:t>
            </a:r>
          </a:p>
          <a:p>
            <a:pPr defTabSz="457200"/>
            <a:r>
              <a:rPr lang="en-US" sz="1400" dirty="0"/>
              <a:t>						founder: Key2, 	distance: 0,</a:t>
            </a:r>
          </a:p>
          <a:p>
            <a:pPr defTabSz="457200"/>
            <a:r>
              <a:rPr lang="en-US" sz="1400" dirty="0"/>
              <a:t>						members: [Key2]}}}}}}}</a:t>
            </a:r>
          </a:p>
        </p:txBody>
      </p:sp>
      <p:sp>
        <p:nvSpPr>
          <p:cNvPr id="7" name="TextBox 6">
            <a:extLst>
              <a:ext uri="{FF2B5EF4-FFF2-40B4-BE49-F238E27FC236}">
                <a16:creationId xmlns:a16="http://schemas.microsoft.com/office/drawing/2014/main" id="{F2AAB61E-9A5C-5398-84D3-31C902E6EE5D}"/>
              </a:ext>
            </a:extLst>
          </p:cNvPr>
          <p:cNvSpPr txBox="1"/>
          <p:nvPr/>
        </p:nvSpPr>
        <p:spPr>
          <a:xfrm>
            <a:off x="6132909" y="6831"/>
            <a:ext cx="3835400" cy="369332"/>
          </a:xfrm>
          <a:prstGeom prst="rect">
            <a:avLst/>
          </a:prstGeom>
          <a:noFill/>
        </p:spPr>
        <p:txBody>
          <a:bodyPr wrap="square" rtlCol="0">
            <a:spAutoFit/>
          </a:bodyPr>
          <a:lstStyle/>
          <a:p>
            <a:pPr defTabSz="457200"/>
            <a:r>
              <a:rPr lang="en-US" dirty="0"/>
              <a:t>10		5		2		0</a:t>
            </a:r>
          </a:p>
        </p:txBody>
      </p:sp>
      <p:cxnSp>
        <p:nvCxnSpPr>
          <p:cNvPr id="28" name="Straight Arrow Connector 27">
            <a:extLst>
              <a:ext uri="{FF2B5EF4-FFF2-40B4-BE49-F238E27FC236}">
                <a16:creationId xmlns:a16="http://schemas.microsoft.com/office/drawing/2014/main" id="{6333DD45-466B-FD84-1AE1-B1827204C6E7}"/>
              </a:ext>
            </a:extLst>
          </p:cNvPr>
          <p:cNvCxnSpPr>
            <a:cxnSpLocks/>
          </p:cNvCxnSpPr>
          <p:nvPr/>
        </p:nvCxnSpPr>
        <p:spPr>
          <a:xfrm flipH="1" flipV="1">
            <a:off x="8575234" y="586266"/>
            <a:ext cx="1535667" cy="306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E7995616-DA1F-C5B3-9CC8-2B628D8CC9DB}"/>
              </a:ext>
            </a:extLst>
          </p:cNvPr>
          <p:cNvCxnSpPr>
            <a:cxnSpLocks/>
          </p:cNvCxnSpPr>
          <p:nvPr/>
        </p:nvCxnSpPr>
        <p:spPr>
          <a:xfrm flipH="1">
            <a:off x="9424008" y="769292"/>
            <a:ext cx="839293" cy="4076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FFF8B29C-F1FB-7FC1-1E79-1A9720CD8650}"/>
              </a:ext>
            </a:extLst>
          </p:cNvPr>
          <p:cNvCxnSpPr>
            <a:cxnSpLocks/>
          </p:cNvCxnSpPr>
          <p:nvPr/>
        </p:nvCxnSpPr>
        <p:spPr>
          <a:xfrm flipH="1">
            <a:off x="10263301" y="879399"/>
            <a:ext cx="236986" cy="8607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3848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C99FA-AEB5-D3B8-F968-9E08B50225AE}"/>
              </a:ext>
            </a:extLst>
          </p:cNvPr>
          <p:cNvSpPr>
            <a:spLocks noGrp="1"/>
          </p:cNvSpPr>
          <p:nvPr>
            <p:ph type="title"/>
          </p:nvPr>
        </p:nvSpPr>
        <p:spPr/>
        <p:txBody>
          <a:bodyPr/>
          <a:lstStyle/>
          <a:p>
            <a:pPr algn="ctr"/>
            <a:r>
              <a:rPr lang="en-US" dirty="0"/>
              <a:t>Demo</a:t>
            </a:r>
          </a:p>
        </p:txBody>
      </p:sp>
      <p:sp>
        <p:nvSpPr>
          <p:cNvPr id="3" name="Text Placeholder 2">
            <a:extLst>
              <a:ext uri="{FF2B5EF4-FFF2-40B4-BE49-F238E27FC236}">
                <a16:creationId xmlns:a16="http://schemas.microsoft.com/office/drawing/2014/main" id="{84996DF6-8803-2789-5146-43382BB0D9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62366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B12-F770-6624-D8FF-B30E8EF6CBF9}"/>
              </a:ext>
            </a:extLst>
          </p:cNvPr>
          <p:cNvSpPr>
            <a:spLocks noGrp="1"/>
          </p:cNvSpPr>
          <p:nvPr>
            <p:ph type="title"/>
          </p:nvPr>
        </p:nvSpPr>
        <p:spPr/>
        <p:txBody>
          <a:bodyPr/>
          <a:lstStyle/>
          <a:p>
            <a:r>
              <a:rPr lang="en-US" dirty="0"/>
              <a:t>Exercise</a:t>
            </a:r>
          </a:p>
        </p:txBody>
      </p:sp>
      <p:graphicFrame>
        <p:nvGraphicFramePr>
          <p:cNvPr id="3" name="Table 2">
            <a:extLst>
              <a:ext uri="{FF2B5EF4-FFF2-40B4-BE49-F238E27FC236}">
                <a16:creationId xmlns:a16="http://schemas.microsoft.com/office/drawing/2014/main" id="{4125A8BB-6AD0-F9DC-EEF6-065508316153}"/>
              </a:ext>
            </a:extLst>
          </p:cNvPr>
          <p:cNvGraphicFramePr>
            <a:graphicFrameLocks noGrp="1"/>
          </p:cNvGraphicFramePr>
          <p:nvPr>
            <p:extLst>
              <p:ext uri="{D42A27DB-BD31-4B8C-83A1-F6EECF244321}">
                <p14:modId xmlns:p14="http://schemas.microsoft.com/office/powerpoint/2010/main" val="2343841770"/>
              </p:ext>
            </p:extLst>
          </p:nvPr>
        </p:nvGraphicFramePr>
        <p:xfrm>
          <a:off x="838200" y="1690688"/>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sp>
        <p:nvSpPr>
          <p:cNvPr id="26" name="TextBox 25">
            <a:extLst>
              <a:ext uri="{FF2B5EF4-FFF2-40B4-BE49-F238E27FC236}">
                <a16:creationId xmlns:a16="http://schemas.microsoft.com/office/drawing/2014/main" id="{7326ED16-8E80-F888-55EF-E9019768FA51}"/>
              </a:ext>
            </a:extLst>
          </p:cNvPr>
          <p:cNvSpPr txBox="1"/>
          <p:nvPr/>
        </p:nvSpPr>
        <p:spPr>
          <a:xfrm>
            <a:off x="5317065" y="201466"/>
            <a:ext cx="6170151" cy="4616648"/>
          </a:xfrm>
          <a:prstGeom prst="rect">
            <a:avLst/>
          </a:prstGeom>
          <a:noFill/>
        </p:spPr>
        <p:txBody>
          <a:bodyPr wrap="none" rtlCol="0">
            <a:spAutoFit/>
          </a:bodyPr>
          <a:lstStyle/>
          <a:p>
            <a:pPr defTabSz="457200"/>
            <a:r>
              <a:rPr lang="en-US" sz="1400" dirty="0"/>
              <a:t>{</a:t>
            </a:r>
          </a:p>
          <a:p>
            <a:pPr defTabSz="457200"/>
            <a:r>
              <a:rPr lang="en-US" sz="1400" dirty="0"/>
              <a:t>	1: {</a:t>
            </a:r>
          </a:p>
          <a:p>
            <a:pPr defTabSz="457200"/>
            <a:r>
              <a:rPr lang="en-US" sz="1400" dirty="0"/>
              <a:t>		founder: Key1,	distance: 0,</a:t>
            </a:r>
          </a:p>
          <a:p>
            <a:pPr defTabSz="457200"/>
            <a:r>
              <a:rPr lang="en-US" sz="1400" dirty="0"/>
              <a:t>		children: {</a:t>
            </a:r>
          </a:p>
          <a:p>
            <a:pPr defTabSz="457200"/>
            <a:r>
              <a:rPr lang="en-US" sz="1400" dirty="0"/>
              <a:t>			1.1: {</a:t>
            </a:r>
          </a:p>
          <a:p>
            <a:pPr defTabSz="457200"/>
            <a:r>
              <a:rPr lang="en-US" sz="1400" dirty="0"/>
              <a:t>				founder: Key1,	distance: 0,</a:t>
            </a:r>
          </a:p>
          <a:p>
            <a:pPr defTabSz="457200"/>
            <a:r>
              <a:rPr lang="en-US" sz="1400" dirty="0"/>
              <a:t>				children: {</a:t>
            </a:r>
          </a:p>
          <a:p>
            <a:pPr defTabSz="457200"/>
            <a:r>
              <a:rPr lang="en-US" sz="1400" dirty="0"/>
              <a:t>					1.1.1: {</a:t>
            </a:r>
          </a:p>
          <a:p>
            <a:pPr defTabSz="457200"/>
            <a:r>
              <a:rPr lang="en-US" sz="1400" dirty="0"/>
              <a:t>						founder: Key1,	distance: 0,</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a:t>
            </a:r>
          </a:p>
        </p:txBody>
      </p:sp>
      <p:sp>
        <p:nvSpPr>
          <p:cNvPr id="27" name="Arrow: Right 26">
            <a:extLst>
              <a:ext uri="{FF2B5EF4-FFF2-40B4-BE49-F238E27FC236}">
                <a16:creationId xmlns:a16="http://schemas.microsoft.com/office/drawing/2014/main" id="{DE311ECF-4695-4E0A-F9CC-F9B2F50279B5}"/>
              </a:ext>
            </a:extLst>
          </p:cNvPr>
          <p:cNvSpPr/>
          <p:nvPr/>
        </p:nvSpPr>
        <p:spPr>
          <a:xfrm>
            <a:off x="186267" y="1625600"/>
            <a:ext cx="65193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9E854A16-01F3-5FC5-F8D3-E77F2A4E43C9}"/>
              </a:ext>
            </a:extLst>
          </p:cNvPr>
          <p:cNvSpPr txBox="1"/>
          <p:nvPr/>
        </p:nvSpPr>
        <p:spPr>
          <a:xfrm>
            <a:off x="5748868" y="16800"/>
            <a:ext cx="3835400" cy="369332"/>
          </a:xfrm>
          <a:prstGeom prst="rect">
            <a:avLst/>
          </a:prstGeom>
          <a:noFill/>
        </p:spPr>
        <p:txBody>
          <a:bodyPr wrap="square" rtlCol="0">
            <a:spAutoFit/>
          </a:bodyPr>
          <a:lstStyle/>
          <a:p>
            <a:pPr defTabSz="457200"/>
            <a:r>
              <a:rPr lang="en-US" dirty="0"/>
              <a:t>10		5		2		0</a:t>
            </a:r>
          </a:p>
        </p:txBody>
      </p:sp>
    </p:spTree>
    <p:extLst>
      <p:ext uri="{BB962C8B-B14F-4D97-AF65-F5344CB8AC3E}">
        <p14:creationId xmlns:p14="http://schemas.microsoft.com/office/powerpoint/2010/main" val="3983770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B12-F770-6624-D8FF-B30E8EF6CBF9}"/>
              </a:ext>
            </a:extLst>
          </p:cNvPr>
          <p:cNvSpPr>
            <a:spLocks noGrp="1"/>
          </p:cNvSpPr>
          <p:nvPr>
            <p:ph type="title"/>
          </p:nvPr>
        </p:nvSpPr>
        <p:spPr/>
        <p:txBody>
          <a:bodyPr/>
          <a:lstStyle/>
          <a:p>
            <a:r>
              <a:rPr lang="en-US" dirty="0"/>
              <a:t>Exercise</a:t>
            </a:r>
          </a:p>
        </p:txBody>
      </p:sp>
      <p:graphicFrame>
        <p:nvGraphicFramePr>
          <p:cNvPr id="3" name="Table 2">
            <a:extLst>
              <a:ext uri="{FF2B5EF4-FFF2-40B4-BE49-F238E27FC236}">
                <a16:creationId xmlns:a16="http://schemas.microsoft.com/office/drawing/2014/main" id="{4125A8BB-6AD0-F9DC-EEF6-065508316153}"/>
              </a:ext>
            </a:extLst>
          </p:cNvPr>
          <p:cNvGraphicFramePr>
            <a:graphicFrameLocks noGrp="1"/>
          </p:cNvGraphicFramePr>
          <p:nvPr>
            <p:extLst>
              <p:ext uri="{D42A27DB-BD31-4B8C-83A1-F6EECF244321}">
                <p14:modId xmlns:p14="http://schemas.microsoft.com/office/powerpoint/2010/main" val="1653625469"/>
              </p:ext>
            </p:extLst>
          </p:nvPr>
        </p:nvGraphicFramePr>
        <p:xfrm>
          <a:off x="838200" y="1690688"/>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sp>
        <p:nvSpPr>
          <p:cNvPr id="27" name="Arrow: Right 26">
            <a:extLst>
              <a:ext uri="{FF2B5EF4-FFF2-40B4-BE49-F238E27FC236}">
                <a16:creationId xmlns:a16="http://schemas.microsoft.com/office/drawing/2014/main" id="{DE311ECF-4695-4E0A-F9CC-F9B2F50279B5}"/>
              </a:ext>
            </a:extLst>
          </p:cNvPr>
          <p:cNvSpPr/>
          <p:nvPr/>
        </p:nvSpPr>
        <p:spPr>
          <a:xfrm>
            <a:off x="186267" y="2006600"/>
            <a:ext cx="65193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C0858E-31CE-90A9-087D-E3BC70E2AE84}"/>
              </a:ext>
            </a:extLst>
          </p:cNvPr>
          <p:cNvSpPr txBox="1"/>
          <p:nvPr/>
        </p:nvSpPr>
        <p:spPr>
          <a:xfrm>
            <a:off x="5748868" y="16800"/>
            <a:ext cx="3835400" cy="369332"/>
          </a:xfrm>
          <a:prstGeom prst="rect">
            <a:avLst/>
          </a:prstGeom>
          <a:noFill/>
        </p:spPr>
        <p:txBody>
          <a:bodyPr wrap="square" rtlCol="0">
            <a:spAutoFit/>
          </a:bodyPr>
          <a:lstStyle/>
          <a:p>
            <a:pPr defTabSz="457200"/>
            <a:r>
              <a:rPr lang="en-US" dirty="0"/>
              <a:t>10		5		2		0</a:t>
            </a:r>
          </a:p>
        </p:txBody>
      </p:sp>
      <p:sp>
        <p:nvSpPr>
          <p:cNvPr id="7" name="TextBox 6">
            <a:extLst>
              <a:ext uri="{FF2B5EF4-FFF2-40B4-BE49-F238E27FC236}">
                <a16:creationId xmlns:a16="http://schemas.microsoft.com/office/drawing/2014/main" id="{6DEAA39E-D117-7869-63AD-05AFE3BF7CD5}"/>
              </a:ext>
            </a:extLst>
          </p:cNvPr>
          <p:cNvSpPr txBox="1"/>
          <p:nvPr/>
        </p:nvSpPr>
        <p:spPr>
          <a:xfrm>
            <a:off x="5317065" y="201466"/>
            <a:ext cx="6170151" cy="5478423"/>
          </a:xfrm>
          <a:prstGeom prst="rect">
            <a:avLst/>
          </a:prstGeom>
          <a:noFill/>
        </p:spPr>
        <p:txBody>
          <a:bodyPr wrap="none" rtlCol="0">
            <a:spAutoFit/>
          </a:bodyPr>
          <a:lstStyle/>
          <a:p>
            <a:pPr defTabSz="457200"/>
            <a:r>
              <a:rPr lang="en-US" sz="1400" dirty="0"/>
              <a:t>{</a:t>
            </a:r>
          </a:p>
          <a:p>
            <a:pPr defTabSz="457200"/>
            <a:r>
              <a:rPr lang="en-US" sz="1400" dirty="0"/>
              <a:t>	1: {</a:t>
            </a:r>
          </a:p>
          <a:p>
            <a:pPr defTabSz="457200"/>
            <a:r>
              <a:rPr lang="en-US" sz="1400" dirty="0"/>
              <a:t>		founder: Key1,	distance: </a:t>
            </a:r>
            <a:r>
              <a:rPr lang="en-US" sz="1400" b="1" u="sng" dirty="0"/>
              <a:t>1</a:t>
            </a:r>
            <a:r>
              <a:rPr lang="en-US" sz="1400" dirty="0"/>
              <a:t>,</a:t>
            </a:r>
          </a:p>
          <a:p>
            <a:pPr defTabSz="457200"/>
            <a:r>
              <a:rPr lang="en-US" sz="1400" dirty="0"/>
              <a:t>		children: {</a:t>
            </a:r>
          </a:p>
          <a:p>
            <a:pPr defTabSz="457200"/>
            <a:r>
              <a:rPr lang="en-US" sz="1400" dirty="0"/>
              <a:t>			1.1: {</a:t>
            </a:r>
          </a:p>
          <a:p>
            <a:pPr defTabSz="457200"/>
            <a:r>
              <a:rPr lang="en-US" sz="1400" dirty="0"/>
              <a:t>				founder: Key1,	distance: </a:t>
            </a:r>
            <a:r>
              <a:rPr lang="en-US" sz="1400" b="1" u="sng" dirty="0"/>
              <a:t>1</a:t>
            </a:r>
            <a:r>
              <a:rPr lang="en-US" sz="1400" dirty="0"/>
              <a:t>,</a:t>
            </a:r>
          </a:p>
          <a:p>
            <a:pPr defTabSz="457200"/>
            <a:r>
              <a:rPr lang="en-US" sz="1400" dirty="0"/>
              <a:t>				children: {</a:t>
            </a:r>
          </a:p>
          <a:p>
            <a:pPr defTabSz="457200"/>
            <a:r>
              <a:rPr lang="en-US" sz="1400" dirty="0"/>
              <a:t>					1.1.1: {</a:t>
            </a:r>
          </a:p>
          <a:p>
            <a:pPr defTabSz="457200"/>
            <a:r>
              <a:rPr lang="en-US" sz="1400" dirty="0"/>
              <a:t>						founder: Key1,	distance:</a:t>
            </a:r>
            <a:r>
              <a:rPr lang="en-US" sz="1400" b="1" dirty="0"/>
              <a:t> </a:t>
            </a:r>
            <a:r>
              <a:rPr lang="en-US" sz="1400" b="1" u="sng" dirty="0"/>
              <a:t>1</a:t>
            </a:r>
            <a:r>
              <a:rPr lang="en-US" sz="1400" dirty="0"/>
              <a:t>,</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a:p>
            <a:pPr defTabSz="457200"/>
            <a:r>
              <a:rPr lang="en-US" sz="1400" dirty="0"/>
              <a:t>							}, {</a:t>
            </a:r>
          </a:p>
          <a:p>
            <a:pPr defTabSz="457200"/>
            <a:r>
              <a:rPr lang="en-US" sz="1400" dirty="0"/>
              <a:t>							1.1.1.2: {</a:t>
            </a:r>
          </a:p>
          <a:p>
            <a:pPr defTabSz="457200"/>
            <a:r>
              <a:rPr lang="en-US" sz="1400" dirty="0"/>
              <a:t>								founder: Key2,	distance: 0,</a:t>
            </a:r>
          </a:p>
          <a:p>
            <a:pPr defTabSz="457200"/>
            <a:r>
              <a:rPr lang="en-US" sz="1400" dirty="0"/>
              <a:t>								members: [Key2]</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a:t>
            </a:r>
          </a:p>
        </p:txBody>
      </p:sp>
    </p:spTree>
    <p:extLst>
      <p:ext uri="{BB962C8B-B14F-4D97-AF65-F5344CB8AC3E}">
        <p14:creationId xmlns:p14="http://schemas.microsoft.com/office/powerpoint/2010/main" val="532416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B12-F770-6624-D8FF-B30E8EF6CBF9}"/>
              </a:ext>
            </a:extLst>
          </p:cNvPr>
          <p:cNvSpPr>
            <a:spLocks noGrp="1"/>
          </p:cNvSpPr>
          <p:nvPr>
            <p:ph type="title"/>
          </p:nvPr>
        </p:nvSpPr>
        <p:spPr/>
        <p:txBody>
          <a:bodyPr/>
          <a:lstStyle/>
          <a:p>
            <a:r>
              <a:rPr lang="en-US" dirty="0"/>
              <a:t>Exercise</a:t>
            </a:r>
          </a:p>
        </p:txBody>
      </p:sp>
      <p:graphicFrame>
        <p:nvGraphicFramePr>
          <p:cNvPr id="3" name="Table 2">
            <a:extLst>
              <a:ext uri="{FF2B5EF4-FFF2-40B4-BE49-F238E27FC236}">
                <a16:creationId xmlns:a16="http://schemas.microsoft.com/office/drawing/2014/main" id="{4125A8BB-6AD0-F9DC-EEF6-065508316153}"/>
              </a:ext>
            </a:extLst>
          </p:cNvPr>
          <p:cNvGraphicFramePr>
            <a:graphicFrameLocks noGrp="1"/>
          </p:cNvGraphicFramePr>
          <p:nvPr>
            <p:extLst>
              <p:ext uri="{D42A27DB-BD31-4B8C-83A1-F6EECF244321}">
                <p14:modId xmlns:p14="http://schemas.microsoft.com/office/powerpoint/2010/main" val="2768805987"/>
              </p:ext>
            </p:extLst>
          </p:nvPr>
        </p:nvGraphicFramePr>
        <p:xfrm>
          <a:off x="838200" y="1690688"/>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sp>
        <p:nvSpPr>
          <p:cNvPr id="27" name="Arrow: Right 26">
            <a:extLst>
              <a:ext uri="{FF2B5EF4-FFF2-40B4-BE49-F238E27FC236}">
                <a16:creationId xmlns:a16="http://schemas.microsoft.com/office/drawing/2014/main" id="{DE311ECF-4695-4E0A-F9CC-F9B2F50279B5}"/>
              </a:ext>
            </a:extLst>
          </p:cNvPr>
          <p:cNvSpPr/>
          <p:nvPr/>
        </p:nvSpPr>
        <p:spPr>
          <a:xfrm>
            <a:off x="186267" y="2380787"/>
            <a:ext cx="65193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C0858E-31CE-90A9-087D-E3BC70E2AE84}"/>
              </a:ext>
            </a:extLst>
          </p:cNvPr>
          <p:cNvSpPr txBox="1"/>
          <p:nvPr/>
        </p:nvSpPr>
        <p:spPr>
          <a:xfrm>
            <a:off x="5748868" y="16800"/>
            <a:ext cx="3835400" cy="369332"/>
          </a:xfrm>
          <a:prstGeom prst="rect">
            <a:avLst/>
          </a:prstGeom>
          <a:noFill/>
        </p:spPr>
        <p:txBody>
          <a:bodyPr wrap="square" rtlCol="0">
            <a:spAutoFit/>
          </a:bodyPr>
          <a:lstStyle/>
          <a:p>
            <a:pPr defTabSz="457200"/>
            <a:r>
              <a:rPr lang="en-US" dirty="0"/>
              <a:t>10		5		2		0</a:t>
            </a:r>
          </a:p>
        </p:txBody>
      </p:sp>
      <p:sp>
        <p:nvSpPr>
          <p:cNvPr id="7" name="TextBox 6">
            <a:extLst>
              <a:ext uri="{FF2B5EF4-FFF2-40B4-BE49-F238E27FC236}">
                <a16:creationId xmlns:a16="http://schemas.microsoft.com/office/drawing/2014/main" id="{6DEAA39E-D117-7869-63AD-05AFE3BF7CD5}"/>
              </a:ext>
            </a:extLst>
          </p:cNvPr>
          <p:cNvSpPr txBox="1"/>
          <p:nvPr/>
        </p:nvSpPr>
        <p:spPr>
          <a:xfrm>
            <a:off x="5317065" y="201466"/>
            <a:ext cx="6170151" cy="5478423"/>
          </a:xfrm>
          <a:prstGeom prst="rect">
            <a:avLst/>
          </a:prstGeom>
          <a:noFill/>
        </p:spPr>
        <p:txBody>
          <a:bodyPr wrap="none" rtlCol="0">
            <a:spAutoFit/>
          </a:bodyPr>
          <a:lstStyle/>
          <a:p>
            <a:pPr defTabSz="457200"/>
            <a:r>
              <a:rPr lang="en-US" sz="1400" dirty="0"/>
              <a:t>{</a:t>
            </a:r>
          </a:p>
          <a:p>
            <a:pPr defTabSz="457200"/>
            <a:r>
              <a:rPr lang="en-US" sz="1400" dirty="0"/>
              <a:t>	1: {</a:t>
            </a:r>
          </a:p>
          <a:p>
            <a:pPr defTabSz="457200"/>
            <a:r>
              <a:rPr lang="en-US" sz="1400" dirty="0"/>
              <a:t>		founder: Key1,	distance: 1,</a:t>
            </a:r>
          </a:p>
          <a:p>
            <a:pPr defTabSz="457200"/>
            <a:r>
              <a:rPr lang="en-US" sz="1400" dirty="0"/>
              <a:t>		children: {</a:t>
            </a:r>
          </a:p>
          <a:p>
            <a:pPr defTabSz="457200"/>
            <a:r>
              <a:rPr lang="en-US" sz="1400" dirty="0"/>
              <a:t>			1.1: {</a:t>
            </a:r>
          </a:p>
          <a:p>
            <a:pPr defTabSz="457200"/>
            <a:r>
              <a:rPr lang="en-US" sz="1400" dirty="0"/>
              <a:t>				founder: Key1,	distance: 1,</a:t>
            </a:r>
          </a:p>
          <a:p>
            <a:pPr defTabSz="457200"/>
            <a:r>
              <a:rPr lang="en-US" sz="1400" dirty="0"/>
              <a:t>				children: {</a:t>
            </a:r>
          </a:p>
          <a:p>
            <a:pPr defTabSz="457200"/>
            <a:r>
              <a:rPr lang="en-US" sz="1400" dirty="0"/>
              <a:t>					1.1.1: {</a:t>
            </a:r>
          </a:p>
          <a:p>
            <a:pPr defTabSz="457200"/>
            <a:r>
              <a:rPr lang="en-US" sz="1400" dirty="0"/>
              <a:t>						founder: Key1,	distance:</a:t>
            </a:r>
            <a:r>
              <a:rPr lang="en-US" sz="1400" b="1" dirty="0"/>
              <a:t> </a:t>
            </a:r>
            <a:r>
              <a:rPr lang="en-US" sz="1400" dirty="0"/>
              <a:t>1,</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a:p>
            <a:pPr defTabSz="457200"/>
            <a:r>
              <a:rPr lang="en-US" sz="1400" dirty="0"/>
              <a:t>							}, {</a:t>
            </a:r>
          </a:p>
          <a:p>
            <a:pPr defTabSz="457200"/>
            <a:r>
              <a:rPr lang="en-US" sz="1400" dirty="0"/>
              <a:t>							1.1.1.2: {</a:t>
            </a:r>
          </a:p>
          <a:p>
            <a:pPr defTabSz="457200"/>
            <a:r>
              <a:rPr lang="en-US" sz="1400" dirty="0"/>
              <a:t>								founder: Key2,	distance: 0,</a:t>
            </a:r>
          </a:p>
          <a:p>
            <a:pPr defTabSz="457200"/>
            <a:r>
              <a:rPr lang="en-US" sz="1400" dirty="0"/>
              <a:t>								members: [Key2]</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a:t>
            </a:r>
          </a:p>
        </p:txBody>
      </p:sp>
    </p:spTree>
    <p:extLst>
      <p:ext uri="{BB962C8B-B14F-4D97-AF65-F5344CB8AC3E}">
        <p14:creationId xmlns:p14="http://schemas.microsoft.com/office/powerpoint/2010/main" val="29806289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B12-F770-6624-D8FF-B30E8EF6CBF9}"/>
              </a:ext>
            </a:extLst>
          </p:cNvPr>
          <p:cNvSpPr>
            <a:spLocks noGrp="1"/>
          </p:cNvSpPr>
          <p:nvPr>
            <p:ph type="title"/>
          </p:nvPr>
        </p:nvSpPr>
        <p:spPr/>
        <p:txBody>
          <a:bodyPr/>
          <a:lstStyle/>
          <a:p>
            <a:r>
              <a:rPr lang="en-US" dirty="0"/>
              <a:t>Exercise</a:t>
            </a:r>
          </a:p>
        </p:txBody>
      </p:sp>
      <p:graphicFrame>
        <p:nvGraphicFramePr>
          <p:cNvPr id="3" name="Table 2">
            <a:extLst>
              <a:ext uri="{FF2B5EF4-FFF2-40B4-BE49-F238E27FC236}">
                <a16:creationId xmlns:a16="http://schemas.microsoft.com/office/drawing/2014/main" id="{4125A8BB-6AD0-F9DC-EEF6-065508316153}"/>
              </a:ext>
            </a:extLst>
          </p:cNvPr>
          <p:cNvGraphicFramePr>
            <a:graphicFrameLocks noGrp="1"/>
          </p:cNvGraphicFramePr>
          <p:nvPr>
            <p:extLst>
              <p:ext uri="{D42A27DB-BD31-4B8C-83A1-F6EECF244321}">
                <p14:modId xmlns:p14="http://schemas.microsoft.com/office/powerpoint/2010/main" val="1153474364"/>
              </p:ext>
            </p:extLst>
          </p:nvPr>
        </p:nvGraphicFramePr>
        <p:xfrm>
          <a:off x="838200" y="1690688"/>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sp>
        <p:nvSpPr>
          <p:cNvPr id="27" name="Arrow: Right 26">
            <a:extLst>
              <a:ext uri="{FF2B5EF4-FFF2-40B4-BE49-F238E27FC236}">
                <a16:creationId xmlns:a16="http://schemas.microsoft.com/office/drawing/2014/main" id="{DE311ECF-4695-4E0A-F9CC-F9B2F50279B5}"/>
              </a:ext>
            </a:extLst>
          </p:cNvPr>
          <p:cNvSpPr/>
          <p:nvPr/>
        </p:nvSpPr>
        <p:spPr>
          <a:xfrm>
            <a:off x="186267" y="2380787"/>
            <a:ext cx="65193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C0858E-31CE-90A9-087D-E3BC70E2AE84}"/>
              </a:ext>
            </a:extLst>
          </p:cNvPr>
          <p:cNvSpPr txBox="1"/>
          <p:nvPr/>
        </p:nvSpPr>
        <p:spPr>
          <a:xfrm>
            <a:off x="5748868" y="16800"/>
            <a:ext cx="3835400" cy="369332"/>
          </a:xfrm>
          <a:prstGeom prst="rect">
            <a:avLst/>
          </a:prstGeom>
          <a:noFill/>
        </p:spPr>
        <p:txBody>
          <a:bodyPr wrap="square" rtlCol="0">
            <a:spAutoFit/>
          </a:bodyPr>
          <a:lstStyle/>
          <a:p>
            <a:pPr defTabSz="457200"/>
            <a:r>
              <a:rPr lang="en-US" dirty="0"/>
              <a:t>10		5		2		0</a:t>
            </a:r>
          </a:p>
        </p:txBody>
      </p:sp>
      <p:sp>
        <p:nvSpPr>
          <p:cNvPr id="7" name="TextBox 6">
            <a:extLst>
              <a:ext uri="{FF2B5EF4-FFF2-40B4-BE49-F238E27FC236}">
                <a16:creationId xmlns:a16="http://schemas.microsoft.com/office/drawing/2014/main" id="{6DEAA39E-D117-7869-63AD-05AFE3BF7CD5}"/>
              </a:ext>
            </a:extLst>
          </p:cNvPr>
          <p:cNvSpPr txBox="1"/>
          <p:nvPr/>
        </p:nvSpPr>
        <p:spPr>
          <a:xfrm>
            <a:off x="5317065" y="201466"/>
            <a:ext cx="6170151" cy="6340197"/>
          </a:xfrm>
          <a:prstGeom prst="rect">
            <a:avLst/>
          </a:prstGeom>
          <a:noFill/>
        </p:spPr>
        <p:txBody>
          <a:bodyPr wrap="none" rtlCol="0">
            <a:spAutoFit/>
          </a:bodyPr>
          <a:lstStyle/>
          <a:p>
            <a:pPr defTabSz="457200"/>
            <a:r>
              <a:rPr lang="en-US" sz="1400" dirty="0"/>
              <a:t>{</a:t>
            </a:r>
          </a:p>
          <a:p>
            <a:pPr defTabSz="457200"/>
            <a:r>
              <a:rPr lang="en-US" sz="1400" dirty="0"/>
              <a:t>	1: {</a:t>
            </a:r>
          </a:p>
          <a:p>
            <a:pPr defTabSz="457200"/>
            <a:r>
              <a:rPr lang="en-US" sz="1400" dirty="0"/>
              <a:t>		founder: Key1,	distance: </a:t>
            </a:r>
            <a:r>
              <a:rPr lang="en-US" sz="1400" b="1" u="sng" dirty="0"/>
              <a:t>4</a:t>
            </a:r>
            <a:r>
              <a:rPr lang="en-US" sz="1400" dirty="0"/>
              <a:t>,</a:t>
            </a:r>
          </a:p>
          <a:p>
            <a:pPr defTabSz="457200"/>
            <a:r>
              <a:rPr lang="en-US" sz="1400" dirty="0"/>
              <a:t>		children: {</a:t>
            </a:r>
          </a:p>
          <a:p>
            <a:pPr defTabSz="457200"/>
            <a:r>
              <a:rPr lang="en-US" sz="1400" dirty="0"/>
              <a:t>			1.1: {</a:t>
            </a:r>
          </a:p>
          <a:p>
            <a:pPr defTabSz="457200"/>
            <a:r>
              <a:rPr lang="en-US" sz="1400" dirty="0"/>
              <a:t>				founder: Key1,	distance: </a:t>
            </a:r>
            <a:r>
              <a:rPr lang="en-US" sz="1400" b="1" u="sng" dirty="0"/>
              <a:t>4</a:t>
            </a:r>
            <a:r>
              <a:rPr lang="en-US" sz="1400" dirty="0"/>
              <a:t>,</a:t>
            </a:r>
          </a:p>
          <a:p>
            <a:pPr defTabSz="457200"/>
            <a:r>
              <a:rPr lang="en-US" sz="1400" dirty="0"/>
              <a:t>				children: {</a:t>
            </a:r>
          </a:p>
          <a:p>
            <a:pPr defTabSz="457200"/>
            <a:r>
              <a:rPr lang="en-US" sz="1400" dirty="0"/>
              <a:t>					1.1.1: {</a:t>
            </a:r>
          </a:p>
          <a:p>
            <a:pPr defTabSz="457200"/>
            <a:r>
              <a:rPr lang="en-US" sz="1400" dirty="0"/>
              <a:t>						founder: Key1,	distance:</a:t>
            </a:r>
            <a:r>
              <a:rPr lang="en-US" sz="1400" b="1" dirty="0"/>
              <a:t> </a:t>
            </a:r>
            <a:r>
              <a:rPr lang="en-US" sz="1400" b="1" u="sng" dirty="0"/>
              <a:t>4</a:t>
            </a:r>
            <a:r>
              <a:rPr lang="en-US" sz="1400" dirty="0"/>
              <a:t>,</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a:p>
            <a:pPr defTabSz="457200"/>
            <a:r>
              <a:rPr lang="en-US" sz="1400" dirty="0"/>
              <a:t>							}, {</a:t>
            </a:r>
          </a:p>
          <a:p>
            <a:pPr defTabSz="457200"/>
            <a:r>
              <a:rPr lang="en-US" sz="1400" dirty="0"/>
              <a:t>							1.1.1.2: {</a:t>
            </a:r>
          </a:p>
          <a:p>
            <a:pPr defTabSz="457200"/>
            <a:r>
              <a:rPr lang="en-US" sz="1400" dirty="0"/>
              <a:t>								founder: Key2,	distance: 0,</a:t>
            </a:r>
          </a:p>
          <a:p>
            <a:pPr defTabSz="457200"/>
            <a:r>
              <a:rPr lang="en-US" sz="1400" dirty="0"/>
              <a:t>								members: [Key2]</a:t>
            </a:r>
          </a:p>
          <a:p>
            <a:pPr defTabSz="457200"/>
            <a:r>
              <a:rPr lang="en-US" sz="1400" dirty="0"/>
              <a:t>							}, {</a:t>
            </a:r>
          </a:p>
          <a:p>
            <a:pPr defTabSz="457200"/>
            <a:r>
              <a:rPr lang="en-US" sz="1400" dirty="0"/>
              <a:t>							1.1.1.3: {</a:t>
            </a:r>
          </a:p>
          <a:p>
            <a:pPr defTabSz="457200"/>
            <a:r>
              <a:rPr lang="en-US" sz="1400" dirty="0"/>
              <a:t>								founder: Key3, 	distance: 0,</a:t>
            </a:r>
          </a:p>
          <a:p>
            <a:pPr defTabSz="457200"/>
            <a:r>
              <a:rPr lang="en-US" sz="1400" dirty="0"/>
              <a:t>								members: [Key3]</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a:t>
            </a:r>
          </a:p>
        </p:txBody>
      </p:sp>
    </p:spTree>
    <p:extLst>
      <p:ext uri="{BB962C8B-B14F-4D97-AF65-F5344CB8AC3E}">
        <p14:creationId xmlns:p14="http://schemas.microsoft.com/office/powerpoint/2010/main" val="3054948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B12-F770-6624-D8FF-B30E8EF6CBF9}"/>
              </a:ext>
            </a:extLst>
          </p:cNvPr>
          <p:cNvSpPr>
            <a:spLocks noGrp="1"/>
          </p:cNvSpPr>
          <p:nvPr>
            <p:ph type="title"/>
          </p:nvPr>
        </p:nvSpPr>
        <p:spPr/>
        <p:txBody>
          <a:bodyPr/>
          <a:lstStyle/>
          <a:p>
            <a:r>
              <a:rPr lang="en-US" dirty="0"/>
              <a:t>Exercise</a:t>
            </a:r>
          </a:p>
        </p:txBody>
      </p:sp>
      <p:graphicFrame>
        <p:nvGraphicFramePr>
          <p:cNvPr id="3" name="Table 2">
            <a:extLst>
              <a:ext uri="{FF2B5EF4-FFF2-40B4-BE49-F238E27FC236}">
                <a16:creationId xmlns:a16="http://schemas.microsoft.com/office/drawing/2014/main" id="{4125A8BB-6AD0-F9DC-EEF6-065508316153}"/>
              </a:ext>
            </a:extLst>
          </p:cNvPr>
          <p:cNvGraphicFramePr>
            <a:graphicFrameLocks noGrp="1"/>
          </p:cNvGraphicFramePr>
          <p:nvPr>
            <p:extLst>
              <p:ext uri="{D42A27DB-BD31-4B8C-83A1-F6EECF244321}">
                <p14:modId xmlns:p14="http://schemas.microsoft.com/office/powerpoint/2010/main" val="2116648432"/>
              </p:ext>
            </p:extLst>
          </p:nvPr>
        </p:nvGraphicFramePr>
        <p:xfrm>
          <a:off x="838200" y="1690688"/>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sp>
        <p:nvSpPr>
          <p:cNvPr id="27" name="Arrow: Right 26">
            <a:extLst>
              <a:ext uri="{FF2B5EF4-FFF2-40B4-BE49-F238E27FC236}">
                <a16:creationId xmlns:a16="http://schemas.microsoft.com/office/drawing/2014/main" id="{DE311ECF-4695-4E0A-F9CC-F9B2F50279B5}"/>
              </a:ext>
            </a:extLst>
          </p:cNvPr>
          <p:cNvSpPr/>
          <p:nvPr/>
        </p:nvSpPr>
        <p:spPr>
          <a:xfrm>
            <a:off x="186267" y="2729586"/>
            <a:ext cx="65193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C0858E-31CE-90A9-087D-E3BC70E2AE84}"/>
              </a:ext>
            </a:extLst>
          </p:cNvPr>
          <p:cNvSpPr txBox="1"/>
          <p:nvPr/>
        </p:nvSpPr>
        <p:spPr>
          <a:xfrm>
            <a:off x="5748868" y="16800"/>
            <a:ext cx="3835400" cy="369332"/>
          </a:xfrm>
          <a:prstGeom prst="rect">
            <a:avLst/>
          </a:prstGeom>
          <a:noFill/>
        </p:spPr>
        <p:txBody>
          <a:bodyPr wrap="square" rtlCol="0">
            <a:spAutoFit/>
          </a:bodyPr>
          <a:lstStyle/>
          <a:p>
            <a:pPr defTabSz="457200"/>
            <a:r>
              <a:rPr lang="en-US" dirty="0"/>
              <a:t>10		5		2		0</a:t>
            </a:r>
          </a:p>
        </p:txBody>
      </p:sp>
      <p:sp>
        <p:nvSpPr>
          <p:cNvPr id="7" name="TextBox 6">
            <a:extLst>
              <a:ext uri="{FF2B5EF4-FFF2-40B4-BE49-F238E27FC236}">
                <a16:creationId xmlns:a16="http://schemas.microsoft.com/office/drawing/2014/main" id="{6DEAA39E-D117-7869-63AD-05AFE3BF7CD5}"/>
              </a:ext>
            </a:extLst>
          </p:cNvPr>
          <p:cNvSpPr txBox="1"/>
          <p:nvPr/>
        </p:nvSpPr>
        <p:spPr>
          <a:xfrm>
            <a:off x="5317065" y="201466"/>
            <a:ext cx="6170151" cy="6340197"/>
          </a:xfrm>
          <a:prstGeom prst="rect">
            <a:avLst/>
          </a:prstGeom>
          <a:noFill/>
        </p:spPr>
        <p:txBody>
          <a:bodyPr wrap="none" rtlCol="0">
            <a:spAutoFit/>
          </a:bodyPr>
          <a:lstStyle/>
          <a:p>
            <a:pPr defTabSz="457200"/>
            <a:r>
              <a:rPr lang="en-US" sz="1400" dirty="0"/>
              <a:t>{</a:t>
            </a:r>
          </a:p>
          <a:p>
            <a:pPr defTabSz="457200"/>
            <a:r>
              <a:rPr lang="en-US" sz="1400" dirty="0"/>
              <a:t>	1: {</a:t>
            </a:r>
          </a:p>
          <a:p>
            <a:pPr defTabSz="457200"/>
            <a:r>
              <a:rPr lang="en-US" sz="1400" dirty="0"/>
              <a:t>		founder: Key1,	distance: 4,</a:t>
            </a:r>
          </a:p>
          <a:p>
            <a:pPr defTabSz="457200"/>
            <a:r>
              <a:rPr lang="en-US" sz="1400" dirty="0"/>
              <a:t>		children: {</a:t>
            </a:r>
          </a:p>
          <a:p>
            <a:pPr defTabSz="457200"/>
            <a:r>
              <a:rPr lang="en-US" sz="1400" dirty="0"/>
              <a:t>			1.1: {</a:t>
            </a:r>
          </a:p>
          <a:p>
            <a:pPr defTabSz="457200"/>
            <a:r>
              <a:rPr lang="en-US" sz="1400" dirty="0"/>
              <a:t>				founder: Key1,	distance: 4,</a:t>
            </a:r>
          </a:p>
          <a:p>
            <a:pPr defTabSz="457200"/>
            <a:r>
              <a:rPr lang="en-US" sz="1400" dirty="0"/>
              <a:t>				children: {</a:t>
            </a:r>
          </a:p>
          <a:p>
            <a:pPr defTabSz="457200"/>
            <a:r>
              <a:rPr lang="en-US" sz="1400" dirty="0"/>
              <a:t>					1.1.1: {</a:t>
            </a:r>
          </a:p>
          <a:p>
            <a:pPr defTabSz="457200"/>
            <a:r>
              <a:rPr lang="en-US" sz="1400" dirty="0"/>
              <a:t>						founder: Key1,	distance: 4,</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a:p>
            <a:pPr defTabSz="457200"/>
            <a:r>
              <a:rPr lang="en-US" sz="1400" dirty="0"/>
              <a:t>							}, {</a:t>
            </a:r>
          </a:p>
          <a:p>
            <a:pPr defTabSz="457200"/>
            <a:r>
              <a:rPr lang="en-US" sz="1400" dirty="0"/>
              <a:t>							1.1.1.2: {</a:t>
            </a:r>
          </a:p>
          <a:p>
            <a:pPr defTabSz="457200"/>
            <a:r>
              <a:rPr lang="en-US" sz="1400" dirty="0"/>
              <a:t>								founder: Key2,	distance: 0,</a:t>
            </a:r>
          </a:p>
          <a:p>
            <a:pPr defTabSz="457200"/>
            <a:r>
              <a:rPr lang="en-US" sz="1400" dirty="0"/>
              <a:t>								members: [Key2]</a:t>
            </a:r>
          </a:p>
          <a:p>
            <a:pPr defTabSz="457200"/>
            <a:r>
              <a:rPr lang="en-US" sz="1400" dirty="0"/>
              <a:t>							}, {</a:t>
            </a:r>
          </a:p>
          <a:p>
            <a:pPr defTabSz="457200"/>
            <a:r>
              <a:rPr lang="en-US" sz="1400" dirty="0"/>
              <a:t>							1.1.1.3: {</a:t>
            </a:r>
          </a:p>
          <a:p>
            <a:pPr defTabSz="457200"/>
            <a:r>
              <a:rPr lang="en-US" sz="1400" dirty="0"/>
              <a:t>								founder: Key3, 	distance: 0,</a:t>
            </a:r>
          </a:p>
          <a:p>
            <a:pPr defTabSz="457200"/>
            <a:r>
              <a:rPr lang="en-US" sz="1400" dirty="0"/>
              <a:t>								members: [Key3]</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a:t>
            </a:r>
          </a:p>
        </p:txBody>
      </p:sp>
    </p:spTree>
    <p:extLst>
      <p:ext uri="{BB962C8B-B14F-4D97-AF65-F5344CB8AC3E}">
        <p14:creationId xmlns:p14="http://schemas.microsoft.com/office/powerpoint/2010/main" val="18686636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B12-F770-6624-D8FF-B30E8EF6CBF9}"/>
              </a:ext>
            </a:extLst>
          </p:cNvPr>
          <p:cNvSpPr>
            <a:spLocks noGrp="1"/>
          </p:cNvSpPr>
          <p:nvPr>
            <p:ph type="title"/>
          </p:nvPr>
        </p:nvSpPr>
        <p:spPr/>
        <p:txBody>
          <a:bodyPr/>
          <a:lstStyle/>
          <a:p>
            <a:r>
              <a:rPr lang="en-US" dirty="0"/>
              <a:t>Exercise</a:t>
            </a:r>
          </a:p>
        </p:txBody>
      </p:sp>
      <p:graphicFrame>
        <p:nvGraphicFramePr>
          <p:cNvPr id="3" name="Table 2">
            <a:extLst>
              <a:ext uri="{FF2B5EF4-FFF2-40B4-BE49-F238E27FC236}">
                <a16:creationId xmlns:a16="http://schemas.microsoft.com/office/drawing/2014/main" id="{4125A8BB-6AD0-F9DC-EEF6-065508316153}"/>
              </a:ext>
            </a:extLst>
          </p:cNvPr>
          <p:cNvGraphicFramePr>
            <a:graphicFrameLocks noGrp="1"/>
          </p:cNvGraphicFramePr>
          <p:nvPr>
            <p:extLst>
              <p:ext uri="{D42A27DB-BD31-4B8C-83A1-F6EECF244321}">
                <p14:modId xmlns:p14="http://schemas.microsoft.com/office/powerpoint/2010/main" val="1433193063"/>
              </p:ext>
            </p:extLst>
          </p:nvPr>
        </p:nvGraphicFramePr>
        <p:xfrm>
          <a:off x="838200" y="1690688"/>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sp>
        <p:nvSpPr>
          <p:cNvPr id="27" name="Arrow: Right 26">
            <a:extLst>
              <a:ext uri="{FF2B5EF4-FFF2-40B4-BE49-F238E27FC236}">
                <a16:creationId xmlns:a16="http://schemas.microsoft.com/office/drawing/2014/main" id="{DE311ECF-4695-4E0A-F9CC-F9B2F50279B5}"/>
              </a:ext>
            </a:extLst>
          </p:cNvPr>
          <p:cNvSpPr/>
          <p:nvPr/>
        </p:nvSpPr>
        <p:spPr>
          <a:xfrm>
            <a:off x="186267" y="2729586"/>
            <a:ext cx="65193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C0858E-31CE-90A9-087D-E3BC70E2AE84}"/>
              </a:ext>
            </a:extLst>
          </p:cNvPr>
          <p:cNvSpPr txBox="1"/>
          <p:nvPr/>
        </p:nvSpPr>
        <p:spPr>
          <a:xfrm>
            <a:off x="5748868" y="16800"/>
            <a:ext cx="3835400" cy="369332"/>
          </a:xfrm>
          <a:prstGeom prst="rect">
            <a:avLst/>
          </a:prstGeom>
          <a:noFill/>
        </p:spPr>
        <p:txBody>
          <a:bodyPr wrap="square" rtlCol="0">
            <a:spAutoFit/>
          </a:bodyPr>
          <a:lstStyle/>
          <a:p>
            <a:pPr defTabSz="457200"/>
            <a:r>
              <a:rPr lang="en-US" dirty="0"/>
              <a:t>10		5		2		0</a:t>
            </a:r>
          </a:p>
        </p:txBody>
      </p:sp>
      <p:sp>
        <p:nvSpPr>
          <p:cNvPr id="7" name="TextBox 6">
            <a:extLst>
              <a:ext uri="{FF2B5EF4-FFF2-40B4-BE49-F238E27FC236}">
                <a16:creationId xmlns:a16="http://schemas.microsoft.com/office/drawing/2014/main" id="{6DEAA39E-D117-7869-63AD-05AFE3BF7CD5}"/>
              </a:ext>
            </a:extLst>
          </p:cNvPr>
          <p:cNvSpPr txBox="1"/>
          <p:nvPr/>
        </p:nvSpPr>
        <p:spPr>
          <a:xfrm>
            <a:off x="5317065" y="201466"/>
            <a:ext cx="6170151" cy="6340197"/>
          </a:xfrm>
          <a:prstGeom prst="rect">
            <a:avLst/>
          </a:prstGeom>
          <a:noFill/>
        </p:spPr>
        <p:txBody>
          <a:bodyPr wrap="none" rtlCol="0">
            <a:spAutoFit/>
          </a:bodyPr>
          <a:lstStyle/>
          <a:p>
            <a:pPr defTabSz="457200"/>
            <a:r>
              <a:rPr lang="en-US" sz="1400" dirty="0"/>
              <a:t>{</a:t>
            </a:r>
          </a:p>
          <a:p>
            <a:pPr defTabSz="457200"/>
            <a:r>
              <a:rPr lang="en-US" sz="1400" dirty="0"/>
              <a:t>	1: {</a:t>
            </a:r>
          </a:p>
          <a:p>
            <a:pPr defTabSz="457200"/>
            <a:r>
              <a:rPr lang="en-US" sz="1400" dirty="0"/>
              <a:t>		founder: Key1,	distance: </a:t>
            </a:r>
            <a:r>
              <a:rPr lang="en-US" sz="1400" b="1" u="sng" dirty="0"/>
              <a:t>10</a:t>
            </a:r>
            <a:r>
              <a:rPr lang="en-US" sz="1400" dirty="0"/>
              <a:t>,</a:t>
            </a:r>
          </a:p>
          <a:p>
            <a:pPr defTabSz="457200"/>
            <a:r>
              <a:rPr lang="en-US" sz="1400" dirty="0"/>
              <a:t>		children: {</a:t>
            </a:r>
          </a:p>
          <a:p>
            <a:pPr defTabSz="457200"/>
            <a:r>
              <a:rPr lang="en-US" sz="1400" dirty="0"/>
              <a:t>			1.1: {</a:t>
            </a:r>
          </a:p>
          <a:p>
            <a:pPr defTabSz="457200"/>
            <a:r>
              <a:rPr lang="en-US" sz="1400" dirty="0"/>
              <a:t>				founder: Key1,	distance: </a:t>
            </a:r>
            <a:r>
              <a:rPr lang="en-US" sz="1400" b="1" u="sng" dirty="0"/>
              <a:t>10</a:t>
            </a:r>
            <a:r>
              <a:rPr lang="en-US" sz="1400" dirty="0"/>
              <a:t>,</a:t>
            </a:r>
          </a:p>
          <a:p>
            <a:pPr defTabSz="457200"/>
            <a:r>
              <a:rPr lang="en-US" sz="1400" dirty="0"/>
              <a:t>				children: {</a:t>
            </a:r>
          </a:p>
          <a:p>
            <a:pPr defTabSz="457200"/>
            <a:r>
              <a:rPr lang="en-US" sz="1400" dirty="0"/>
              <a:t>					1.1.1: {</a:t>
            </a:r>
          </a:p>
          <a:p>
            <a:pPr defTabSz="457200"/>
            <a:r>
              <a:rPr lang="en-US" sz="1400" dirty="0"/>
              <a:t>						founder: Key1,	distance: </a:t>
            </a:r>
            <a:r>
              <a:rPr lang="en-US" sz="1400" b="1" u="sng" dirty="0"/>
              <a:t>10</a:t>
            </a:r>
            <a:r>
              <a:rPr lang="en-US" sz="1400" dirty="0"/>
              <a:t>,</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a:p>
            <a:pPr defTabSz="457200"/>
            <a:r>
              <a:rPr lang="en-US" sz="1400" dirty="0"/>
              <a:t>							}, {</a:t>
            </a:r>
          </a:p>
          <a:p>
            <a:pPr defTabSz="457200"/>
            <a:r>
              <a:rPr lang="en-US" sz="1400" dirty="0"/>
              <a:t>							1.1.1.2: {</a:t>
            </a:r>
          </a:p>
          <a:p>
            <a:pPr defTabSz="457200"/>
            <a:r>
              <a:rPr lang="en-US" sz="1400" dirty="0"/>
              <a:t>								founder: Key2,	distance: 0,</a:t>
            </a:r>
          </a:p>
          <a:p>
            <a:pPr defTabSz="457200"/>
            <a:r>
              <a:rPr lang="en-US" sz="1400" dirty="0"/>
              <a:t>								members: [Key2]</a:t>
            </a:r>
          </a:p>
          <a:p>
            <a:pPr defTabSz="457200"/>
            <a:r>
              <a:rPr lang="en-US" sz="1400" dirty="0"/>
              <a:t>							}, {</a:t>
            </a:r>
          </a:p>
          <a:p>
            <a:pPr defTabSz="457200"/>
            <a:r>
              <a:rPr lang="en-US" sz="1400" dirty="0"/>
              <a:t>							1.1.1.3: {</a:t>
            </a:r>
          </a:p>
          <a:p>
            <a:pPr defTabSz="457200"/>
            <a:r>
              <a:rPr lang="en-US" sz="1400" dirty="0"/>
              <a:t>								founder: Key3, 	distance: 0,</a:t>
            </a:r>
          </a:p>
          <a:p>
            <a:pPr defTabSz="457200"/>
            <a:r>
              <a:rPr lang="en-US" sz="1400" dirty="0"/>
              <a:t>								members: [Key3, </a:t>
            </a:r>
            <a:r>
              <a:rPr lang="en-US" sz="1400" b="1" dirty="0"/>
              <a:t>Key4</a:t>
            </a:r>
            <a:r>
              <a:rPr lang="en-US" sz="1400" dirty="0"/>
              <a:t>]</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a:t>
            </a:r>
          </a:p>
        </p:txBody>
      </p:sp>
    </p:spTree>
    <p:extLst>
      <p:ext uri="{BB962C8B-B14F-4D97-AF65-F5344CB8AC3E}">
        <p14:creationId xmlns:p14="http://schemas.microsoft.com/office/powerpoint/2010/main" val="24263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4E149-6F25-8657-909F-4051894F84D3}"/>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DD4413D9-C5D5-DA8C-1D30-114AF7F44D2A}"/>
              </a:ext>
            </a:extLst>
          </p:cNvPr>
          <p:cNvSpPr>
            <a:spLocks noGrp="1"/>
          </p:cNvSpPr>
          <p:nvPr>
            <p:ph idx="1"/>
          </p:nvPr>
        </p:nvSpPr>
        <p:spPr/>
        <p:txBody>
          <a:bodyPr/>
          <a:lstStyle/>
          <a:p>
            <a:r>
              <a:rPr lang="en-US" dirty="0"/>
              <a:t>Allele Code Algorithm</a:t>
            </a:r>
          </a:p>
          <a:p>
            <a:pPr lvl="1"/>
            <a:r>
              <a:rPr lang="en-US" dirty="0"/>
              <a:t>Hierarchical nomenclature based on pairwise differences between core genome MLST (</a:t>
            </a:r>
            <a:r>
              <a:rPr lang="en-US" dirty="0" err="1"/>
              <a:t>cgMLST</a:t>
            </a:r>
            <a:r>
              <a:rPr lang="en-US" dirty="0"/>
              <a:t>) profiles for samples across the input population</a:t>
            </a:r>
          </a:p>
        </p:txBody>
      </p:sp>
    </p:spTree>
    <p:extLst>
      <p:ext uri="{BB962C8B-B14F-4D97-AF65-F5344CB8AC3E}">
        <p14:creationId xmlns:p14="http://schemas.microsoft.com/office/powerpoint/2010/main" val="213946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B12-F770-6624-D8FF-B30E8EF6CBF9}"/>
              </a:ext>
            </a:extLst>
          </p:cNvPr>
          <p:cNvSpPr>
            <a:spLocks noGrp="1"/>
          </p:cNvSpPr>
          <p:nvPr>
            <p:ph type="title"/>
          </p:nvPr>
        </p:nvSpPr>
        <p:spPr/>
        <p:txBody>
          <a:bodyPr/>
          <a:lstStyle/>
          <a:p>
            <a:r>
              <a:rPr lang="en-US" dirty="0"/>
              <a:t>Exercise</a:t>
            </a:r>
          </a:p>
        </p:txBody>
      </p:sp>
      <p:graphicFrame>
        <p:nvGraphicFramePr>
          <p:cNvPr id="3" name="Table 2">
            <a:extLst>
              <a:ext uri="{FF2B5EF4-FFF2-40B4-BE49-F238E27FC236}">
                <a16:creationId xmlns:a16="http://schemas.microsoft.com/office/drawing/2014/main" id="{4125A8BB-6AD0-F9DC-EEF6-065508316153}"/>
              </a:ext>
            </a:extLst>
          </p:cNvPr>
          <p:cNvGraphicFramePr>
            <a:graphicFrameLocks noGrp="1"/>
          </p:cNvGraphicFramePr>
          <p:nvPr>
            <p:extLst>
              <p:ext uri="{D42A27DB-BD31-4B8C-83A1-F6EECF244321}">
                <p14:modId xmlns:p14="http://schemas.microsoft.com/office/powerpoint/2010/main" val="790421189"/>
              </p:ext>
            </p:extLst>
          </p:nvPr>
        </p:nvGraphicFramePr>
        <p:xfrm>
          <a:off x="838200" y="1690688"/>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b="1"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b="1"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sp>
        <p:nvSpPr>
          <p:cNvPr id="27" name="Arrow: Right 26">
            <a:extLst>
              <a:ext uri="{FF2B5EF4-FFF2-40B4-BE49-F238E27FC236}">
                <a16:creationId xmlns:a16="http://schemas.microsoft.com/office/drawing/2014/main" id="{DE311ECF-4695-4E0A-F9CC-F9B2F50279B5}"/>
              </a:ext>
            </a:extLst>
          </p:cNvPr>
          <p:cNvSpPr/>
          <p:nvPr/>
        </p:nvSpPr>
        <p:spPr>
          <a:xfrm>
            <a:off x="186267" y="3097238"/>
            <a:ext cx="65193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C0858E-31CE-90A9-087D-E3BC70E2AE84}"/>
              </a:ext>
            </a:extLst>
          </p:cNvPr>
          <p:cNvSpPr txBox="1"/>
          <p:nvPr/>
        </p:nvSpPr>
        <p:spPr>
          <a:xfrm>
            <a:off x="5748868" y="16800"/>
            <a:ext cx="3835400" cy="369332"/>
          </a:xfrm>
          <a:prstGeom prst="rect">
            <a:avLst/>
          </a:prstGeom>
          <a:noFill/>
        </p:spPr>
        <p:txBody>
          <a:bodyPr wrap="square" rtlCol="0">
            <a:spAutoFit/>
          </a:bodyPr>
          <a:lstStyle/>
          <a:p>
            <a:pPr defTabSz="457200"/>
            <a:r>
              <a:rPr lang="en-US" dirty="0"/>
              <a:t>10		5		2		0</a:t>
            </a:r>
          </a:p>
        </p:txBody>
      </p:sp>
      <p:sp>
        <p:nvSpPr>
          <p:cNvPr id="7" name="TextBox 6">
            <a:extLst>
              <a:ext uri="{FF2B5EF4-FFF2-40B4-BE49-F238E27FC236}">
                <a16:creationId xmlns:a16="http://schemas.microsoft.com/office/drawing/2014/main" id="{6DEAA39E-D117-7869-63AD-05AFE3BF7CD5}"/>
              </a:ext>
            </a:extLst>
          </p:cNvPr>
          <p:cNvSpPr txBox="1"/>
          <p:nvPr/>
        </p:nvSpPr>
        <p:spPr>
          <a:xfrm>
            <a:off x="5317065" y="201466"/>
            <a:ext cx="6170151" cy="6340197"/>
          </a:xfrm>
          <a:prstGeom prst="rect">
            <a:avLst/>
          </a:prstGeom>
          <a:noFill/>
        </p:spPr>
        <p:txBody>
          <a:bodyPr wrap="none" rtlCol="0">
            <a:spAutoFit/>
          </a:bodyPr>
          <a:lstStyle/>
          <a:p>
            <a:pPr defTabSz="457200"/>
            <a:r>
              <a:rPr lang="en-US" sz="1400" dirty="0"/>
              <a:t>{</a:t>
            </a:r>
          </a:p>
          <a:p>
            <a:pPr defTabSz="457200"/>
            <a:r>
              <a:rPr lang="en-US" sz="1400" dirty="0"/>
              <a:t>	1: {</a:t>
            </a:r>
          </a:p>
          <a:p>
            <a:pPr defTabSz="457200"/>
            <a:r>
              <a:rPr lang="en-US" sz="1400" dirty="0"/>
              <a:t>		founder: Key1,	distance: 10,</a:t>
            </a:r>
          </a:p>
          <a:p>
            <a:pPr defTabSz="457200"/>
            <a:r>
              <a:rPr lang="en-US" sz="1400" dirty="0"/>
              <a:t>		children: {</a:t>
            </a:r>
          </a:p>
          <a:p>
            <a:pPr defTabSz="457200"/>
            <a:r>
              <a:rPr lang="en-US" sz="1400" dirty="0"/>
              <a:t>			1.1: {</a:t>
            </a:r>
          </a:p>
          <a:p>
            <a:pPr defTabSz="457200"/>
            <a:r>
              <a:rPr lang="en-US" sz="1400" dirty="0"/>
              <a:t>				founder: Key1,	distance: 10,</a:t>
            </a:r>
          </a:p>
          <a:p>
            <a:pPr defTabSz="457200"/>
            <a:r>
              <a:rPr lang="en-US" sz="1400" dirty="0"/>
              <a:t>				children: {</a:t>
            </a:r>
          </a:p>
          <a:p>
            <a:pPr defTabSz="457200"/>
            <a:r>
              <a:rPr lang="en-US" sz="1400" dirty="0"/>
              <a:t>					1.1.1: {</a:t>
            </a:r>
          </a:p>
          <a:p>
            <a:pPr defTabSz="457200"/>
            <a:r>
              <a:rPr lang="en-US" sz="1400" dirty="0"/>
              <a:t>						founder: Key1,	distance: 10,</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a:t>
            </a:r>
            <a:r>
              <a:rPr lang="en-US" sz="1400" b="1" dirty="0"/>
              <a:t>Key1</a:t>
            </a:r>
            <a:r>
              <a:rPr lang="en-US" sz="1400" dirty="0"/>
              <a:t>]</a:t>
            </a:r>
          </a:p>
          <a:p>
            <a:pPr defTabSz="457200"/>
            <a:r>
              <a:rPr lang="en-US" sz="1400" dirty="0"/>
              <a:t>							}, {</a:t>
            </a:r>
          </a:p>
          <a:p>
            <a:pPr defTabSz="457200"/>
            <a:r>
              <a:rPr lang="en-US" sz="1400" dirty="0"/>
              <a:t>							1.1.1.2: {</a:t>
            </a:r>
          </a:p>
          <a:p>
            <a:pPr defTabSz="457200"/>
            <a:r>
              <a:rPr lang="en-US" sz="1400" dirty="0"/>
              <a:t>								founder: Key2,	distance: 0,</a:t>
            </a:r>
          </a:p>
          <a:p>
            <a:pPr defTabSz="457200"/>
            <a:r>
              <a:rPr lang="en-US" sz="1400" dirty="0"/>
              <a:t>								members: [Key2]</a:t>
            </a:r>
          </a:p>
          <a:p>
            <a:pPr defTabSz="457200"/>
            <a:r>
              <a:rPr lang="en-US" sz="1400" dirty="0"/>
              <a:t>							}, {</a:t>
            </a:r>
          </a:p>
          <a:p>
            <a:pPr defTabSz="457200"/>
            <a:r>
              <a:rPr lang="en-US" sz="1400" dirty="0"/>
              <a:t>							1.1.1.3: {</a:t>
            </a:r>
          </a:p>
          <a:p>
            <a:pPr defTabSz="457200"/>
            <a:r>
              <a:rPr lang="en-US" sz="1400" dirty="0"/>
              <a:t>								founder: Key3, 	distance: 0,</a:t>
            </a:r>
          </a:p>
          <a:p>
            <a:pPr defTabSz="457200"/>
            <a:r>
              <a:rPr lang="en-US" sz="1400" dirty="0"/>
              <a:t>								members: [Key3, </a:t>
            </a:r>
            <a:r>
              <a:rPr lang="en-US" sz="1400" b="1" dirty="0"/>
              <a:t>Key4</a:t>
            </a:r>
            <a:r>
              <a:rPr lang="en-US" sz="1400" dirty="0"/>
              <a:t>]</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a:t>
            </a:r>
          </a:p>
        </p:txBody>
      </p:sp>
    </p:spTree>
    <p:extLst>
      <p:ext uri="{BB962C8B-B14F-4D97-AF65-F5344CB8AC3E}">
        <p14:creationId xmlns:p14="http://schemas.microsoft.com/office/powerpoint/2010/main" val="1193317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B12-F770-6624-D8FF-B30E8EF6CBF9}"/>
              </a:ext>
            </a:extLst>
          </p:cNvPr>
          <p:cNvSpPr>
            <a:spLocks noGrp="1"/>
          </p:cNvSpPr>
          <p:nvPr>
            <p:ph type="title"/>
          </p:nvPr>
        </p:nvSpPr>
        <p:spPr/>
        <p:txBody>
          <a:bodyPr/>
          <a:lstStyle/>
          <a:p>
            <a:r>
              <a:rPr lang="en-US" dirty="0"/>
              <a:t>Exercise</a:t>
            </a:r>
          </a:p>
        </p:txBody>
      </p:sp>
      <p:graphicFrame>
        <p:nvGraphicFramePr>
          <p:cNvPr id="3" name="Table 2">
            <a:extLst>
              <a:ext uri="{FF2B5EF4-FFF2-40B4-BE49-F238E27FC236}">
                <a16:creationId xmlns:a16="http://schemas.microsoft.com/office/drawing/2014/main" id="{4125A8BB-6AD0-F9DC-EEF6-065508316153}"/>
              </a:ext>
            </a:extLst>
          </p:cNvPr>
          <p:cNvGraphicFramePr>
            <a:graphicFrameLocks noGrp="1"/>
          </p:cNvGraphicFramePr>
          <p:nvPr/>
        </p:nvGraphicFramePr>
        <p:xfrm>
          <a:off x="838200" y="1690688"/>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b="1"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b="1"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sp>
        <p:nvSpPr>
          <p:cNvPr id="27" name="Arrow: Right 26">
            <a:extLst>
              <a:ext uri="{FF2B5EF4-FFF2-40B4-BE49-F238E27FC236}">
                <a16:creationId xmlns:a16="http://schemas.microsoft.com/office/drawing/2014/main" id="{DE311ECF-4695-4E0A-F9CC-F9B2F50279B5}"/>
              </a:ext>
            </a:extLst>
          </p:cNvPr>
          <p:cNvSpPr/>
          <p:nvPr/>
        </p:nvSpPr>
        <p:spPr>
          <a:xfrm>
            <a:off x="186267" y="3097238"/>
            <a:ext cx="65193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C0858E-31CE-90A9-087D-E3BC70E2AE84}"/>
              </a:ext>
            </a:extLst>
          </p:cNvPr>
          <p:cNvSpPr txBox="1"/>
          <p:nvPr/>
        </p:nvSpPr>
        <p:spPr>
          <a:xfrm>
            <a:off x="5748868" y="16800"/>
            <a:ext cx="3835400" cy="369332"/>
          </a:xfrm>
          <a:prstGeom prst="rect">
            <a:avLst/>
          </a:prstGeom>
          <a:noFill/>
        </p:spPr>
        <p:txBody>
          <a:bodyPr wrap="square" rtlCol="0">
            <a:spAutoFit/>
          </a:bodyPr>
          <a:lstStyle/>
          <a:p>
            <a:pPr defTabSz="457200"/>
            <a:r>
              <a:rPr lang="en-US" dirty="0"/>
              <a:t>10		5		2		0</a:t>
            </a:r>
          </a:p>
        </p:txBody>
      </p:sp>
      <p:sp>
        <p:nvSpPr>
          <p:cNvPr id="7" name="TextBox 6">
            <a:extLst>
              <a:ext uri="{FF2B5EF4-FFF2-40B4-BE49-F238E27FC236}">
                <a16:creationId xmlns:a16="http://schemas.microsoft.com/office/drawing/2014/main" id="{6DEAA39E-D117-7869-63AD-05AFE3BF7CD5}"/>
              </a:ext>
            </a:extLst>
          </p:cNvPr>
          <p:cNvSpPr txBox="1"/>
          <p:nvPr/>
        </p:nvSpPr>
        <p:spPr>
          <a:xfrm>
            <a:off x="5317065" y="201466"/>
            <a:ext cx="6215035" cy="6771084"/>
          </a:xfrm>
          <a:prstGeom prst="rect">
            <a:avLst/>
          </a:prstGeom>
          <a:noFill/>
        </p:spPr>
        <p:txBody>
          <a:bodyPr wrap="none" rtlCol="0">
            <a:spAutoFit/>
          </a:bodyPr>
          <a:lstStyle/>
          <a:p>
            <a:pPr defTabSz="457200"/>
            <a:r>
              <a:rPr lang="en-US" sz="1400" dirty="0"/>
              <a:t>{</a:t>
            </a:r>
          </a:p>
          <a:p>
            <a:pPr defTabSz="457200"/>
            <a:r>
              <a:rPr lang="en-US" sz="1400" dirty="0"/>
              <a:t>	1: {</a:t>
            </a:r>
          </a:p>
          <a:p>
            <a:pPr defTabSz="457200"/>
            <a:r>
              <a:rPr lang="en-US" sz="1400" dirty="0"/>
              <a:t>		founder: Key1,	distance: 10,</a:t>
            </a:r>
          </a:p>
          <a:p>
            <a:pPr defTabSz="457200"/>
            <a:r>
              <a:rPr lang="en-US" sz="1400" dirty="0"/>
              <a:t>		children: {</a:t>
            </a:r>
          </a:p>
          <a:p>
            <a:pPr defTabSz="457200"/>
            <a:r>
              <a:rPr lang="en-US" sz="1400" dirty="0"/>
              <a:t>			1.1: {</a:t>
            </a:r>
          </a:p>
          <a:p>
            <a:pPr defTabSz="457200"/>
            <a:r>
              <a:rPr lang="en-US" sz="1400" dirty="0"/>
              <a:t>				founder: Key1,	distance: 10,</a:t>
            </a:r>
          </a:p>
          <a:p>
            <a:pPr defTabSz="457200"/>
            <a:r>
              <a:rPr lang="en-US" sz="1400" dirty="0"/>
              <a:t>				children: {</a:t>
            </a:r>
          </a:p>
          <a:p>
            <a:pPr defTabSz="457200"/>
            <a:r>
              <a:rPr lang="en-US" sz="1400" dirty="0"/>
              <a:t>					1.1.1: {</a:t>
            </a:r>
          </a:p>
          <a:p>
            <a:pPr defTabSz="457200"/>
            <a:r>
              <a:rPr lang="en-US" sz="1400" dirty="0"/>
              <a:t>						founder: Key1,	distance: 10,</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a:t>
            </a:r>
            <a:r>
              <a:rPr lang="en-US" sz="1400" b="1" dirty="0"/>
              <a:t>Key1</a:t>
            </a:r>
            <a:r>
              <a:rPr lang="en-US" sz="1400" dirty="0"/>
              <a:t>]</a:t>
            </a:r>
          </a:p>
          <a:p>
            <a:pPr defTabSz="457200"/>
            <a:r>
              <a:rPr lang="en-US" sz="1400" dirty="0"/>
              <a:t>							}, {</a:t>
            </a:r>
          </a:p>
          <a:p>
            <a:pPr defTabSz="457200"/>
            <a:r>
              <a:rPr lang="en-US" sz="1400" dirty="0"/>
              <a:t>							1.1.1.2: {</a:t>
            </a:r>
          </a:p>
          <a:p>
            <a:pPr defTabSz="457200"/>
            <a:r>
              <a:rPr lang="en-US" sz="1400" dirty="0"/>
              <a:t>								founder: Key2,	distance: 0,</a:t>
            </a:r>
          </a:p>
          <a:p>
            <a:pPr defTabSz="457200"/>
            <a:r>
              <a:rPr lang="en-US" sz="1400" dirty="0"/>
              <a:t>								members: [Key2]</a:t>
            </a:r>
          </a:p>
          <a:p>
            <a:pPr defTabSz="457200"/>
            <a:r>
              <a:rPr lang="en-US" sz="1400" dirty="0"/>
              <a:t>							}, {</a:t>
            </a:r>
          </a:p>
          <a:p>
            <a:pPr defTabSz="457200"/>
            <a:r>
              <a:rPr lang="en-US" sz="1400" dirty="0"/>
              <a:t>							1.1.1.3: {</a:t>
            </a:r>
          </a:p>
          <a:p>
            <a:pPr defTabSz="457200"/>
            <a:r>
              <a:rPr lang="en-US" sz="1400" dirty="0"/>
              <a:t>								founder: Key3, 	distance: 0,</a:t>
            </a:r>
          </a:p>
          <a:p>
            <a:pPr defTabSz="457200"/>
            <a:r>
              <a:rPr lang="en-US" sz="1400" dirty="0"/>
              <a:t>								members: [Key3, </a:t>
            </a:r>
            <a:r>
              <a:rPr lang="en-US" sz="1400" b="1" dirty="0"/>
              <a:t>Key4</a:t>
            </a:r>
            <a:r>
              <a:rPr lang="en-US" sz="1400" dirty="0"/>
              <a:t>]</a:t>
            </a:r>
          </a:p>
          <a:p>
            <a:pPr defTabSz="457200"/>
            <a:r>
              <a:rPr lang="en-US" sz="1400" dirty="0"/>
              <a:t>							}, {</a:t>
            </a:r>
          </a:p>
          <a:p>
            <a:pPr defTabSz="457200"/>
            <a:r>
              <a:rPr lang="en-US" sz="1400" dirty="0"/>
              <a:t>							</a:t>
            </a:r>
            <a:r>
              <a:rPr lang="en-US" sz="1400" b="1" dirty="0"/>
              <a:t>1.1.1.4</a:t>
            </a:r>
            <a:r>
              <a:rPr lang="en-US" sz="1400" dirty="0"/>
              <a:t>: {</a:t>
            </a:r>
          </a:p>
          <a:p>
            <a:pPr defTabSz="457200"/>
            <a:r>
              <a:rPr lang="en-US" sz="1400" dirty="0"/>
              <a:t>								</a:t>
            </a:r>
            <a:r>
              <a:rPr lang="en-US" sz="1400" b="1" dirty="0"/>
              <a:t>founder: Key5,	distance: 0,</a:t>
            </a:r>
          </a:p>
          <a:p>
            <a:pPr defTabSz="457200"/>
            <a:r>
              <a:rPr lang="en-US" sz="1400" b="1" dirty="0"/>
              <a:t>								members: [Key5]</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p:txBody>
      </p:sp>
    </p:spTree>
    <p:extLst>
      <p:ext uri="{BB962C8B-B14F-4D97-AF65-F5344CB8AC3E}">
        <p14:creationId xmlns:p14="http://schemas.microsoft.com/office/powerpoint/2010/main" val="1125927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B12-F770-6624-D8FF-B30E8EF6CBF9}"/>
              </a:ext>
            </a:extLst>
          </p:cNvPr>
          <p:cNvSpPr>
            <a:spLocks noGrp="1"/>
          </p:cNvSpPr>
          <p:nvPr>
            <p:ph type="title"/>
          </p:nvPr>
        </p:nvSpPr>
        <p:spPr/>
        <p:txBody>
          <a:bodyPr/>
          <a:lstStyle/>
          <a:p>
            <a:r>
              <a:rPr lang="en-US" dirty="0"/>
              <a:t>Exercise</a:t>
            </a:r>
          </a:p>
        </p:txBody>
      </p:sp>
      <p:graphicFrame>
        <p:nvGraphicFramePr>
          <p:cNvPr id="3" name="Table 2">
            <a:extLst>
              <a:ext uri="{FF2B5EF4-FFF2-40B4-BE49-F238E27FC236}">
                <a16:creationId xmlns:a16="http://schemas.microsoft.com/office/drawing/2014/main" id="{4125A8BB-6AD0-F9DC-EEF6-065508316153}"/>
              </a:ext>
            </a:extLst>
          </p:cNvPr>
          <p:cNvGraphicFramePr>
            <a:graphicFrameLocks noGrp="1"/>
          </p:cNvGraphicFramePr>
          <p:nvPr/>
        </p:nvGraphicFramePr>
        <p:xfrm>
          <a:off x="838200" y="1690688"/>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b="1"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b="1"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sp>
        <p:nvSpPr>
          <p:cNvPr id="27" name="Arrow: Right 26">
            <a:extLst>
              <a:ext uri="{FF2B5EF4-FFF2-40B4-BE49-F238E27FC236}">
                <a16:creationId xmlns:a16="http://schemas.microsoft.com/office/drawing/2014/main" id="{DE311ECF-4695-4E0A-F9CC-F9B2F50279B5}"/>
              </a:ext>
            </a:extLst>
          </p:cNvPr>
          <p:cNvSpPr/>
          <p:nvPr/>
        </p:nvSpPr>
        <p:spPr>
          <a:xfrm>
            <a:off x="186267" y="3097238"/>
            <a:ext cx="65193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C0858E-31CE-90A9-087D-E3BC70E2AE84}"/>
              </a:ext>
            </a:extLst>
          </p:cNvPr>
          <p:cNvSpPr txBox="1"/>
          <p:nvPr/>
        </p:nvSpPr>
        <p:spPr>
          <a:xfrm>
            <a:off x="5748868" y="16800"/>
            <a:ext cx="3835400" cy="369332"/>
          </a:xfrm>
          <a:prstGeom prst="rect">
            <a:avLst/>
          </a:prstGeom>
          <a:noFill/>
        </p:spPr>
        <p:txBody>
          <a:bodyPr wrap="square" rtlCol="0">
            <a:spAutoFit/>
          </a:bodyPr>
          <a:lstStyle/>
          <a:p>
            <a:pPr defTabSz="457200"/>
            <a:r>
              <a:rPr lang="en-US" dirty="0"/>
              <a:t>10		5		2		0</a:t>
            </a:r>
          </a:p>
        </p:txBody>
      </p:sp>
      <p:sp>
        <p:nvSpPr>
          <p:cNvPr id="7" name="TextBox 6">
            <a:extLst>
              <a:ext uri="{FF2B5EF4-FFF2-40B4-BE49-F238E27FC236}">
                <a16:creationId xmlns:a16="http://schemas.microsoft.com/office/drawing/2014/main" id="{6DEAA39E-D117-7869-63AD-05AFE3BF7CD5}"/>
              </a:ext>
            </a:extLst>
          </p:cNvPr>
          <p:cNvSpPr txBox="1"/>
          <p:nvPr/>
        </p:nvSpPr>
        <p:spPr>
          <a:xfrm>
            <a:off x="5317065" y="201466"/>
            <a:ext cx="6215035" cy="6771084"/>
          </a:xfrm>
          <a:prstGeom prst="rect">
            <a:avLst/>
          </a:prstGeom>
          <a:noFill/>
        </p:spPr>
        <p:txBody>
          <a:bodyPr wrap="none" rtlCol="0">
            <a:spAutoFit/>
          </a:bodyPr>
          <a:lstStyle/>
          <a:p>
            <a:pPr defTabSz="457200"/>
            <a:r>
              <a:rPr lang="en-US" sz="1400" dirty="0"/>
              <a:t>{</a:t>
            </a:r>
          </a:p>
          <a:p>
            <a:pPr defTabSz="457200"/>
            <a:r>
              <a:rPr lang="en-US" sz="1400" dirty="0"/>
              <a:t>	1: {</a:t>
            </a:r>
          </a:p>
          <a:p>
            <a:pPr defTabSz="457200"/>
            <a:r>
              <a:rPr lang="en-US" sz="1400" dirty="0"/>
              <a:t>		founder: Key1,	distance: 10,</a:t>
            </a:r>
          </a:p>
          <a:p>
            <a:pPr defTabSz="457200"/>
            <a:r>
              <a:rPr lang="en-US" sz="1400" dirty="0"/>
              <a:t>		children: {</a:t>
            </a:r>
          </a:p>
          <a:p>
            <a:pPr defTabSz="457200"/>
            <a:r>
              <a:rPr lang="en-US" sz="1400" dirty="0"/>
              <a:t>			1.1: {</a:t>
            </a:r>
          </a:p>
          <a:p>
            <a:pPr defTabSz="457200"/>
            <a:r>
              <a:rPr lang="en-US" sz="1400" dirty="0"/>
              <a:t>				founder: Key1,	distance: 10,</a:t>
            </a:r>
          </a:p>
          <a:p>
            <a:pPr defTabSz="457200"/>
            <a:r>
              <a:rPr lang="en-US" sz="1400" dirty="0"/>
              <a:t>				children: {</a:t>
            </a:r>
          </a:p>
          <a:p>
            <a:pPr defTabSz="457200"/>
            <a:r>
              <a:rPr lang="en-US" sz="1400" dirty="0"/>
              <a:t>					1.1.1: {</a:t>
            </a:r>
          </a:p>
          <a:p>
            <a:pPr defTabSz="457200"/>
            <a:r>
              <a:rPr lang="en-US" sz="1400" dirty="0"/>
              <a:t>						founder: Key1,	distance: 10,</a:t>
            </a:r>
          </a:p>
          <a:p>
            <a:pPr defTabSz="457200"/>
            <a:r>
              <a:rPr lang="en-US" sz="1400" dirty="0"/>
              <a:t>						children: {</a:t>
            </a:r>
          </a:p>
          <a:p>
            <a:pPr defTabSz="457200"/>
            <a:r>
              <a:rPr lang="en-US" sz="1400" dirty="0"/>
              <a:t>							</a:t>
            </a:r>
            <a:r>
              <a:rPr lang="en-US" sz="1400" strike="sngStrike" dirty="0"/>
              <a:t>1.1.1.1: {</a:t>
            </a:r>
          </a:p>
          <a:p>
            <a:pPr defTabSz="457200"/>
            <a:r>
              <a:rPr lang="en-US" sz="1400" dirty="0"/>
              <a:t>							</a:t>
            </a:r>
            <a:r>
              <a:rPr lang="en-US" sz="1400" strike="sngStrike" dirty="0"/>
              <a:t>	founder: Key1,	distance: 0,</a:t>
            </a:r>
          </a:p>
          <a:p>
            <a:pPr defTabSz="457200"/>
            <a:r>
              <a:rPr lang="en-US" sz="1400" dirty="0"/>
              <a:t>							</a:t>
            </a:r>
            <a:r>
              <a:rPr lang="en-US" sz="1400" strike="sngStrike" dirty="0"/>
              <a:t>	members: [</a:t>
            </a:r>
            <a:r>
              <a:rPr lang="en-US" sz="1400" b="1" strike="sngStrike" dirty="0"/>
              <a:t>Key1</a:t>
            </a:r>
            <a:r>
              <a:rPr lang="en-US" sz="1400" strike="sngStrike" dirty="0"/>
              <a:t>]</a:t>
            </a:r>
          </a:p>
          <a:p>
            <a:pPr defTabSz="457200"/>
            <a:r>
              <a:rPr lang="en-US" sz="1400" dirty="0"/>
              <a:t>							</a:t>
            </a:r>
            <a:r>
              <a:rPr lang="en-US" sz="1400" strike="sngStrike" dirty="0"/>
              <a:t>},</a:t>
            </a:r>
            <a:r>
              <a:rPr lang="en-US" sz="1400" dirty="0"/>
              <a:t> {</a:t>
            </a:r>
          </a:p>
          <a:p>
            <a:pPr defTabSz="457200"/>
            <a:r>
              <a:rPr lang="en-US" sz="1400" dirty="0"/>
              <a:t>							1.1.1.2: {</a:t>
            </a:r>
          </a:p>
          <a:p>
            <a:pPr defTabSz="457200"/>
            <a:r>
              <a:rPr lang="en-US" sz="1400" dirty="0"/>
              <a:t>								founder: Key2,	distance: 0,</a:t>
            </a:r>
          </a:p>
          <a:p>
            <a:pPr defTabSz="457200"/>
            <a:r>
              <a:rPr lang="en-US" sz="1400" dirty="0"/>
              <a:t>								members: [Key2]</a:t>
            </a:r>
          </a:p>
          <a:p>
            <a:pPr defTabSz="457200"/>
            <a:r>
              <a:rPr lang="en-US" sz="1400" dirty="0"/>
              <a:t>							}, </a:t>
            </a:r>
            <a:r>
              <a:rPr lang="en-US" sz="1400" strike="sngStrike" dirty="0"/>
              <a:t>{</a:t>
            </a:r>
          </a:p>
          <a:p>
            <a:pPr defTabSz="457200"/>
            <a:r>
              <a:rPr lang="en-US" sz="1400" dirty="0"/>
              <a:t>							</a:t>
            </a:r>
            <a:r>
              <a:rPr lang="en-US" sz="1400" strike="sngStrike" dirty="0"/>
              <a:t>1.1.1.3: {</a:t>
            </a:r>
          </a:p>
          <a:p>
            <a:pPr defTabSz="457200"/>
            <a:r>
              <a:rPr lang="en-US" sz="1400" dirty="0"/>
              <a:t>							</a:t>
            </a:r>
            <a:r>
              <a:rPr lang="en-US" sz="1400" strike="sngStrike" dirty="0"/>
              <a:t>	founder: Key3, 	distance: 0,</a:t>
            </a:r>
          </a:p>
          <a:p>
            <a:pPr defTabSz="457200"/>
            <a:r>
              <a:rPr lang="en-US" sz="1400" dirty="0"/>
              <a:t>							</a:t>
            </a:r>
            <a:r>
              <a:rPr lang="en-US" sz="1400" strike="sngStrike" dirty="0"/>
              <a:t>	members: [Key3, </a:t>
            </a:r>
            <a:r>
              <a:rPr lang="en-US" sz="1400" b="1" strike="sngStrike" dirty="0"/>
              <a:t>Key4</a:t>
            </a:r>
            <a:r>
              <a:rPr lang="en-US" sz="1400" strike="sngStrike" dirty="0"/>
              <a:t>]</a:t>
            </a:r>
          </a:p>
          <a:p>
            <a:pPr defTabSz="457200"/>
            <a:r>
              <a:rPr lang="en-US" sz="1400" dirty="0"/>
              <a:t>							</a:t>
            </a:r>
            <a:r>
              <a:rPr lang="en-US" sz="1400" strike="sngStrike" dirty="0"/>
              <a:t>}</a:t>
            </a:r>
            <a:r>
              <a:rPr lang="en-US" sz="1400" dirty="0"/>
              <a:t>, {</a:t>
            </a:r>
          </a:p>
          <a:p>
            <a:pPr defTabSz="457200"/>
            <a:r>
              <a:rPr lang="en-US" sz="1400" dirty="0"/>
              <a:t>							</a:t>
            </a:r>
            <a:r>
              <a:rPr lang="en-US" sz="1400" b="1" dirty="0"/>
              <a:t>1.1.1.4</a:t>
            </a:r>
            <a:r>
              <a:rPr lang="en-US" sz="1400" dirty="0"/>
              <a:t>: {</a:t>
            </a:r>
          </a:p>
          <a:p>
            <a:pPr defTabSz="457200"/>
            <a:r>
              <a:rPr lang="en-US" sz="1400" dirty="0"/>
              <a:t>								</a:t>
            </a:r>
            <a:r>
              <a:rPr lang="en-US" sz="1400" b="1" dirty="0"/>
              <a:t>founder: Key5,	distance: 0,</a:t>
            </a:r>
          </a:p>
          <a:p>
            <a:pPr defTabSz="457200"/>
            <a:r>
              <a:rPr lang="en-US" sz="1400" b="1" dirty="0"/>
              <a:t>								members: [Key5]</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p:txBody>
      </p:sp>
    </p:spTree>
    <p:extLst>
      <p:ext uri="{BB962C8B-B14F-4D97-AF65-F5344CB8AC3E}">
        <p14:creationId xmlns:p14="http://schemas.microsoft.com/office/powerpoint/2010/main" val="1462076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B12-F770-6624-D8FF-B30E8EF6CBF9}"/>
              </a:ext>
            </a:extLst>
          </p:cNvPr>
          <p:cNvSpPr>
            <a:spLocks noGrp="1"/>
          </p:cNvSpPr>
          <p:nvPr>
            <p:ph type="title"/>
          </p:nvPr>
        </p:nvSpPr>
        <p:spPr/>
        <p:txBody>
          <a:bodyPr/>
          <a:lstStyle/>
          <a:p>
            <a:r>
              <a:rPr lang="en-US" dirty="0"/>
              <a:t>Exercise</a:t>
            </a:r>
          </a:p>
        </p:txBody>
      </p:sp>
      <p:graphicFrame>
        <p:nvGraphicFramePr>
          <p:cNvPr id="3" name="Table 2">
            <a:extLst>
              <a:ext uri="{FF2B5EF4-FFF2-40B4-BE49-F238E27FC236}">
                <a16:creationId xmlns:a16="http://schemas.microsoft.com/office/drawing/2014/main" id="{4125A8BB-6AD0-F9DC-EEF6-065508316153}"/>
              </a:ext>
            </a:extLst>
          </p:cNvPr>
          <p:cNvGraphicFramePr>
            <a:graphicFrameLocks noGrp="1"/>
          </p:cNvGraphicFramePr>
          <p:nvPr/>
        </p:nvGraphicFramePr>
        <p:xfrm>
          <a:off x="838200" y="1690688"/>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b="1"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b="1"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sp>
        <p:nvSpPr>
          <p:cNvPr id="27" name="Arrow: Right 26">
            <a:extLst>
              <a:ext uri="{FF2B5EF4-FFF2-40B4-BE49-F238E27FC236}">
                <a16:creationId xmlns:a16="http://schemas.microsoft.com/office/drawing/2014/main" id="{DE311ECF-4695-4E0A-F9CC-F9B2F50279B5}"/>
              </a:ext>
            </a:extLst>
          </p:cNvPr>
          <p:cNvSpPr/>
          <p:nvPr/>
        </p:nvSpPr>
        <p:spPr>
          <a:xfrm>
            <a:off x="186267" y="3097238"/>
            <a:ext cx="65193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C0858E-31CE-90A9-087D-E3BC70E2AE84}"/>
              </a:ext>
            </a:extLst>
          </p:cNvPr>
          <p:cNvSpPr txBox="1"/>
          <p:nvPr/>
        </p:nvSpPr>
        <p:spPr>
          <a:xfrm>
            <a:off x="5748868" y="16800"/>
            <a:ext cx="3835400" cy="369332"/>
          </a:xfrm>
          <a:prstGeom prst="rect">
            <a:avLst/>
          </a:prstGeom>
          <a:noFill/>
        </p:spPr>
        <p:txBody>
          <a:bodyPr wrap="square" rtlCol="0">
            <a:spAutoFit/>
          </a:bodyPr>
          <a:lstStyle/>
          <a:p>
            <a:pPr defTabSz="457200"/>
            <a:r>
              <a:rPr lang="en-US" dirty="0"/>
              <a:t>10		5		2		0</a:t>
            </a:r>
          </a:p>
        </p:txBody>
      </p:sp>
      <p:sp>
        <p:nvSpPr>
          <p:cNvPr id="7" name="TextBox 6">
            <a:extLst>
              <a:ext uri="{FF2B5EF4-FFF2-40B4-BE49-F238E27FC236}">
                <a16:creationId xmlns:a16="http://schemas.microsoft.com/office/drawing/2014/main" id="{6DEAA39E-D117-7869-63AD-05AFE3BF7CD5}"/>
              </a:ext>
            </a:extLst>
          </p:cNvPr>
          <p:cNvSpPr txBox="1"/>
          <p:nvPr/>
        </p:nvSpPr>
        <p:spPr>
          <a:xfrm>
            <a:off x="5317065" y="201466"/>
            <a:ext cx="6215035" cy="5478423"/>
          </a:xfrm>
          <a:prstGeom prst="rect">
            <a:avLst/>
          </a:prstGeom>
          <a:noFill/>
        </p:spPr>
        <p:txBody>
          <a:bodyPr wrap="none" rtlCol="0">
            <a:spAutoFit/>
          </a:bodyPr>
          <a:lstStyle/>
          <a:p>
            <a:pPr defTabSz="457200"/>
            <a:r>
              <a:rPr lang="en-US" sz="1400" dirty="0"/>
              <a:t>{</a:t>
            </a:r>
          </a:p>
          <a:p>
            <a:pPr defTabSz="457200"/>
            <a:r>
              <a:rPr lang="en-US" sz="1400" dirty="0"/>
              <a:t>	1: {</a:t>
            </a:r>
          </a:p>
          <a:p>
            <a:pPr defTabSz="457200"/>
            <a:r>
              <a:rPr lang="en-US" sz="1400" dirty="0"/>
              <a:t>		founder: Key1,	distance: 10,</a:t>
            </a:r>
          </a:p>
          <a:p>
            <a:pPr defTabSz="457200"/>
            <a:r>
              <a:rPr lang="en-US" sz="1400" dirty="0"/>
              <a:t>		children: {</a:t>
            </a:r>
          </a:p>
          <a:p>
            <a:pPr defTabSz="457200"/>
            <a:r>
              <a:rPr lang="en-US" sz="1400" dirty="0"/>
              <a:t>			1.1: {</a:t>
            </a:r>
          </a:p>
          <a:p>
            <a:pPr defTabSz="457200"/>
            <a:r>
              <a:rPr lang="en-US" sz="1400" dirty="0"/>
              <a:t>				founder: Key1,	distance: 10,</a:t>
            </a:r>
          </a:p>
          <a:p>
            <a:pPr defTabSz="457200"/>
            <a:r>
              <a:rPr lang="en-US" sz="1400" dirty="0"/>
              <a:t>				children: {</a:t>
            </a:r>
          </a:p>
          <a:p>
            <a:pPr defTabSz="457200"/>
            <a:r>
              <a:rPr lang="en-US" sz="1400" dirty="0"/>
              <a:t>					1.1.1: {</a:t>
            </a:r>
          </a:p>
          <a:p>
            <a:pPr defTabSz="457200"/>
            <a:r>
              <a:rPr lang="en-US" sz="1400" dirty="0"/>
              <a:t>						founder: Key1,	distance: 10,</a:t>
            </a:r>
          </a:p>
          <a:p>
            <a:pPr defTabSz="457200"/>
            <a:r>
              <a:rPr lang="en-US" sz="1400" dirty="0"/>
              <a:t>						children: {</a:t>
            </a:r>
          </a:p>
          <a:p>
            <a:pPr defTabSz="457200"/>
            <a:r>
              <a:rPr lang="en-US" sz="1400" dirty="0"/>
              <a:t>							1.1.1.2: {</a:t>
            </a:r>
          </a:p>
          <a:p>
            <a:pPr defTabSz="457200"/>
            <a:r>
              <a:rPr lang="en-US" sz="1400" dirty="0"/>
              <a:t>								founder: Key2,	distance: 0,</a:t>
            </a:r>
          </a:p>
          <a:p>
            <a:pPr defTabSz="457200"/>
            <a:r>
              <a:rPr lang="en-US" sz="1400" dirty="0"/>
              <a:t>								members: [Key2]</a:t>
            </a:r>
          </a:p>
          <a:p>
            <a:pPr defTabSz="457200"/>
            <a:r>
              <a:rPr lang="en-US" sz="1400" dirty="0"/>
              <a:t>							}, {</a:t>
            </a:r>
          </a:p>
          <a:p>
            <a:pPr defTabSz="457200"/>
            <a:r>
              <a:rPr lang="en-US" sz="1400" dirty="0"/>
              <a:t>							</a:t>
            </a:r>
            <a:r>
              <a:rPr lang="en-US" sz="1400" b="1" dirty="0"/>
              <a:t>1.1.1.4</a:t>
            </a:r>
            <a:r>
              <a:rPr lang="en-US" sz="1400" dirty="0"/>
              <a:t>: {</a:t>
            </a:r>
          </a:p>
          <a:p>
            <a:pPr defTabSz="457200"/>
            <a:r>
              <a:rPr lang="en-US" sz="1400" dirty="0"/>
              <a:t>								</a:t>
            </a:r>
            <a:r>
              <a:rPr lang="en-US" sz="1400" b="1" dirty="0"/>
              <a:t>founder: Key5,	distance: 0,</a:t>
            </a:r>
          </a:p>
          <a:p>
            <a:pPr defTabSz="457200"/>
            <a:r>
              <a:rPr lang="en-US" sz="1400" b="1" dirty="0"/>
              <a:t>								members: [Key5]</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a:t>
            </a:r>
          </a:p>
        </p:txBody>
      </p:sp>
    </p:spTree>
    <p:extLst>
      <p:ext uri="{BB962C8B-B14F-4D97-AF65-F5344CB8AC3E}">
        <p14:creationId xmlns:p14="http://schemas.microsoft.com/office/powerpoint/2010/main" val="23751808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B12-F770-6624-D8FF-B30E8EF6CBF9}"/>
              </a:ext>
            </a:extLst>
          </p:cNvPr>
          <p:cNvSpPr>
            <a:spLocks noGrp="1"/>
          </p:cNvSpPr>
          <p:nvPr>
            <p:ph type="title"/>
          </p:nvPr>
        </p:nvSpPr>
        <p:spPr/>
        <p:txBody>
          <a:bodyPr/>
          <a:lstStyle/>
          <a:p>
            <a:r>
              <a:rPr lang="en-US" dirty="0"/>
              <a:t>Exercise</a:t>
            </a:r>
          </a:p>
        </p:txBody>
      </p:sp>
      <p:graphicFrame>
        <p:nvGraphicFramePr>
          <p:cNvPr id="3" name="Table 2">
            <a:extLst>
              <a:ext uri="{FF2B5EF4-FFF2-40B4-BE49-F238E27FC236}">
                <a16:creationId xmlns:a16="http://schemas.microsoft.com/office/drawing/2014/main" id="{4125A8BB-6AD0-F9DC-EEF6-065508316153}"/>
              </a:ext>
            </a:extLst>
          </p:cNvPr>
          <p:cNvGraphicFramePr>
            <a:graphicFrameLocks noGrp="1"/>
          </p:cNvGraphicFramePr>
          <p:nvPr/>
        </p:nvGraphicFramePr>
        <p:xfrm>
          <a:off x="838200" y="1690688"/>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b="1"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b="1"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sp>
        <p:nvSpPr>
          <p:cNvPr id="27" name="Arrow: Right 26">
            <a:extLst>
              <a:ext uri="{FF2B5EF4-FFF2-40B4-BE49-F238E27FC236}">
                <a16:creationId xmlns:a16="http://schemas.microsoft.com/office/drawing/2014/main" id="{DE311ECF-4695-4E0A-F9CC-F9B2F50279B5}"/>
              </a:ext>
            </a:extLst>
          </p:cNvPr>
          <p:cNvSpPr/>
          <p:nvPr/>
        </p:nvSpPr>
        <p:spPr>
          <a:xfrm>
            <a:off x="186267" y="3097238"/>
            <a:ext cx="65193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C0858E-31CE-90A9-087D-E3BC70E2AE84}"/>
              </a:ext>
            </a:extLst>
          </p:cNvPr>
          <p:cNvSpPr txBox="1"/>
          <p:nvPr/>
        </p:nvSpPr>
        <p:spPr>
          <a:xfrm>
            <a:off x="5748868" y="16800"/>
            <a:ext cx="3835400" cy="369332"/>
          </a:xfrm>
          <a:prstGeom prst="rect">
            <a:avLst/>
          </a:prstGeom>
          <a:noFill/>
        </p:spPr>
        <p:txBody>
          <a:bodyPr wrap="square" rtlCol="0">
            <a:spAutoFit/>
          </a:bodyPr>
          <a:lstStyle/>
          <a:p>
            <a:pPr defTabSz="457200"/>
            <a:r>
              <a:rPr lang="en-US" dirty="0"/>
              <a:t>10		5		2		0</a:t>
            </a:r>
          </a:p>
        </p:txBody>
      </p:sp>
      <p:sp>
        <p:nvSpPr>
          <p:cNvPr id="7" name="TextBox 6">
            <a:extLst>
              <a:ext uri="{FF2B5EF4-FFF2-40B4-BE49-F238E27FC236}">
                <a16:creationId xmlns:a16="http://schemas.microsoft.com/office/drawing/2014/main" id="{6DEAA39E-D117-7869-63AD-05AFE3BF7CD5}"/>
              </a:ext>
            </a:extLst>
          </p:cNvPr>
          <p:cNvSpPr txBox="1"/>
          <p:nvPr/>
        </p:nvSpPr>
        <p:spPr>
          <a:xfrm>
            <a:off x="5317065" y="201466"/>
            <a:ext cx="6170151" cy="5478423"/>
          </a:xfrm>
          <a:prstGeom prst="rect">
            <a:avLst/>
          </a:prstGeom>
          <a:noFill/>
        </p:spPr>
        <p:txBody>
          <a:bodyPr wrap="none" rtlCol="0">
            <a:spAutoFit/>
          </a:bodyPr>
          <a:lstStyle/>
          <a:p>
            <a:pPr defTabSz="457200"/>
            <a:r>
              <a:rPr lang="en-US" sz="1400" dirty="0"/>
              <a:t>{</a:t>
            </a:r>
          </a:p>
          <a:p>
            <a:pPr defTabSz="457200"/>
            <a:r>
              <a:rPr lang="en-US" sz="1400" dirty="0"/>
              <a:t>	1: {</a:t>
            </a:r>
          </a:p>
          <a:p>
            <a:pPr defTabSz="457200"/>
            <a:r>
              <a:rPr lang="en-US" sz="1400" dirty="0"/>
              <a:t>		founder: Key1,	distance: 10,</a:t>
            </a:r>
          </a:p>
          <a:p>
            <a:pPr defTabSz="457200"/>
            <a:r>
              <a:rPr lang="en-US" sz="1400" dirty="0"/>
              <a:t>		children: {</a:t>
            </a:r>
          </a:p>
          <a:p>
            <a:pPr defTabSz="457200"/>
            <a:r>
              <a:rPr lang="en-US" sz="1400" dirty="0"/>
              <a:t>			1.1: {</a:t>
            </a:r>
          </a:p>
          <a:p>
            <a:pPr defTabSz="457200"/>
            <a:r>
              <a:rPr lang="en-US" sz="1400" dirty="0"/>
              <a:t>				founder: Key1,	distance: 10,</a:t>
            </a:r>
          </a:p>
          <a:p>
            <a:pPr defTabSz="457200"/>
            <a:r>
              <a:rPr lang="en-US" sz="1400" dirty="0"/>
              <a:t>				children: {</a:t>
            </a:r>
          </a:p>
          <a:p>
            <a:pPr defTabSz="457200"/>
            <a:r>
              <a:rPr lang="en-US" sz="1400" dirty="0"/>
              <a:t>					1.1.1: {</a:t>
            </a:r>
          </a:p>
          <a:p>
            <a:pPr defTabSz="457200"/>
            <a:r>
              <a:rPr lang="en-US" sz="1400" dirty="0"/>
              <a:t>						founder: Key1,	distance: 10,</a:t>
            </a:r>
          </a:p>
          <a:p>
            <a:pPr defTabSz="457200"/>
            <a:r>
              <a:rPr lang="en-US" sz="1400" dirty="0"/>
              <a:t>						children: {</a:t>
            </a:r>
          </a:p>
          <a:p>
            <a:pPr defTabSz="457200"/>
            <a:r>
              <a:rPr lang="en-US" sz="1400" dirty="0"/>
              <a:t>							1.1.1.2: {</a:t>
            </a:r>
          </a:p>
          <a:p>
            <a:pPr defTabSz="457200"/>
            <a:r>
              <a:rPr lang="en-US" sz="1400" dirty="0"/>
              <a:t>								founder: Key2,	distance: 0,</a:t>
            </a:r>
          </a:p>
          <a:p>
            <a:pPr defTabSz="457200"/>
            <a:r>
              <a:rPr lang="en-US" sz="1400" dirty="0"/>
              <a:t>								members: [Key2]</a:t>
            </a:r>
          </a:p>
          <a:p>
            <a:pPr defTabSz="457200"/>
            <a:r>
              <a:rPr lang="en-US" sz="1400" dirty="0"/>
              <a:t>							}, {</a:t>
            </a:r>
          </a:p>
          <a:p>
            <a:pPr defTabSz="457200"/>
            <a:r>
              <a:rPr lang="en-US" sz="1400" dirty="0"/>
              <a:t>							1.1.1.4: {</a:t>
            </a:r>
          </a:p>
          <a:p>
            <a:pPr defTabSz="457200"/>
            <a:r>
              <a:rPr lang="en-US" sz="1400" dirty="0"/>
              <a:t>								founder: Key5,	distance: 0,</a:t>
            </a:r>
          </a:p>
          <a:p>
            <a:pPr defTabSz="457200"/>
            <a:r>
              <a:rPr lang="en-US" sz="1400" dirty="0"/>
              <a:t>								members: [Key1, Key5]</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a:t>
            </a:r>
          </a:p>
        </p:txBody>
      </p:sp>
    </p:spTree>
    <p:extLst>
      <p:ext uri="{BB962C8B-B14F-4D97-AF65-F5344CB8AC3E}">
        <p14:creationId xmlns:p14="http://schemas.microsoft.com/office/powerpoint/2010/main" val="4188004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B12-F770-6624-D8FF-B30E8EF6CBF9}"/>
              </a:ext>
            </a:extLst>
          </p:cNvPr>
          <p:cNvSpPr>
            <a:spLocks noGrp="1"/>
          </p:cNvSpPr>
          <p:nvPr>
            <p:ph type="title"/>
          </p:nvPr>
        </p:nvSpPr>
        <p:spPr/>
        <p:txBody>
          <a:bodyPr/>
          <a:lstStyle/>
          <a:p>
            <a:r>
              <a:rPr lang="en-US" dirty="0"/>
              <a:t>Exercise</a:t>
            </a:r>
          </a:p>
        </p:txBody>
      </p:sp>
      <p:graphicFrame>
        <p:nvGraphicFramePr>
          <p:cNvPr id="3" name="Table 2">
            <a:extLst>
              <a:ext uri="{FF2B5EF4-FFF2-40B4-BE49-F238E27FC236}">
                <a16:creationId xmlns:a16="http://schemas.microsoft.com/office/drawing/2014/main" id="{4125A8BB-6AD0-F9DC-EEF6-065508316153}"/>
              </a:ext>
            </a:extLst>
          </p:cNvPr>
          <p:cNvGraphicFramePr>
            <a:graphicFrameLocks noGrp="1"/>
          </p:cNvGraphicFramePr>
          <p:nvPr/>
        </p:nvGraphicFramePr>
        <p:xfrm>
          <a:off x="838200" y="1690688"/>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b="1"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b="1"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sp>
        <p:nvSpPr>
          <p:cNvPr id="27" name="Arrow: Right 26">
            <a:extLst>
              <a:ext uri="{FF2B5EF4-FFF2-40B4-BE49-F238E27FC236}">
                <a16:creationId xmlns:a16="http://schemas.microsoft.com/office/drawing/2014/main" id="{DE311ECF-4695-4E0A-F9CC-F9B2F50279B5}"/>
              </a:ext>
            </a:extLst>
          </p:cNvPr>
          <p:cNvSpPr/>
          <p:nvPr/>
        </p:nvSpPr>
        <p:spPr>
          <a:xfrm>
            <a:off x="186267" y="3097238"/>
            <a:ext cx="65193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C0858E-31CE-90A9-087D-E3BC70E2AE84}"/>
              </a:ext>
            </a:extLst>
          </p:cNvPr>
          <p:cNvSpPr txBox="1"/>
          <p:nvPr/>
        </p:nvSpPr>
        <p:spPr>
          <a:xfrm>
            <a:off x="5748868" y="16800"/>
            <a:ext cx="3835400" cy="369332"/>
          </a:xfrm>
          <a:prstGeom prst="rect">
            <a:avLst/>
          </a:prstGeom>
          <a:noFill/>
        </p:spPr>
        <p:txBody>
          <a:bodyPr wrap="square" rtlCol="0">
            <a:spAutoFit/>
          </a:bodyPr>
          <a:lstStyle/>
          <a:p>
            <a:pPr defTabSz="457200"/>
            <a:r>
              <a:rPr lang="en-US" dirty="0"/>
              <a:t>10		5		2		0</a:t>
            </a:r>
          </a:p>
        </p:txBody>
      </p:sp>
      <p:sp>
        <p:nvSpPr>
          <p:cNvPr id="7" name="TextBox 6">
            <a:extLst>
              <a:ext uri="{FF2B5EF4-FFF2-40B4-BE49-F238E27FC236}">
                <a16:creationId xmlns:a16="http://schemas.microsoft.com/office/drawing/2014/main" id="{6DEAA39E-D117-7869-63AD-05AFE3BF7CD5}"/>
              </a:ext>
            </a:extLst>
          </p:cNvPr>
          <p:cNvSpPr txBox="1"/>
          <p:nvPr/>
        </p:nvSpPr>
        <p:spPr>
          <a:xfrm>
            <a:off x="5317065" y="201466"/>
            <a:ext cx="6170151" cy="5478423"/>
          </a:xfrm>
          <a:prstGeom prst="rect">
            <a:avLst/>
          </a:prstGeom>
          <a:noFill/>
        </p:spPr>
        <p:txBody>
          <a:bodyPr wrap="none" rtlCol="0">
            <a:spAutoFit/>
          </a:bodyPr>
          <a:lstStyle/>
          <a:p>
            <a:pPr defTabSz="457200"/>
            <a:r>
              <a:rPr lang="en-US" sz="1400" dirty="0"/>
              <a:t>{</a:t>
            </a:r>
          </a:p>
          <a:p>
            <a:pPr defTabSz="457200"/>
            <a:r>
              <a:rPr lang="en-US" sz="1400" dirty="0"/>
              <a:t>	1: {</a:t>
            </a:r>
          </a:p>
          <a:p>
            <a:pPr defTabSz="457200"/>
            <a:r>
              <a:rPr lang="en-US" sz="1400" dirty="0"/>
              <a:t>		founder: Key1,	distance: 10,</a:t>
            </a:r>
          </a:p>
          <a:p>
            <a:pPr defTabSz="457200"/>
            <a:r>
              <a:rPr lang="en-US" sz="1400" dirty="0"/>
              <a:t>		children: {</a:t>
            </a:r>
          </a:p>
          <a:p>
            <a:pPr defTabSz="457200"/>
            <a:r>
              <a:rPr lang="en-US" sz="1400" dirty="0"/>
              <a:t>			1.1: {</a:t>
            </a:r>
          </a:p>
          <a:p>
            <a:pPr defTabSz="457200"/>
            <a:r>
              <a:rPr lang="en-US" sz="1400" dirty="0"/>
              <a:t>				founder: Key1,	distance: 10,</a:t>
            </a:r>
          </a:p>
          <a:p>
            <a:pPr defTabSz="457200"/>
            <a:r>
              <a:rPr lang="en-US" sz="1400" dirty="0"/>
              <a:t>				children: {</a:t>
            </a:r>
          </a:p>
          <a:p>
            <a:pPr defTabSz="457200"/>
            <a:r>
              <a:rPr lang="en-US" sz="1400" dirty="0"/>
              <a:t>					1.1.1: {</a:t>
            </a:r>
          </a:p>
          <a:p>
            <a:pPr defTabSz="457200"/>
            <a:r>
              <a:rPr lang="en-US" sz="1400" dirty="0"/>
              <a:t>						founder: Key1,	distance: 10,</a:t>
            </a:r>
          </a:p>
          <a:p>
            <a:pPr defTabSz="457200"/>
            <a:r>
              <a:rPr lang="en-US" sz="1400" dirty="0"/>
              <a:t>						children: {</a:t>
            </a:r>
          </a:p>
          <a:p>
            <a:pPr defTabSz="457200"/>
            <a:r>
              <a:rPr lang="en-US" sz="1400" dirty="0"/>
              <a:t>							1.1.1.2: {</a:t>
            </a:r>
          </a:p>
          <a:p>
            <a:pPr defTabSz="457200"/>
            <a:r>
              <a:rPr lang="en-US" sz="1400" dirty="0"/>
              <a:t>								founder: Key2,	distance: 0,</a:t>
            </a:r>
          </a:p>
          <a:p>
            <a:pPr defTabSz="457200"/>
            <a:r>
              <a:rPr lang="en-US" sz="1400" dirty="0"/>
              <a:t>								members: [Key2]</a:t>
            </a:r>
          </a:p>
          <a:p>
            <a:pPr defTabSz="457200"/>
            <a:r>
              <a:rPr lang="en-US" sz="1400" dirty="0"/>
              <a:t>							}, {</a:t>
            </a:r>
          </a:p>
          <a:p>
            <a:pPr defTabSz="457200"/>
            <a:r>
              <a:rPr lang="en-US" sz="1400" dirty="0"/>
              <a:t>							1.1.1.4: {</a:t>
            </a:r>
          </a:p>
          <a:p>
            <a:pPr defTabSz="457200"/>
            <a:r>
              <a:rPr lang="en-US" sz="1400" dirty="0"/>
              <a:t>								founder: Key5,	distance: </a:t>
            </a:r>
            <a:r>
              <a:rPr lang="en-US" sz="1400" b="1" dirty="0"/>
              <a:t>5</a:t>
            </a:r>
            <a:r>
              <a:rPr lang="en-US" sz="1400" dirty="0"/>
              <a:t>,</a:t>
            </a:r>
          </a:p>
          <a:p>
            <a:pPr defTabSz="457200"/>
            <a:r>
              <a:rPr lang="en-US" sz="1400" dirty="0"/>
              <a:t>								members: [Key1, Key3, Key5]</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a:t>
            </a:r>
          </a:p>
        </p:txBody>
      </p:sp>
    </p:spTree>
    <p:extLst>
      <p:ext uri="{BB962C8B-B14F-4D97-AF65-F5344CB8AC3E}">
        <p14:creationId xmlns:p14="http://schemas.microsoft.com/office/powerpoint/2010/main" val="3098578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B12-F770-6624-D8FF-B30E8EF6CBF9}"/>
              </a:ext>
            </a:extLst>
          </p:cNvPr>
          <p:cNvSpPr>
            <a:spLocks noGrp="1"/>
          </p:cNvSpPr>
          <p:nvPr>
            <p:ph type="title"/>
          </p:nvPr>
        </p:nvSpPr>
        <p:spPr/>
        <p:txBody>
          <a:bodyPr/>
          <a:lstStyle/>
          <a:p>
            <a:r>
              <a:rPr lang="en-US" dirty="0"/>
              <a:t>Exercise</a:t>
            </a:r>
          </a:p>
        </p:txBody>
      </p:sp>
      <p:graphicFrame>
        <p:nvGraphicFramePr>
          <p:cNvPr id="3" name="Table 2">
            <a:extLst>
              <a:ext uri="{FF2B5EF4-FFF2-40B4-BE49-F238E27FC236}">
                <a16:creationId xmlns:a16="http://schemas.microsoft.com/office/drawing/2014/main" id="{4125A8BB-6AD0-F9DC-EEF6-065508316153}"/>
              </a:ext>
            </a:extLst>
          </p:cNvPr>
          <p:cNvGraphicFramePr>
            <a:graphicFrameLocks noGrp="1"/>
          </p:cNvGraphicFramePr>
          <p:nvPr/>
        </p:nvGraphicFramePr>
        <p:xfrm>
          <a:off x="838200" y="1690688"/>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b="1"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b="1"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sp>
        <p:nvSpPr>
          <p:cNvPr id="27" name="Arrow: Right 26">
            <a:extLst>
              <a:ext uri="{FF2B5EF4-FFF2-40B4-BE49-F238E27FC236}">
                <a16:creationId xmlns:a16="http://schemas.microsoft.com/office/drawing/2014/main" id="{DE311ECF-4695-4E0A-F9CC-F9B2F50279B5}"/>
              </a:ext>
            </a:extLst>
          </p:cNvPr>
          <p:cNvSpPr/>
          <p:nvPr/>
        </p:nvSpPr>
        <p:spPr>
          <a:xfrm>
            <a:off x="186267" y="3097238"/>
            <a:ext cx="651933"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0C0858E-31CE-90A9-087D-E3BC70E2AE84}"/>
              </a:ext>
            </a:extLst>
          </p:cNvPr>
          <p:cNvSpPr txBox="1"/>
          <p:nvPr/>
        </p:nvSpPr>
        <p:spPr>
          <a:xfrm>
            <a:off x="5748868" y="16800"/>
            <a:ext cx="3835400" cy="369332"/>
          </a:xfrm>
          <a:prstGeom prst="rect">
            <a:avLst/>
          </a:prstGeom>
          <a:noFill/>
        </p:spPr>
        <p:txBody>
          <a:bodyPr wrap="square" rtlCol="0">
            <a:spAutoFit/>
          </a:bodyPr>
          <a:lstStyle/>
          <a:p>
            <a:pPr defTabSz="457200"/>
            <a:r>
              <a:rPr lang="en-US" dirty="0"/>
              <a:t>10		5		2		0</a:t>
            </a:r>
          </a:p>
        </p:txBody>
      </p:sp>
      <p:sp>
        <p:nvSpPr>
          <p:cNvPr id="7" name="TextBox 6">
            <a:extLst>
              <a:ext uri="{FF2B5EF4-FFF2-40B4-BE49-F238E27FC236}">
                <a16:creationId xmlns:a16="http://schemas.microsoft.com/office/drawing/2014/main" id="{6DEAA39E-D117-7869-63AD-05AFE3BF7CD5}"/>
              </a:ext>
            </a:extLst>
          </p:cNvPr>
          <p:cNvSpPr txBox="1"/>
          <p:nvPr/>
        </p:nvSpPr>
        <p:spPr>
          <a:xfrm>
            <a:off x="5317065" y="201466"/>
            <a:ext cx="6564810" cy="5478423"/>
          </a:xfrm>
          <a:prstGeom prst="rect">
            <a:avLst/>
          </a:prstGeom>
          <a:noFill/>
        </p:spPr>
        <p:txBody>
          <a:bodyPr wrap="none" rtlCol="0">
            <a:spAutoFit/>
          </a:bodyPr>
          <a:lstStyle/>
          <a:p>
            <a:pPr defTabSz="457200"/>
            <a:r>
              <a:rPr lang="en-US" sz="1400" dirty="0"/>
              <a:t>{</a:t>
            </a:r>
          </a:p>
          <a:p>
            <a:pPr defTabSz="457200"/>
            <a:r>
              <a:rPr lang="en-US" sz="1400" dirty="0"/>
              <a:t>	1: {</a:t>
            </a:r>
          </a:p>
          <a:p>
            <a:pPr defTabSz="457200"/>
            <a:r>
              <a:rPr lang="en-US" sz="1400" dirty="0"/>
              <a:t>		founder: Key1,	distance: 10,</a:t>
            </a:r>
          </a:p>
          <a:p>
            <a:pPr defTabSz="457200"/>
            <a:r>
              <a:rPr lang="en-US" sz="1400" dirty="0"/>
              <a:t>		children: {</a:t>
            </a:r>
          </a:p>
          <a:p>
            <a:pPr defTabSz="457200"/>
            <a:r>
              <a:rPr lang="en-US" sz="1400" dirty="0"/>
              <a:t>			1.1: {</a:t>
            </a:r>
          </a:p>
          <a:p>
            <a:pPr defTabSz="457200"/>
            <a:r>
              <a:rPr lang="en-US" sz="1400" dirty="0"/>
              <a:t>				founder: Key1,	distance: 10,</a:t>
            </a:r>
          </a:p>
          <a:p>
            <a:pPr defTabSz="457200"/>
            <a:r>
              <a:rPr lang="en-US" sz="1400" dirty="0"/>
              <a:t>				children: {</a:t>
            </a:r>
          </a:p>
          <a:p>
            <a:pPr defTabSz="457200"/>
            <a:r>
              <a:rPr lang="en-US" sz="1400" dirty="0"/>
              <a:t>					1.1.1: {</a:t>
            </a:r>
          </a:p>
          <a:p>
            <a:pPr defTabSz="457200"/>
            <a:r>
              <a:rPr lang="en-US" sz="1400" dirty="0"/>
              <a:t>						founder: Key1,	distance: 10,</a:t>
            </a:r>
          </a:p>
          <a:p>
            <a:pPr defTabSz="457200"/>
            <a:r>
              <a:rPr lang="en-US" sz="1400" dirty="0"/>
              <a:t>						children: {</a:t>
            </a:r>
          </a:p>
          <a:p>
            <a:pPr defTabSz="457200"/>
            <a:r>
              <a:rPr lang="en-US" sz="1400" dirty="0"/>
              <a:t>							1.1.1.2: {</a:t>
            </a:r>
          </a:p>
          <a:p>
            <a:pPr defTabSz="457200"/>
            <a:r>
              <a:rPr lang="en-US" sz="1400" dirty="0"/>
              <a:t>								founder: Key2,	distance: 0,</a:t>
            </a:r>
          </a:p>
          <a:p>
            <a:pPr defTabSz="457200"/>
            <a:r>
              <a:rPr lang="en-US" sz="1400" dirty="0"/>
              <a:t>								members: [Key2]</a:t>
            </a:r>
          </a:p>
          <a:p>
            <a:pPr defTabSz="457200"/>
            <a:r>
              <a:rPr lang="en-US" sz="1400" dirty="0"/>
              <a:t>							}, {</a:t>
            </a:r>
          </a:p>
          <a:p>
            <a:pPr defTabSz="457200"/>
            <a:r>
              <a:rPr lang="en-US" sz="1400" dirty="0"/>
              <a:t>							1.1.1.4: {</a:t>
            </a:r>
          </a:p>
          <a:p>
            <a:pPr defTabSz="457200"/>
            <a:r>
              <a:rPr lang="en-US" sz="1400" dirty="0"/>
              <a:t>								founder: Key5,	distance: </a:t>
            </a:r>
            <a:r>
              <a:rPr lang="en-US" sz="1400" b="1" dirty="0"/>
              <a:t>10</a:t>
            </a:r>
            <a:r>
              <a:rPr lang="en-US" sz="1400" dirty="0"/>
              <a:t>,</a:t>
            </a:r>
          </a:p>
          <a:p>
            <a:pPr defTabSz="457200"/>
            <a:r>
              <a:rPr lang="en-US" sz="1400" dirty="0"/>
              <a:t>								members: [Key1, Key3, Key4, Key5]</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	}</a:t>
            </a:r>
          </a:p>
          <a:p>
            <a:pPr defTabSz="457200"/>
            <a:r>
              <a:rPr lang="en-US" sz="1400" dirty="0"/>
              <a:t>}</a:t>
            </a:r>
          </a:p>
        </p:txBody>
      </p:sp>
    </p:spTree>
    <p:extLst>
      <p:ext uri="{BB962C8B-B14F-4D97-AF65-F5344CB8AC3E}">
        <p14:creationId xmlns:p14="http://schemas.microsoft.com/office/powerpoint/2010/main" val="741557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DFB12-F770-6624-D8FF-B30E8EF6CBF9}"/>
              </a:ext>
            </a:extLst>
          </p:cNvPr>
          <p:cNvSpPr>
            <a:spLocks noGrp="1"/>
          </p:cNvSpPr>
          <p:nvPr>
            <p:ph type="title"/>
          </p:nvPr>
        </p:nvSpPr>
        <p:spPr/>
        <p:txBody>
          <a:bodyPr/>
          <a:lstStyle/>
          <a:p>
            <a:r>
              <a:rPr lang="en-US" dirty="0"/>
              <a:t>Results</a:t>
            </a:r>
          </a:p>
        </p:txBody>
      </p:sp>
      <p:graphicFrame>
        <p:nvGraphicFramePr>
          <p:cNvPr id="3" name="Table 2">
            <a:extLst>
              <a:ext uri="{FF2B5EF4-FFF2-40B4-BE49-F238E27FC236}">
                <a16:creationId xmlns:a16="http://schemas.microsoft.com/office/drawing/2014/main" id="{4125A8BB-6AD0-F9DC-EEF6-065508316153}"/>
              </a:ext>
            </a:extLst>
          </p:cNvPr>
          <p:cNvGraphicFramePr>
            <a:graphicFrameLocks noGrp="1"/>
          </p:cNvGraphicFramePr>
          <p:nvPr>
            <p:extLst>
              <p:ext uri="{D42A27DB-BD31-4B8C-83A1-F6EECF244321}">
                <p14:modId xmlns:p14="http://schemas.microsoft.com/office/powerpoint/2010/main" val="1798813895"/>
              </p:ext>
            </p:extLst>
          </p:nvPr>
        </p:nvGraphicFramePr>
        <p:xfrm>
          <a:off x="838200" y="1690688"/>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graphicFrame>
        <p:nvGraphicFramePr>
          <p:cNvPr id="4" name="Table 3">
            <a:extLst>
              <a:ext uri="{FF2B5EF4-FFF2-40B4-BE49-F238E27FC236}">
                <a16:creationId xmlns:a16="http://schemas.microsoft.com/office/drawing/2014/main" id="{BD4C6ACE-AB05-498B-98BC-AA543E289001}"/>
              </a:ext>
            </a:extLst>
          </p:cNvPr>
          <p:cNvGraphicFramePr>
            <a:graphicFrameLocks noGrp="1"/>
          </p:cNvGraphicFramePr>
          <p:nvPr>
            <p:extLst>
              <p:ext uri="{D42A27DB-BD31-4B8C-83A1-F6EECF244321}">
                <p14:modId xmlns:p14="http://schemas.microsoft.com/office/powerpoint/2010/main" val="4209351349"/>
              </p:ext>
            </p:extLst>
          </p:nvPr>
        </p:nvGraphicFramePr>
        <p:xfrm>
          <a:off x="7515680" y="1690688"/>
          <a:ext cx="2074335" cy="1933600"/>
        </p:xfrm>
        <a:graphic>
          <a:graphicData uri="http://schemas.openxmlformats.org/drawingml/2006/table">
            <a:tbl>
              <a:tblPr firstRow="1" bandRow="1">
                <a:tableStyleId>{5940675A-B579-460E-94D1-54222C63F5DA}</a:tableStyleId>
              </a:tblPr>
              <a:tblGrid>
                <a:gridCol w="931335">
                  <a:extLst>
                    <a:ext uri="{9D8B030D-6E8A-4147-A177-3AD203B41FA5}">
                      <a16:colId xmlns:a16="http://schemas.microsoft.com/office/drawing/2014/main" val="1812518840"/>
                    </a:ext>
                  </a:extLst>
                </a:gridCol>
                <a:gridCol w="1143000">
                  <a:extLst>
                    <a:ext uri="{9D8B030D-6E8A-4147-A177-3AD203B41FA5}">
                      <a16:colId xmlns:a16="http://schemas.microsoft.com/office/drawing/2014/main" val="132800770"/>
                    </a:ext>
                  </a:extLst>
                </a:gridCol>
              </a:tblGrid>
              <a:tr h="38672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l"/>
                      <a:r>
                        <a:rPr lang="en-US" sz="1600" dirty="0">
                          <a:latin typeface="Courier New" panose="02070309020205020404" pitchFamily="49" charset="0"/>
                          <a:cs typeface="Courier New" panose="02070309020205020404" pitchFamily="49" charset="0"/>
                        </a:rPr>
                        <a:t>1.1.1</a:t>
                      </a:r>
                    </a:p>
                  </a:txBody>
                  <a:tcPr/>
                </a:tc>
                <a:extLst>
                  <a:ext uri="{0D108BD9-81ED-4DB2-BD59-A6C34878D82A}">
                    <a16:rowId xmlns:a16="http://schemas.microsoft.com/office/drawing/2014/main" val="438383013"/>
                  </a:ext>
                </a:extLst>
              </a:tr>
              <a:tr h="38672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l"/>
                      <a:r>
                        <a:rPr lang="en-US" sz="1600" dirty="0">
                          <a:latin typeface="Courier New" panose="02070309020205020404" pitchFamily="49" charset="0"/>
                          <a:cs typeface="Courier New" panose="02070309020205020404" pitchFamily="49" charset="0"/>
                        </a:rPr>
                        <a:t>1.1.1.4</a:t>
                      </a:r>
                    </a:p>
                  </a:txBody>
                  <a:tcPr/>
                </a:tc>
                <a:extLst>
                  <a:ext uri="{0D108BD9-81ED-4DB2-BD59-A6C34878D82A}">
                    <a16:rowId xmlns:a16="http://schemas.microsoft.com/office/drawing/2014/main" val="1385601789"/>
                  </a:ext>
                </a:extLst>
              </a:tr>
              <a:tr h="38672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l"/>
                      <a:r>
                        <a:rPr lang="en-US" sz="1600" dirty="0">
                          <a:latin typeface="Courier New" panose="02070309020205020404" pitchFamily="49" charset="0"/>
                          <a:cs typeface="Courier New" panose="02070309020205020404" pitchFamily="49" charset="0"/>
                        </a:rPr>
                        <a:t>1.1.1.4</a:t>
                      </a:r>
                    </a:p>
                  </a:txBody>
                  <a:tcPr/>
                </a:tc>
                <a:extLst>
                  <a:ext uri="{0D108BD9-81ED-4DB2-BD59-A6C34878D82A}">
                    <a16:rowId xmlns:a16="http://schemas.microsoft.com/office/drawing/2014/main" val="3511664832"/>
                  </a:ext>
                </a:extLst>
              </a:tr>
              <a:tr h="38672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l"/>
                      <a:r>
                        <a:rPr lang="en-US" sz="1600" dirty="0">
                          <a:latin typeface="Courier New" panose="02070309020205020404" pitchFamily="49" charset="0"/>
                          <a:cs typeface="Courier New" panose="02070309020205020404" pitchFamily="49" charset="0"/>
                        </a:rPr>
                        <a:t>1.1.1.4</a:t>
                      </a:r>
                    </a:p>
                  </a:txBody>
                  <a:tcPr/>
                </a:tc>
                <a:extLst>
                  <a:ext uri="{0D108BD9-81ED-4DB2-BD59-A6C34878D82A}">
                    <a16:rowId xmlns:a16="http://schemas.microsoft.com/office/drawing/2014/main" val="4090850466"/>
                  </a:ext>
                </a:extLst>
              </a:tr>
              <a:tr h="38672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l"/>
                      <a:r>
                        <a:rPr lang="en-US" sz="1600" dirty="0">
                          <a:latin typeface="Courier New" panose="02070309020205020404" pitchFamily="49" charset="0"/>
                          <a:cs typeface="Courier New" panose="02070309020205020404" pitchFamily="49" charset="0"/>
                        </a:rPr>
                        <a:t>1.1.1.4</a:t>
                      </a:r>
                    </a:p>
                  </a:txBody>
                  <a:tcPr/>
                </a:tc>
                <a:extLst>
                  <a:ext uri="{0D108BD9-81ED-4DB2-BD59-A6C34878D82A}">
                    <a16:rowId xmlns:a16="http://schemas.microsoft.com/office/drawing/2014/main" val="1514118632"/>
                  </a:ext>
                </a:extLst>
              </a:tr>
            </a:tbl>
          </a:graphicData>
        </a:graphic>
      </p:graphicFrame>
      <p:cxnSp>
        <p:nvCxnSpPr>
          <p:cNvPr id="9" name="Straight Connector 8">
            <a:extLst>
              <a:ext uri="{FF2B5EF4-FFF2-40B4-BE49-F238E27FC236}">
                <a16:creationId xmlns:a16="http://schemas.microsoft.com/office/drawing/2014/main" id="{A4AF2C8B-B416-228B-8238-9CD5BB98CB11}"/>
              </a:ext>
            </a:extLst>
          </p:cNvPr>
          <p:cNvCxnSpPr>
            <a:cxnSpLocks/>
          </p:cNvCxnSpPr>
          <p:nvPr/>
        </p:nvCxnSpPr>
        <p:spPr>
          <a:xfrm>
            <a:off x="7304014" y="2247082"/>
            <a:ext cx="0" cy="1131121"/>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C1F22F9-82A4-5A11-1FAF-CDD718DAACCB}"/>
              </a:ext>
            </a:extLst>
          </p:cNvPr>
          <p:cNvCxnSpPr>
            <a:cxnSpLocks/>
          </p:cNvCxnSpPr>
          <p:nvPr/>
        </p:nvCxnSpPr>
        <p:spPr>
          <a:xfrm>
            <a:off x="7062234" y="1872722"/>
            <a:ext cx="0" cy="9398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23FC4372-8BF9-AACD-A510-498D51E598FF}"/>
              </a:ext>
            </a:extLst>
          </p:cNvPr>
          <p:cNvCxnSpPr>
            <a:cxnSpLocks/>
          </p:cNvCxnSpPr>
          <p:nvPr/>
        </p:nvCxnSpPr>
        <p:spPr>
          <a:xfrm>
            <a:off x="7062234" y="2812523"/>
            <a:ext cx="241780" cy="0"/>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51E7B0A2-866D-4D3A-3C71-E973720023F3}"/>
              </a:ext>
            </a:extLst>
          </p:cNvPr>
          <p:cNvSpPr txBox="1"/>
          <p:nvPr/>
        </p:nvSpPr>
        <p:spPr>
          <a:xfrm>
            <a:off x="6897629" y="3624288"/>
            <a:ext cx="570990" cy="369332"/>
          </a:xfrm>
          <a:prstGeom prst="rect">
            <a:avLst/>
          </a:prstGeom>
          <a:noFill/>
        </p:spPr>
        <p:txBody>
          <a:bodyPr wrap="none" rtlCol="0">
            <a:spAutoFit/>
          </a:bodyPr>
          <a:lstStyle/>
          <a:p>
            <a:r>
              <a:rPr lang="en-US" dirty="0"/>
              <a:t>1   0</a:t>
            </a:r>
          </a:p>
        </p:txBody>
      </p:sp>
      <p:sp>
        <p:nvSpPr>
          <p:cNvPr id="23" name="Arrow: Right 22">
            <a:extLst>
              <a:ext uri="{FF2B5EF4-FFF2-40B4-BE49-F238E27FC236}">
                <a16:creationId xmlns:a16="http://schemas.microsoft.com/office/drawing/2014/main" id="{A7CA02FF-9B31-99CA-FF2F-6186F2B966FE}"/>
              </a:ext>
            </a:extLst>
          </p:cNvPr>
          <p:cNvSpPr/>
          <p:nvPr/>
        </p:nvSpPr>
        <p:spPr>
          <a:xfrm>
            <a:off x="5249332" y="2302933"/>
            <a:ext cx="1515533" cy="65352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10, 5, 2, 0</a:t>
            </a:r>
          </a:p>
        </p:txBody>
      </p:sp>
      <p:cxnSp>
        <p:nvCxnSpPr>
          <p:cNvPr id="5" name="Straight Connector 4">
            <a:extLst>
              <a:ext uri="{FF2B5EF4-FFF2-40B4-BE49-F238E27FC236}">
                <a16:creationId xmlns:a16="http://schemas.microsoft.com/office/drawing/2014/main" id="{4C3BC551-7A3D-F651-5F81-57BDA29E3CA6}"/>
              </a:ext>
            </a:extLst>
          </p:cNvPr>
          <p:cNvCxnSpPr>
            <a:cxnSpLocks/>
          </p:cNvCxnSpPr>
          <p:nvPr/>
        </p:nvCxnSpPr>
        <p:spPr>
          <a:xfrm>
            <a:off x="7062234" y="1872722"/>
            <a:ext cx="24178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697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4E149-6F25-8657-909F-4051894F84D3}"/>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DD4413D9-C5D5-DA8C-1D30-114AF7F44D2A}"/>
              </a:ext>
            </a:extLst>
          </p:cNvPr>
          <p:cNvSpPr>
            <a:spLocks noGrp="1"/>
          </p:cNvSpPr>
          <p:nvPr>
            <p:ph idx="1"/>
          </p:nvPr>
        </p:nvSpPr>
        <p:spPr/>
        <p:txBody>
          <a:bodyPr/>
          <a:lstStyle/>
          <a:p>
            <a:r>
              <a:rPr lang="en-US" dirty="0"/>
              <a:t>Allele Code Algorithm</a:t>
            </a:r>
          </a:p>
          <a:p>
            <a:pPr lvl="1"/>
            <a:r>
              <a:rPr lang="en-US" dirty="0"/>
              <a:t>Hierarchical nomenclature based on pairwise differences between core genome MLST (</a:t>
            </a:r>
            <a:r>
              <a:rPr lang="en-US" dirty="0" err="1"/>
              <a:t>cgMLST</a:t>
            </a:r>
            <a:r>
              <a:rPr lang="en-US" dirty="0"/>
              <a:t>) profiles for samples across the input population</a:t>
            </a:r>
          </a:p>
          <a:p>
            <a:pPr lvl="1"/>
            <a:r>
              <a:rPr lang="en-US" dirty="0"/>
              <a:t>Uses nearest-neighbor algorithm to implement single-linkage principle with user-defined thresholds for relatedness</a:t>
            </a:r>
          </a:p>
        </p:txBody>
      </p:sp>
    </p:spTree>
    <p:extLst>
      <p:ext uri="{BB962C8B-B14F-4D97-AF65-F5344CB8AC3E}">
        <p14:creationId xmlns:p14="http://schemas.microsoft.com/office/powerpoint/2010/main" val="911294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4E149-6F25-8657-909F-4051894F84D3}"/>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DD4413D9-C5D5-DA8C-1D30-114AF7F44D2A}"/>
              </a:ext>
            </a:extLst>
          </p:cNvPr>
          <p:cNvSpPr>
            <a:spLocks noGrp="1"/>
          </p:cNvSpPr>
          <p:nvPr>
            <p:ph idx="1"/>
          </p:nvPr>
        </p:nvSpPr>
        <p:spPr/>
        <p:txBody>
          <a:bodyPr/>
          <a:lstStyle/>
          <a:p>
            <a:r>
              <a:rPr lang="en-US" dirty="0"/>
              <a:t>Allele Code Algorithm</a:t>
            </a:r>
          </a:p>
          <a:p>
            <a:pPr lvl="1"/>
            <a:r>
              <a:rPr lang="en-US" dirty="0"/>
              <a:t>Hierarchical nomenclature based on pairwise differences between core genome MLST (</a:t>
            </a:r>
            <a:r>
              <a:rPr lang="en-US" dirty="0" err="1"/>
              <a:t>cgMLST</a:t>
            </a:r>
            <a:r>
              <a:rPr lang="en-US" dirty="0"/>
              <a:t>) profiles for samples across the input population</a:t>
            </a:r>
          </a:p>
          <a:p>
            <a:pPr lvl="1"/>
            <a:r>
              <a:rPr lang="en-US" dirty="0"/>
              <a:t>Uses nearest-neighbor algorithm to implement single-linkage principle with user-defined thresholds for relatedness</a:t>
            </a:r>
          </a:p>
          <a:p>
            <a:r>
              <a:rPr lang="en-US" dirty="0" err="1"/>
              <a:t>MatrixCode</a:t>
            </a:r>
            <a:r>
              <a:rPr lang="en-US" dirty="0"/>
              <a:t> Adaptation</a:t>
            </a:r>
          </a:p>
          <a:p>
            <a:pPr lvl="1"/>
            <a:r>
              <a:rPr lang="en-US" dirty="0"/>
              <a:t>Extracts distance values from user-provided matrix* to implement the same hierarchical Allele Code nomenclature</a:t>
            </a:r>
          </a:p>
          <a:p>
            <a:pPr marL="457200" lvl="1" indent="0">
              <a:buNone/>
            </a:pPr>
            <a:r>
              <a:rPr lang="en-US" dirty="0"/>
              <a:t>	*Allows absolute and weighted differences</a:t>
            </a:r>
          </a:p>
        </p:txBody>
      </p:sp>
    </p:spTree>
    <p:extLst>
      <p:ext uri="{BB962C8B-B14F-4D97-AF65-F5344CB8AC3E}">
        <p14:creationId xmlns:p14="http://schemas.microsoft.com/office/powerpoint/2010/main" val="3312529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FC52-C4C4-F03F-38BD-0D7590D7F2B1}"/>
              </a:ext>
            </a:extLst>
          </p:cNvPr>
          <p:cNvSpPr>
            <a:spLocks noGrp="1"/>
          </p:cNvSpPr>
          <p:nvPr>
            <p:ph type="title"/>
          </p:nvPr>
        </p:nvSpPr>
        <p:spPr/>
        <p:txBody>
          <a:bodyPr/>
          <a:lstStyle/>
          <a:p>
            <a:r>
              <a:rPr lang="en-US" dirty="0"/>
              <a:t>Execution</a:t>
            </a:r>
          </a:p>
        </p:txBody>
      </p:sp>
      <p:sp>
        <p:nvSpPr>
          <p:cNvPr id="6" name="TextBox 5">
            <a:extLst>
              <a:ext uri="{FF2B5EF4-FFF2-40B4-BE49-F238E27FC236}">
                <a16:creationId xmlns:a16="http://schemas.microsoft.com/office/drawing/2014/main" id="{88B240BA-73AE-3879-8A47-F6CE4BCF30B3}"/>
              </a:ext>
            </a:extLst>
          </p:cNvPr>
          <p:cNvSpPr txBox="1"/>
          <p:nvPr/>
        </p:nvSpPr>
        <p:spPr>
          <a:xfrm>
            <a:off x="325830" y="1605559"/>
            <a:ext cx="11540339" cy="2062103"/>
          </a:xfrm>
          <a:prstGeom prst="rect">
            <a:avLst/>
          </a:prstGeom>
          <a:noFill/>
          <a:ln>
            <a:solidFill>
              <a:schemeClr val="tx1"/>
            </a:solidFill>
          </a:ln>
        </p:spPr>
        <p:txBody>
          <a:bodyPr wrap="none" rtlCol="0">
            <a:spAutoFit/>
          </a:bodyPr>
          <a:lstStyle/>
          <a:p>
            <a:r>
              <a:rPr lang="en-US" sz="1600" dirty="0">
                <a:latin typeface="Courier New" panose="02070309020205020404" pitchFamily="49" charset="0"/>
                <a:cs typeface="Courier New" panose="02070309020205020404" pitchFamily="49" charset="0"/>
              </a:rPr>
              <a:t>&gt;git clone </a:t>
            </a:r>
            <a:r>
              <a:rPr lang="en-US" sz="1600" dirty="0">
                <a:latin typeface="Courier New" panose="02070309020205020404" pitchFamily="49" charset="0"/>
                <a:cs typeface="Courier New" panose="02070309020205020404" pitchFamily="49" charset="0"/>
                <a:hlinkClick r:id="rId2"/>
              </a:rPr>
              <a:t>https://github.com/ncezid-biome/MatrixCodes.git</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&gt;cd </a:t>
            </a:r>
            <a:r>
              <a:rPr lang="en-US" sz="1600" dirty="0" err="1">
                <a:latin typeface="Courier New" panose="02070309020205020404" pitchFamily="49" charset="0"/>
                <a:cs typeface="Courier New" panose="02070309020205020404" pitchFamily="49" charset="0"/>
              </a:rPr>
              <a:t>MatrixCodes</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&gt;</a:t>
            </a:r>
            <a:r>
              <a:rPr lang="en-US" sz="1600" dirty="0" err="1">
                <a:latin typeface="Courier New" panose="02070309020205020404" pitchFamily="49" charset="0"/>
                <a:cs typeface="Courier New" panose="02070309020205020404" pitchFamily="49" charset="0"/>
              </a:rPr>
              <a:t>chmod</a:t>
            </a:r>
            <a:r>
              <a:rPr lang="en-US" sz="1600" dirty="0">
                <a:latin typeface="Courier New" panose="02070309020205020404" pitchFamily="49" charset="0"/>
                <a:cs typeface="Courier New" panose="02070309020205020404" pitchFamily="49" charset="0"/>
              </a:rPr>
              <a:t> 777 *</a:t>
            </a:r>
          </a:p>
          <a:p>
            <a:r>
              <a:rPr lang="en-US" sz="1600" dirty="0">
                <a:latin typeface="Courier New" panose="02070309020205020404" pitchFamily="49" charset="0"/>
                <a:cs typeface="Courier New" panose="02070309020205020404" pitchFamily="49" charset="0"/>
              </a:rPr>
              <a:t>&gt;./MatrixCodes.py –mt bl –t “10, 5, 2” </a:t>
            </a:r>
            <a:r>
              <a:rPr lang="en-US" sz="1600" dirty="0" err="1">
                <a:latin typeface="Courier New" panose="02070309020205020404" pitchFamily="49" charset="0"/>
                <a:cs typeface="Courier New" panose="02070309020205020404" pitchFamily="49" charset="0"/>
              </a:rPr>
              <a:t>matrix.tsv</a:t>
            </a:r>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mt: matrix type (required); “bl” (bottom-left) or “tr” (top-right)</a:t>
            </a:r>
          </a:p>
          <a:p>
            <a:r>
              <a:rPr lang="en-US" sz="1600" dirty="0">
                <a:latin typeface="Courier New" panose="02070309020205020404" pitchFamily="49" charset="0"/>
                <a:cs typeface="Courier New" panose="02070309020205020404" pitchFamily="49" charset="0"/>
              </a:rPr>
              <a:t>t: thresholds (required); comma-separated list of difference thresholds (integer or decimal)</a:t>
            </a:r>
          </a:p>
          <a:p>
            <a:r>
              <a:rPr lang="en-US" sz="1600" dirty="0" err="1">
                <a:latin typeface="Courier New" panose="02070309020205020404" pitchFamily="49" charset="0"/>
                <a:cs typeface="Courier New" panose="02070309020205020404" pitchFamily="49" charset="0"/>
              </a:rPr>
              <a:t>matrix.tsv</a:t>
            </a:r>
            <a:r>
              <a:rPr lang="en-US" sz="1600" dirty="0">
                <a:latin typeface="Courier New" panose="02070309020205020404" pitchFamily="49" charset="0"/>
                <a:cs typeface="Courier New" panose="02070309020205020404" pitchFamily="49" charset="0"/>
              </a:rPr>
              <a:t>: file containing difference values, sample identifiers in first column</a:t>
            </a:r>
          </a:p>
        </p:txBody>
      </p:sp>
      <p:graphicFrame>
        <p:nvGraphicFramePr>
          <p:cNvPr id="7" name="Table 6">
            <a:extLst>
              <a:ext uri="{FF2B5EF4-FFF2-40B4-BE49-F238E27FC236}">
                <a16:creationId xmlns:a16="http://schemas.microsoft.com/office/drawing/2014/main" id="{9697212E-95CC-1973-19ED-C0809179F809}"/>
              </a:ext>
            </a:extLst>
          </p:cNvPr>
          <p:cNvGraphicFramePr>
            <a:graphicFrameLocks noGrp="1"/>
          </p:cNvGraphicFramePr>
          <p:nvPr>
            <p:extLst>
              <p:ext uri="{D42A27DB-BD31-4B8C-83A1-F6EECF244321}">
                <p14:modId xmlns:p14="http://schemas.microsoft.com/office/powerpoint/2010/main" val="84634851"/>
              </p:ext>
            </p:extLst>
          </p:nvPr>
        </p:nvGraphicFramePr>
        <p:xfrm>
          <a:off x="3947852" y="3980996"/>
          <a:ext cx="4182540" cy="1854200"/>
        </p:xfrm>
        <a:graphic>
          <a:graphicData uri="http://schemas.openxmlformats.org/drawingml/2006/table">
            <a:tbl>
              <a:tblPr firstRow="1" bandRow="1">
                <a:tableStyleId>{5940675A-B579-460E-94D1-54222C63F5DA}</a:tableStyleId>
              </a:tblPr>
              <a:tblGrid>
                <a:gridCol w="697090">
                  <a:extLst>
                    <a:ext uri="{9D8B030D-6E8A-4147-A177-3AD203B41FA5}">
                      <a16:colId xmlns:a16="http://schemas.microsoft.com/office/drawing/2014/main" val="1812518840"/>
                    </a:ext>
                  </a:extLst>
                </a:gridCol>
                <a:gridCol w="697090">
                  <a:extLst>
                    <a:ext uri="{9D8B030D-6E8A-4147-A177-3AD203B41FA5}">
                      <a16:colId xmlns:a16="http://schemas.microsoft.com/office/drawing/2014/main" val="132800770"/>
                    </a:ext>
                  </a:extLst>
                </a:gridCol>
                <a:gridCol w="697090">
                  <a:extLst>
                    <a:ext uri="{9D8B030D-6E8A-4147-A177-3AD203B41FA5}">
                      <a16:colId xmlns:a16="http://schemas.microsoft.com/office/drawing/2014/main" val="3013027201"/>
                    </a:ext>
                  </a:extLst>
                </a:gridCol>
                <a:gridCol w="697090">
                  <a:extLst>
                    <a:ext uri="{9D8B030D-6E8A-4147-A177-3AD203B41FA5}">
                      <a16:colId xmlns:a16="http://schemas.microsoft.com/office/drawing/2014/main" val="351449212"/>
                    </a:ext>
                  </a:extLst>
                </a:gridCol>
                <a:gridCol w="697090">
                  <a:extLst>
                    <a:ext uri="{9D8B030D-6E8A-4147-A177-3AD203B41FA5}">
                      <a16:colId xmlns:a16="http://schemas.microsoft.com/office/drawing/2014/main" val="2573860469"/>
                    </a:ext>
                  </a:extLst>
                </a:gridCol>
                <a:gridCol w="697090">
                  <a:extLst>
                    <a:ext uri="{9D8B030D-6E8A-4147-A177-3AD203B41FA5}">
                      <a16:colId xmlns:a16="http://schemas.microsoft.com/office/drawing/2014/main" val="3228229734"/>
                    </a:ext>
                  </a:extLst>
                </a:gridCol>
              </a:tblGrid>
              <a:tr h="370840">
                <a:tc>
                  <a:txBody>
                    <a:bodyPr/>
                    <a:lstStyle/>
                    <a:p>
                      <a:r>
                        <a:rPr lang="en-US" sz="1600" dirty="0">
                          <a:latin typeface="Courier New" panose="02070309020205020404" pitchFamily="49" charset="0"/>
                          <a:cs typeface="Courier New" panose="02070309020205020404" pitchFamily="49" charset="0"/>
                        </a:rPr>
                        <a:t>Key1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38383013"/>
                  </a:ext>
                </a:extLst>
              </a:tr>
              <a:tr h="370840">
                <a:tc>
                  <a:txBody>
                    <a:bodyPr/>
                    <a:lstStyle/>
                    <a:p>
                      <a:r>
                        <a:rPr lang="en-US" sz="1600" dirty="0">
                          <a:latin typeface="Courier New" panose="02070309020205020404" pitchFamily="49" charset="0"/>
                          <a:cs typeface="Courier New" panose="02070309020205020404" pitchFamily="49" charset="0"/>
                        </a:rPr>
                        <a:t>Key2</a:t>
                      </a:r>
                    </a:p>
                  </a:txBody>
                  <a:tcPr/>
                </a:tc>
                <a:tc>
                  <a:txBody>
                    <a:bodyPr/>
                    <a:lstStyle/>
                    <a:p>
                      <a:pPr algn="ctr"/>
                      <a:r>
                        <a:rPr lang="en-US" sz="1600" dirty="0">
                          <a:latin typeface="Courier New" panose="02070309020205020404" pitchFamily="49" charset="0"/>
                          <a:cs typeface="Courier New" panose="02070309020205020404" pitchFamily="49" charset="0"/>
                        </a:rPr>
                        <a:t>1</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385601789"/>
                  </a:ext>
                </a:extLst>
              </a:tr>
              <a:tr h="370840">
                <a:tc>
                  <a:txBody>
                    <a:bodyPr/>
                    <a:lstStyle/>
                    <a:p>
                      <a:r>
                        <a:rPr lang="en-US" sz="1600" dirty="0">
                          <a:latin typeface="Courier New" panose="02070309020205020404" pitchFamily="49" charset="0"/>
                          <a:cs typeface="Courier New" panose="02070309020205020404" pitchFamily="49" charset="0"/>
                        </a:rPr>
                        <a:t>Key3</a:t>
                      </a:r>
                    </a:p>
                  </a:txBody>
                  <a:tcPr/>
                </a:tc>
                <a:tc>
                  <a:txBody>
                    <a:bodyPr/>
                    <a:lstStyle/>
                    <a:p>
                      <a:pPr algn="ctr"/>
                      <a:r>
                        <a:rPr lang="en-US" sz="1600" dirty="0">
                          <a:latin typeface="Courier New" panose="02070309020205020404" pitchFamily="49" charset="0"/>
                          <a:cs typeface="Courier New" panose="02070309020205020404" pitchFamily="49" charset="0"/>
                        </a:rPr>
                        <a:t>4</a:t>
                      </a:r>
                    </a:p>
                  </a:txBody>
                  <a:tcPr/>
                </a:tc>
                <a:tc>
                  <a:txBody>
                    <a:bodyPr/>
                    <a:lstStyle/>
                    <a:p>
                      <a:pPr algn="ctr"/>
                      <a:r>
                        <a:rPr lang="en-US" sz="1600" dirty="0">
                          <a:latin typeface="Courier New" panose="02070309020205020404" pitchFamily="49" charset="0"/>
                          <a:cs typeface="Courier New" panose="02070309020205020404" pitchFamily="49" charset="0"/>
                        </a:rPr>
                        <a:t>2</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tc>
                  <a:txBody>
                    <a:bodyPr/>
                    <a:lstStyle/>
                    <a:p>
                      <a:pPr algn="ctr"/>
                      <a:endParaRPr lang="en-US" sz="160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3511664832"/>
                  </a:ext>
                </a:extLst>
              </a:tr>
              <a:tr h="370840">
                <a:tc>
                  <a:txBody>
                    <a:bodyPr/>
                    <a:lstStyle/>
                    <a:p>
                      <a:r>
                        <a:rPr lang="en-US" sz="1600" dirty="0">
                          <a:latin typeface="Courier New" panose="02070309020205020404" pitchFamily="49" charset="0"/>
                          <a:cs typeface="Courier New" panose="02070309020205020404" pitchFamily="49" charset="0"/>
                        </a:rPr>
                        <a:t>Key4</a:t>
                      </a:r>
                    </a:p>
                  </a:txBody>
                  <a:tcPr/>
                </a:tc>
                <a:tc>
                  <a:txBody>
                    <a:bodyPr/>
                    <a:lstStyle/>
                    <a:p>
                      <a:pPr algn="ctr"/>
                      <a:r>
                        <a:rPr lang="en-US" sz="1600" dirty="0">
                          <a:latin typeface="Courier New" panose="02070309020205020404" pitchFamily="49" charset="0"/>
                          <a:cs typeface="Courier New" panose="02070309020205020404" pitchFamily="49" charset="0"/>
                        </a:rPr>
                        <a:t>3</a:t>
                      </a:r>
                    </a:p>
                  </a:txBody>
                  <a:tcPr/>
                </a:tc>
                <a:tc>
                  <a:txBody>
                    <a:bodyPr/>
                    <a:lstStyle/>
                    <a:p>
                      <a:pPr algn="ctr"/>
                      <a:r>
                        <a:rPr lang="en-US" sz="1600" dirty="0">
                          <a:latin typeface="Courier New" panose="02070309020205020404" pitchFamily="49" charset="0"/>
                          <a:cs typeface="Courier New" panose="02070309020205020404" pitchFamily="49" charset="0"/>
                        </a:rPr>
                        <a:t>10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endParaRPr lang="en-US" sz="16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4090850466"/>
                  </a:ext>
                </a:extLst>
              </a:tr>
              <a:tr h="370840">
                <a:tc>
                  <a:txBody>
                    <a:bodyPr/>
                    <a:lstStyle/>
                    <a:p>
                      <a:r>
                        <a:rPr lang="en-US" sz="1600" dirty="0">
                          <a:latin typeface="Courier New" panose="02070309020205020404" pitchFamily="49" charset="0"/>
                          <a:cs typeface="Courier New" panose="02070309020205020404" pitchFamily="49" charset="0"/>
                        </a:rPr>
                        <a:t>Key5</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7</a:t>
                      </a:r>
                    </a:p>
                  </a:txBody>
                  <a:tcPr/>
                </a:tc>
                <a:tc>
                  <a:txBody>
                    <a:bodyPr/>
                    <a:lstStyle/>
                    <a:p>
                      <a:pPr algn="ctr"/>
                      <a:r>
                        <a:rPr lang="en-US" sz="1600" dirty="0">
                          <a:latin typeface="Courier New" panose="02070309020205020404" pitchFamily="49" charset="0"/>
                          <a:cs typeface="Courier New" panose="02070309020205020404" pitchFamily="49" charset="0"/>
                        </a:rPr>
                        <a:t>5</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tc>
                  <a:txBody>
                    <a:bodyPr/>
                    <a:lstStyle/>
                    <a:p>
                      <a:pPr algn="ctr"/>
                      <a:r>
                        <a:rPr lang="en-US" sz="1600" dirty="0">
                          <a:latin typeface="Courier New" panose="02070309020205020404" pitchFamily="49" charset="0"/>
                          <a:cs typeface="Courier New" panose="02070309020205020404" pitchFamily="49" charset="0"/>
                        </a:rPr>
                        <a:t>0</a:t>
                      </a:r>
                    </a:p>
                  </a:txBody>
                  <a:tcPr/>
                </a:tc>
                <a:extLst>
                  <a:ext uri="{0D108BD9-81ED-4DB2-BD59-A6C34878D82A}">
                    <a16:rowId xmlns:a16="http://schemas.microsoft.com/office/drawing/2014/main" val="1514118632"/>
                  </a:ext>
                </a:extLst>
              </a:tr>
            </a:tbl>
          </a:graphicData>
        </a:graphic>
      </p:graphicFrame>
    </p:spTree>
    <p:extLst>
      <p:ext uri="{BB962C8B-B14F-4D97-AF65-F5344CB8AC3E}">
        <p14:creationId xmlns:p14="http://schemas.microsoft.com/office/powerpoint/2010/main" val="3405637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FC52-C4C4-F03F-38BD-0D7590D7F2B1}"/>
              </a:ext>
            </a:extLst>
          </p:cNvPr>
          <p:cNvSpPr>
            <a:spLocks noGrp="1"/>
          </p:cNvSpPr>
          <p:nvPr>
            <p:ph type="title"/>
          </p:nvPr>
        </p:nvSpPr>
        <p:spPr/>
        <p:txBody>
          <a:bodyPr/>
          <a:lstStyle/>
          <a:p>
            <a:r>
              <a:rPr lang="en-US" dirty="0"/>
              <a:t>Workflow</a:t>
            </a:r>
          </a:p>
        </p:txBody>
      </p:sp>
      <p:sp>
        <p:nvSpPr>
          <p:cNvPr id="4" name="TextBox 3">
            <a:extLst>
              <a:ext uri="{FF2B5EF4-FFF2-40B4-BE49-F238E27FC236}">
                <a16:creationId xmlns:a16="http://schemas.microsoft.com/office/drawing/2014/main" id="{108F5766-4763-E203-84F0-815B310540AF}"/>
              </a:ext>
            </a:extLst>
          </p:cNvPr>
          <p:cNvSpPr txBox="1"/>
          <p:nvPr/>
        </p:nvSpPr>
        <p:spPr>
          <a:xfrm>
            <a:off x="456557" y="1370767"/>
            <a:ext cx="3790589" cy="369332"/>
          </a:xfrm>
          <a:prstGeom prst="rect">
            <a:avLst/>
          </a:prstGeom>
          <a:noFill/>
          <a:ln>
            <a:solidFill>
              <a:schemeClr val="tx1"/>
            </a:solidFill>
          </a:ln>
        </p:spPr>
        <p:txBody>
          <a:bodyPr wrap="none" rtlCol="0">
            <a:spAutoFit/>
          </a:bodyPr>
          <a:lstStyle/>
          <a:p>
            <a:r>
              <a:rPr lang="en-US" dirty="0"/>
              <a:t>Load matrix (bottom-left or top right)</a:t>
            </a:r>
          </a:p>
        </p:txBody>
      </p:sp>
      <p:sp>
        <p:nvSpPr>
          <p:cNvPr id="5" name="TextBox 4">
            <a:extLst>
              <a:ext uri="{FF2B5EF4-FFF2-40B4-BE49-F238E27FC236}">
                <a16:creationId xmlns:a16="http://schemas.microsoft.com/office/drawing/2014/main" id="{C46ABB85-D37C-4483-41DC-FF05E2CE2DBA}"/>
              </a:ext>
            </a:extLst>
          </p:cNvPr>
          <p:cNvSpPr txBox="1"/>
          <p:nvPr/>
        </p:nvSpPr>
        <p:spPr>
          <a:xfrm>
            <a:off x="838200" y="2016113"/>
            <a:ext cx="3027304" cy="369332"/>
          </a:xfrm>
          <a:prstGeom prst="rect">
            <a:avLst/>
          </a:prstGeom>
          <a:noFill/>
          <a:ln>
            <a:solidFill>
              <a:schemeClr val="tx1"/>
            </a:solidFill>
          </a:ln>
        </p:spPr>
        <p:txBody>
          <a:bodyPr wrap="none" rtlCol="0">
            <a:spAutoFit/>
          </a:bodyPr>
          <a:lstStyle/>
          <a:p>
            <a:r>
              <a:rPr lang="en-US" dirty="0"/>
              <a:t>Initiate Tree with first sample</a:t>
            </a:r>
          </a:p>
        </p:txBody>
      </p:sp>
      <p:sp>
        <p:nvSpPr>
          <p:cNvPr id="3" name="TextBox 2">
            <a:extLst>
              <a:ext uri="{FF2B5EF4-FFF2-40B4-BE49-F238E27FC236}">
                <a16:creationId xmlns:a16="http://schemas.microsoft.com/office/drawing/2014/main" id="{20CF2071-44A7-F961-1ABF-8CF52645E85E}"/>
              </a:ext>
            </a:extLst>
          </p:cNvPr>
          <p:cNvSpPr txBox="1"/>
          <p:nvPr/>
        </p:nvSpPr>
        <p:spPr>
          <a:xfrm>
            <a:off x="1058836" y="2661459"/>
            <a:ext cx="2586029" cy="369332"/>
          </a:xfrm>
          <a:prstGeom prst="rect">
            <a:avLst/>
          </a:prstGeom>
          <a:noFill/>
          <a:ln>
            <a:solidFill>
              <a:schemeClr val="tx1"/>
            </a:solidFill>
          </a:ln>
        </p:spPr>
        <p:txBody>
          <a:bodyPr wrap="none" rtlCol="0">
            <a:spAutoFit/>
          </a:bodyPr>
          <a:lstStyle/>
          <a:p>
            <a:r>
              <a:rPr lang="en-US" dirty="0"/>
              <a:t>Add remaining samples:</a:t>
            </a:r>
          </a:p>
        </p:txBody>
      </p:sp>
      <p:sp>
        <p:nvSpPr>
          <p:cNvPr id="8" name="TextBox 7">
            <a:extLst>
              <a:ext uri="{FF2B5EF4-FFF2-40B4-BE49-F238E27FC236}">
                <a16:creationId xmlns:a16="http://schemas.microsoft.com/office/drawing/2014/main" id="{455943C0-CFC9-26E3-295A-E91880A118AE}"/>
              </a:ext>
            </a:extLst>
          </p:cNvPr>
          <p:cNvSpPr txBox="1"/>
          <p:nvPr/>
        </p:nvSpPr>
        <p:spPr>
          <a:xfrm>
            <a:off x="287870" y="3316881"/>
            <a:ext cx="4504267" cy="369332"/>
          </a:xfrm>
          <a:prstGeom prst="rect">
            <a:avLst/>
          </a:prstGeom>
          <a:noFill/>
          <a:ln>
            <a:solidFill>
              <a:schemeClr val="bg1">
                <a:lumMod val="85000"/>
              </a:schemeClr>
            </a:solidFill>
          </a:ln>
        </p:spPr>
        <p:txBody>
          <a:bodyPr wrap="square" rtlCol="0">
            <a:spAutoFit/>
          </a:bodyPr>
          <a:lstStyle/>
          <a:p>
            <a:pPr algn="ctr"/>
            <a:r>
              <a:rPr lang="en-US" dirty="0">
                <a:solidFill>
                  <a:schemeClr val="bg1">
                    <a:lumMod val="85000"/>
                  </a:schemeClr>
                </a:solidFill>
              </a:rPr>
              <a:t>Calculate Distance to Founder Profiles</a:t>
            </a:r>
          </a:p>
        </p:txBody>
      </p:sp>
      <p:sp>
        <p:nvSpPr>
          <p:cNvPr id="9" name="TextBox 8">
            <a:extLst>
              <a:ext uri="{FF2B5EF4-FFF2-40B4-BE49-F238E27FC236}">
                <a16:creationId xmlns:a16="http://schemas.microsoft.com/office/drawing/2014/main" id="{37389DE5-583F-818F-1118-6DED8CE183B2}"/>
              </a:ext>
            </a:extLst>
          </p:cNvPr>
          <p:cNvSpPr txBox="1"/>
          <p:nvPr/>
        </p:nvSpPr>
        <p:spPr>
          <a:xfrm>
            <a:off x="287870" y="3989274"/>
            <a:ext cx="4504267" cy="369332"/>
          </a:xfrm>
          <a:prstGeom prst="rect">
            <a:avLst/>
          </a:prstGeom>
          <a:noFill/>
          <a:ln>
            <a:solidFill>
              <a:schemeClr val="bg1">
                <a:lumMod val="85000"/>
              </a:schemeClr>
            </a:solidFill>
          </a:ln>
        </p:spPr>
        <p:txBody>
          <a:bodyPr wrap="square" rtlCol="0">
            <a:spAutoFit/>
          </a:bodyPr>
          <a:lstStyle/>
          <a:p>
            <a:pPr algn="ctr"/>
            <a:r>
              <a:rPr lang="en-US" dirty="0">
                <a:solidFill>
                  <a:schemeClr val="bg1">
                    <a:lumMod val="85000"/>
                  </a:schemeClr>
                </a:solidFill>
              </a:rPr>
              <a:t>Filter to founders within distance threshold*</a:t>
            </a:r>
          </a:p>
        </p:txBody>
      </p:sp>
      <p:sp>
        <p:nvSpPr>
          <p:cNvPr id="10" name="TextBox 9">
            <a:extLst>
              <a:ext uri="{FF2B5EF4-FFF2-40B4-BE49-F238E27FC236}">
                <a16:creationId xmlns:a16="http://schemas.microsoft.com/office/drawing/2014/main" id="{224D4A2F-8A09-C4BD-1D46-A8FA223EEE84}"/>
              </a:ext>
            </a:extLst>
          </p:cNvPr>
          <p:cNvSpPr txBox="1"/>
          <p:nvPr/>
        </p:nvSpPr>
        <p:spPr>
          <a:xfrm>
            <a:off x="5180424" y="3985318"/>
            <a:ext cx="2659767" cy="369332"/>
          </a:xfrm>
          <a:prstGeom prst="rect">
            <a:avLst/>
          </a:prstGeom>
          <a:noFill/>
          <a:ln>
            <a:solidFill>
              <a:schemeClr val="bg1">
                <a:lumMod val="85000"/>
              </a:schemeClr>
            </a:solidFill>
          </a:ln>
        </p:spPr>
        <p:txBody>
          <a:bodyPr wrap="square" rtlCol="0">
            <a:spAutoFit/>
          </a:bodyPr>
          <a:lstStyle/>
          <a:p>
            <a:r>
              <a:rPr lang="en-US" dirty="0">
                <a:solidFill>
                  <a:schemeClr val="bg1">
                    <a:lumMod val="85000"/>
                  </a:schemeClr>
                </a:solidFill>
              </a:rPr>
              <a:t>Single Founder Remains</a:t>
            </a:r>
          </a:p>
        </p:txBody>
      </p:sp>
      <p:sp>
        <p:nvSpPr>
          <p:cNvPr id="11" name="TextBox 10">
            <a:extLst>
              <a:ext uri="{FF2B5EF4-FFF2-40B4-BE49-F238E27FC236}">
                <a16:creationId xmlns:a16="http://schemas.microsoft.com/office/drawing/2014/main" id="{34E5E78F-A035-70FA-4F8E-BDDBE9E2B9F8}"/>
              </a:ext>
            </a:extLst>
          </p:cNvPr>
          <p:cNvSpPr txBox="1"/>
          <p:nvPr/>
        </p:nvSpPr>
        <p:spPr>
          <a:xfrm>
            <a:off x="5180424" y="4576446"/>
            <a:ext cx="2795176" cy="369332"/>
          </a:xfrm>
          <a:prstGeom prst="rect">
            <a:avLst/>
          </a:prstGeom>
          <a:noFill/>
          <a:ln>
            <a:solidFill>
              <a:schemeClr val="bg1">
                <a:lumMod val="85000"/>
              </a:schemeClr>
            </a:solidFill>
          </a:ln>
        </p:spPr>
        <p:txBody>
          <a:bodyPr wrap="square" rtlCol="0">
            <a:spAutoFit/>
          </a:bodyPr>
          <a:lstStyle/>
          <a:p>
            <a:r>
              <a:rPr lang="en-US" dirty="0">
                <a:solidFill>
                  <a:schemeClr val="bg1">
                    <a:lumMod val="85000"/>
                  </a:schemeClr>
                </a:solidFill>
              </a:rPr>
              <a:t>Multiple Founders Remain</a:t>
            </a:r>
          </a:p>
        </p:txBody>
      </p:sp>
      <p:sp>
        <p:nvSpPr>
          <p:cNvPr id="12" name="TextBox 11">
            <a:extLst>
              <a:ext uri="{FF2B5EF4-FFF2-40B4-BE49-F238E27FC236}">
                <a16:creationId xmlns:a16="http://schemas.microsoft.com/office/drawing/2014/main" id="{C642740C-7FB9-0283-1B3D-631D35C5592D}"/>
              </a:ext>
            </a:extLst>
          </p:cNvPr>
          <p:cNvSpPr txBox="1"/>
          <p:nvPr/>
        </p:nvSpPr>
        <p:spPr>
          <a:xfrm>
            <a:off x="5148882" y="6026009"/>
            <a:ext cx="2276386" cy="369332"/>
          </a:xfrm>
          <a:prstGeom prst="rect">
            <a:avLst/>
          </a:prstGeom>
          <a:noFill/>
          <a:ln>
            <a:solidFill>
              <a:schemeClr val="bg1">
                <a:lumMod val="85000"/>
              </a:schemeClr>
            </a:solidFill>
          </a:ln>
        </p:spPr>
        <p:txBody>
          <a:bodyPr wrap="square" rtlCol="0">
            <a:spAutoFit/>
          </a:bodyPr>
          <a:lstStyle/>
          <a:p>
            <a:r>
              <a:rPr lang="en-US" dirty="0">
                <a:solidFill>
                  <a:schemeClr val="bg1">
                    <a:lumMod val="85000"/>
                  </a:schemeClr>
                </a:solidFill>
              </a:rPr>
              <a:t>No Founder Remains</a:t>
            </a:r>
          </a:p>
        </p:txBody>
      </p:sp>
      <p:cxnSp>
        <p:nvCxnSpPr>
          <p:cNvPr id="15" name="Straight Arrow Connector 14">
            <a:extLst>
              <a:ext uri="{FF2B5EF4-FFF2-40B4-BE49-F238E27FC236}">
                <a16:creationId xmlns:a16="http://schemas.microsoft.com/office/drawing/2014/main" id="{79176AB4-280F-F9B9-EA5E-60A9122BF668}"/>
              </a:ext>
            </a:extLst>
          </p:cNvPr>
          <p:cNvCxnSpPr>
            <a:cxnSpLocks/>
            <a:stCxn id="8" idx="2"/>
            <a:endCxn id="9" idx="0"/>
          </p:cNvCxnSpPr>
          <p:nvPr/>
        </p:nvCxnSpPr>
        <p:spPr>
          <a:xfrm>
            <a:off x="2540004" y="3686213"/>
            <a:ext cx="0" cy="303061"/>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1CF5BC2-4FB8-508B-C173-79C583A6ABDD}"/>
              </a:ext>
            </a:extLst>
          </p:cNvPr>
          <p:cNvCxnSpPr>
            <a:cxnSpLocks/>
            <a:stCxn id="9" idx="3"/>
            <a:endCxn id="10" idx="1"/>
          </p:cNvCxnSpPr>
          <p:nvPr/>
        </p:nvCxnSpPr>
        <p:spPr>
          <a:xfrm flipV="1">
            <a:off x="4792137" y="4169984"/>
            <a:ext cx="388287" cy="3956"/>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23">
            <a:extLst>
              <a:ext uri="{FF2B5EF4-FFF2-40B4-BE49-F238E27FC236}">
                <a16:creationId xmlns:a16="http://schemas.microsoft.com/office/drawing/2014/main" id="{CD4245E4-4DB8-0351-5CEB-1B9D1E7AF454}"/>
              </a:ext>
            </a:extLst>
          </p:cNvPr>
          <p:cNvCxnSpPr>
            <a:cxnSpLocks/>
            <a:stCxn id="9" idx="3"/>
            <a:endCxn id="11" idx="1"/>
          </p:cNvCxnSpPr>
          <p:nvPr/>
        </p:nvCxnSpPr>
        <p:spPr>
          <a:xfrm>
            <a:off x="4792137" y="4173940"/>
            <a:ext cx="388287" cy="587172"/>
          </a:xfrm>
          <a:prstGeom prst="bentConnector3">
            <a:avLst>
              <a:gd name="adj1" fmla="val 50000"/>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23">
            <a:extLst>
              <a:ext uri="{FF2B5EF4-FFF2-40B4-BE49-F238E27FC236}">
                <a16:creationId xmlns:a16="http://schemas.microsoft.com/office/drawing/2014/main" id="{6F2094EE-E8A7-6603-5519-BE7171360155}"/>
              </a:ext>
            </a:extLst>
          </p:cNvPr>
          <p:cNvCxnSpPr>
            <a:cxnSpLocks/>
            <a:stCxn id="9" idx="3"/>
            <a:endCxn id="12" idx="1"/>
          </p:cNvCxnSpPr>
          <p:nvPr/>
        </p:nvCxnSpPr>
        <p:spPr>
          <a:xfrm>
            <a:off x="4792137" y="4173940"/>
            <a:ext cx="356745" cy="2036735"/>
          </a:xfrm>
          <a:prstGeom prst="bentConnector3">
            <a:avLst>
              <a:gd name="adj1" fmla="val 50000"/>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B8E44C7-AEE2-068F-10F2-E11D4113325B}"/>
              </a:ext>
            </a:extLst>
          </p:cNvPr>
          <p:cNvSpPr txBox="1"/>
          <p:nvPr/>
        </p:nvSpPr>
        <p:spPr>
          <a:xfrm>
            <a:off x="8326968" y="3980052"/>
            <a:ext cx="3282683" cy="369332"/>
          </a:xfrm>
          <a:prstGeom prst="rect">
            <a:avLst/>
          </a:prstGeom>
          <a:noFill/>
          <a:ln>
            <a:solidFill>
              <a:schemeClr val="bg1">
                <a:lumMod val="85000"/>
              </a:schemeClr>
            </a:solidFill>
          </a:ln>
        </p:spPr>
        <p:txBody>
          <a:bodyPr wrap="square" rtlCol="0">
            <a:spAutoFit/>
          </a:bodyPr>
          <a:lstStyle/>
          <a:p>
            <a:r>
              <a:rPr lang="en-US" dirty="0">
                <a:solidFill>
                  <a:schemeClr val="bg1">
                    <a:lumMod val="85000"/>
                  </a:schemeClr>
                </a:solidFill>
              </a:rPr>
              <a:t>Assign node’s “code” to sample</a:t>
            </a:r>
          </a:p>
        </p:txBody>
      </p:sp>
      <p:cxnSp>
        <p:nvCxnSpPr>
          <p:cNvPr id="20" name="Straight Arrow Connector 23">
            <a:extLst>
              <a:ext uri="{FF2B5EF4-FFF2-40B4-BE49-F238E27FC236}">
                <a16:creationId xmlns:a16="http://schemas.microsoft.com/office/drawing/2014/main" id="{2C69D64B-9034-41D8-3B47-57C66C618302}"/>
              </a:ext>
            </a:extLst>
          </p:cNvPr>
          <p:cNvCxnSpPr>
            <a:cxnSpLocks/>
            <a:stCxn id="10" idx="3"/>
            <a:endCxn id="19" idx="1"/>
          </p:cNvCxnSpPr>
          <p:nvPr/>
        </p:nvCxnSpPr>
        <p:spPr>
          <a:xfrm flipV="1">
            <a:off x="7840191" y="4164718"/>
            <a:ext cx="486777" cy="5266"/>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3">
            <a:extLst>
              <a:ext uri="{FF2B5EF4-FFF2-40B4-BE49-F238E27FC236}">
                <a16:creationId xmlns:a16="http://schemas.microsoft.com/office/drawing/2014/main" id="{6DFC1BFE-3863-5E57-8383-668CFAF86D18}"/>
              </a:ext>
            </a:extLst>
          </p:cNvPr>
          <p:cNvCxnSpPr>
            <a:cxnSpLocks/>
            <a:stCxn id="19" idx="3"/>
            <a:endCxn id="8" idx="3"/>
          </p:cNvCxnSpPr>
          <p:nvPr/>
        </p:nvCxnSpPr>
        <p:spPr>
          <a:xfrm flipH="1" flipV="1">
            <a:off x="4792137" y="3501547"/>
            <a:ext cx="6817514" cy="663171"/>
          </a:xfrm>
          <a:prstGeom prst="bentConnector3">
            <a:avLst>
              <a:gd name="adj1" fmla="val -7079"/>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001E4A3-8148-B67E-ACE2-59D2DB3A6950}"/>
              </a:ext>
            </a:extLst>
          </p:cNvPr>
          <p:cNvSpPr txBox="1"/>
          <p:nvPr/>
        </p:nvSpPr>
        <p:spPr>
          <a:xfrm>
            <a:off x="6778390" y="5053560"/>
            <a:ext cx="5083409" cy="923330"/>
          </a:xfrm>
          <a:prstGeom prst="rect">
            <a:avLst/>
          </a:prstGeom>
          <a:noFill/>
          <a:ln>
            <a:solidFill>
              <a:schemeClr val="bg1">
                <a:lumMod val="85000"/>
              </a:schemeClr>
            </a:solidFill>
          </a:ln>
        </p:spPr>
        <p:txBody>
          <a:bodyPr wrap="square" rtlCol="0">
            <a:spAutoFit/>
          </a:bodyPr>
          <a:lstStyle/>
          <a:p>
            <a:r>
              <a:rPr lang="en-US" dirty="0">
                <a:solidFill>
                  <a:schemeClr val="bg1">
                    <a:lumMod val="85000"/>
                  </a:schemeClr>
                </a:solidFill>
              </a:rPr>
              <a:t>Create new numbered node,</a:t>
            </a:r>
          </a:p>
          <a:p>
            <a:r>
              <a:rPr lang="en-US" dirty="0">
                <a:solidFill>
                  <a:schemeClr val="bg1">
                    <a:lumMod val="85000"/>
                  </a:schemeClr>
                </a:solidFill>
              </a:rPr>
              <a:t>Assign new node’s code to sample,</a:t>
            </a:r>
          </a:p>
          <a:p>
            <a:r>
              <a:rPr lang="en-US" dirty="0">
                <a:solidFill>
                  <a:schemeClr val="bg1">
                    <a:lumMod val="85000"/>
                  </a:schemeClr>
                </a:solidFill>
              </a:rPr>
              <a:t>Add other nodes’ samples to new numbered node</a:t>
            </a:r>
          </a:p>
        </p:txBody>
      </p:sp>
      <p:cxnSp>
        <p:nvCxnSpPr>
          <p:cNvPr id="23" name="Straight Arrow Connector 23">
            <a:extLst>
              <a:ext uri="{FF2B5EF4-FFF2-40B4-BE49-F238E27FC236}">
                <a16:creationId xmlns:a16="http://schemas.microsoft.com/office/drawing/2014/main" id="{6E0DB41A-FF10-D597-D722-E81BC919FEE0}"/>
              </a:ext>
            </a:extLst>
          </p:cNvPr>
          <p:cNvCxnSpPr>
            <a:cxnSpLocks/>
            <a:stCxn id="11" idx="2"/>
            <a:endCxn id="22" idx="1"/>
          </p:cNvCxnSpPr>
          <p:nvPr/>
        </p:nvCxnSpPr>
        <p:spPr>
          <a:xfrm rot="16200000" flipH="1">
            <a:off x="6393478" y="5130312"/>
            <a:ext cx="569447" cy="200378"/>
          </a:xfrm>
          <a:prstGeom prst="bentConnector2">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BF2AE65-59DD-96BF-2981-C22CC7FF47A4}"/>
              </a:ext>
            </a:extLst>
          </p:cNvPr>
          <p:cNvCxnSpPr>
            <a:cxnSpLocks/>
            <a:stCxn id="12" idx="2"/>
            <a:endCxn id="25" idx="1"/>
          </p:cNvCxnSpPr>
          <p:nvPr/>
        </p:nvCxnSpPr>
        <p:spPr>
          <a:xfrm rot="16200000" flipH="1">
            <a:off x="6415841" y="6266575"/>
            <a:ext cx="233785" cy="491316"/>
          </a:xfrm>
          <a:prstGeom prst="bentConnector2">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474AC14-115A-749C-ED7D-1F86432C5001}"/>
              </a:ext>
            </a:extLst>
          </p:cNvPr>
          <p:cNvSpPr txBox="1"/>
          <p:nvPr/>
        </p:nvSpPr>
        <p:spPr>
          <a:xfrm>
            <a:off x="6778391" y="6444460"/>
            <a:ext cx="5321533" cy="369332"/>
          </a:xfrm>
          <a:prstGeom prst="rect">
            <a:avLst/>
          </a:prstGeom>
          <a:noFill/>
          <a:ln>
            <a:solidFill>
              <a:schemeClr val="bg1">
                <a:lumMod val="85000"/>
              </a:schemeClr>
            </a:solidFill>
          </a:ln>
        </p:spPr>
        <p:txBody>
          <a:bodyPr wrap="square" rtlCol="0">
            <a:spAutoFit/>
          </a:bodyPr>
          <a:lstStyle/>
          <a:p>
            <a:r>
              <a:rPr lang="en-US" dirty="0">
                <a:solidFill>
                  <a:schemeClr val="bg1">
                    <a:lumMod val="85000"/>
                  </a:schemeClr>
                </a:solidFill>
              </a:rPr>
              <a:t>Create new numbered node with sample as founder</a:t>
            </a:r>
          </a:p>
        </p:txBody>
      </p:sp>
      <p:cxnSp>
        <p:nvCxnSpPr>
          <p:cNvPr id="26" name="Straight Arrow Connector 23">
            <a:extLst>
              <a:ext uri="{FF2B5EF4-FFF2-40B4-BE49-F238E27FC236}">
                <a16:creationId xmlns:a16="http://schemas.microsoft.com/office/drawing/2014/main" id="{FF0B03F3-5BD4-E7E9-5E27-BBC73A57B6FA}"/>
              </a:ext>
            </a:extLst>
          </p:cNvPr>
          <p:cNvCxnSpPr>
            <a:cxnSpLocks/>
            <a:stCxn id="22" idx="3"/>
            <a:endCxn id="8" idx="3"/>
          </p:cNvCxnSpPr>
          <p:nvPr/>
        </p:nvCxnSpPr>
        <p:spPr>
          <a:xfrm flipH="1" flipV="1">
            <a:off x="4792137" y="3501547"/>
            <a:ext cx="7069662" cy="2013678"/>
          </a:xfrm>
          <a:prstGeom prst="bentConnector3">
            <a:avLst>
              <a:gd name="adj1" fmla="val -3234"/>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006E0B3-F6EE-E0F7-9F44-CDB17BE1AA0E}"/>
              </a:ext>
            </a:extLst>
          </p:cNvPr>
          <p:cNvSpPr txBox="1"/>
          <p:nvPr/>
        </p:nvSpPr>
        <p:spPr>
          <a:xfrm>
            <a:off x="5148882" y="3472478"/>
            <a:ext cx="6023508" cy="369332"/>
          </a:xfrm>
          <a:prstGeom prst="rect">
            <a:avLst/>
          </a:prstGeom>
          <a:noFill/>
          <a:ln>
            <a:solidFill>
              <a:schemeClr val="bg1">
                <a:lumMod val="85000"/>
              </a:schemeClr>
            </a:solidFill>
          </a:ln>
        </p:spPr>
        <p:txBody>
          <a:bodyPr wrap="none" rtlCol="0">
            <a:spAutoFit/>
          </a:bodyPr>
          <a:lstStyle/>
          <a:p>
            <a:r>
              <a:rPr lang="en-US" dirty="0">
                <a:solidFill>
                  <a:schemeClr val="bg1">
                    <a:lumMod val="85000"/>
                  </a:schemeClr>
                </a:solidFill>
              </a:rPr>
              <a:t>Repeat with “children” nodes using next distance threshold</a:t>
            </a:r>
          </a:p>
        </p:txBody>
      </p:sp>
      <p:cxnSp>
        <p:nvCxnSpPr>
          <p:cNvPr id="68" name="Straight Arrow Connector 67">
            <a:extLst>
              <a:ext uri="{FF2B5EF4-FFF2-40B4-BE49-F238E27FC236}">
                <a16:creationId xmlns:a16="http://schemas.microsoft.com/office/drawing/2014/main" id="{C2E5FD6B-E9AF-F370-C444-C8BA506D5462}"/>
              </a:ext>
            </a:extLst>
          </p:cNvPr>
          <p:cNvCxnSpPr>
            <a:cxnSpLocks/>
            <a:stCxn id="4" idx="2"/>
            <a:endCxn id="5" idx="0"/>
          </p:cNvCxnSpPr>
          <p:nvPr/>
        </p:nvCxnSpPr>
        <p:spPr>
          <a:xfrm>
            <a:off x="2351852" y="1740099"/>
            <a:ext cx="0"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230AC37-1F6B-4326-3EBA-94D483269108}"/>
              </a:ext>
            </a:extLst>
          </p:cNvPr>
          <p:cNvCxnSpPr>
            <a:cxnSpLocks/>
            <a:stCxn id="5" idx="2"/>
            <a:endCxn id="3" idx="0"/>
          </p:cNvCxnSpPr>
          <p:nvPr/>
        </p:nvCxnSpPr>
        <p:spPr>
          <a:xfrm flipH="1">
            <a:off x="2351851" y="2385445"/>
            <a:ext cx="1"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B41B2A9-02AF-D43E-D60D-0E35F9DA89AB}"/>
              </a:ext>
            </a:extLst>
          </p:cNvPr>
          <p:cNvSpPr/>
          <p:nvPr/>
        </p:nvSpPr>
        <p:spPr>
          <a:xfrm>
            <a:off x="127000" y="3099041"/>
            <a:ext cx="12064999" cy="3758959"/>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85000"/>
                </a:schemeClr>
              </a:solidFill>
            </a:endParaRPr>
          </a:p>
        </p:txBody>
      </p:sp>
      <p:cxnSp>
        <p:nvCxnSpPr>
          <p:cNvPr id="84" name="Straight Arrow Connector 83">
            <a:extLst>
              <a:ext uri="{FF2B5EF4-FFF2-40B4-BE49-F238E27FC236}">
                <a16:creationId xmlns:a16="http://schemas.microsoft.com/office/drawing/2014/main" id="{4429B29D-7BEC-FCF3-0C6F-1CB58E46B101}"/>
              </a:ext>
            </a:extLst>
          </p:cNvPr>
          <p:cNvCxnSpPr>
            <a:cxnSpLocks/>
            <a:stCxn id="3" idx="3"/>
            <a:endCxn id="82" idx="0"/>
          </p:cNvCxnSpPr>
          <p:nvPr/>
        </p:nvCxnSpPr>
        <p:spPr>
          <a:xfrm>
            <a:off x="3644865" y="2846125"/>
            <a:ext cx="2514635" cy="252916"/>
          </a:xfrm>
          <a:prstGeom prst="bentConnector2">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DACF772-DE18-C1BB-74AD-9C257F3F5474}"/>
              </a:ext>
            </a:extLst>
          </p:cNvPr>
          <p:cNvSpPr txBox="1"/>
          <p:nvPr/>
        </p:nvSpPr>
        <p:spPr>
          <a:xfrm>
            <a:off x="126999" y="6501700"/>
            <a:ext cx="4821961" cy="338554"/>
          </a:xfrm>
          <a:prstGeom prst="rect">
            <a:avLst/>
          </a:prstGeom>
          <a:noFill/>
          <a:ln>
            <a:solidFill>
              <a:schemeClr val="bg1">
                <a:lumMod val="85000"/>
              </a:schemeClr>
            </a:solidFill>
          </a:ln>
        </p:spPr>
        <p:txBody>
          <a:bodyPr wrap="none" rtlCol="0">
            <a:spAutoFit/>
          </a:bodyPr>
          <a:lstStyle/>
          <a:p>
            <a:r>
              <a:rPr lang="en-US" sz="1600" dirty="0">
                <a:solidFill>
                  <a:schemeClr val="bg1">
                    <a:lumMod val="85000"/>
                  </a:schemeClr>
                </a:solidFill>
              </a:rPr>
              <a:t>*threshold is buffered by maximum internal distance</a:t>
            </a:r>
          </a:p>
        </p:txBody>
      </p:sp>
      <p:sp>
        <p:nvSpPr>
          <p:cNvPr id="6" name="TextBox 5">
            <a:extLst>
              <a:ext uri="{FF2B5EF4-FFF2-40B4-BE49-F238E27FC236}">
                <a16:creationId xmlns:a16="http://schemas.microsoft.com/office/drawing/2014/main" id="{CDC3C785-15C6-6D58-3A17-A9E8D05F5973}"/>
              </a:ext>
            </a:extLst>
          </p:cNvPr>
          <p:cNvSpPr txBox="1"/>
          <p:nvPr/>
        </p:nvSpPr>
        <p:spPr>
          <a:xfrm>
            <a:off x="6159499" y="234667"/>
            <a:ext cx="5246821" cy="2677656"/>
          </a:xfrm>
          <a:prstGeom prst="rect">
            <a:avLst/>
          </a:prstGeom>
          <a:noFill/>
        </p:spPr>
        <p:txBody>
          <a:bodyPr wrap="none" rtlCol="0">
            <a:spAutoFit/>
          </a:bodyPr>
          <a:lstStyle/>
          <a:p>
            <a:pPr defTabSz="457200"/>
            <a:r>
              <a:rPr lang="en-US" sz="1400" dirty="0"/>
              <a:t>{1: {</a:t>
            </a:r>
          </a:p>
          <a:p>
            <a:pPr defTabSz="457200"/>
            <a:r>
              <a:rPr lang="en-US" sz="1400" dirty="0"/>
              <a:t>founder: Key1,	distance: 0,</a:t>
            </a:r>
          </a:p>
          <a:p>
            <a:pPr defTabSz="457200"/>
            <a:r>
              <a:rPr lang="en-US" sz="1400" dirty="0"/>
              <a:t>children: {</a:t>
            </a:r>
          </a:p>
          <a:p>
            <a:pPr defTabSz="457200"/>
            <a:r>
              <a:rPr lang="en-US" sz="1400" dirty="0"/>
              <a:t>		1.1: {</a:t>
            </a:r>
          </a:p>
          <a:p>
            <a:pPr defTabSz="457200"/>
            <a:r>
              <a:rPr lang="en-US" sz="1400" dirty="0"/>
              <a:t>		founder: Key1,	distance: 0,</a:t>
            </a:r>
          </a:p>
          <a:p>
            <a:pPr defTabSz="457200"/>
            <a:r>
              <a:rPr lang="en-US" sz="1400" dirty="0"/>
              <a:t>		children: {</a:t>
            </a:r>
          </a:p>
          <a:p>
            <a:pPr defTabSz="457200"/>
            <a:r>
              <a:rPr lang="en-US" sz="1400" dirty="0"/>
              <a:t>				1.1.1: {</a:t>
            </a:r>
          </a:p>
          <a:p>
            <a:pPr defTabSz="457200"/>
            <a:r>
              <a:rPr lang="en-US" sz="1400" dirty="0"/>
              <a:t>				founder: Key1,	distance: 0,</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p:txBody>
      </p:sp>
      <p:sp>
        <p:nvSpPr>
          <p:cNvPr id="7" name="TextBox 6">
            <a:extLst>
              <a:ext uri="{FF2B5EF4-FFF2-40B4-BE49-F238E27FC236}">
                <a16:creationId xmlns:a16="http://schemas.microsoft.com/office/drawing/2014/main" id="{0E8A247B-5A0F-879B-641B-F5C8891B99B2}"/>
              </a:ext>
            </a:extLst>
          </p:cNvPr>
          <p:cNvSpPr txBox="1"/>
          <p:nvPr/>
        </p:nvSpPr>
        <p:spPr>
          <a:xfrm>
            <a:off x="6132909" y="6831"/>
            <a:ext cx="3835400" cy="369332"/>
          </a:xfrm>
          <a:prstGeom prst="rect">
            <a:avLst/>
          </a:prstGeom>
          <a:noFill/>
        </p:spPr>
        <p:txBody>
          <a:bodyPr wrap="square" rtlCol="0">
            <a:spAutoFit/>
          </a:bodyPr>
          <a:lstStyle/>
          <a:p>
            <a:pPr defTabSz="457200"/>
            <a:r>
              <a:rPr lang="en-US" dirty="0"/>
              <a:t>10		5		2		0</a:t>
            </a:r>
          </a:p>
        </p:txBody>
      </p:sp>
    </p:spTree>
    <p:extLst>
      <p:ext uri="{BB962C8B-B14F-4D97-AF65-F5344CB8AC3E}">
        <p14:creationId xmlns:p14="http://schemas.microsoft.com/office/powerpoint/2010/main" val="215825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FC52-C4C4-F03F-38BD-0D7590D7F2B1}"/>
              </a:ext>
            </a:extLst>
          </p:cNvPr>
          <p:cNvSpPr>
            <a:spLocks noGrp="1"/>
          </p:cNvSpPr>
          <p:nvPr>
            <p:ph type="title"/>
          </p:nvPr>
        </p:nvSpPr>
        <p:spPr/>
        <p:txBody>
          <a:bodyPr/>
          <a:lstStyle/>
          <a:p>
            <a:r>
              <a:rPr lang="en-US" dirty="0"/>
              <a:t>Workflow</a:t>
            </a:r>
          </a:p>
        </p:txBody>
      </p:sp>
      <p:sp>
        <p:nvSpPr>
          <p:cNvPr id="4" name="TextBox 3">
            <a:extLst>
              <a:ext uri="{FF2B5EF4-FFF2-40B4-BE49-F238E27FC236}">
                <a16:creationId xmlns:a16="http://schemas.microsoft.com/office/drawing/2014/main" id="{108F5766-4763-E203-84F0-815B310540AF}"/>
              </a:ext>
            </a:extLst>
          </p:cNvPr>
          <p:cNvSpPr txBox="1"/>
          <p:nvPr/>
        </p:nvSpPr>
        <p:spPr>
          <a:xfrm>
            <a:off x="456557" y="1370767"/>
            <a:ext cx="3790589" cy="369332"/>
          </a:xfrm>
          <a:prstGeom prst="rect">
            <a:avLst/>
          </a:prstGeom>
          <a:noFill/>
          <a:ln>
            <a:solidFill>
              <a:schemeClr val="tx1"/>
            </a:solidFill>
          </a:ln>
        </p:spPr>
        <p:txBody>
          <a:bodyPr wrap="none" rtlCol="0">
            <a:spAutoFit/>
          </a:bodyPr>
          <a:lstStyle/>
          <a:p>
            <a:r>
              <a:rPr lang="en-US" dirty="0"/>
              <a:t>Load matrix (bottom-left or top right)</a:t>
            </a:r>
          </a:p>
        </p:txBody>
      </p:sp>
      <p:sp>
        <p:nvSpPr>
          <p:cNvPr id="5" name="TextBox 4">
            <a:extLst>
              <a:ext uri="{FF2B5EF4-FFF2-40B4-BE49-F238E27FC236}">
                <a16:creationId xmlns:a16="http://schemas.microsoft.com/office/drawing/2014/main" id="{C46ABB85-D37C-4483-41DC-FF05E2CE2DBA}"/>
              </a:ext>
            </a:extLst>
          </p:cNvPr>
          <p:cNvSpPr txBox="1"/>
          <p:nvPr/>
        </p:nvSpPr>
        <p:spPr>
          <a:xfrm>
            <a:off x="838200" y="2016113"/>
            <a:ext cx="3027304" cy="369332"/>
          </a:xfrm>
          <a:prstGeom prst="rect">
            <a:avLst/>
          </a:prstGeom>
          <a:noFill/>
          <a:ln>
            <a:solidFill>
              <a:schemeClr val="tx1"/>
            </a:solidFill>
          </a:ln>
        </p:spPr>
        <p:txBody>
          <a:bodyPr wrap="none" rtlCol="0">
            <a:spAutoFit/>
          </a:bodyPr>
          <a:lstStyle/>
          <a:p>
            <a:r>
              <a:rPr lang="en-US" dirty="0"/>
              <a:t>Initiate Tree with first sample</a:t>
            </a:r>
          </a:p>
        </p:txBody>
      </p:sp>
      <p:sp>
        <p:nvSpPr>
          <p:cNvPr id="3" name="TextBox 2">
            <a:extLst>
              <a:ext uri="{FF2B5EF4-FFF2-40B4-BE49-F238E27FC236}">
                <a16:creationId xmlns:a16="http://schemas.microsoft.com/office/drawing/2014/main" id="{20CF2071-44A7-F961-1ABF-8CF52645E85E}"/>
              </a:ext>
            </a:extLst>
          </p:cNvPr>
          <p:cNvSpPr txBox="1"/>
          <p:nvPr/>
        </p:nvSpPr>
        <p:spPr>
          <a:xfrm>
            <a:off x="1058836" y="2661459"/>
            <a:ext cx="2586029" cy="369332"/>
          </a:xfrm>
          <a:prstGeom prst="rect">
            <a:avLst/>
          </a:prstGeom>
          <a:noFill/>
          <a:ln>
            <a:solidFill>
              <a:schemeClr val="tx1"/>
            </a:solidFill>
          </a:ln>
        </p:spPr>
        <p:txBody>
          <a:bodyPr wrap="none" rtlCol="0">
            <a:spAutoFit/>
          </a:bodyPr>
          <a:lstStyle/>
          <a:p>
            <a:r>
              <a:rPr lang="en-US" dirty="0"/>
              <a:t>Add remaining samples:</a:t>
            </a:r>
          </a:p>
        </p:txBody>
      </p:sp>
      <p:sp>
        <p:nvSpPr>
          <p:cNvPr id="8" name="TextBox 7">
            <a:extLst>
              <a:ext uri="{FF2B5EF4-FFF2-40B4-BE49-F238E27FC236}">
                <a16:creationId xmlns:a16="http://schemas.microsoft.com/office/drawing/2014/main" id="{455943C0-CFC9-26E3-295A-E91880A118AE}"/>
              </a:ext>
            </a:extLst>
          </p:cNvPr>
          <p:cNvSpPr txBox="1"/>
          <p:nvPr/>
        </p:nvSpPr>
        <p:spPr>
          <a:xfrm>
            <a:off x="287870" y="3316881"/>
            <a:ext cx="4504267" cy="369332"/>
          </a:xfrm>
          <a:prstGeom prst="rect">
            <a:avLst/>
          </a:prstGeom>
          <a:noFill/>
          <a:ln>
            <a:solidFill>
              <a:schemeClr val="tx1"/>
            </a:solidFill>
          </a:ln>
        </p:spPr>
        <p:txBody>
          <a:bodyPr wrap="square" rtlCol="0">
            <a:spAutoFit/>
          </a:bodyPr>
          <a:lstStyle/>
          <a:p>
            <a:pPr algn="ctr"/>
            <a:r>
              <a:rPr lang="en-US" b="1" dirty="0"/>
              <a:t>Calculate Distance to Founder Profiles</a:t>
            </a:r>
          </a:p>
        </p:txBody>
      </p:sp>
      <p:sp>
        <p:nvSpPr>
          <p:cNvPr id="9" name="TextBox 8">
            <a:extLst>
              <a:ext uri="{FF2B5EF4-FFF2-40B4-BE49-F238E27FC236}">
                <a16:creationId xmlns:a16="http://schemas.microsoft.com/office/drawing/2014/main" id="{37389DE5-583F-818F-1118-6DED8CE183B2}"/>
              </a:ext>
            </a:extLst>
          </p:cNvPr>
          <p:cNvSpPr txBox="1"/>
          <p:nvPr/>
        </p:nvSpPr>
        <p:spPr>
          <a:xfrm>
            <a:off x="287870" y="3989274"/>
            <a:ext cx="4504267" cy="369332"/>
          </a:xfrm>
          <a:prstGeom prst="rect">
            <a:avLst/>
          </a:prstGeom>
          <a:noFill/>
          <a:ln>
            <a:solidFill>
              <a:schemeClr val="tx1"/>
            </a:solidFill>
          </a:ln>
        </p:spPr>
        <p:txBody>
          <a:bodyPr wrap="square" rtlCol="0">
            <a:spAutoFit/>
          </a:bodyPr>
          <a:lstStyle/>
          <a:p>
            <a:pPr algn="ctr"/>
            <a:r>
              <a:rPr lang="en-US" dirty="0"/>
              <a:t>Filter to founders within distance threshold*</a:t>
            </a:r>
          </a:p>
        </p:txBody>
      </p:sp>
      <p:sp>
        <p:nvSpPr>
          <p:cNvPr id="10" name="TextBox 9">
            <a:extLst>
              <a:ext uri="{FF2B5EF4-FFF2-40B4-BE49-F238E27FC236}">
                <a16:creationId xmlns:a16="http://schemas.microsoft.com/office/drawing/2014/main" id="{224D4A2F-8A09-C4BD-1D46-A8FA223EEE84}"/>
              </a:ext>
            </a:extLst>
          </p:cNvPr>
          <p:cNvSpPr txBox="1"/>
          <p:nvPr/>
        </p:nvSpPr>
        <p:spPr>
          <a:xfrm>
            <a:off x="5180424" y="3985318"/>
            <a:ext cx="2659767" cy="369332"/>
          </a:xfrm>
          <a:prstGeom prst="rect">
            <a:avLst/>
          </a:prstGeom>
          <a:noFill/>
          <a:ln>
            <a:solidFill>
              <a:schemeClr val="tx1"/>
            </a:solidFill>
          </a:ln>
        </p:spPr>
        <p:txBody>
          <a:bodyPr wrap="square" rtlCol="0">
            <a:spAutoFit/>
          </a:bodyPr>
          <a:lstStyle/>
          <a:p>
            <a:r>
              <a:rPr lang="en-US" dirty="0"/>
              <a:t>Single Founder Remains</a:t>
            </a:r>
          </a:p>
        </p:txBody>
      </p:sp>
      <p:sp>
        <p:nvSpPr>
          <p:cNvPr id="11" name="TextBox 10">
            <a:extLst>
              <a:ext uri="{FF2B5EF4-FFF2-40B4-BE49-F238E27FC236}">
                <a16:creationId xmlns:a16="http://schemas.microsoft.com/office/drawing/2014/main" id="{34E5E78F-A035-70FA-4F8E-BDDBE9E2B9F8}"/>
              </a:ext>
            </a:extLst>
          </p:cNvPr>
          <p:cNvSpPr txBox="1"/>
          <p:nvPr/>
        </p:nvSpPr>
        <p:spPr>
          <a:xfrm>
            <a:off x="5180424" y="4576446"/>
            <a:ext cx="2795176" cy="369332"/>
          </a:xfrm>
          <a:prstGeom prst="rect">
            <a:avLst/>
          </a:prstGeom>
          <a:noFill/>
          <a:ln>
            <a:solidFill>
              <a:schemeClr val="tx1"/>
            </a:solidFill>
          </a:ln>
        </p:spPr>
        <p:txBody>
          <a:bodyPr wrap="square" rtlCol="0">
            <a:spAutoFit/>
          </a:bodyPr>
          <a:lstStyle/>
          <a:p>
            <a:r>
              <a:rPr lang="en-US" dirty="0"/>
              <a:t>Multiple Founders Remain</a:t>
            </a:r>
          </a:p>
        </p:txBody>
      </p:sp>
      <p:sp>
        <p:nvSpPr>
          <p:cNvPr id="12" name="TextBox 11">
            <a:extLst>
              <a:ext uri="{FF2B5EF4-FFF2-40B4-BE49-F238E27FC236}">
                <a16:creationId xmlns:a16="http://schemas.microsoft.com/office/drawing/2014/main" id="{C642740C-7FB9-0283-1B3D-631D35C5592D}"/>
              </a:ext>
            </a:extLst>
          </p:cNvPr>
          <p:cNvSpPr txBox="1"/>
          <p:nvPr/>
        </p:nvSpPr>
        <p:spPr>
          <a:xfrm>
            <a:off x="5148882" y="6026009"/>
            <a:ext cx="2276386" cy="369332"/>
          </a:xfrm>
          <a:prstGeom prst="rect">
            <a:avLst/>
          </a:prstGeom>
          <a:noFill/>
          <a:ln>
            <a:solidFill>
              <a:schemeClr val="tx1"/>
            </a:solidFill>
          </a:ln>
        </p:spPr>
        <p:txBody>
          <a:bodyPr wrap="square" rtlCol="0">
            <a:spAutoFit/>
          </a:bodyPr>
          <a:lstStyle/>
          <a:p>
            <a:r>
              <a:rPr lang="en-US" dirty="0"/>
              <a:t>No Founder Remains</a:t>
            </a:r>
          </a:p>
        </p:txBody>
      </p:sp>
      <p:cxnSp>
        <p:nvCxnSpPr>
          <p:cNvPr id="15" name="Straight Arrow Connector 14">
            <a:extLst>
              <a:ext uri="{FF2B5EF4-FFF2-40B4-BE49-F238E27FC236}">
                <a16:creationId xmlns:a16="http://schemas.microsoft.com/office/drawing/2014/main" id="{79176AB4-280F-F9B9-EA5E-60A9122BF668}"/>
              </a:ext>
            </a:extLst>
          </p:cNvPr>
          <p:cNvCxnSpPr>
            <a:cxnSpLocks/>
            <a:stCxn id="8" idx="2"/>
            <a:endCxn id="9" idx="0"/>
          </p:cNvCxnSpPr>
          <p:nvPr/>
        </p:nvCxnSpPr>
        <p:spPr>
          <a:xfrm>
            <a:off x="2540004" y="3686213"/>
            <a:ext cx="0" cy="303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1CF5BC2-4FB8-508B-C173-79C583A6ABDD}"/>
              </a:ext>
            </a:extLst>
          </p:cNvPr>
          <p:cNvCxnSpPr>
            <a:cxnSpLocks/>
            <a:stCxn id="9" idx="3"/>
            <a:endCxn id="10" idx="1"/>
          </p:cNvCxnSpPr>
          <p:nvPr/>
        </p:nvCxnSpPr>
        <p:spPr>
          <a:xfrm flipV="1">
            <a:off x="4792137" y="4169984"/>
            <a:ext cx="388287" cy="39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23">
            <a:extLst>
              <a:ext uri="{FF2B5EF4-FFF2-40B4-BE49-F238E27FC236}">
                <a16:creationId xmlns:a16="http://schemas.microsoft.com/office/drawing/2014/main" id="{CD4245E4-4DB8-0351-5CEB-1B9D1E7AF454}"/>
              </a:ext>
            </a:extLst>
          </p:cNvPr>
          <p:cNvCxnSpPr>
            <a:cxnSpLocks/>
            <a:stCxn id="9" idx="3"/>
            <a:endCxn id="11" idx="1"/>
          </p:cNvCxnSpPr>
          <p:nvPr/>
        </p:nvCxnSpPr>
        <p:spPr>
          <a:xfrm>
            <a:off x="4792137" y="4173940"/>
            <a:ext cx="388287" cy="58717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23">
            <a:extLst>
              <a:ext uri="{FF2B5EF4-FFF2-40B4-BE49-F238E27FC236}">
                <a16:creationId xmlns:a16="http://schemas.microsoft.com/office/drawing/2014/main" id="{6F2094EE-E8A7-6603-5519-BE7171360155}"/>
              </a:ext>
            </a:extLst>
          </p:cNvPr>
          <p:cNvCxnSpPr>
            <a:cxnSpLocks/>
            <a:stCxn id="9" idx="3"/>
            <a:endCxn id="12" idx="1"/>
          </p:cNvCxnSpPr>
          <p:nvPr/>
        </p:nvCxnSpPr>
        <p:spPr>
          <a:xfrm>
            <a:off x="4792137" y="4173940"/>
            <a:ext cx="356745" cy="203673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B8E44C7-AEE2-068F-10F2-E11D4113325B}"/>
              </a:ext>
            </a:extLst>
          </p:cNvPr>
          <p:cNvSpPr txBox="1"/>
          <p:nvPr/>
        </p:nvSpPr>
        <p:spPr>
          <a:xfrm>
            <a:off x="8326968" y="3980052"/>
            <a:ext cx="3282683" cy="369332"/>
          </a:xfrm>
          <a:prstGeom prst="rect">
            <a:avLst/>
          </a:prstGeom>
          <a:noFill/>
          <a:ln>
            <a:solidFill>
              <a:schemeClr val="tx1"/>
            </a:solidFill>
          </a:ln>
        </p:spPr>
        <p:txBody>
          <a:bodyPr wrap="square" rtlCol="0">
            <a:spAutoFit/>
          </a:bodyPr>
          <a:lstStyle/>
          <a:p>
            <a:r>
              <a:rPr lang="en-US" dirty="0"/>
              <a:t>Assign node’s “code” to sample</a:t>
            </a:r>
          </a:p>
        </p:txBody>
      </p:sp>
      <p:cxnSp>
        <p:nvCxnSpPr>
          <p:cNvPr id="20" name="Straight Arrow Connector 23">
            <a:extLst>
              <a:ext uri="{FF2B5EF4-FFF2-40B4-BE49-F238E27FC236}">
                <a16:creationId xmlns:a16="http://schemas.microsoft.com/office/drawing/2014/main" id="{2C69D64B-9034-41D8-3B47-57C66C618302}"/>
              </a:ext>
            </a:extLst>
          </p:cNvPr>
          <p:cNvCxnSpPr>
            <a:cxnSpLocks/>
            <a:stCxn id="10" idx="3"/>
            <a:endCxn id="19" idx="1"/>
          </p:cNvCxnSpPr>
          <p:nvPr/>
        </p:nvCxnSpPr>
        <p:spPr>
          <a:xfrm flipV="1">
            <a:off x="7840191" y="4164718"/>
            <a:ext cx="486777" cy="52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3">
            <a:extLst>
              <a:ext uri="{FF2B5EF4-FFF2-40B4-BE49-F238E27FC236}">
                <a16:creationId xmlns:a16="http://schemas.microsoft.com/office/drawing/2014/main" id="{6DFC1BFE-3863-5E57-8383-668CFAF86D18}"/>
              </a:ext>
            </a:extLst>
          </p:cNvPr>
          <p:cNvCxnSpPr>
            <a:cxnSpLocks/>
            <a:stCxn id="19" idx="3"/>
            <a:endCxn id="8" idx="3"/>
          </p:cNvCxnSpPr>
          <p:nvPr/>
        </p:nvCxnSpPr>
        <p:spPr>
          <a:xfrm flipH="1" flipV="1">
            <a:off x="4792137" y="3501547"/>
            <a:ext cx="6817514" cy="663171"/>
          </a:xfrm>
          <a:prstGeom prst="bentConnector3">
            <a:avLst>
              <a:gd name="adj1" fmla="val -707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001E4A3-8148-B67E-ACE2-59D2DB3A6950}"/>
              </a:ext>
            </a:extLst>
          </p:cNvPr>
          <p:cNvSpPr txBox="1"/>
          <p:nvPr/>
        </p:nvSpPr>
        <p:spPr>
          <a:xfrm>
            <a:off x="6778390" y="5053560"/>
            <a:ext cx="5083409" cy="923330"/>
          </a:xfrm>
          <a:prstGeom prst="rect">
            <a:avLst/>
          </a:prstGeom>
          <a:noFill/>
          <a:ln>
            <a:solidFill>
              <a:schemeClr val="tx1"/>
            </a:solidFill>
          </a:ln>
        </p:spPr>
        <p:txBody>
          <a:bodyPr wrap="square" rtlCol="0">
            <a:spAutoFit/>
          </a:bodyPr>
          <a:lstStyle/>
          <a:p>
            <a:r>
              <a:rPr lang="en-US" dirty="0"/>
              <a:t>Create new numbered node,</a:t>
            </a:r>
          </a:p>
          <a:p>
            <a:r>
              <a:rPr lang="en-US" dirty="0"/>
              <a:t>Assign new node’s code to sample,</a:t>
            </a:r>
          </a:p>
          <a:p>
            <a:r>
              <a:rPr lang="en-US" dirty="0"/>
              <a:t>Add other nodes’ samples to new numbered node</a:t>
            </a:r>
          </a:p>
        </p:txBody>
      </p:sp>
      <p:cxnSp>
        <p:nvCxnSpPr>
          <p:cNvPr id="23" name="Straight Arrow Connector 23">
            <a:extLst>
              <a:ext uri="{FF2B5EF4-FFF2-40B4-BE49-F238E27FC236}">
                <a16:creationId xmlns:a16="http://schemas.microsoft.com/office/drawing/2014/main" id="{6E0DB41A-FF10-D597-D722-E81BC919FEE0}"/>
              </a:ext>
            </a:extLst>
          </p:cNvPr>
          <p:cNvCxnSpPr>
            <a:cxnSpLocks/>
            <a:stCxn id="11" idx="2"/>
            <a:endCxn id="22" idx="1"/>
          </p:cNvCxnSpPr>
          <p:nvPr/>
        </p:nvCxnSpPr>
        <p:spPr>
          <a:xfrm rot="16200000" flipH="1">
            <a:off x="6393478" y="5130312"/>
            <a:ext cx="569447" cy="20037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BF2AE65-59DD-96BF-2981-C22CC7FF47A4}"/>
              </a:ext>
            </a:extLst>
          </p:cNvPr>
          <p:cNvCxnSpPr>
            <a:cxnSpLocks/>
            <a:stCxn id="12" idx="2"/>
            <a:endCxn id="25" idx="1"/>
          </p:cNvCxnSpPr>
          <p:nvPr/>
        </p:nvCxnSpPr>
        <p:spPr>
          <a:xfrm rot="16200000" flipH="1">
            <a:off x="6415841" y="6266575"/>
            <a:ext cx="233785" cy="49131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474AC14-115A-749C-ED7D-1F86432C5001}"/>
              </a:ext>
            </a:extLst>
          </p:cNvPr>
          <p:cNvSpPr txBox="1"/>
          <p:nvPr/>
        </p:nvSpPr>
        <p:spPr>
          <a:xfrm>
            <a:off x="6778391" y="6444460"/>
            <a:ext cx="5321533" cy="369332"/>
          </a:xfrm>
          <a:prstGeom prst="rect">
            <a:avLst/>
          </a:prstGeom>
          <a:noFill/>
          <a:ln>
            <a:solidFill>
              <a:schemeClr val="tx1"/>
            </a:solidFill>
          </a:ln>
        </p:spPr>
        <p:txBody>
          <a:bodyPr wrap="square" rtlCol="0">
            <a:spAutoFit/>
          </a:bodyPr>
          <a:lstStyle/>
          <a:p>
            <a:r>
              <a:rPr lang="en-US" dirty="0"/>
              <a:t>Create new numbered node with sample as founder</a:t>
            </a:r>
          </a:p>
        </p:txBody>
      </p:sp>
      <p:cxnSp>
        <p:nvCxnSpPr>
          <p:cNvPr id="26" name="Straight Arrow Connector 23">
            <a:extLst>
              <a:ext uri="{FF2B5EF4-FFF2-40B4-BE49-F238E27FC236}">
                <a16:creationId xmlns:a16="http://schemas.microsoft.com/office/drawing/2014/main" id="{FF0B03F3-5BD4-E7E9-5E27-BBC73A57B6FA}"/>
              </a:ext>
            </a:extLst>
          </p:cNvPr>
          <p:cNvCxnSpPr>
            <a:cxnSpLocks/>
            <a:stCxn id="22" idx="3"/>
            <a:endCxn id="8" idx="3"/>
          </p:cNvCxnSpPr>
          <p:nvPr/>
        </p:nvCxnSpPr>
        <p:spPr>
          <a:xfrm flipH="1" flipV="1">
            <a:off x="4792137" y="3501547"/>
            <a:ext cx="7069662" cy="2013678"/>
          </a:xfrm>
          <a:prstGeom prst="bentConnector3">
            <a:avLst>
              <a:gd name="adj1" fmla="val -323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006E0B3-F6EE-E0F7-9F44-CDB17BE1AA0E}"/>
              </a:ext>
            </a:extLst>
          </p:cNvPr>
          <p:cNvSpPr txBox="1"/>
          <p:nvPr/>
        </p:nvSpPr>
        <p:spPr>
          <a:xfrm>
            <a:off x="5148882" y="3472478"/>
            <a:ext cx="5732082" cy="369332"/>
          </a:xfrm>
          <a:prstGeom prst="rect">
            <a:avLst/>
          </a:prstGeom>
          <a:noFill/>
        </p:spPr>
        <p:txBody>
          <a:bodyPr wrap="none" rtlCol="0">
            <a:spAutoFit/>
          </a:bodyPr>
          <a:lstStyle/>
          <a:p>
            <a:r>
              <a:rPr lang="en-US" dirty="0"/>
              <a:t>Repeat with “children” nodes using next distance threshold</a:t>
            </a:r>
          </a:p>
        </p:txBody>
      </p:sp>
      <p:cxnSp>
        <p:nvCxnSpPr>
          <p:cNvPr id="68" name="Straight Arrow Connector 67">
            <a:extLst>
              <a:ext uri="{FF2B5EF4-FFF2-40B4-BE49-F238E27FC236}">
                <a16:creationId xmlns:a16="http://schemas.microsoft.com/office/drawing/2014/main" id="{C2E5FD6B-E9AF-F370-C444-C8BA506D5462}"/>
              </a:ext>
            </a:extLst>
          </p:cNvPr>
          <p:cNvCxnSpPr>
            <a:cxnSpLocks/>
            <a:stCxn id="4" idx="2"/>
            <a:endCxn id="5" idx="0"/>
          </p:cNvCxnSpPr>
          <p:nvPr/>
        </p:nvCxnSpPr>
        <p:spPr>
          <a:xfrm>
            <a:off x="2351852" y="1740099"/>
            <a:ext cx="0"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230AC37-1F6B-4326-3EBA-94D483269108}"/>
              </a:ext>
            </a:extLst>
          </p:cNvPr>
          <p:cNvCxnSpPr>
            <a:cxnSpLocks/>
            <a:stCxn id="5" idx="2"/>
            <a:endCxn id="3" idx="0"/>
          </p:cNvCxnSpPr>
          <p:nvPr/>
        </p:nvCxnSpPr>
        <p:spPr>
          <a:xfrm flipH="1">
            <a:off x="2351851" y="2385445"/>
            <a:ext cx="1"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B41B2A9-02AF-D43E-D60D-0E35F9DA89AB}"/>
              </a:ext>
            </a:extLst>
          </p:cNvPr>
          <p:cNvSpPr/>
          <p:nvPr/>
        </p:nvSpPr>
        <p:spPr>
          <a:xfrm>
            <a:off x="127000" y="3099041"/>
            <a:ext cx="12064999" cy="375895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4429B29D-7BEC-FCF3-0C6F-1CB58E46B101}"/>
              </a:ext>
            </a:extLst>
          </p:cNvPr>
          <p:cNvCxnSpPr>
            <a:cxnSpLocks/>
            <a:stCxn id="3" idx="3"/>
            <a:endCxn id="82" idx="0"/>
          </p:cNvCxnSpPr>
          <p:nvPr/>
        </p:nvCxnSpPr>
        <p:spPr>
          <a:xfrm>
            <a:off x="3644865" y="2846125"/>
            <a:ext cx="2514635" cy="25291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DACF772-DE18-C1BB-74AD-9C257F3F5474}"/>
              </a:ext>
            </a:extLst>
          </p:cNvPr>
          <p:cNvSpPr txBox="1"/>
          <p:nvPr/>
        </p:nvSpPr>
        <p:spPr>
          <a:xfrm>
            <a:off x="126999" y="6501700"/>
            <a:ext cx="4821961" cy="338554"/>
          </a:xfrm>
          <a:prstGeom prst="rect">
            <a:avLst/>
          </a:prstGeom>
          <a:noFill/>
        </p:spPr>
        <p:txBody>
          <a:bodyPr wrap="none" rtlCol="0">
            <a:spAutoFit/>
          </a:bodyPr>
          <a:lstStyle/>
          <a:p>
            <a:r>
              <a:rPr lang="en-US" sz="1600" dirty="0"/>
              <a:t>*threshold is buffered by maximum internal distance</a:t>
            </a:r>
          </a:p>
        </p:txBody>
      </p:sp>
      <p:sp>
        <p:nvSpPr>
          <p:cNvPr id="6" name="TextBox 5">
            <a:extLst>
              <a:ext uri="{FF2B5EF4-FFF2-40B4-BE49-F238E27FC236}">
                <a16:creationId xmlns:a16="http://schemas.microsoft.com/office/drawing/2014/main" id="{178B1CB0-7413-34EE-B682-01BF8FAB1F74}"/>
              </a:ext>
            </a:extLst>
          </p:cNvPr>
          <p:cNvSpPr txBox="1"/>
          <p:nvPr/>
        </p:nvSpPr>
        <p:spPr>
          <a:xfrm>
            <a:off x="6159499" y="234667"/>
            <a:ext cx="5246821" cy="2677656"/>
          </a:xfrm>
          <a:prstGeom prst="rect">
            <a:avLst/>
          </a:prstGeom>
          <a:noFill/>
        </p:spPr>
        <p:txBody>
          <a:bodyPr wrap="none" rtlCol="0">
            <a:spAutoFit/>
          </a:bodyPr>
          <a:lstStyle/>
          <a:p>
            <a:pPr defTabSz="457200"/>
            <a:r>
              <a:rPr lang="en-US" sz="1400" dirty="0"/>
              <a:t>{1: {</a:t>
            </a:r>
          </a:p>
          <a:p>
            <a:pPr defTabSz="457200"/>
            <a:r>
              <a:rPr lang="en-US" sz="1400" b="1" u="sng" dirty="0"/>
              <a:t>founder: Key1</a:t>
            </a:r>
            <a:r>
              <a:rPr lang="en-US" sz="1400" dirty="0"/>
              <a:t>,	distance: 0,</a:t>
            </a:r>
          </a:p>
          <a:p>
            <a:pPr defTabSz="457200"/>
            <a:r>
              <a:rPr lang="en-US" sz="1400" dirty="0"/>
              <a:t>children: {</a:t>
            </a:r>
          </a:p>
          <a:p>
            <a:pPr defTabSz="457200"/>
            <a:r>
              <a:rPr lang="en-US" sz="1400" dirty="0"/>
              <a:t>		1.1: {</a:t>
            </a:r>
          </a:p>
          <a:p>
            <a:pPr defTabSz="457200"/>
            <a:r>
              <a:rPr lang="en-US" sz="1400" dirty="0"/>
              <a:t>		founder: Key1,	distance: 0,</a:t>
            </a:r>
          </a:p>
          <a:p>
            <a:pPr defTabSz="457200"/>
            <a:r>
              <a:rPr lang="en-US" sz="1400" dirty="0"/>
              <a:t>		children: {</a:t>
            </a:r>
          </a:p>
          <a:p>
            <a:pPr defTabSz="457200"/>
            <a:r>
              <a:rPr lang="en-US" sz="1400" dirty="0"/>
              <a:t>				1.1.1: {</a:t>
            </a:r>
          </a:p>
          <a:p>
            <a:pPr defTabSz="457200"/>
            <a:r>
              <a:rPr lang="en-US" sz="1400" dirty="0"/>
              <a:t>				founder: Key1,	distance: 0,</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p:txBody>
      </p:sp>
      <p:sp>
        <p:nvSpPr>
          <p:cNvPr id="7" name="TextBox 6">
            <a:extLst>
              <a:ext uri="{FF2B5EF4-FFF2-40B4-BE49-F238E27FC236}">
                <a16:creationId xmlns:a16="http://schemas.microsoft.com/office/drawing/2014/main" id="{F2AAB61E-9A5C-5398-84D3-31C902E6EE5D}"/>
              </a:ext>
            </a:extLst>
          </p:cNvPr>
          <p:cNvSpPr txBox="1"/>
          <p:nvPr/>
        </p:nvSpPr>
        <p:spPr>
          <a:xfrm>
            <a:off x="6132909" y="6831"/>
            <a:ext cx="3835400" cy="369332"/>
          </a:xfrm>
          <a:prstGeom prst="rect">
            <a:avLst/>
          </a:prstGeom>
          <a:noFill/>
        </p:spPr>
        <p:txBody>
          <a:bodyPr wrap="square" rtlCol="0">
            <a:spAutoFit/>
          </a:bodyPr>
          <a:lstStyle/>
          <a:p>
            <a:pPr defTabSz="457200"/>
            <a:r>
              <a:rPr lang="en-US" dirty="0"/>
              <a:t>10		5		2		0</a:t>
            </a:r>
          </a:p>
        </p:txBody>
      </p:sp>
    </p:spTree>
    <p:extLst>
      <p:ext uri="{BB962C8B-B14F-4D97-AF65-F5344CB8AC3E}">
        <p14:creationId xmlns:p14="http://schemas.microsoft.com/office/powerpoint/2010/main" val="2195886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FC52-C4C4-F03F-38BD-0D7590D7F2B1}"/>
              </a:ext>
            </a:extLst>
          </p:cNvPr>
          <p:cNvSpPr>
            <a:spLocks noGrp="1"/>
          </p:cNvSpPr>
          <p:nvPr>
            <p:ph type="title"/>
          </p:nvPr>
        </p:nvSpPr>
        <p:spPr/>
        <p:txBody>
          <a:bodyPr/>
          <a:lstStyle/>
          <a:p>
            <a:r>
              <a:rPr lang="en-US" dirty="0"/>
              <a:t>Workflow</a:t>
            </a:r>
          </a:p>
        </p:txBody>
      </p:sp>
      <p:sp>
        <p:nvSpPr>
          <p:cNvPr id="4" name="TextBox 3">
            <a:extLst>
              <a:ext uri="{FF2B5EF4-FFF2-40B4-BE49-F238E27FC236}">
                <a16:creationId xmlns:a16="http://schemas.microsoft.com/office/drawing/2014/main" id="{108F5766-4763-E203-84F0-815B310540AF}"/>
              </a:ext>
            </a:extLst>
          </p:cNvPr>
          <p:cNvSpPr txBox="1"/>
          <p:nvPr/>
        </p:nvSpPr>
        <p:spPr>
          <a:xfrm>
            <a:off x="456557" y="1370767"/>
            <a:ext cx="3790589" cy="369332"/>
          </a:xfrm>
          <a:prstGeom prst="rect">
            <a:avLst/>
          </a:prstGeom>
          <a:noFill/>
          <a:ln>
            <a:solidFill>
              <a:schemeClr val="tx1"/>
            </a:solidFill>
          </a:ln>
        </p:spPr>
        <p:txBody>
          <a:bodyPr wrap="none" rtlCol="0">
            <a:spAutoFit/>
          </a:bodyPr>
          <a:lstStyle/>
          <a:p>
            <a:r>
              <a:rPr lang="en-US" dirty="0"/>
              <a:t>Load matrix (bottom-left or top right)</a:t>
            </a:r>
          </a:p>
        </p:txBody>
      </p:sp>
      <p:sp>
        <p:nvSpPr>
          <p:cNvPr id="5" name="TextBox 4">
            <a:extLst>
              <a:ext uri="{FF2B5EF4-FFF2-40B4-BE49-F238E27FC236}">
                <a16:creationId xmlns:a16="http://schemas.microsoft.com/office/drawing/2014/main" id="{C46ABB85-D37C-4483-41DC-FF05E2CE2DBA}"/>
              </a:ext>
            </a:extLst>
          </p:cNvPr>
          <p:cNvSpPr txBox="1"/>
          <p:nvPr/>
        </p:nvSpPr>
        <p:spPr>
          <a:xfrm>
            <a:off x="838200" y="2016113"/>
            <a:ext cx="3027304" cy="369332"/>
          </a:xfrm>
          <a:prstGeom prst="rect">
            <a:avLst/>
          </a:prstGeom>
          <a:noFill/>
          <a:ln>
            <a:solidFill>
              <a:schemeClr val="tx1"/>
            </a:solidFill>
          </a:ln>
        </p:spPr>
        <p:txBody>
          <a:bodyPr wrap="none" rtlCol="0">
            <a:spAutoFit/>
          </a:bodyPr>
          <a:lstStyle/>
          <a:p>
            <a:r>
              <a:rPr lang="en-US" dirty="0"/>
              <a:t>Initiate Tree with first sample</a:t>
            </a:r>
          </a:p>
        </p:txBody>
      </p:sp>
      <p:sp>
        <p:nvSpPr>
          <p:cNvPr id="3" name="TextBox 2">
            <a:extLst>
              <a:ext uri="{FF2B5EF4-FFF2-40B4-BE49-F238E27FC236}">
                <a16:creationId xmlns:a16="http://schemas.microsoft.com/office/drawing/2014/main" id="{20CF2071-44A7-F961-1ABF-8CF52645E85E}"/>
              </a:ext>
            </a:extLst>
          </p:cNvPr>
          <p:cNvSpPr txBox="1"/>
          <p:nvPr/>
        </p:nvSpPr>
        <p:spPr>
          <a:xfrm>
            <a:off x="1058836" y="2661459"/>
            <a:ext cx="2586029" cy="369332"/>
          </a:xfrm>
          <a:prstGeom prst="rect">
            <a:avLst/>
          </a:prstGeom>
          <a:noFill/>
          <a:ln>
            <a:solidFill>
              <a:schemeClr val="tx1"/>
            </a:solidFill>
          </a:ln>
        </p:spPr>
        <p:txBody>
          <a:bodyPr wrap="none" rtlCol="0">
            <a:spAutoFit/>
          </a:bodyPr>
          <a:lstStyle/>
          <a:p>
            <a:r>
              <a:rPr lang="en-US" dirty="0"/>
              <a:t>Add remaining samples:</a:t>
            </a:r>
          </a:p>
        </p:txBody>
      </p:sp>
      <p:sp>
        <p:nvSpPr>
          <p:cNvPr id="8" name="TextBox 7">
            <a:extLst>
              <a:ext uri="{FF2B5EF4-FFF2-40B4-BE49-F238E27FC236}">
                <a16:creationId xmlns:a16="http://schemas.microsoft.com/office/drawing/2014/main" id="{455943C0-CFC9-26E3-295A-E91880A118AE}"/>
              </a:ext>
            </a:extLst>
          </p:cNvPr>
          <p:cNvSpPr txBox="1"/>
          <p:nvPr/>
        </p:nvSpPr>
        <p:spPr>
          <a:xfrm>
            <a:off x="287870" y="3316881"/>
            <a:ext cx="4504267" cy="369332"/>
          </a:xfrm>
          <a:prstGeom prst="rect">
            <a:avLst/>
          </a:prstGeom>
          <a:noFill/>
          <a:ln>
            <a:solidFill>
              <a:schemeClr val="tx1"/>
            </a:solidFill>
          </a:ln>
        </p:spPr>
        <p:txBody>
          <a:bodyPr wrap="square" rtlCol="0">
            <a:spAutoFit/>
          </a:bodyPr>
          <a:lstStyle/>
          <a:p>
            <a:pPr algn="ctr"/>
            <a:r>
              <a:rPr lang="en-US" dirty="0"/>
              <a:t>Calculate Distance to Founder Profiles</a:t>
            </a:r>
          </a:p>
        </p:txBody>
      </p:sp>
      <p:sp>
        <p:nvSpPr>
          <p:cNvPr id="9" name="TextBox 8">
            <a:extLst>
              <a:ext uri="{FF2B5EF4-FFF2-40B4-BE49-F238E27FC236}">
                <a16:creationId xmlns:a16="http://schemas.microsoft.com/office/drawing/2014/main" id="{37389DE5-583F-818F-1118-6DED8CE183B2}"/>
              </a:ext>
            </a:extLst>
          </p:cNvPr>
          <p:cNvSpPr txBox="1"/>
          <p:nvPr/>
        </p:nvSpPr>
        <p:spPr>
          <a:xfrm>
            <a:off x="287870" y="3989274"/>
            <a:ext cx="4504267" cy="646331"/>
          </a:xfrm>
          <a:prstGeom prst="rect">
            <a:avLst/>
          </a:prstGeom>
          <a:noFill/>
          <a:ln>
            <a:solidFill>
              <a:schemeClr val="tx1"/>
            </a:solidFill>
          </a:ln>
        </p:spPr>
        <p:txBody>
          <a:bodyPr wrap="square" rtlCol="0">
            <a:spAutoFit/>
          </a:bodyPr>
          <a:lstStyle/>
          <a:p>
            <a:pPr algn="ctr"/>
            <a:r>
              <a:rPr lang="en-US" b="1" dirty="0"/>
              <a:t>Filter to founders within distance threshold*</a:t>
            </a:r>
          </a:p>
        </p:txBody>
      </p:sp>
      <p:sp>
        <p:nvSpPr>
          <p:cNvPr id="10" name="TextBox 9">
            <a:extLst>
              <a:ext uri="{FF2B5EF4-FFF2-40B4-BE49-F238E27FC236}">
                <a16:creationId xmlns:a16="http://schemas.microsoft.com/office/drawing/2014/main" id="{224D4A2F-8A09-C4BD-1D46-A8FA223EEE84}"/>
              </a:ext>
            </a:extLst>
          </p:cNvPr>
          <p:cNvSpPr txBox="1"/>
          <p:nvPr/>
        </p:nvSpPr>
        <p:spPr>
          <a:xfrm>
            <a:off x="5180424" y="3985318"/>
            <a:ext cx="2659767" cy="369332"/>
          </a:xfrm>
          <a:prstGeom prst="rect">
            <a:avLst/>
          </a:prstGeom>
          <a:noFill/>
          <a:ln>
            <a:solidFill>
              <a:schemeClr val="tx1"/>
            </a:solidFill>
          </a:ln>
        </p:spPr>
        <p:txBody>
          <a:bodyPr wrap="square" rtlCol="0">
            <a:spAutoFit/>
          </a:bodyPr>
          <a:lstStyle/>
          <a:p>
            <a:r>
              <a:rPr lang="en-US" dirty="0"/>
              <a:t>Single Founder Remains</a:t>
            </a:r>
          </a:p>
        </p:txBody>
      </p:sp>
      <p:sp>
        <p:nvSpPr>
          <p:cNvPr id="11" name="TextBox 10">
            <a:extLst>
              <a:ext uri="{FF2B5EF4-FFF2-40B4-BE49-F238E27FC236}">
                <a16:creationId xmlns:a16="http://schemas.microsoft.com/office/drawing/2014/main" id="{34E5E78F-A035-70FA-4F8E-BDDBE9E2B9F8}"/>
              </a:ext>
            </a:extLst>
          </p:cNvPr>
          <p:cNvSpPr txBox="1"/>
          <p:nvPr/>
        </p:nvSpPr>
        <p:spPr>
          <a:xfrm>
            <a:off x="5180424" y="4576446"/>
            <a:ext cx="2795176" cy="369332"/>
          </a:xfrm>
          <a:prstGeom prst="rect">
            <a:avLst/>
          </a:prstGeom>
          <a:noFill/>
          <a:ln>
            <a:solidFill>
              <a:schemeClr val="tx1"/>
            </a:solidFill>
          </a:ln>
        </p:spPr>
        <p:txBody>
          <a:bodyPr wrap="square" rtlCol="0">
            <a:spAutoFit/>
          </a:bodyPr>
          <a:lstStyle/>
          <a:p>
            <a:r>
              <a:rPr lang="en-US" dirty="0"/>
              <a:t>Multiple Founders Remain</a:t>
            </a:r>
          </a:p>
        </p:txBody>
      </p:sp>
      <p:sp>
        <p:nvSpPr>
          <p:cNvPr id="12" name="TextBox 11">
            <a:extLst>
              <a:ext uri="{FF2B5EF4-FFF2-40B4-BE49-F238E27FC236}">
                <a16:creationId xmlns:a16="http://schemas.microsoft.com/office/drawing/2014/main" id="{C642740C-7FB9-0283-1B3D-631D35C5592D}"/>
              </a:ext>
            </a:extLst>
          </p:cNvPr>
          <p:cNvSpPr txBox="1"/>
          <p:nvPr/>
        </p:nvSpPr>
        <p:spPr>
          <a:xfrm>
            <a:off x="5148882" y="6026009"/>
            <a:ext cx="2276386" cy="369332"/>
          </a:xfrm>
          <a:prstGeom prst="rect">
            <a:avLst/>
          </a:prstGeom>
          <a:noFill/>
          <a:ln>
            <a:solidFill>
              <a:schemeClr val="tx1"/>
            </a:solidFill>
          </a:ln>
        </p:spPr>
        <p:txBody>
          <a:bodyPr wrap="square" rtlCol="0">
            <a:spAutoFit/>
          </a:bodyPr>
          <a:lstStyle/>
          <a:p>
            <a:r>
              <a:rPr lang="en-US" dirty="0"/>
              <a:t>No Founder Remains</a:t>
            </a:r>
          </a:p>
        </p:txBody>
      </p:sp>
      <p:cxnSp>
        <p:nvCxnSpPr>
          <p:cNvPr id="15" name="Straight Arrow Connector 14">
            <a:extLst>
              <a:ext uri="{FF2B5EF4-FFF2-40B4-BE49-F238E27FC236}">
                <a16:creationId xmlns:a16="http://schemas.microsoft.com/office/drawing/2014/main" id="{79176AB4-280F-F9B9-EA5E-60A9122BF668}"/>
              </a:ext>
            </a:extLst>
          </p:cNvPr>
          <p:cNvCxnSpPr>
            <a:cxnSpLocks/>
            <a:stCxn id="8" idx="2"/>
            <a:endCxn id="9" idx="0"/>
          </p:cNvCxnSpPr>
          <p:nvPr/>
        </p:nvCxnSpPr>
        <p:spPr>
          <a:xfrm>
            <a:off x="2540004" y="3686213"/>
            <a:ext cx="0" cy="303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1CF5BC2-4FB8-508B-C173-79C583A6ABDD}"/>
              </a:ext>
            </a:extLst>
          </p:cNvPr>
          <p:cNvCxnSpPr>
            <a:cxnSpLocks/>
            <a:stCxn id="9" idx="3"/>
            <a:endCxn id="10" idx="1"/>
          </p:cNvCxnSpPr>
          <p:nvPr/>
        </p:nvCxnSpPr>
        <p:spPr>
          <a:xfrm flipV="1">
            <a:off x="4792137" y="4169984"/>
            <a:ext cx="388287" cy="1424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23">
            <a:extLst>
              <a:ext uri="{FF2B5EF4-FFF2-40B4-BE49-F238E27FC236}">
                <a16:creationId xmlns:a16="http://schemas.microsoft.com/office/drawing/2014/main" id="{CD4245E4-4DB8-0351-5CEB-1B9D1E7AF454}"/>
              </a:ext>
            </a:extLst>
          </p:cNvPr>
          <p:cNvCxnSpPr>
            <a:cxnSpLocks/>
            <a:stCxn id="9" idx="3"/>
            <a:endCxn id="11" idx="1"/>
          </p:cNvCxnSpPr>
          <p:nvPr/>
        </p:nvCxnSpPr>
        <p:spPr>
          <a:xfrm>
            <a:off x="4792137" y="4312440"/>
            <a:ext cx="388287" cy="44867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23">
            <a:extLst>
              <a:ext uri="{FF2B5EF4-FFF2-40B4-BE49-F238E27FC236}">
                <a16:creationId xmlns:a16="http://schemas.microsoft.com/office/drawing/2014/main" id="{6F2094EE-E8A7-6603-5519-BE7171360155}"/>
              </a:ext>
            </a:extLst>
          </p:cNvPr>
          <p:cNvCxnSpPr>
            <a:cxnSpLocks/>
            <a:stCxn id="9" idx="3"/>
            <a:endCxn id="12" idx="1"/>
          </p:cNvCxnSpPr>
          <p:nvPr/>
        </p:nvCxnSpPr>
        <p:spPr>
          <a:xfrm>
            <a:off x="4792137" y="4312440"/>
            <a:ext cx="356745" cy="189823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B8E44C7-AEE2-068F-10F2-E11D4113325B}"/>
              </a:ext>
            </a:extLst>
          </p:cNvPr>
          <p:cNvSpPr txBox="1"/>
          <p:nvPr/>
        </p:nvSpPr>
        <p:spPr>
          <a:xfrm>
            <a:off x="8326968" y="3980052"/>
            <a:ext cx="3282683" cy="369332"/>
          </a:xfrm>
          <a:prstGeom prst="rect">
            <a:avLst/>
          </a:prstGeom>
          <a:noFill/>
          <a:ln>
            <a:solidFill>
              <a:schemeClr val="tx1"/>
            </a:solidFill>
          </a:ln>
        </p:spPr>
        <p:txBody>
          <a:bodyPr wrap="square" rtlCol="0">
            <a:spAutoFit/>
          </a:bodyPr>
          <a:lstStyle/>
          <a:p>
            <a:r>
              <a:rPr lang="en-US" dirty="0"/>
              <a:t>Assign node’s “code” to sample</a:t>
            </a:r>
          </a:p>
        </p:txBody>
      </p:sp>
      <p:cxnSp>
        <p:nvCxnSpPr>
          <p:cNvPr id="20" name="Straight Arrow Connector 23">
            <a:extLst>
              <a:ext uri="{FF2B5EF4-FFF2-40B4-BE49-F238E27FC236}">
                <a16:creationId xmlns:a16="http://schemas.microsoft.com/office/drawing/2014/main" id="{2C69D64B-9034-41D8-3B47-57C66C618302}"/>
              </a:ext>
            </a:extLst>
          </p:cNvPr>
          <p:cNvCxnSpPr>
            <a:cxnSpLocks/>
            <a:stCxn id="10" idx="3"/>
            <a:endCxn id="19" idx="1"/>
          </p:cNvCxnSpPr>
          <p:nvPr/>
        </p:nvCxnSpPr>
        <p:spPr>
          <a:xfrm flipV="1">
            <a:off x="7840191" y="4164718"/>
            <a:ext cx="486777" cy="52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3">
            <a:extLst>
              <a:ext uri="{FF2B5EF4-FFF2-40B4-BE49-F238E27FC236}">
                <a16:creationId xmlns:a16="http://schemas.microsoft.com/office/drawing/2014/main" id="{6DFC1BFE-3863-5E57-8383-668CFAF86D18}"/>
              </a:ext>
            </a:extLst>
          </p:cNvPr>
          <p:cNvCxnSpPr>
            <a:cxnSpLocks/>
            <a:stCxn id="19" idx="3"/>
            <a:endCxn id="8" idx="3"/>
          </p:cNvCxnSpPr>
          <p:nvPr/>
        </p:nvCxnSpPr>
        <p:spPr>
          <a:xfrm flipH="1" flipV="1">
            <a:off x="4792137" y="3501547"/>
            <a:ext cx="6817514" cy="663171"/>
          </a:xfrm>
          <a:prstGeom prst="bentConnector3">
            <a:avLst>
              <a:gd name="adj1" fmla="val -707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001E4A3-8148-B67E-ACE2-59D2DB3A6950}"/>
              </a:ext>
            </a:extLst>
          </p:cNvPr>
          <p:cNvSpPr txBox="1"/>
          <p:nvPr/>
        </p:nvSpPr>
        <p:spPr>
          <a:xfrm>
            <a:off x="6778390" y="5053560"/>
            <a:ext cx="5083409" cy="923330"/>
          </a:xfrm>
          <a:prstGeom prst="rect">
            <a:avLst/>
          </a:prstGeom>
          <a:noFill/>
          <a:ln>
            <a:solidFill>
              <a:schemeClr val="tx1"/>
            </a:solidFill>
          </a:ln>
        </p:spPr>
        <p:txBody>
          <a:bodyPr wrap="square" rtlCol="0">
            <a:spAutoFit/>
          </a:bodyPr>
          <a:lstStyle/>
          <a:p>
            <a:r>
              <a:rPr lang="en-US" dirty="0"/>
              <a:t>Create new numbered node,</a:t>
            </a:r>
          </a:p>
          <a:p>
            <a:r>
              <a:rPr lang="en-US" dirty="0"/>
              <a:t>Assign new node’s code to sample,</a:t>
            </a:r>
          </a:p>
          <a:p>
            <a:r>
              <a:rPr lang="en-US" dirty="0"/>
              <a:t>Add other nodes’ samples to new numbered node</a:t>
            </a:r>
          </a:p>
        </p:txBody>
      </p:sp>
      <p:cxnSp>
        <p:nvCxnSpPr>
          <p:cNvPr id="23" name="Straight Arrow Connector 23">
            <a:extLst>
              <a:ext uri="{FF2B5EF4-FFF2-40B4-BE49-F238E27FC236}">
                <a16:creationId xmlns:a16="http://schemas.microsoft.com/office/drawing/2014/main" id="{6E0DB41A-FF10-D597-D722-E81BC919FEE0}"/>
              </a:ext>
            </a:extLst>
          </p:cNvPr>
          <p:cNvCxnSpPr>
            <a:cxnSpLocks/>
            <a:stCxn id="11" idx="2"/>
            <a:endCxn id="22" idx="1"/>
          </p:cNvCxnSpPr>
          <p:nvPr/>
        </p:nvCxnSpPr>
        <p:spPr>
          <a:xfrm rot="16200000" flipH="1">
            <a:off x="6393478" y="5130312"/>
            <a:ext cx="569447" cy="20037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BF2AE65-59DD-96BF-2981-C22CC7FF47A4}"/>
              </a:ext>
            </a:extLst>
          </p:cNvPr>
          <p:cNvCxnSpPr>
            <a:cxnSpLocks/>
            <a:stCxn id="12" idx="2"/>
            <a:endCxn id="25" idx="1"/>
          </p:cNvCxnSpPr>
          <p:nvPr/>
        </p:nvCxnSpPr>
        <p:spPr>
          <a:xfrm rot="16200000" flipH="1">
            <a:off x="6415841" y="6266575"/>
            <a:ext cx="233785" cy="49131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474AC14-115A-749C-ED7D-1F86432C5001}"/>
              </a:ext>
            </a:extLst>
          </p:cNvPr>
          <p:cNvSpPr txBox="1"/>
          <p:nvPr/>
        </p:nvSpPr>
        <p:spPr>
          <a:xfrm>
            <a:off x="6778391" y="6444460"/>
            <a:ext cx="5321533" cy="369332"/>
          </a:xfrm>
          <a:prstGeom prst="rect">
            <a:avLst/>
          </a:prstGeom>
          <a:noFill/>
          <a:ln>
            <a:solidFill>
              <a:schemeClr val="tx1"/>
            </a:solidFill>
          </a:ln>
        </p:spPr>
        <p:txBody>
          <a:bodyPr wrap="square" rtlCol="0">
            <a:spAutoFit/>
          </a:bodyPr>
          <a:lstStyle/>
          <a:p>
            <a:r>
              <a:rPr lang="en-US" dirty="0"/>
              <a:t>Create new numbered node with sample as founder</a:t>
            </a:r>
          </a:p>
        </p:txBody>
      </p:sp>
      <p:cxnSp>
        <p:nvCxnSpPr>
          <p:cNvPr id="26" name="Straight Arrow Connector 23">
            <a:extLst>
              <a:ext uri="{FF2B5EF4-FFF2-40B4-BE49-F238E27FC236}">
                <a16:creationId xmlns:a16="http://schemas.microsoft.com/office/drawing/2014/main" id="{FF0B03F3-5BD4-E7E9-5E27-BBC73A57B6FA}"/>
              </a:ext>
            </a:extLst>
          </p:cNvPr>
          <p:cNvCxnSpPr>
            <a:cxnSpLocks/>
            <a:stCxn id="22" idx="3"/>
            <a:endCxn id="8" idx="3"/>
          </p:cNvCxnSpPr>
          <p:nvPr/>
        </p:nvCxnSpPr>
        <p:spPr>
          <a:xfrm flipH="1" flipV="1">
            <a:off x="4792137" y="3501547"/>
            <a:ext cx="7069662" cy="2013678"/>
          </a:xfrm>
          <a:prstGeom prst="bentConnector3">
            <a:avLst>
              <a:gd name="adj1" fmla="val -323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006E0B3-F6EE-E0F7-9F44-CDB17BE1AA0E}"/>
              </a:ext>
            </a:extLst>
          </p:cNvPr>
          <p:cNvSpPr txBox="1"/>
          <p:nvPr/>
        </p:nvSpPr>
        <p:spPr>
          <a:xfrm>
            <a:off x="5148882" y="3472478"/>
            <a:ext cx="5732082" cy="369332"/>
          </a:xfrm>
          <a:prstGeom prst="rect">
            <a:avLst/>
          </a:prstGeom>
          <a:noFill/>
        </p:spPr>
        <p:txBody>
          <a:bodyPr wrap="none" rtlCol="0">
            <a:spAutoFit/>
          </a:bodyPr>
          <a:lstStyle/>
          <a:p>
            <a:r>
              <a:rPr lang="en-US" dirty="0"/>
              <a:t>Repeat with “children” nodes using next distance threshold</a:t>
            </a:r>
          </a:p>
        </p:txBody>
      </p:sp>
      <p:cxnSp>
        <p:nvCxnSpPr>
          <p:cNvPr id="68" name="Straight Arrow Connector 67">
            <a:extLst>
              <a:ext uri="{FF2B5EF4-FFF2-40B4-BE49-F238E27FC236}">
                <a16:creationId xmlns:a16="http://schemas.microsoft.com/office/drawing/2014/main" id="{C2E5FD6B-E9AF-F370-C444-C8BA506D5462}"/>
              </a:ext>
            </a:extLst>
          </p:cNvPr>
          <p:cNvCxnSpPr>
            <a:cxnSpLocks/>
            <a:stCxn id="4" idx="2"/>
            <a:endCxn id="5" idx="0"/>
          </p:cNvCxnSpPr>
          <p:nvPr/>
        </p:nvCxnSpPr>
        <p:spPr>
          <a:xfrm>
            <a:off x="2351852" y="1740099"/>
            <a:ext cx="0"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230AC37-1F6B-4326-3EBA-94D483269108}"/>
              </a:ext>
            </a:extLst>
          </p:cNvPr>
          <p:cNvCxnSpPr>
            <a:cxnSpLocks/>
            <a:stCxn id="5" idx="2"/>
            <a:endCxn id="3" idx="0"/>
          </p:cNvCxnSpPr>
          <p:nvPr/>
        </p:nvCxnSpPr>
        <p:spPr>
          <a:xfrm flipH="1">
            <a:off x="2351851" y="2385445"/>
            <a:ext cx="1"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B41B2A9-02AF-D43E-D60D-0E35F9DA89AB}"/>
              </a:ext>
            </a:extLst>
          </p:cNvPr>
          <p:cNvSpPr/>
          <p:nvPr/>
        </p:nvSpPr>
        <p:spPr>
          <a:xfrm>
            <a:off x="127000" y="3099041"/>
            <a:ext cx="12064999" cy="375895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4429B29D-7BEC-FCF3-0C6F-1CB58E46B101}"/>
              </a:ext>
            </a:extLst>
          </p:cNvPr>
          <p:cNvCxnSpPr>
            <a:cxnSpLocks/>
            <a:stCxn id="3" idx="3"/>
            <a:endCxn id="82" idx="0"/>
          </p:cNvCxnSpPr>
          <p:nvPr/>
        </p:nvCxnSpPr>
        <p:spPr>
          <a:xfrm>
            <a:off x="3644865" y="2846125"/>
            <a:ext cx="2514635" cy="25291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DACF772-DE18-C1BB-74AD-9C257F3F5474}"/>
              </a:ext>
            </a:extLst>
          </p:cNvPr>
          <p:cNvSpPr txBox="1"/>
          <p:nvPr/>
        </p:nvSpPr>
        <p:spPr>
          <a:xfrm>
            <a:off x="126999" y="6501700"/>
            <a:ext cx="4821961" cy="338554"/>
          </a:xfrm>
          <a:prstGeom prst="rect">
            <a:avLst/>
          </a:prstGeom>
          <a:noFill/>
        </p:spPr>
        <p:txBody>
          <a:bodyPr wrap="none" rtlCol="0">
            <a:spAutoFit/>
          </a:bodyPr>
          <a:lstStyle/>
          <a:p>
            <a:r>
              <a:rPr lang="en-US" sz="1600" dirty="0"/>
              <a:t>*threshold is buffered by maximum internal distance</a:t>
            </a:r>
          </a:p>
        </p:txBody>
      </p:sp>
      <p:sp>
        <p:nvSpPr>
          <p:cNvPr id="6" name="TextBox 5">
            <a:extLst>
              <a:ext uri="{FF2B5EF4-FFF2-40B4-BE49-F238E27FC236}">
                <a16:creationId xmlns:a16="http://schemas.microsoft.com/office/drawing/2014/main" id="{178B1CB0-7413-34EE-B682-01BF8FAB1F74}"/>
              </a:ext>
            </a:extLst>
          </p:cNvPr>
          <p:cNvSpPr txBox="1"/>
          <p:nvPr/>
        </p:nvSpPr>
        <p:spPr>
          <a:xfrm>
            <a:off x="6159499" y="234667"/>
            <a:ext cx="5246821" cy="2677656"/>
          </a:xfrm>
          <a:prstGeom prst="rect">
            <a:avLst/>
          </a:prstGeom>
          <a:noFill/>
        </p:spPr>
        <p:txBody>
          <a:bodyPr wrap="none" rtlCol="0">
            <a:spAutoFit/>
          </a:bodyPr>
          <a:lstStyle/>
          <a:p>
            <a:pPr defTabSz="457200"/>
            <a:r>
              <a:rPr lang="en-US" sz="1400" dirty="0"/>
              <a:t>{1: {</a:t>
            </a:r>
          </a:p>
          <a:p>
            <a:pPr defTabSz="457200"/>
            <a:r>
              <a:rPr lang="en-US" sz="1400" b="1" u="sng" dirty="0"/>
              <a:t>founder: Key1</a:t>
            </a:r>
            <a:r>
              <a:rPr lang="en-US" sz="1400" dirty="0"/>
              <a:t>,	distance: 0,</a:t>
            </a:r>
          </a:p>
          <a:p>
            <a:pPr defTabSz="457200"/>
            <a:r>
              <a:rPr lang="en-US" sz="1400" dirty="0"/>
              <a:t>children: {</a:t>
            </a:r>
          </a:p>
          <a:p>
            <a:pPr defTabSz="457200"/>
            <a:r>
              <a:rPr lang="en-US" sz="1400" dirty="0"/>
              <a:t>		1.1: {</a:t>
            </a:r>
          </a:p>
          <a:p>
            <a:pPr defTabSz="457200"/>
            <a:r>
              <a:rPr lang="en-US" sz="1400" dirty="0"/>
              <a:t>		founder: Key1,	distance: 0,</a:t>
            </a:r>
          </a:p>
          <a:p>
            <a:pPr defTabSz="457200"/>
            <a:r>
              <a:rPr lang="en-US" sz="1400" dirty="0"/>
              <a:t>		children: {</a:t>
            </a:r>
          </a:p>
          <a:p>
            <a:pPr defTabSz="457200"/>
            <a:r>
              <a:rPr lang="en-US" sz="1400" dirty="0"/>
              <a:t>				1.1.1: {</a:t>
            </a:r>
          </a:p>
          <a:p>
            <a:pPr defTabSz="457200"/>
            <a:r>
              <a:rPr lang="en-US" sz="1400" dirty="0"/>
              <a:t>				founder: Key1,	distance: 0,</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p:txBody>
      </p:sp>
      <p:sp>
        <p:nvSpPr>
          <p:cNvPr id="7" name="TextBox 6">
            <a:extLst>
              <a:ext uri="{FF2B5EF4-FFF2-40B4-BE49-F238E27FC236}">
                <a16:creationId xmlns:a16="http://schemas.microsoft.com/office/drawing/2014/main" id="{F2AAB61E-9A5C-5398-84D3-31C902E6EE5D}"/>
              </a:ext>
            </a:extLst>
          </p:cNvPr>
          <p:cNvSpPr txBox="1"/>
          <p:nvPr/>
        </p:nvSpPr>
        <p:spPr>
          <a:xfrm>
            <a:off x="6132909" y="6831"/>
            <a:ext cx="3835400" cy="369332"/>
          </a:xfrm>
          <a:prstGeom prst="rect">
            <a:avLst/>
          </a:prstGeom>
          <a:noFill/>
        </p:spPr>
        <p:txBody>
          <a:bodyPr wrap="square" rtlCol="0">
            <a:spAutoFit/>
          </a:bodyPr>
          <a:lstStyle/>
          <a:p>
            <a:pPr defTabSz="457200"/>
            <a:r>
              <a:rPr lang="en-US" dirty="0"/>
              <a:t>10		5		2		0</a:t>
            </a:r>
          </a:p>
        </p:txBody>
      </p:sp>
    </p:spTree>
    <p:extLst>
      <p:ext uri="{BB962C8B-B14F-4D97-AF65-F5344CB8AC3E}">
        <p14:creationId xmlns:p14="http://schemas.microsoft.com/office/powerpoint/2010/main" val="1579046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8FC52-C4C4-F03F-38BD-0D7590D7F2B1}"/>
              </a:ext>
            </a:extLst>
          </p:cNvPr>
          <p:cNvSpPr>
            <a:spLocks noGrp="1"/>
          </p:cNvSpPr>
          <p:nvPr>
            <p:ph type="title"/>
          </p:nvPr>
        </p:nvSpPr>
        <p:spPr/>
        <p:txBody>
          <a:bodyPr/>
          <a:lstStyle/>
          <a:p>
            <a:r>
              <a:rPr lang="en-US" dirty="0"/>
              <a:t>Workflow</a:t>
            </a:r>
          </a:p>
        </p:txBody>
      </p:sp>
      <p:sp>
        <p:nvSpPr>
          <p:cNvPr id="4" name="TextBox 3">
            <a:extLst>
              <a:ext uri="{FF2B5EF4-FFF2-40B4-BE49-F238E27FC236}">
                <a16:creationId xmlns:a16="http://schemas.microsoft.com/office/drawing/2014/main" id="{108F5766-4763-E203-84F0-815B310540AF}"/>
              </a:ext>
            </a:extLst>
          </p:cNvPr>
          <p:cNvSpPr txBox="1"/>
          <p:nvPr/>
        </p:nvSpPr>
        <p:spPr>
          <a:xfrm>
            <a:off x="456557" y="1370767"/>
            <a:ext cx="3790589" cy="369332"/>
          </a:xfrm>
          <a:prstGeom prst="rect">
            <a:avLst/>
          </a:prstGeom>
          <a:noFill/>
          <a:ln>
            <a:solidFill>
              <a:schemeClr val="tx1"/>
            </a:solidFill>
          </a:ln>
        </p:spPr>
        <p:txBody>
          <a:bodyPr wrap="none" rtlCol="0">
            <a:spAutoFit/>
          </a:bodyPr>
          <a:lstStyle/>
          <a:p>
            <a:r>
              <a:rPr lang="en-US" dirty="0"/>
              <a:t>Load matrix (bottom-left or top right)</a:t>
            </a:r>
          </a:p>
        </p:txBody>
      </p:sp>
      <p:sp>
        <p:nvSpPr>
          <p:cNvPr id="5" name="TextBox 4">
            <a:extLst>
              <a:ext uri="{FF2B5EF4-FFF2-40B4-BE49-F238E27FC236}">
                <a16:creationId xmlns:a16="http://schemas.microsoft.com/office/drawing/2014/main" id="{C46ABB85-D37C-4483-41DC-FF05E2CE2DBA}"/>
              </a:ext>
            </a:extLst>
          </p:cNvPr>
          <p:cNvSpPr txBox="1"/>
          <p:nvPr/>
        </p:nvSpPr>
        <p:spPr>
          <a:xfrm>
            <a:off x="838200" y="2016113"/>
            <a:ext cx="3027304" cy="369332"/>
          </a:xfrm>
          <a:prstGeom prst="rect">
            <a:avLst/>
          </a:prstGeom>
          <a:noFill/>
          <a:ln>
            <a:solidFill>
              <a:schemeClr val="tx1"/>
            </a:solidFill>
          </a:ln>
        </p:spPr>
        <p:txBody>
          <a:bodyPr wrap="none" rtlCol="0">
            <a:spAutoFit/>
          </a:bodyPr>
          <a:lstStyle/>
          <a:p>
            <a:r>
              <a:rPr lang="en-US" dirty="0"/>
              <a:t>Initiate Tree with first sample</a:t>
            </a:r>
          </a:p>
        </p:txBody>
      </p:sp>
      <p:sp>
        <p:nvSpPr>
          <p:cNvPr id="3" name="TextBox 2">
            <a:extLst>
              <a:ext uri="{FF2B5EF4-FFF2-40B4-BE49-F238E27FC236}">
                <a16:creationId xmlns:a16="http://schemas.microsoft.com/office/drawing/2014/main" id="{20CF2071-44A7-F961-1ABF-8CF52645E85E}"/>
              </a:ext>
            </a:extLst>
          </p:cNvPr>
          <p:cNvSpPr txBox="1"/>
          <p:nvPr/>
        </p:nvSpPr>
        <p:spPr>
          <a:xfrm>
            <a:off x="1058836" y="2661459"/>
            <a:ext cx="2586029" cy="369332"/>
          </a:xfrm>
          <a:prstGeom prst="rect">
            <a:avLst/>
          </a:prstGeom>
          <a:noFill/>
          <a:ln>
            <a:solidFill>
              <a:schemeClr val="tx1"/>
            </a:solidFill>
          </a:ln>
        </p:spPr>
        <p:txBody>
          <a:bodyPr wrap="none" rtlCol="0">
            <a:spAutoFit/>
          </a:bodyPr>
          <a:lstStyle/>
          <a:p>
            <a:r>
              <a:rPr lang="en-US" dirty="0"/>
              <a:t>Add remaining samples:</a:t>
            </a:r>
          </a:p>
        </p:txBody>
      </p:sp>
      <p:sp>
        <p:nvSpPr>
          <p:cNvPr id="8" name="TextBox 7">
            <a:extLst>
              <a:ext uri="{FF2B5EF4-FFF2-40B4-BE49-F238E27FC236}">
                <a16:creationId xmlns:a16="http://schemas.microsoft.com/office/drawing/2014/main" id="{455943C0-CFC9-26E3-295A-E91880A118AE}"/>
              </a:ext>
            </a:extLst>
          </p:cNvPr>
          <p:cNvSpPr txBox="1"/>
          <p:nvPr/>
        </p:nvSpPr>
        <p:spPr>
          <a:xfrm>
            <a:off x="287870" y="3316881"/>
            <a:ext cx="4504267" cy="369332"/>
          </a:xfrm>
          <a:prstGeom prst="rect">
            <a:avLst/>
          </a:prstGeom>
          <a:noFill/>
          <a:ln>
            <a:solidFill>
              <a:schemeClr val="tx1"/>
            </a:solidFill>
          </a:ln>
        </p:spPr>
        <p:txBody>
          <a:bodyPr wrap="square" rtlCol="0">
            <a:spAutoFit/>
          </a:bodyPr>
          <a:lstStyle/>
          <a:p>
            <a:pPr algn="ctr"/>
            <a:r>
              <a:rPr lang="en-US" dirty="0"/>
              <a:t>Calculate Distance to Founder Profiles</a:t>
            </a:r>
          </a:p>
        </p:txBody>
      </p:sp>
      <p:sp>
        <p:nvSpPr>
          <p:cNvPr id="9" name="TextBox 8">
            <a:extLst>
              <a:ext uri="{FF2B5EF4-FFF2-40B4-BE49-F238E27FC236}">
                <a16:creationId xmlns:a16="http://schemas.microsoft.com/office/drawing/2014/main" id="{37389DE5-583F-818F-1118-6DED8CE183B2}"/>
              </a:ext>
            </a:extLst>
          </p:cNvPr>
          <p:cNvSpPr txBox="1"/>
          <p:nvPr/>
        </p:nvSpPr>
        <p:spPr>
          <a:xfrm>
            <a:off x="287870" y="3989274"/>
            <a:ext cx="4504267" cy="369332"/>
          </a:xfrm>
          <a:prstGeom prst="rect">
            <a:avLst/>
          </a:prstGeom>
          <a:noFill/>
          <a:ln>
            <a:solidFill>
              <a:schemeClr val="tx1"/>
            </a:solidFill>
          </a:ln>
        </p:spPr>
        <p:txBody>
          <a:bodyPr wrap="square" rtlCol="0">
            <a:spAutoFit/>
          </a:bodyPr>
          <a:lstStyle/>
          <a:p>
            <a:pPr algn="ctr"/>
            <a:r>
              <a:rPr lang="en-US" dirty="0"/>
              <a:t>Filter to founders within distance threshold*</a:t>
            </a:r>
          </a:p>
        </p:txBody>
      </p:sp>
      <p:sp>
        <p:nvSpPr>
          <p:cNvPr id="10" name="TextBox 9">
            <a:extLst>
              <a:ext uri="{FF2B5EF4-FFF2-40B4-BE49-F238E27FC236}">
                <a16:creationId xmlns:a16="http://schemas.microsoft.com/office/drawing/2014/main" id="{224D4A2F-8A09-C4BD-1D46-A8FA223EEE84}"/>
              </a:ext>
            </a:extLst>
          </p:cNvPr>
          <p:cNvSpPr txBox="1"/>
          <p:nvPr/>
        </p:nvSpPr>
        <p:spPr>
          <a:xfrm>
            <a:off x="5180424" y="3985318"/>
            <a:ext cx="2789799" cy="369332"/>
          </a:xfrm>
          <a:prstGeom prst="rect">
            <a:avLst/>
          </a:prstGeom>
          <a:noFill/>
          <a:ln>
            <a:solidFill>
              <a:schemeClr val="tx1"/>
            </a:solidFill>
          </a:ln>
        </p:spPr>
        <p:txBody>
          <a:bodyPr wrap="square" rtlCol="0">
            <a:spAutoFit/>
          </a:bodyPr>
          <a:lstStyle/>
          <a:p>
            <a:r>
              <a:rPr lang="en-US" b="1" dirty="0"/>
              <a:t>Single Founder Remains</a:t>
            </a:r>
          </a:p>
        </p:txBody>
      </p:sp>
      <p:sp>
        <p:nvSpPr>
          <p:cNvPr id="11" name="TextBox 10">
            <a:extLst>
              <a:ext uri="{FF2B5EF4-FFF2-40B4-BE49-F238E27FC236}">
                <a16:creationId xmlns:a16="http://schemas.microsoft.com/office/drawing/2014/main" id="{34E5E78F-A035-70FA-4F8E-BDDBE9E2B9F8}"/>
              </a:ext>
            </a:extLst>
          </p:cNvPr>
          <p:cNvSpPr txBox="1"/>
          <p:nvPr/>
        </p:nvSpPr>
        <p:spPr>
          <a:xfrm>
            <a:off x="5180424" y="4576446"/>
            <a:ext cx="2795176" cy="369332"/>
          </a:xfrm>
          <a:prstGeom prst="rect">
            <a:avLst/>
          </a:prstGeom>
          <a:noFill/>
          <a:ln>
            <a:solidFill>
              <a:schemeClr val="tx1"/>
            </a:solidFill>
          </a:ln>
        </p:spPr>
        <p:txBody>
          <a:bodyPr wrap="square" rtlCol="0">
            <a:spAutoFit/>
          </a:bodyPr>
          <a:lstStyle/>
          <a:p>
            <a:r>
              <a:rPr lang="en-US" dirty="0"/>
              <a:t>Multiple Founders Remain</a:t>
            </a:r>
          </a:p>
        </p:txBody>
      </p:sp>
      <p:sp>
        <p:nvSpPr>
          <p:cNvPr id="12" name="TextBox 11">
            <a:extLst>
              <a:ext uri="{FF2B5EF4-FFF2-40B4-BE49-F238E27FC236}">
                <a16:creationId xmlns:a16="http://schemas.microsoft.com/office/drawing/2014/main" id="{C642740C-7FB9-0283-1B3D-631D35C5592D}"/>
              </a:ext>
            </a:extLst>
          </p:cNvPr>
          <p:cNvSpPr txBox="1"/>
          <p:nvPr/>
        </p:nvSpPr>
        <p:spPr>
          <a:xfrm>
            <a:off x="5148882" y="6026009"/>
            <a:ext cx="2276386" cy="369332"/>
          </a:xfrm>
          <a:prstGeom prst="rect">
            <a:avLst/>
          </a:prstGeom>
          <a:noFill/>
          <a:ln>
            <a:solidFill>
              <a:schemeClr val="tx1"/>
            </a:solidFill>
          </a:ln>
        </p:spPr>
        <p:txBody>
          <a:bodyPr wrap="square" rtlCol="0">
            <a:spAutoFit/>
          </a:bodyPr>
          <a:lstStyle/>
          <a:p>
            <a:r>
              <a:rPr lang="en-US" dirty="0"/>
              <a:t>No Founder Remains</a:t>
            </a:r>
          </a:p>
        </p:txBody>
      </p:sp>
      <p:cxnSp>
        <p:nvCxnSpPr>
          <p:cNvPr id="15" name="Straight Arrow Connector 14">
            <a:extLst>
              <a:ext uri="{FF2B5EF4-FFF2-40B4-BE49-F238E27FC236}">
                <a16:creationId xmlns:a16="http://schemas.microsoft.com/office/drawing/2014/main" id="{79176AB4-280F-F9B9-EA5E-60A9122BF668}"/>
              </a:ext>
            </a:extLst>
          </p:cNvPr>
          <p:cNvCxnSpPr>
            <a:cxnSpLocks/>
            <a:stCxn id="8" idx="2"/>
            <a:endCxn id="9" idx="0"/>
          </p:cNvCxnSpPr>
          <p:nvPr/>
        </p:nvCxnSpPr>
        <p:spPr>
          <a:xfrm>
            <a:off x="2540004" y="3686213"/>
            <a:ext cx="0" cy="3030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1CF5BC2-4FB8-508B-C173-79C583A6ABDD}"/>
              </a:ext>
            </a:extLst>
          </p:cNvPr>
          <p:cNvCxnSpPr>
            <a:cxnSpLocks/>
            <a:stCxn id="9" idx="3"/>
            <a:endCxn id="10" idx="1"/>
          </p:cNvCxnSpPr>
          <p:nvPr/>
        </p:nvCxnSpPr>
        <p:spPr>
          <a:xfrm flipV="1">
            <a:off x="4792137" y="4169984"/>
            <a:ext cx="388287" cy="39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23">
            <a:extLst>
              <a:ext uri="{FF2B5EF4-FFF2-40B4-BE49-F238E27FC236}">
                <a16:creationId xmlns:a16="http://schemas.microsoft.com/office/drawing/2014/main" id="{CD4245E4-4DB8-0351-5CEB-1B9D1E7AF454}"/>
              </a:ext>
            </a:extLst>
          </p:cNvPr>
          <p:cNvCxnSpPr>
            <a:cxnSpLocks/>
            <a:stCxn id="9" idx="3"/>
            <a:endCxn id="11" idx="1"/>
          </p:cNvCxnSpPr>
          <p:nvPr/>
        </p:nvCxnSpPr>
        <p:spPr>
          <a:xfrm>
            <a:off x="4792137" y="4173940"/>
            <a:ext cx="388287" cy="587172"/>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23">
            <a:extLst>
              <a:ext uri="{FF2B5EF4-FFF2-40B4-BE49-F238E27FC236}">
                <a16:creationId xmlns:a16="http://schemas.microsoft.com/office/drawing/2014/main" id="{6F2094EE-E8A7-6603-5519-BE7171360155}"/>
              </a:ext>
            </a:extLst>
          </p:cNvPr>
          <p:cNvCxnSpPr>
            <a:cxnSpLocks/>
            <a:stCxn id="9" idx="3"/>
            <a:endCxn id="12" idx="1"/>
          </p:cNvCxnSpPr>
          <p:nvPr/>
        </p:nvCxnSpPr>
        <p:spPr>
          <a:xfrm>
            <a:off x="4792137" y="4173940"/>
            <a:ext cx="356745" cy="2036735"/>
          </a:xfrm>
          <a:prstGeom prst="bent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B8E44C7-AEE2-068F-10F2-E11D4113325B}"/>
              </a:ext>
            </a:extLst>
          </p:cNvPr>
          <p:cNvSpPr txBox="1"/>
          <p:nvPr/>
        </p:nvSpPr>
        <p:spPr>
          <a:xfrm>
            <a:off x="8326968" y="3980052"/>
            <a:ext cx="3282683" cy="369332"/>
          </a:xfrm>
          <a:prstGeom prst="rect">
            <a:avLst/>
          </a:prstGeom>
          <a:noFill/>
          <a:ln>
            <a:solidFill>
              <a:schemeClr val="tx1"/>
            </a:solidFill>
          </a:ln>
        </p:spPr>
        <p:txBody>
          <a:bodyPr wrap="square" rtlCol="0">
            <a:spAutoFit/>
          </a:bodyPr>
          <a:lstStyle/>
          <a:p>
            <a:r>
              <a:rPr lang="en-US" dirty="0"/>
              <a:t>Assign node’s “code” to sample</a:t>
            </a:r>
          </a:p>
        </p:txBody>
      </p:sp>
      <p:cxnSp>
        <p:nvCxnSpPr>
          <p:cNvPr id="20" name="Straight Arrow Connector 23">
            <a:extLst>
              <a:ext uri="{FF2B5EF4-FFF2-40B4-BE49-F238E27FC236}">
                <a16:creationId xmlns:a16="http://schemas.microsoft.com/office/drawing/2014/main" id="{2C69D64B-9034-41D8-3B47-57C66C618302}"/>
              </a:ext>
            </a:extLst>
          </p:cNvPr>
          <p:cNvCxnSpPr>
            <a:cxnSpLocks/>
            <a:stCxn id="10" idx="3"/>
            <a:endCxn id="19" idx="1"/>
          </p:cNvCxnSpPr>
          <p:nvPr/>
        </p:nvCxnSpPr>
        <p:spPr>
          <a:xfrm flipV="1">
            <a:off x="7970223" y="4164718"/>
            <a:ext cx="356745" cy="52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3">
            <a:extLst>
              <a:ext uri="{FF2B5EF4-FFF2-40B4-BE49-F238E27FC236}">
                <a16:creationId xmlns:a16="http://schemas.microsoft.com/office/drawing/2014/main" id="{6DFC1BFE-3863-5E57-8383-668CFAF86D18}"/>
              </a:ext>
            </a:extLst>
          </p:cNvPr>
          <p:cNvCxnSpPr>
            <a:cxnSpLocks/>
            <a:stCxn id="19" idx="3"/>
            <a:endCxn id="8" idx="3"/>
          </p:cNvCxnSpPr>
          <p:nvPr/>
        </p:nvCxnSpPr>
        <p:spPr>
          <a:xfrm flipH="1" flipV="1">
            <a:off x="4792137" y="3501547"/>
            <a:ext cx="6817514" cy="663171"/>
          </a:xfrm>
          <a:prstGeom prst="bentConnector3">
            <a:avLst>
              <a:gd name="adj1" fmla="val -707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A001E4A3-8148-B67E-ACE2-59D2DB3A6950}"/>
              </a:ext>
            </a:extLst>
          </p:cNvPr>
          <p:cNvSpPr txBox="1"/>
          <p:nvPr/>
        </p:nvSpPr>
        <p:spPr>
          <a:xfrm>
            <a:off x="6778390" y="5053560"/>
            <a:ext cx="5083409" cy="923330"/>
          </a:xfrm>
          <a:prstGeom prst="rect">
            <a:avLst/>
          </a:prstGeom>
          <a:noFill/>
          <a:ln>
            <a:solidFill>
              <a:schemeClr val="tx1"/>
            </a:solidFill>
          </a:ln>
        </p:spPr>
        <p:txBody>
          <a:bodyPr wrap="square" rtlCol="0">
            <a:spAutoFit/>
          </a:bodyPr>
          <a:lstStyle/>
          <a:p>
            <a:r>
              <a:rPr lang="en-US" dirty="0"/>
              <a:t>Create new numbered node,</a:t>
            </a:r>
          </a:p>
          <a:p>
            <a:r>
              <a:rPr lang="en-US" dirty="0"/>
              <a:t>Assign new node’s code to sample,</a:t>
            </a:r>
          </a:p>
          <a:p>
            <a:r>
              <a:rPr lang="en-US" dirty="0"/>
              <a:t>Add other nodes’ samples to new numbered node</a:t>
            </a:r>
          </a:p>
        </p:txBody>
      </p:sp>
      <p:cxnSp>
        <p:nvCxnSpPr>
          <p:cNvPr id="23" name="Straight Arrow Connector 23">
            <a:extLst>
              <a:ext uri="{FF2B5EF4-FFF2-40B4-BE49-F238E27FC236}">
                <a16:creationId xmlns:a16="http://schemas.microsoft.com/office/drawing/2014/main" id="{6E0DB41A-FF10-D597-D722-E81BC919FEE0}"/>
              </a:ext>
            </a:extLst>
          </p:cNvPr>
          <p:cNvCxnSpPr>
            <a:cxnSpLocks/>
            <a:stCxn id="11" idx="2"/>
            <a:endCxn id="22" idx="1"/>
          </p:cNvCxnSpPr>
          <p:nvPr/>
        </p:nvCxnSpPr>
        <p:spPr>
          <a:xfrm rot="16200000" flipH="1">
            <a:off x="6393478" y="5130312"/>
            <a:ext cx="569447" cy="200378"/>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BF2AE65-59DD-96BF-2981-C22CC7FF47A4}"/>
              </a:ext>
            </a:extLst>
          </p:cNvPr>
          <p:cNvCxnSpPr>
            <a:cxnSpLocks/>
            <a:stCxn id="12" idx="2"/>
            <a:endCxn id="25" idx="1"/>
          </p:cNvCxnSpPr>
          <p:nvPr/>
        </p:nvCxnSpPr>
        <p:spPr>
          <a:xfrm rot="16200000" flipH="1">
            <a:off x="6415841" y="6266575"/>
            <a:ext cx="233785" cy="49131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474AC14-115A-749C-ED7D-1F86432C5001}"/>
              </a:ext>
            </a:extLst>
          </p:cNvPr>
          <p:cNvSpPr txBox="1"/>
          <p:nvPr/>
        </p:nvSpPr>
        <p:spPr>
          <a:xfrm>
            <a:off x="6778391" y="6444460"/>
            <a:ext cx="5321533" cy="369332"/>
          </a:xfrm>
          <a:prstGeom prst="rect">
            <a:avLst/>
          </a:prstGeom>
          <a:noFill/>
          <a:ln>
            <a:solidFill>
              <a:schemeClr val="tx1"/>
            </a:solidFill>
          </a:ln>
        </p:spPr>
        <p:txBody>
          <a:bodyPr wrap="square" rtlCol="0">
            <a:spAutoFit/>
          </a:bodyPr>
          <a:lstStyle/>
          <a:p>
            <a:r>
              <a:rPr lang="en-US" dirty="0"/>
              <a:t>Create new numbered node with sample as founder</a:t>
            </a:r>
          </a:p>
        </p:txBody>
      </p:sp>
      <p:cxnSp>
        <p:nvCxnSpPr>
          <p:cNvPr id="26" name="Straight Arrow Connector 23">
            <a:extLst>
              <a:ext uri="{FF2B5EF4-FFF2-40B4-BE49-F238E27FC236}">
                <a16:creationId xmlns:a16="http://schemas.microsoft.com/office/drawing/2014/main" id="{FF0B03F3-5BD4-E7E9-5E27-BBC73A57B6FA}"/>
              </a:ext>
            </a:extLst>
          </p:cNvPr>
          <p:cNvCxnSpPr>
            <a:cxnSpLocks/>
            <a:stCxn id="22" idx="3"/>
            <a:endCxn id="8" idx="3"/>
          </p:cNvCxnSpPr>
          <p:nvPr/>
        </p:nvCxnSpPr>
        <p:spPr>
          <a:xfrm flipH="1" flipV="1">
            <a:off x="4792137" y="3501547"/>
            <a:ext cx="7069662" cy="2013678"/>
          </a:xfrm>
          <a:prstGeom prst="bentConnector3">
            <a:avLst>
              <a:gd name="adj1" fmla="val -323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006E0B3-F6EE-E0F7-9F44-CDB17BE1AA0E}"/>
              </a:ext>
            </a:extLst>
          </p:cNvPr>
          <p:cNvSpPr txBox="1"/>
          <p:nvPr/>
        </p:nvSpPr>
        <p:spPr>
          <a:xfrm>
            <a:off x="5148882" y="3472478"/>
            <a:ext cx="5732082" cy="369332"/>
          </a:xfrm>
          <a:prstGeom prst="rect">
            <a:avLst/>
          </a:prstGeom>
          <a:noFill/>
        </p:spPr>
        <p:txBody>
          <a:bodyPr wrap="none" rtlCol="0">
            <a:spAutoFit/>
          </a:bodyPr>
          <a:lstStyle/>
          <a:p>
            <a:r>
              <a:rPr lang="en-US" dirty="0"/>
              <a:t>Repeat with “children” nodes using next distance threshold</a:t>
            </a:r>
          </a:p>
        </p:txBody>
      </p:sp>
      <p:cxnSp>
        <p:nvCxnSpPr>
          <p:cNvPr id="68" name="Straight Arrow Connector 67">
            <a:extLst>
              <a:ext uri="{FF2B5EF4-FFF2-40B4-BE49-F238E27FC236}">
                <a16:creationId xmlns:a16="http://schemas.microsoft.com/office/drawing/2014/main" id="{C2E5FD6B-E9AF-F370-C444-C8BA506D5462}"/>
              </a:ext>
            </a:extLst>
          </p:cNvPr>
          <p:cNvCxnSpPr>
            <a:cxnSpLocks/>
            <a:stCxn id="4" idx="2"/>
            <a:endCxn id="5" idx="0"/>
          </p:cNvCxnSpPr>
          <p:nvPr/>
        </p:nvCxnSpPr>
        <p:spPr>
          <a:xfrm>
            <a:off x="2351852" y="1740099"/>
            <a:ext cx="0"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C230AC37-1F6B-4326-3EBA-94D483269108}"/>
              </a:ext>
            </a:extLst>
          </p:cNvPr>
          <p:cNvCxnSpPr>
            <a:cxnSpLocks/>
            <a:stCxn id="5" idx="2"/>
            <a:endCxn id="3" idx="0"/>
          </p:cNvCxnSpPr>
          <p:nvPr/>
        </p:nvCxnSpPr>
        <p:spPr>
          <a:xfrm flipH="1">
            <a:off x="2351851" y="2385445"/>
            <a:ext cx="1" cy="2760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Rectangle 81">
            <a:extLst>
              <a:ext uri="{FF2B5EF4-FFF2-40B4-BE49-F238E27FC236}">
                <a16:creationId xmlns:a16="http://schemas.microsoft.com/office/drawing/2014/main" id="{9B41B2A9-02AF-D43E-D60D-0E35F9DA89AB}"/>
              </a:ext>
            </a:extLst>
          </p:cNvPr>
          <p:cNvSpPr/>
          <p:nvPr/>
        </p:nvSpPr>
        <p:spPr>
          <a:xfrm>
            <a:off x="127000" y="3099041"/>
            <a:ext cx="12064999" cy="375895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Arrow Connector 83">
            <a:extLst>
              <a:ext uri="{FF2B5EF4-FFF2-40B4-BE49-F238E27FC236}">
                <a16:creationId xmlns:a16="http://schemas.microsoft.com/office/drawing/2014/main" id="{4429B29D-7BEC-FCF3-0C6F-1CB58E46B101}"/>
              </a:ext>
            </a:extLst>
          </p:cNvPr>
          <p:cNvCxnSpPr>
            <a:cxnSpLocks/>
            <a:stCxn id="3" idx="3"/>
            <a:endCxn id="82" idx="0"/>
          </p:cNvCxnSpPr>
          <p:nvPr/>
        </p:nvCxnSpPr>
        <p:spPr>
          <a:xfrm>
            <a:off x="3644865" y="2846125"/>
            <a:ext cx="2514635" cy="252916"/>
          </a:xfrm>
          <a:prstGeom prst="bent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1DACF772-DE18-C1BB-74AD-9C257F3F5474}"/>
              </a:ext>
            </a:extLst>
          </p:cNvPr>
          <p:cNvSpPr txBox="1"/>
          <p:nvPr/>
        </p:nvSpPr>
        <p:spPr>
          <a:xfrm>
            <a:off x="126999" y="6501700"/>
            <a:ext cx="4821961" cy="338554"/>
          </a:xfrm>
          <a:prstGeom prst="rect">
            <a:avLst/>
          </a:prstGeom>
          <a:noFill/>
        </p:spPr>
        <p:txBody>
          <a:bodyPr wrap="none" rtlCol="0">
            <a:spAutoFit/>
          </a:bodyPr>
          <a:lstStyle/>
          <a:p>
            <a:r>
              <a:rPr lang="en-US" sz="1600" dirty="0"/>
              <a:t>*threshold is buffered by maximum internal distance</a:t>
            </a:r>
          </a:p>
        </p:txBody>
      </p:sp>
      <p:sp>
        <p:nvSpPr>
          <p:cNvPr id="6" name="TextBox 5">
            <a:extLst>
              <a:ext uri="{FF2B5EF4-FFF2-40B4-BE49-F238E27FC236}">
                <a16:creationId xmlns:a16="http://schemas.microsoft.com/office/drawing/2014/main" id="{178B1CB0-7413-34EE-B682-01BF8FAB1F74}"/>
              </a:ext>
            </a:extLst>
          </p:cNvPr>
          <p:cNvSpPr txBox="1"/>
          <p:nvPr/>
        </p:nvSpPr>
        <p:spPr>
          <a:xfrm>
            <a:off x="6159499" y="234667"/>
            <a:ext cx="5246821" cy="2677656"/>
          </a:xfrm>
          <a:prstGeom prst="rect">
            <a:avLst/>
          </a:prstGeom>
          <a:noFill/>
        </p:spPr>
        <p:txBody>
          <a:bodyPr wrap="none" rtlCol="0">
            <a:spAutoFit/>
          </a:bodyPr>
          <a:lstStyle/>
          <a:p>
            <a:pPr defTabSz="457200"/>
            <a:r>
              <a:rPr lang="en-US" sz="1400" dirty="0"/>
              <a:t>{1: {</a:t>
            </a:r>
          </a:p>
          <a:p>
            <a:pPr defTabSz="457200"/>
            <a:r>
              <a:rPr lang="en-US" sz="1400" b="1" u="sng" dirty="0"/>
              <a:t>founder: Key1</a:t>
            </a:r>
            <a:r>
              <a:rPr lang="en-US" sz="1400" dirty="0"/>
              <a:t>,	distance: 0,</a:t>
            </a:r>
          </a:p>
          <a:p>
            <a:pPr defTabSz="457200"/>
            <a:r>
              <a:rPr lang="en-US" sz="1400" dirty="0"/>
              <a:t>children: {</a:t>
            </a:r>
          </a:p>
          <a:p>
            <a:pPr defTabSz="457200"/>
            <a:r>
              <a:rPr lang="en-US" sz="1400" dirty="0"/>
              <a:t>		1.1: {</a:t>
            </a:r>
          </a:p>
          <a:p>
            <a:pPr defTabSz="457200"/>
            <a:r>
              <a:rPr lang="en-US" sz="1400" dirty="0"/>
              <a:t>		founder: Key1,	distance: 0,</a:t>
            </a:r>
          </a:p>
          <a:p>
            <a:pPr defTabSz="457200"/>
            <a:r>
              <a:rPr lang="en-US" sz="1400" dirty="0"/>
              <a:t>		children: {</a:t>
            </a:r>
          </a:p>
          <a:p>
            <a:pPr defTabSz="457200"/>
            <a:r>
              <a:rPr lang="en-US" sz="1400" dirty="0"/>
              <a:t>				1.1.1: {</a:t>
            </a:r>
          </a:p>
          <a:p>
            <a:pPr defTabSz="457200"/>
            <a:r>
              <a:rPr lang="en-US" sz="1400" dirty="0"/>
              <a:t>				founder: Key1,	distance: 0,</a:t>
            </a:r>
          </a:p>
          <a:p>
            <a:pPr defTabSz="457200"/>
            <a:r>
              <a:rPr lang="en-US" sz="1400" dirty="0"/>
              <a:t>				children: {</a:t>
            </a:r>
          </a:p>
          <a:p>
            <a:pPr defTabSz="457200"/>
            <a:r>
              <a:rPr lang="en-US" sz="1400" dirty="0"/>
              <a:t>						1.1.1.1: {</a:t>
            </a:r>
          </a:p>
          <a:p>
            <a:pPr defTabSz="457200"/>
            <a:r>
              <a:rPr lang="en-US" sz="1400" dirty="0"/>
              <a:t>						founder: Key1,	distance: 0,</a:t>
            </a:r>
          </a:p>
          <a:p>
            <a:pPr defTabSz="457200"/>
            <a:r>
              <a:rPr lang="en-US" sz="1400" dirty="0"/>
              <a:t>						members: [Key1]}}}}}}}}</a:t>
            </a:r>
          </a:p>
        </p:txBody>
      </p:sp>
      <p:sp>
        <p:nvSpPr>
          <p:cNvPr id="7" name="TextBox 6">
            <a:extLst>
              <a:ext uri="{FF2B5EF4-FFF2-40B4-BE49-F238E27FC236}">
                <a16:creationId xmlns:a16="http://schemas.microsoft.com/office/drawing/2014/main" id="{F2AAB61E-9A5C-5398-84D3-31C902E6EE5D}"/>
              </a:ext>
            </a:extLst>
          </p:cNvPr>
          <p:cNvSpPr txBox="1"/>
          <p:nvPr/>
        </p:nvSpPr>
        <p:spPr>
          <a:xfrm>
            <a:off x="6132909" y="6831"/>
            <a:ext cx="3835400" cy="369332"/>
          </a:xfrm>
          <a:prstGeom prst="rect">
            <a:avLst/>
          </a:prstGeom>
          <a:noFill/>
        </p:spPr>
        <p:txBody>
          <a:bodyPr wrap="square" rtlCol="0">
            <a:spAutoFit/>
          </a:bodyPr>
          <a:lstStyle/>
          <a:p>
            <a:pPr defTabSz="457200"/>
            <a:r>
              <a:rPr lang="en-US" dirty="0"/>
              <a:t>10		5		2		0</a:t>
            </a:r>
          </a:p>
        </p:txBody>
      </p:sp>
    </p:spTree>
    <p:extLst>
      <p:ext uri="{BB962C8B-B14F-4D97-AF65-F5344CB8AC3E}">
        <p14:creationId xmlns:p14="http://schemas.microsoft.com/office/powerpoint/2010/main" val="4202879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288</TotalTime>
  <Words>5486</Words>
  <Application>Microsoft Office PowerPoint</Application>
  <PresentationFormat>Widescreen</PresentationFormat>
  <Paragraphs>947</Paragraphs>
  <Slides>27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Aptos Display</vt:lpstr>
      <vt:lpstr>Arial</vt:lpstr>
      <vt:lpstr>Courier New</vt:lpstr>
      <vt:lpstr>Wingdings</vt:lpstr>
      <vt:lpstr>Office Theme</vt:lpstr>
      <vt:lpstr>Assigning Relatedness Codes from Distance Matrix</vt:lpstr>
      <vt:lpstr>Background</vt:lpstr>
      <vt:lpstr>Background</vt:lpstr>
      <vt:lpstr>Background</vt:lpstr>
      <vt:lpstr>Execution</vt:lpstr>
      <vt:lpstr>Workflow</vt:lpstr>
      <vt:lpstr>Workflow</vt:lpstr>
      <vt:lpstr>Workflow</vt:lpstr>
      <vt:lpstr>Workflow</vt:lpstr>
      <vt:lpstr>Workflow</vt:lpstr>
      <vt:lpstr>Workflow</vt:lpstr>
      <vt:lpstr>Workflow</vt:lpstr>
      <vt:lpstr>Demo</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Exercise</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Williams, Grant M. (CDC/NCEZID/DFWED/EDLB)</dc:creator>
  <cp:lastModifiedBy>Williams, Grant M. (CDC/NCEZID/DFWED/EDLB)</cp:lastModifiedBy>
  <cp:revision>11</cp:revision>
  <dcterms:created xsi:type="dcterms:W3CDTF">2025-05-19T14:15:07Z</dcterms:created>
  <dcterms:modified xsi:type="dcterms:W3CDTF">2025-05-22T16:07:24Z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b94a7b8-f06c-4dfe-bdcc-9b548fd58c31_Enabled">
    <vt:lpwstr>true</vt:lpwstr>
  </property>
  <property fmtid="{D5CDD505-2E9C-101B-9397-08002B2CF9AE}" pid="3" name="MSIP_Label_7b94a7b8-f06c-4dfe-bdcc-9b548fd58c31_SetDate">
    <vt:lpwstr>2025-05-19T14:15:14Z</vt:lpwstr>
  </property>
  <property fmtid="{D5CDD505-2E9C-101B-9397-08002B2CF9AE}" pid="4" name="MSIP_Label_7b94a7b8-f06c-4dfe-bdcc-9b548fd58c31_Method">
    <vt:lpwstr>Privileged</vt:lpwstr>
  </property>
  <property fmtid="{D5CDD505-2E9C-101B-9397-08002B2CF9AE}" pid="5" name="MSIP_Label_7b94a7b8-f06c-4dfe-bdcc-9b548fd58c31_Name">
    <vt:lpwstr>7b94a7b8-f06c-4dfe-bdcc-9b548fd58c31</vt:lpwstr>
  </property>
  <property fmtid="{D5CDD505-2E9C-101B-9397-08002B2CF9AE}" pid="6" name="MSIP_Label_7b94a7b8-f06c-4dfe-bdcc-9b548fd58c31_SiteId">
    <vt:lpwstr>9ce70869-60db-44fd-abe8-d2767077fc8f</vt:lpwstr>
  </property>
  <property fmtid="{D5CDD505-2E9C-101B-9397-08002B2CF9AE}" pid="7" name="MSIP_Label_7b94a7b8-f06c-4dfe-bdcc-9b548fd58c31_ActionId">
    <vt:lpwstr>573950e3-6aab-48ad-8d5c-d0364ba9346f</vt:lpwstr>
  </property>
  <property fmtid="{D5CDD505-2E9C-101B-9397-08002B2CF9AE}" pid="8" name="MSIP_Label_7b94a7b8-f06c-4dfe-bdcc-9b548fd58c31_ContentBits">
    <vt:lpwstr>0</vt:lpwstr>
  </property>
</Properties>
</file>