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Light-regular.fntdata"/><Relationship Id="rId16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780a270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780a270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e780a270f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780a270f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780a270f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e780a270f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780a270f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780a270f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e780a270f2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780a270f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780a270f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e780a270f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780a270f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780a270f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e780a270f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780a270f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780a270f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e780a270f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780a270f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780a270f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e780a270f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780a270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780a270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e780a270f2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780a270f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780a270f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e780a270f2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5502827" y="4799159"/>
            <a:ext cx="314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115822" y="4799159"/>
            <a:ext cx="337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01858" y="4799159"/>
            <a:ext cx="3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57250" y="250032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rgbClr val="FFFFFF"/>
                </a:highlight>
              </a:rPr>
              <a:t>Is mental health severity lower in the US?</a:t>
            </a:r>
            <a:endParaRPr b="1" sz="2200"/>
          </a:p>
        </p:txBody>
      </p:sp>
      <p:sp>
        <p:nvSpPr>
          <p:cNvPr id="61" name="Google Shape;61;p14"/>
          <p:cNvSpPr txBox="1"/>
          <p:nvPr/>
        </p:nvSpPr>
        <p:spPr>
          <a:xfrm>
            <a:off x="857250" y="1436625"/>
            <a:ext cx="74295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"/>
              <a:buChar char="•"/>
            </a:pP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Null Hypothesis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There is no statistically significant difference in median severity factor between US and non-US populations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Alternative Hypothesis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The median derived severity factor is less in the US than in countries outside the US, at an ɑ = 0.05.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 one-sided Mann-Whitney U-test was performed due to the low p-value of the normality test. An additional one-sided t-test was performed despite nonnormality, due to large sample sizes.</a:t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rgbClr val="FFFFFF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rgbClr val="FFFFFF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rgbClr val="FFFFFF"/>
                </a:highlight>
              </a:rPr>
              <a:t>	Definition of severity, data pre-processing</a:t>
            </a:r>
            <a:endParaRPr b="1" sz="2200"/>
          </a:p>
        </p:txBody>
      </p:sp>
      <p:sp>
        <p:nvSpPr>
          <p:cNvPr id="68" name="Google Shape;68;p15"/>
          <p:cNvSpPr txBox="1"/>
          <p:nvPr/>
        </p:nvSpPr>
        <p:spPr>
          <a:xfrm>
            <a:off x="857250" y="1688850"/>
            <a:ext cx="74295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Evaluating </a:t>
            </a: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mental_health_severity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</a:t>
            </a: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defined as the sum of the selected factors below, after numerical mapping applied to columns - 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•"/>
            </a:pPr>
            <a:r>
              <a:rPr lang="en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growing_stress, changes_habits, mental_health_history, mood_swings, coping_struggles, work_interest, social_weakness</a:t>
            </a:r>
            <a:br>
              <a:rPr lang="en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Analysis started with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df_factors.csv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, after - 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•"/>
            </a:pPr>
            <a:r>
              <a:rPr lang="en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numerical mapping applied to categorical variables based on evaluated severity</a:t>
            </a: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•"/>
            </a:pPr>
            <a:r>
              <a:rPr lang="en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 additional derived factors based on numerical mapping, using relevant columns, one of which was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mental_health_severity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	Data pre-processing (cont.)</a:t>
            </a:r>
            <a:endParaRPr b="1" sz="2200"/>
          </a:p>
        </p:txBody>
      </p:sp>
      <p:sp>
        <p:nvSpPr>
          <p:cNvPr id="75" name="Google Shape;75;p16"/>
          <p:cNvSpPr txBox="1"/>
          <p:nvPr/>
        </p:nvSpPr>
        <p:spPr>
          <a:xfrm>
            <a:off x="857250" y="1703119"/>
            <a:ext cx="73812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average</a:t>
            </a: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severity</a:t>
            </a: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score for each unique country was calculated by totaling the counts of each possible factor value in a weighted manner. 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Weights for each value in the range [ -6 , 6 ] were established using total # of measurements per country as the denominator.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Of the 35 countries tested, Belgium and Poland had the highest mean derived severity factor at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6.103155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. However, the # of measurements made in these countries was relatively low in comparison to countries with much more data like the US, UK, and Canada.</a:t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387781" y="1436625"/>
            <a:ext cx="4266900" cy="3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multiple violin plot shows the relative symmetry of the distributions, centered around 0.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plots show very similar, nearly-normal shapes despite their failure of the normality tests.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similar shapes of distribution mean the Mann-Whitney test will be testing for difference in pop. median</a:t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	Violin plots of discrete data</a:t>
            </a:r>
            <a:endParaRPr b="1" sz="2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436625"/>
            <a:ext cx="4036219" cy="3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	Normality tests</a:t>
            </a:r>
            <a:endParaRPr b="1" sz="2200"/>
          </a:p>
        </p:txBody>
      </p:sp>
      <p:sp>
        <p:nvSpPr>
          <p:cNvPr id="90" name="Google Shape;90;p18"/>
          <p:cNvSpPr txBox="1"/>
          <p:nvPr/>
        </p:nvSpPr>
        <p:spPr>
          <a:xfrm>
            <a:off x="857250" y="1628888"/>
            <a:ext cx="76488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Both US and non-US populations failed the normality tests using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scipy.stats.normaltest()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. The low p-values for both populations suggests the underlying populations are not normally distributed.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US: test statistic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776.82465918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, p-value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2.0638045e-169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Non-US - test statistic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526.23257721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, p-value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5.37090858e-115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suggests the inability to use many parametric statistical comparison tests in the comparison of this derived metric between US and non-US populations. However, due to the large sample sizes this limitation is ignored.</a:t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	One-sided Mann-Whitney</a:t>
            </a:r>
            <a:endParaRPr b="1" sz="2200"/>
          </a:p>
        </p:txBody>
      </p:sp>
      <p:sp>
        <p:nvSpPr>
          <p:cNvPr id="97" name="Google Shape;97;p19"/>
          <p:cNvSpPr txBox="1"/>
          <p:nvPr/>
        </p:nvSpPr>
        <p:spPr>
          <a:xfrm>
            <a:off x="534525" y="1436625"/>
            <a:ext cx="41532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 </a:t>
            </a: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one-sided Mann-Whitney U-test</a:t>
            </a: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was chosen due to - 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•"/>
            </a:pPr>
            <a:r>
              <a:rPr lang="en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derived nature of the dependent variable (factor), as a composition of other underlying distributions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•"/>
            </a:pPr>
            <a:r>
              <a:rPr lang="en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independence of both populations and observations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•"/>
            </a:pPr>
            <a:r>
              <a:rPr lang="en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suggested non-normality of the underlying populations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13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similar shape in distributions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313" y="1436625"/>
            <a:ext cx="3952370" cy="294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	One-sided Mann-Whitney U-test (cont.)</a:t>
            </a:r>
            <a:endParaRPr b="1" sz="2200"/>
          </a:p>
        </p:txBody>
      </p:sp>
      <p:sp>
        <p:nvSpPr>
          <p:cNvPr id="105" name="Google Shape;105;p20"/>
          <p:cNvSpPr txBox="1"/>
          <p:nvPr/>
        </p:nvSpPr>
        <p:spPr>
          <a:xfrm>
            <a:off x="534525" y="1436625"/>
            <a:ext cx="8120400" cy="3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Mann-Whitney test resulted in a p-value exceeding our a = 0.05 threshold. This means we fail to reject the null hypothesis, and conclude </a:t>
            </a: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there is no statistically significant difference between median severity scores between US and non-US populations.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Test-statistic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10042512229.5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P-value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0.9431702048590704 &gt; 0.05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Despite the inferred non-normality of the underlying distributions, a one-sided two-sample t-test was also conducted to check for a difference in mean, due to Central Limit Theorem.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534525" y="1436625"/>
            <a:ext cx="8120400" cy="3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one-sided t-test resulted in a p-value exceeding our ɑ = 0.05 threshold. Although this test wasn’t initially chosen despite the non-normality and non-random samples, it was still performed due to the large sample sizes and the Central Limit Theorem.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Test-statistic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1.6936521489831322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P-value =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0.9548337566013506 &gt; 0.05</a:t>
            </a:r>
            <a:b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"/>
              <a:buChar char="•"/>
            </a:pPr>
            <a:r>
              <a:rPr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Since the p-value of the t-test exceeds 0.05, we fail to reject the null hypothesis and infer that </a:t>
            </a:r>
            <a:r>
              <a:rPr b="1" lang="en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there is no statistically significant indication that the mean severity of the US population is less than that of countries outside the US.</a:t>
            </a:r>
            <a:endParaRPr b="1"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	One-sided two-sample t-test 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34525" y="1436625"/>
            <a:ext cx="81204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ay"/>
              <a:buChar char="•"/>
            </a:pPr>
            <a: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non-normality of the underlying distributions of our derived mental health severity factor promoted the use of a nonparametric test. However, due to the large sample sizes, a parametric test was also performed. Both tests were performed at 95% confidence, with ɑ = 0.05.</a:t>
            </a:r>
            <a:b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Mann-Whitney U-test - No significant indication that </a:t>
            </a:r>
            <a:r>
              <a:rPr b="1"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median</a:t>
            </a: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severity of mental health is lower in the United States.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ay"/>
              <a:buChar char="•"/>
            </a:pP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Two-sample t-test - No significant indication that </a:t>
            </a:r>
            <a:r>
              <a:rPr b="1"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mean</a:t>
            </a: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mental health severity is lower in the United States.</a:t>
            </a:r>
            <a:b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ay"/>
              <a:buChar char="•"/>
            </a:pPr>
            <a:r>
              <a:rPr lang="en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Neither test revealed a lower average mental health score in the US than in countries outside the US. Limitations of this analysis include - </a:t>
            </a: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13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initial data may not have been collected randomly (voluntary survey data)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13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factor analyzed was a linear combination of existing factors, whose underlying distributions were not known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13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Countries like the US, UK, and Canada had much larger datasets than the other 32 countries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413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Nonparametric statistics can limit the conclusions drawn from results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857250" y="400051"/>
            <a:ext cx="7429500" cy="103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200"/>
              <a:t>Question 5:  </a:t>
            </a: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US vs. Non-US Mental Health</a:t>
            </a:r>
            <a:b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</a:br>
            <a:r>
              <a:rPr b="1" i="0" lang="en" sz="2200">
                <a:solidFill>
                  <a:srgbClr val="1D1C1D"/>
                </a:solidFill>
                <a:highlight>
                  <a:schemeClr val="lt1"/>
                </a:highlight>
              </a:rPr>
              <a:t>	Results and Improvements</a:t>
            </a:r>
            <a:endParaRPr b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