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27"/>
  </p:notesMasterIdLst>
  <p:sldIdLst>
    <p:sldId id="256" r:id="rId2"/>
    <p:sldId id="257" r:id="rId3"/>
    <p:sldId id="305" r:id="rId4"/>
    <p:sldId id="259" r:id="rId5"/>
    <p:sldId id="296" r:id="rId6"/>
    <p:sldId id="285" r:id="rId7"/>
    <p:sldId id="297" r:id="rId8"/>
    <p:sldId id="299" r:id="rId9"/>
    <p:sldId id="276" r:id="rId10"/>
    <p:sldId id="307" r:id="rId11"/>
    <p:sldId id="260" r:id="rId12"/>
    <p:sldId id="306" r:id="rId13"/>
    <p:sldId id="308" r:id="rId14"/>
    <p:sldId id="312" r:id="rId15"/>
    <p:sldId id="300" r:id="rId16"/>
    <p:sldId id="301" r:id="rId17"/>
    <p:sldId id="303" r:id="rId18"/>
    <p:sldId id="304" r:id="rId19"/>
    <p:sldId id="302" r:id="rId20"/>
    <p:sldId id="309" r:id="rId21"/>
    <p:sldId id="310" r:id="rId22"/>
    <p:sldId id="311" r:id="rId23"/>
    <p:sldId id="313" r:id="rId24"/>
    <p:sldId id="298" r:id="rId25"/>
    <p:sldId id="26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21B6925-2A5A-4636-9B3F-B469113CD8AF}">
          <p14:sldIdLst>
            <p14:sldId id="256"/>
            <p14:sldId id="257"/>
            <p14:sldId id="305"/>
            <p14:sldId id="259"/>
            <p14:sldId id="296"/>
            <p14:sldId id="285"/>
            <p14:sldId id="297"/>
            <p14:sldId id="299"/>
            <p14:sldId id="276"/>
          </p14:sldIdLst>
        </p14:section>
        <p14:section name="Untitled Section" id="{F27E9A9E-E9C1-43E3-BCCC-9DF52FF26EE7}">
          <p14:sldIdLst>
            <p14:sldId id="307"/>
            <p14:sldId id="260"/>
            <p14:sldId id="306"/>
            <p14:sldId id="308"/>
            <p14:sldId id="312"/>
            <p14:sldId id="300"/>
            <p14:sldId id="301"/>
            <p14:sldId id="303"/>
            <p14:sldId id="304"/>
            <p14:sldId id="302"/>
            <p14:sldId id="309"/>
            <p14:sldId id="310"/>
            <p14:sldId id="311"/>
            <p14:sldId id="313"/>
            <p14:sldId id="298"/>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87" d="100"/>
          <a:sy n="87" d="100"/>
        </p:scale>
        <p:origin x="389"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9ACE2-D71A-4BA8-9CDE-FE160B3B2A7C}" type="datetimeFigureOut">
              <a:rPr lang="en-IN" smtClean="0"/>
              <a:t>20-08-2020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BA93CE-04CE-4AD6-A586-065C9CD58CD4}" type="slidenum">
              <a:rPr lang="en-IN" smtClean="0"/>
              <a:t>‹#›</a:t>
            </a:fld>
            <a:endParaRPr lang="en-IN"/>
          </a:p>
        </p:txBody>
      </p:sp>
    </p:spTree>
    <p:extLst>
      <p:ext uri="{BB962C8B-B14F-4D97-AF65-F5344CB8AC3E}">
        <p14:creationId xmlns:p14="http://schemas.microsoft.com/office/powerpoint/2010/main" val="3449206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BA93CE-04CE-4AD6-A586-065C9CD58CD4}" type="slidenum">
              <a:rPr lang="en-IN" smtClean="0"/>
              <a:t>1</a:t>
            </a:fld>
            <a:endParaRPr lang="en-IN"/>
          </a:p>
        </p:txBody>
      </p:sp>
    </p:spTree>
    <p:extLst>
      <p:ext uri="{BB962C8B-B14F-4D97-AF65-F5344CB8AC3E}">
        <p14:creationId xmlns:p14="http://schemas.microsoft.com/office/powerpoint/2010/main" val="1532623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92F5C395-B8A3-4583-B362-D5C6BFB612C0}" type="datetime1">
              <a:rPr lang="en-US" smtClean="0"/>
              <a:t>8/20/2020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65424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0BF62D3-DF49-436A-B6D7-36216FFCE4F2}" type="datetime1">
              <a:rPr lang="en-US" smtClean="0"/>
              <a:t>8/20/2020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75699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4A5D73D-6114-4F4E-8B59-64D2961CFB11}" type="datetime1">
              <a:rPr lang="en-US" smtClean="0"/>
              <a:t>8/20/2020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67765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E9CCD1E-9CA4-444E-881B-0AE8EFDAD541}" type="datetime1">
              <a:rPr lang="en-US" smtClean="0"/>
              <a:t>8/20/2020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81297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6F8B7F4-5BC1-4578-9DD0-3BBEA8B21818}" type="datetime1">
              <a:rPr lang="en-US" smtClean="0"/>
              <a:t>8/20/2020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12962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56BB1D2-F6E3-4D44-A979-1D23F815F3ED}" type="datetime1">
              <a:rPr lang="en-US" smtClean="0"/>
              <a:t>8/20/2020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72804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F9D63A61-3BEF-4630-BD28-9872D5C01891}" type="datetime1">
              <a:rPr lang="en-US" smtClean="0"/>
              <a:t>8/20/2020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78860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D1FB4E8-2BDB-4494-A3F2-1AE70F3F2DE9}" type="datetime1">
              <a:rPr lang="en-US" smtClean="0"/>
              <a:t>8/20/2020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76258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3BA799-3C17-4181-96A7-BA8054FA1A7D}" type="datetime1">
              <a:rPr lang="en-US" smtClean="0"/>
              <a:t>8/20/2020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51024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F88DE76-5077-495E-8C0E-59AA9B0421E9}" type="datetime1">
              <a:rPr lang="en-US" smtClean="0"/>
              <a:t>8/20/2020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9085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81784E-8E01-4D9E-9217-2FDA267DA832}" type="datetime1">
              <a:rPr lang="en-US" smtClean="0"/>
              <a:t>8/20/2020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73637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D52710-6F1D-44DA-BA5E-AD618F5FF785}" type="datetime1">
              <a:rPr lang="en-US" smtClean="0"/>
              <a:t>8/20/2020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83612845"/>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678A9-59C6-4ACB-A683-0BE26149FD7C}"/>
              </a:ext>
            </a:extLst>
          </p:cNvPr>
          <p:cNvSpPr>
            <a:spLocks noGrp="1"/>
          </p:cNvSpPr>
          <p:nvPr>
            <p:ph type="title"/>
          </p:nvPr>
        </p:nvSpPr>
        <p:spPr>
          <a:xfrm>
            <a:off x="1141413" y="916496"/>
            <a:ext cx="9905998" cy="2654839"/>
          </a:xfrm>
        </p:spPr>
        <p:txBody>
          <a:bodyPr>
            <a:normAutofit fontScale="90000"/>
          </a:bodyPr>
          <a:lstStyle/>
          <a:p>
            <a:pPr algn="ctr"/>
            <a:r>
              <a:rPr lang="en-US" sz="4400" b="1" dirty="0">
                <a:effectLst>
                  <a:outerShdw blurRad="38100" dist="38100" dir="2700000" algn="tl">
                    <a:srgbClr val="000000">
                      <a:alpha val="43137"/>
                    </a:srgbClr>
                  </a:outerShdw>
                </a:effectLst>
              </a:rPr>
              <a:t>        </a:t>
            </a: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STUDENTS COLLEGE SEAT ALLOTMENT PREDICTION USING MACHINE LEARNING TECHNIQUES</a:t>
            </a:r>
            <a:br>
              <a:rPr lang="en-US"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b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IN"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1C5711D7-D533-48FD-B0F4-C1C667CB5223}"/>
              </a:ext>
            </a:extLst>
          </p:cNvPr>
          <p:cNvSpPr>
            <a:spLocks noGrp="1"/>
          </p:cNvSpPr>
          <p:nvPr>
            <p:ph sz="half" idx="1"/>
          </p:nvPr>
        </p:nvSpPr>
        <p:spPr>
          <a:xfrm>
            <a:off x="9057582" y="3942106"/>
            <a:ext cx="2835965" cy="2365512"/>
          </a:xfrm>
        </p:spPr>
        <p:txBody>
          <a:bodyPr>
            <a:normAutofit lnSpcReduction="10000"/>
          </a:bodyPr>
          <a:lstStyle/>
          <a:p>
            <a:pPr marL="0" indent="0">
              <a:buNone/>
            </a:pPr>
            <a:r>
              <a:rPr lang="en-IN" dirty="0">
                <a:latin typeface="Times New Roman" panose="02020603050405020304" pitchFamily="18" charset="0"/>
                <a:cs typeface="Times New Roman" panose="02020603050405020304" pitchFamily="18" charset="0"/>
              </a:rPr>
              <a:t>By</a:t>
            </a:r>
          </a:p>
          <a:p>
            <a:pPr marL="0" indent="0">
              <a:buNone/>
            </a:pPr>
            <a:r>
              <a:rPr lang="en-IN" dirty="0">
                <a:latin typeface="Times New Roman" panose="02020603050405020304" pitchFamily="18" charset="0"/>
                <a:cs typeface="Times New Roman" panose="02020603050405020304" pitchFamily="18" charset="0"/>
              </a:rPr>
              <a:t>Dhanush V.U</a:t>
            </a:r>
          </a:p>
          <a:p>
            <a:pPr marL="0" indent="0">
              <a:buNone/>
            </a:pPr>
            <a:r>
              <a:rPr lang="en-IN" dirty="0">
                <a:latin typeface="Times New Roman" panose="02020603050405020304" pitchFamily="18" charset="0"/>
                <a:cs typeface="Times New Roman" panose="02020603050405020304" pitchFamily="18" charset="0"/>
              </a:rPr>
              <a:t>Charanaraj N</a:t>
            </a:r>
          </a:p>
          <a:p>
            <a:pPr marL="0" indent="0">
              <a:buNone/>
            </a:pPr>
            <a:r>
              <a:rPr lang="en-IN" dirty="0">
                <a:latin typeface="Times New Roman" panose="02020603050405020304" pitchFamily="18" charset="0"/>
                <a:cs typeface="Times New Roman" panose="02020603050405020304" pitchFamily="18" charset="0"/>
              </a:rPr>
              <a:t>Deril Quadras</a:t>
            </a:r>
          </a:p>
          <a:p>
            <a:pPr marL="0" indent="0">
              <a:buNone/>
            </a:pPr>
            <a:r>
              <a:rPr lang="en-IN" dirty="0">
                <a:latin typeface="Times New Roman" panose="02020603050405020304" pitchFamily="18" charset="0"/>
                <a:cs typeface="Times New Roman" panose="02020603050405020304" pitchFamily="18" charset="0"/>
              </a:rPr>
              <a:t>Jayanth S.V</a:t>
            </a:r>
          </a:p>
        </p:txBody>
      </p:sp>
      <p:sp>
        <p:nvSpPr>
          <p:cNvPr id="4" name="Content Placeholder 3">
            <a:extLst>
              <a:ext uri="{FF2B5EF4-FFF2-40B4-BE49-F238E27FC236}">
                <a16:creationId xmlns:a16="http://schemas.microsoft.com/office/drawing/2014/main" id="{16772987-D6C7-42B0-B2C4-DEF67B782B36}"/>
              </a:ext>
            </a:extLst>
          </p:cNvPr>
          <p:cNvSpPr>
            <a:spLocks noGrp="1"/>
          </p:cNvSpPr>
          <p:nvPr>
            <p:ph sz="half" idx="2"/>
          </p:nvPr>
        </p:nvSpPr>
        <p:spPr>
          <a:xfrm>
            <a:off x="889016" y="4321888"/>
            <a:ext cx="4386470" cy="1985730"/>
          </a:xfrm>
        </p:spPr>
        <p:txBody>
          <a:bodyPr>
            <a:normAutofit lnSpcReduction="10000"/>
          </a:bodyPr>
          <a:lstStyle/>
          <a:p>
            <a:pPr marL="0" indent="0">
              <a:buNone/>
            </a:pPr>
            <a:r>
              <a:rPr lang="en-IN" dirty="0">
                <a:latin typeface="Times New Roman" panose="02020603050405020304" pitchFamily="18" charset="0"/>
                <a:cs typeface="Times New Roman" panose="02020603050405020304" pitchFamily="18" charset="0"/>
              </a:rPr>
              <a:t>Under the guidance of:</a:t>
            </a:r>
          </a:p>
          <a:p>
            <a:pPr marL="0" indent="0">
              <a:buNone/>
            </a:pPr>
            <a:r>
              <a:rPr lang="en-IN" dirty="0" err="1">
                <a:latin typeface="Times New Roman" panose="02020603050405020304" pitchFamily="18" charset="0"/>
                <a:cs typeface="Times New Roman" panose="02020603050405020304" pitchFamily="18" charset="0"/>
              </a:rPr>
              <a:t>Prof.</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Vasudev</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Shahapur</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Associate professor</a:t>
            </a:r>
          </a:p>
          <a:p>
            <a:pPr marL="0" indent="0">
              <a:buNone/>
            </a:pPr>
            <a:r>
              <a:rPr lang="en-IN" dirty="0">
                <a:latin typeface="Times New Roman" panose="02020603050405020304" pitchFamily="18" charset="0"/>
                <a:cs typeface="Times New Roman" panose="02020603050405020304" pitchFamily="18" charset="0"/>
              </a:rPr>
              <a:t>Dept of Computer Science</a:t>
            </a:r>
          </a:p>
        </p:txBody>
      </p:sp>
    </p:spTree>
    <p:extLst>
      <p:ext uri="{BB962C8B-B14F-4D97-AF65-F5344CB8AC3E}">
        <p14:creationId xmlns:p14="http://schemas.microsoft.com/office/powerpoint/2010/main" val="1715104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D22F896-40B5-4ADD-8801-0D06FADFA095}" type="slidenum">
              <a:rPr lang="en-US" smtClean="0"/>
              <a:pPr/>
              <a:t>10</a:t>
            </a:fld>
            <a:endParaRPr lang="en-US" dirty="0"/>
          </a:p>
        </p:txBody>
      </p:sp>
      <p:pic>
        <p:nvPicPr>
          <p:cNvPr id="3" name="Picture 2"/>
          <p:cNvPicPr>
            <a:picLocks noChangeAspect="1"/>
          </p:cNvPicPr>
          <p:nvPr/>
        </p:nvPicPr>
        <p:blipFill>
          <a:blip r:embed="rId2"/>
          <a:stretch>
            <a:fillRect/>
          </a:stretch>
        </p:blipFill>
        <p:spPr>
          <a:xfrm>
            <a:off x="2350008" y="1444752"/>
            <a:ext cx="7872984" cy="4442159"/>
          </a:xfrm>
          <a:prstGeom prst="rect">
            <a:avLst/>
          </a:prstGeom>
        </p:spPr>
      </p:pic>
      <p:sp>
        <p:nvSpPr>
          <p:cNvPr id="5" name="Title 6"/>
          <p:cNvSpPr txBox="1">
            <a:spLocks/>
          </p:cNvSpPr>
          <p:nvPr/>
        </p:nvSpPr>
        <p:spPr>
          <a:xfrm>
            <a:off x="1141413" y="618518"/>
            <a:ext cx="9905998" cy="68407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latin typeface="Times New Roman" panose="02020603050405020304" pitchFamily="18" charset="0"/>
                <a:cs typeface="Times New Roman" panose="02020603050405020304" pitchFamily="18" charset="0"/>
              </a:rPr>
              <a:t> SYSTEM ARCHITECTURE</a:t>
            </a:r>
            <a:endParaRPr lang="en-US" sz="3200" b="1" dirty="0"/>
          </a:p>
        </p:txBody>
      </p:sp>
    </p:spTree>
    <p:extLst>
      <p:ext uri="{BB962C8B-B14F-4D97-AF65-F5344CB8AC3E}">
        <p14:creationId xmlns:p14="http://schemas.microsoft.com/office/powerpoint/2010/main" val="373334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141413" y="618518"/>
            <a:ext cx="9905998" cy="684071"/>
          </a:xfrm>
        </p:spPr>
        <p:txBody>
          <a:bodyPr>
            <a:normAutofit/>
          </a:bodyPr>
          <a:lstStyle/>
          <a:p>
            <a:pPr algn="ctr"/>
            <a:r>
              <a:rPr lang="en-US" sz="3200" b="1" dirty="0">
                <a:latin typeface="Times New Roman" panose="02020603050405020304" pitchFamily="18" charset="0"/>
                <a:cs typeface="Times New Roman" panose="02020603050405020304" pitchFamily="18" charset="0"/>
              </a:rPr>
              <a:t>DATA FLOW</a:t>
            </a:r>
            <a:r>
              <a:rPr lang="en-US" sz="3200" b="1" cap="none" dirty="0">
                <a:latin typeface="Times New Roman" panose="02020603050405020304" pitchFamily="18" charset="0"/>
                <a:cs typeface="Times New Roman" panose="02020603050405020304" pitchFamily="18" charset="0"/>
              </a:rPr>
              <a:t> DIAGRAM</a:t>
            </a:r>
            <a:endParaRPr lang="en-US" sz="3200" b="1" dirty="0"/>
          </a:p>
        </p:txBody>
      </p:sp>
      <p:sp>
        <p:nvSpPr>
          <p:cNvPr id="2" name="Slide Number Placeholder 1"/>
          <p:cNvSpPr>
            <a:spLocks noGrp="1"/>
          </p:cNvSpPr>
          <p:nvPr>
            <p:ph type="sldNum" sz="quarter" idx="12"/>
          </p:nvPr>
        </p:nvSpPr>
        <p:spPr/>
        <p:txBody>
          <a:bodyPr/>
          <a:lstStyle/>
          <a:p>
            <a:fld id="{6D22F896-40B5-4ADD-8801-0D06FADFA095}" type="slidenum">
              <a:rPr lang="en-US" sz="2000" smtClean="0">
                <a:latin typeface="Times New Roman" panose="02020603050405020304" pitchFamily="18" charset="0"/>
                <a:cs typeface="Times New Roman" panose="02020603050405020304" pitchFamily="18" charset="0"/>
              </a:rPr>
              <a:t>11</a:t>
            </a:fld>
            <a:endParaRPr lang="en-US" sz="20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3016091" y="1867584"/>
            <a:ext cx="6159817" cy="4267419"/>
          </a:xfrm>
          <a:prstGeom prst="rect">
            <a:avLst/>
          </a:prstGeom>
        </p:spPr>
      </p:pic>
    </p:spTree>
    <p:extLst>
      <p:ext uri="{BB962C8B-B14F-4D97-AF65-F5344CB8AC3E}">
        <p14:creationId xmlns:p14="http://schemas.microsoft.com/office/powerpoint/2010/main" val="3149293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USE CASE DIAGRAM</a:t>
            </a:r>
            <a:br>
              <a:rPr lang="en-US" sz="3200" b="1" dirty="0">
                <a:latin typeface="Times New Roman" panose="02020603050405020304" pitchFamily="18" charset="0"/>
                <a:cs typeface="Times New Roman" panose="02020603050405020304" pitchFamily="18" charset="0"/>
              </a:rPr>
            </a:br>
            <a:endParaRPr lang="en-IN" sz="3200" b="1"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stretch>
            <a:fillRect/>
          </a:stretch>
        </p:blipFill>
        <p:spPr>
          <a:xfrm>
            <a:off x="2670048" y="1078992"/>
            <a:ext cx="6483096" cy="5097971"/>
          </a:xfrm>
          <a:prstGeom prst="rect">
            <a:avLst/>
          </a:prstGeom>
        </p:spPr>
      </p:pic>
      <p:sp>
        <p:nvSpPr>
          <p:cNvPr id="4" name="Slide Number Placeholder 3"/>
          <p:cNvSpPr>
            <a:spLocks noGrp="1"/>
          </p:cNvSpPr>
          <p:nvPr>
            <p:ph type="sldNum" sz="quarter" idx="12"/>
          </p:nvPr>
        </p:nvSpPr>
        <p:spPr/>
        <p:txBody>
          <a:bodyPr/>
          <a:lstStyle/>
          <a:p>
            <a:fld id="{6D22F896-40B5-4ADD-8801-0D06FADFA095}" type="slidenum">
              <a:rPr lang="en-US" smtClean="0"/>
              <a:t>12</a:t>
            </a:fld>
            <a:endParaRPr lang="en-US" dirty="0"/>
          </a:p>
        </p:txBody>
      </p:sp>
    </p:spTree>
    <p:extLst>
      <p:ext uri="{BB962C8B-B14F-4D97-AF65-F5344CB8AC3E}">
        <p14:creationId xmlns:p14="http://schemas.microsoft.com/office/powerpoint/2010/main" val="2460169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50731"/>
            <a:ext cx="10515600" cy="5117123"/>
          </a:xfrm>
        </p:spPr>
        <p:txBody>
          <a:bodyPr>
            <a:noAutofit/>
          </a:bodyPr>
          <a:lstStyle/>
          <a:p>
            <a:pPr algn="just">
              <a:lnSpc>
                <a:spcPct val="150000"/>
              </a:lnSpc>
            </a:pPr>
            <a:r>
              <a:rPr lang="en-US" sz="2500" dirty="0">
                <a:latin typeface="Times New Roman" panose="02020603050405020304" pitchFamily="18" charset="0"/>
                <a:cs typeface="Times New Roman" panose="02020603050405020304" pitchFamily="18" charset="0"/>
              </a:rPr>
              <a:t>It begins with the original set S as the root node.</a:t>
            </a:r>
          </a:p>
          <a:p>
            <a:pPr algn="just">
              <a:lnSpc>
                <a:spcPct val="150000"/>
              </a:lnSpc>
            </a:pPr>
            <a:r>
              <a:rPr lang="en-US" sz="2500" dirty="0">
                <a:latin typeface="Times New Roman" panose="02020603050405020304" pitchFamily="18" charset="0"/>
                <a:cs typeface="Times New Roman" panose="02020603050405020304" pitchFamily="18" charset="0"/>
              </a:rPr>
              <a:t>On each iteration of the algorithm, it iterates through the very unused attribute of the set S and calculates </a:t>
            </a:r>
            <a:r>
              <a:rPr lang="en-US" sz="2500" b="1" dirty="0">
                <a:latin typeface="Times New Roman" panose="02020603050405020304" pitchFamily="18" charset="0"/>
                <a:cs typeface="Times New Roman" panose="02020603050405020304" pitchFamily="18" charset="0"/>
              </a:rPr>
              <a:t>Entropy(H)</a:t>
            </a:r>
            <a:r>
              <a:rPr lang="en-US" sz="2500" dirty="0">
                <a:latin typeface="Times New Roman" panose="02020603050405020304" pitchFamily="18" charset="0"/>
                <a:cs typeface="Times New Roman" panose="02020603050405020304" pitchFamily="18" charset="0"/>
              </a:rPr>
              <a:t> and </a:t>
            </a:r>
            <a:r>
              <a:rPr lang="en-US" sz="2500" b="1" dirty="0">
                <a:latin typeface="Times New Roman" panose="02020603050405020304" pitchFamily="18" charset="0"/>
                <a:cs typeface="Times New Roman" panose="02020603050405020304" pitchFamily="18" charset="0"/>
              </a:rPr>
              <a:t>Information gain(IG) </a:t>
            </a:r>
            <a:r>
              <a:rPr lang="en-US" sz="2500" dirty="0">
                <a:latin typeface="Times New Roman" panose="02020603050405020304" pitchFamily="18" charset="0"/>
                <a:cs typeface="Times New Roman" panose="02020603050405020304" pitchFamily="18" charset="0"/>
              </a:rPr>
              <a:t>of this attribute.</a:t>
            </a:r>
          </a:p>
          <a:p>
            <a:pPr algn="just">
              <a:lnSpc>
                <a:spcPct val="150000"/>
              </a:lnSpc>
            </a:pPr>
            <a:r>
              <a:rPr lang="en-US" sz="2500" dirty="0">
                <a:latin typeface="Times New Roman" panose="02020603050405020304" pitchFamily="18" charset="0"/>
                <a:cs typeface="Times New Roman" panose="02020603050405020304" pitchFamily="18" charset="0"/>
              </a:rPr>
              <a:t>It then selects the attribute which has the smallest Entropy or Largest Information gain.</a:t>
            </a:r>
          </a:p>
        </p:txBody>
      </p:sp>
      <p:sp>
        <p:nvSpPr>
          <p:cNvPr id="4" name="Slide Number Placeholder 3"/>
          <p:cNvSpPr>
            <a:spLocks noGrp="1"/>
          </p:cNvSpPr>
          <p:nvPr>
            <p:ph type="sldNum" sz="quarter" idx="12"/>
          </p:nvPr>
        </p:nvSpPr>
        <p:spPr/>
        <p:txBody>
          <a:bodyPr/>
          <a:lstStyle/>
          <a:p>
            <a:fld id="{6D22F896-40B5-4ADD-8801-0D06FADFA095}" type="slidenum">
              <a:rPr lang="en-US" smtClean="0"/>
              <a:t>13</a:t>
            </a:fld>
            <a:endParaRPr lang="en-US" dirty="0"/>
          </a:p>
        </p:txBody>
      </p:sp>
      <p:sp>
        <p:nvSpPr>
          <p:cNvPr id="5" name="Rectangle 4">
            <a:extLst>
              <a:ext uri="{FF2B5EF4-FFF2-40B4-BE49-F238E27FC236}">
                <a16:creationId xmlns:a16="http://schemas.microsoft.com/office/drawing/2014/main" id="{0BC50C99-651A-4403-82C6-134C6E9B638C}"/>
              </a:ext>
            </a:extLst>
          </p:cNvPr>
          <p:cNvSpPr/>
          <p:nvPr/>
        </p:nvSpPr>
        <p:spPr>
          <a:xfrm>
            <a:off x="1004454" y="536331"/>
            <a:ext cx="6583307" cy="584775"/>
          </a:xfrm>
          <a:prstGeom prst="rect">
            <a:avLst/>
          </a:prstGeom>
        </p:spPr>
        <p:txBody>
          <a:bodyPr wrap="square">
            <a:spAutoFit/>
          </a:bodyPr>
          <a:lstStyle/>
          <a:p>
            <a:pPr>
              <a:spcBef>
                <a:spcPts val="400"/>
              </a:spcBef>
              <a:spcAft>
                <a:spcPts val="0"/>
              </a:spcAft>
              <a:tabLst>
                <a:tab pos="216535" algn="l"/>
              </a:tabLst>
            </a:pPr>
            <a:r>
              <a:rPr lang="en-US" sz="3200" b="1" u="sng" dirty="0">
                <a:latin typeface="Times New Roman" panose="02020603050405020304" pitchFamily="18" charset="0"/>
                <a:cs typeface="Times New Roman" panose="02020603050405020304" pitchFamily="18" charset="0"/>
              </a:rPr>
              <a:t>ALGORITHM</a:t>
            </a:r>
            <a:r>
              <a:rPr lang="en-GB" sz="3200" b="1" u="sng" dirty="0">
                <a:latin typeface="Times New Roman" panose="02020603050405020304" pitchFamily="18" charset="0"/>
                <a:ea typeface="Times New Roman" panose="02020603050405020304" pitchFamily="18" charset="0"/>
              </a:rPr>
              <a:t>    </a:t>
            </a:r>
            <a:endParaRPr lang="en-IN" sz="3200" b="1" u="sng"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008206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DB254-7068-41A7-A881-CFC882A78AE8}"/>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Conti..</a:t>
            </a:r>
          </a:p>
        </p:txBody>
      </p:sp>
      <p:sp>
        <p:nvSpPr>
          <p:cNvPr id="3" name="Content Placeholder 2">
            <a:extLst>
              <a:ext uri="{FF2B5EF4-FFF2-40B4-BE49-F238E27FC236}">
                <a16:creationId xmlns:a16="http://schemas.microsoft.com/office/drawing/2014/main" id="{0958CB99-02C4-44F5-9C99-3349CA70CD0E}"/>
              </a:ext>
            </a:extLst>
          </p:cNvPr>
          <p:cNvSpPr>
            <a:spLocks noGrp="1"/>
          </p:cNvSpPr>
          <p:nvPr>
            <p:ph idx="1"/>
          </p:nvPr>
        </p:nvSpPr>
        <p:spPr/>
        <p:txBody>
          <a:bodyPr/>
          <a:lstStyle/>
          <a:p>
            <a:pPr algn="just">
              <a:lnSpc>
                <a:spcPct val="150000"/>
              </a:lnSpc>
            </a:pPr>
            <a:r>
              <a:rPr lang="en-US" sz="2800" dirty="0">
                <a:latin typeface="Times New Roman" panose="02020603050405020304" pitchFamily="18" charset="0"/>
                <a:cs typeface="Times New Roman" panose="02020603050405020304" pitchFamily="18" charset="0"/>
              </a:rPr>
              <a:t>The set S is then split by the selected attribute to produce a subset of the data.</a:t>
            </a:r>
          </a:p>
          <a:p>
            <a:pPr algn="just">
              <a:lnSpc>
                <a:spcPct val="150000"/>
              </a:lnSpc>
            </a:pPr>
            <a:r>
              <a:rPr lang="en-US" sz="2800" dirty="0">
                <a:latin typeface="Times New Roman" panose="02020603050405020304" pitchFamily="18" charset="0"/>
                <a:cs typeface="Times New Roman" panose="02020603050405020304" pitchFamily="18" charset="0"/>
              </a:rPr>
              <a:t>The algorithm continues to recur on each subset, considering only attributes never selected before.</a:t>
            </a:r>
          </a:p>
          <a:p>
            <a:pPr algn="just">
              <a:lnSpc>
                <a:spcPct val="150000"/>
              </a:lnSpc>
            </a:pPr>
            <a:r>
              <a:rPr lang="en-US" dirty="0">
                <a:latin typeface="Times New Roman" panose="02020603050405020304" pitchFamily="18" charset="0"/>
                <a:cs typeface="Times New Roman" panose="02020603050405020304" pitchFamily="18" charset="0"/>
              </a:rPr>
              <a:t>A Random Forest is a meta estimator that fits a number of decision tree classifiers on various sub-samples of the dataset.</a:t>
            </a:r>
            <a:endParaRPr lang="en-US" sz="2800" dirty="0">
              <a:latin typeface="Times New Roman" panose="02020603050405020304" pitchFamily="18"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E8486666-6D25-4B1D-B026-FFB8EC990B73}"/>
              </a:ext>
            </a:extLst>
          </p:cNvPr>
          <p:cNvSpPr>
            <a:spLocks noGrp="1"/>
          </p:cNvSpPr>
          <p:nvPr>
            <p:ph type="sldNum" sz="quarter" idx="12"/>
          </p:nvPr>
        </p:nvSpPr>
        <p:spPr/>
        <p:txBody>
          <a:bodyPr/>
          <a:lstStyle/>
          <a:p>
            <a:fld id="{6D22F896-40B5-4ADD-8801-0D06FADFA095}" type="slidenum">
              <a:rPr lang="en-US" smtClean="0"/>
              <a:t>14</a:t>
            </a:fld>
            <a:endParaRPr lang="en-US" dirty="0"/>
          </a:p>
        </p:txBody>
      </p:sp>
    </p:spTree>
    <p:extLst>
      <p:ext uri="{BB962C8B-B14F-4D97-AF65-F5344CB8AC3E}">
        <p14:creationId xmlns:p14="http://schemas.microsoft.com/office/powerpoint/2010/main" val="824798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22069"/>
            <a:ext cx="9905998" cy="1267097"/>
          </a:xfrm>
        </p:spPr>
        <p:txBody>
          <a:bodyPr/>
          <a:lstStyle/>
          <a:p>
            <a:r>
              <a:rPr lang="en-IN" dirty="0">
                <a:latin typeface="Times New Roman" panose="02020603050405020304" pitchFamily="18" charset="0"/>
                <a:cs typeface="Times New Roman" panose="02020603050405020304" pitchFamily="18" charset="0"/>
              </a:rPr>
              <a:t>IMPLEMENTATON</a:t>
            </a:r>
          </a:p>
        </p:txBody>
      </p:sp>
      <p:sp>
        <p:nvSpPr>
          <p:cNvPr id="10" name="Content Placeholder 9"/>
          <p:cNvSpPr>
            <a:spLocks noGrp="1"/>
          </p:cNvSpPr>
          <p:nvPr>
            <p:ph idx="1"/>
          </p:nvPr>
        </p:nvSpPr>
        <p:spPr>
          <a:xfrm>
            <a:off x="1141412" y="1489166"/>
            <a:ext cx="9661571" cy="4302035"/>
          </a:xfrm>
        </p:spPr>
        <p:txBody>
          <a:bodyPr/>
          <a:lstStyle/>
          <a:p>
            <a:r>
              <a:rPr lang="en-US" dirty="0">
                <a:latin typeface="Times New Roman" panose="02020603050405020304" pitchFamily="18" charset="0"/>
                <a:cs typeface="Times New Roman" panose="02020603050405020304" pitchFamily="18" charset="0"/>
              </a:rPr>
              <a:t>Loading Dataset</a:t>
            </a:r>
            <a:endParaRPr lang="en-IN" dirty="0">
              <a:latin typeface="Times New Roman" panose="02020603050405020304" pitchFamily="18" charset="0"/>
              <a:cs typeface="Times New Roman" panose="02020603050405020304" pitchFamily="18" charset="0"/>
            </a:endParaRPr>
          </a:p>
          <a:p>
            <a:endParaRPr lang="en-IN" dirty="0"/>
          </a:p>
        </p:txBody>
      </p:sp>
      <p:sp>
        <p:nvSpPr>
          <p:cNvPr id="4" name="Slide Number Placeholder 3"/>
          <p:cNvSpPr>
            <a:spLocks noGrp="1"/>
          </p:cNvSpPr>
          <p:nvPr>
            <p:ph type="sldNum" sz="quarter" idx="12"/>
          </p:nvPr>
        </p:nvSpPr>
        <p:spPr/>
        <p:txBody>
          <a:bodyPr/>
          <a:lstStyle/>
          <a:p>
            <a:fld id="{6D22F896-40B5-4ADD-8801-0D06FADFA095}" type="slidenum">
              <a:rPr lang="en-US" smtClean="0"/>
              <a:t>15</a:t>
            </a:fld>
            <a:endParaRPr lang="en-US" dirty="0"/>
          </a:p>
        </p:txBody>
      </p:sp>
      <p:pic>
        <p:nvPicPr>
          <p:cNvPr id="6" name="Picture 5"/>
          <p:cNvPicPr>
            <a:picLocks noChangeAspect="1"/>
          </p:cNvPicPr>
          <p:nvPr/>
        </p:nvPicPr>
        <p:blipFill>
          <a:blip r:embed="rId2"/>
          <a:stretch>
            <a:fillRect/>
          </a:stretch>
        </p:blipFill>
        <p:spPr>
          <a:xfrm>
            <a:off x="574784" y="1915556"/>
            <a:ext cx="10566943" cy="4343623"/>
          </a:xfrm>
          <a:prstGeom prst="rect">
            <a:avLst/>
          </a:prstGeom>
        </p:spPr>
      </p:pic>
    </p:spTree>
    <p:extLst>
      <p:ext uri="{BB962C8B-B14F-4D97-AF65-F5344CB8AC3E}">
        <p14:creationId xmlns:p14="http://schemas.microsoft.com/office/powerpoint/2010/main" val="5253840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112814" y="640713"/>
            <a:ext cx="9905999" cy="5242561"/>
          </a:xfrm>
        </p:spPr>
        <p:txBody>
          <a:bodyPr/>
          <a:lstStyle/>
          <a:p>
            <a:r>
              <a:rPr lang="en-US" dirty="0">
                <a:latin typeface="Times New Roman" panose="02020603050405020304" pitchFamily="18" charset="0"/>
                <a:cs typeface="Times New Roman" panose="02020603050405020304" pitchFamily="18" charset="0"/>
              </a:rPr>
              <a:t>Data Preprocessing</a:t>
            </a:r>
            <a:endParaRPr lang="en-IN" dirty="0">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Slide Number Placeholder 3"/>
          <p:cNvSpPr>
            <a:spLocks noGrp="1"/>
          </p:cNvSpPr>
          <p:nvPr>
            <p:ph type="sldNum" sz="quarter" idx="12"/>
          </p:nvPr>
        </p:nvSpPr>
        <p:spPr/>
        <p:txBody>
          <a:bodyPr/>
          <a:lstStyle/>
          <a:p>
            <a:fld id="{6D22F896-40B5-4ADD-8801-0D06FADFA095}" type="slidenum">
              <a:rPr lang="en-US" smtClean="0"/>
              <a:t>16</a:t>
            </a:fld>
            <a:endParaRPr lang="en-US" dirty="0"/>
          </a:p>
        </p:txBody>
      </p:sp>
      <p:pic>
        <p:nvPicPr>
          <p:cNvPr id="2" name="Picture 1"/>
          <p:cNvPicPr>
            <a:picLocks noChangeAspect="1"/>
          </p:cNvPicPr>
          <p:nvPr/>
        </p:nvPicPr>
        <p:blipFill>
          <a:blip r:embed="rId2"/>
          <a:stretch>
            <a:fillRect/>
          </a:stretch>
        </p:blipFill>
        <p:spPr>
          <a:xfrm>
            <a:off x="655080" y="1358617"/>
            <a:ext cx="10363733" cy="5499383"/>
          </a:xfrm>
          <a:prstGeom prst="rect">
            <a:avLst/>
          </a:prstGeom>
        </p:spPr>
      </p:pic>
    </p:spTree>
    <p:extLst>
      <p:ext uri="{BB962C8B-B14F-4D97-AF65-F5344CB8AC3E}">
        <p14:creationId xmlns:p14="http://schemas.microsoft.com/office/powerpoint/2010/main" val="15150826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618518"/>
            <a:ext cx="9905999" cy="5172683"/>
          </a:xfrm>
        </p:spPr>
        <p:txBody>
          <a:bodyPr/>
          <a:lstStyle/>
          <a:p>
            <a:r>
              <a:rPr lang="en-IN" dirty="0">
                <a:latin typeface="Times New Roman" panose="02020603050405020304" pitchFamily="18" charset="0"/>
                <a:cs typeface="Times New Roman" panose="02020603050405020304" pitchFamily="18" charset="0"/>
              </a:rPr>
              <a:t>Data Analysis</a:t>
            </a:r>
          </a:p>
          <a:p>
            <a:endParaRPr lang="en-IN" dirty="0"/>
          </a:p>
        </p:txBody>
      </p:sp>
      <p:sp>
        <p:nvSpPr>
          <p:cNvPr id="4" name="Slide Number Placeholder 3"/>
          <p:cNvSpPr>
            <a:spLocks noGrp="1"/>
          </p:cNvSpPr>
          <p:nvPr>
            <p:ph type="sldNum" sz="quarter" idx="12"/>
          </p:nvPr>
        </p:nvSpPr>
        <p:spPr/>
        <p:txBody>
          <a:bodyPr/>
          <a:lstStyle/>
          <a:p>
            <a:fld id="{6D22F896-40B5-4ADD-8801-0D06FADFA095}" type="slidenum">
              <a:rPr lang="en-US" smtClean="0"/>
              <a:t>17</a:t>
            </a:fld>
            <a:endParaRPr lang="en-US" dirty="0"/>
          </a:p>
        </p:txBody>
      </p:sp>
      <p:pic>
        <p:nvPicPr>
          <p:cNvPr id="2" name="Picture 1"/>
          <p:cNvPicPr>
            <a:picLocks noChangeAspect="1"/>
          </p:cNvPicPr>
          <p:nvPr/>
        </p:nvPicPr>
        <p:blipFill>
          <a:blip r:embed="rId2"/>
          <a:stretch>
            <a:fillRect/>
          </a:stretch>
        </p:blipFill>
        <p:spPr>
          <a:xfrm>
            <a:off x="1871444" y="1244311"/>
            <a:ext cx="8445934" cy="5613689"/>
          </a:xfrm>
          <a:prstGeom prst="rect">
            <a:avLst/>
          </a:prstGeom>
        </p:spPr>
      </p:pic>
    </p:spTree>
    <p:extLst>
      <p:ext uri="{BB962C8B-B14F-4D97-AF65-F5344CB8AC3E}">
        <p14:creationId xmlns:p14="http://schemas.microsoft.com/office/powerpoint/2010/main" val="19169060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728246"/>
            <a:ext cx="9905999" cy="5172683"/>
          </a:xfrm>
        </p:spPr>
        <p:txBody>
          <a:bodyPr/>
          <a:lstStyle/>
          <a:p>
            <a:r>
              <a:rPr lang="en-IN" dirty="0">
                <a:latin typeface="Times New Roman" panose="02020603050405020304" pitchFamily="18" charset="0"/>
                <a:cs typeface="Times New Roman" panose="02020603050405020304" pitchFamily="18" charset="0"/>
              </a:rPr>
              <a:t>Splitting dataset into train and test</a:t>
            </a:r>
          </a:p>
          <a:p>
            <a:endParaRPr lang="en-IN" dirty="0"/>
          </a:p>
          <a:p>
            <a:endParaRPr lang="en-IN" dirty="0"/>
          </a:p>
        </p:txBody>
      </p:sp>
      <p:sp>
        <p:nvSpPr>
          <p:cNvPr id="4" name="Slide Number Placeholder 3"/>
          <p:cNvSpPr>
            <a:spLocks noGrp="1"/>
          </p:cNvSpPr>
          <p:nvPr>
            <p:ph type="sldNum" sz="quarter" idx="12"/>
          </p:nvPr>
        </p:nvSpPr>
        <p:spPr/>
        <p:txBody>
          <a:bodyPr/>
          <a:lstStyle/>
          <a:p>
            <a:fld id="{6D22F896-40B5-4ADD-8801-0D06FADFA095}" type="slidenum">
              <a:rPr lang="en-US" smtClean="0"/>
              <a:t>18</a:t>
            </a:fld>
            <a:endParaRPr lang="en-US" dirty="0"/>
          </a:p>
        </p:txBody>
      </p:sp>
      <p:pic>
        <p:nvPicPr>
          <p:cNvPr id="7" name="Picture 6"/>
          <p:cNvPicPr>
            <a:picLocks noChangeAspect="1"/>
          </p:cNvPicPr>
          <p:nvPr/>
        </p:nvPicPr>
        <p:blipFill>
          <a:blip r:embed="rId2"/>
          <a:stretch>
            <a:fillRect/>
          </a:stretch>
        </p:blipFill>
        <p:spPr>
          <a:xfrm>
            <a:off x="978408" y="1361968"/>
            <a:ext cx="10069003" cy="4773655"/>
          </a:xfrm>
          <a:prstGeom prst="rect">
            <a:avLst/>
          </a:prstGeom>
        </p:spPr>
      </p:pic>
    </p:spTree>
    <p:extLst>
      <p:ext uri="{BB962C8B-B14F-4D97-AF65-F5344CB8AC3E}">
        <p14:creationId xmlns:p14="http://schemas.microsoft.com/office/powerpoint/2010/main" val="21324700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618518"/>
            <a:ext cx="9905998" cy="1014339"/>
          </a:xfrm>
        </p:spPr>
        <p:txBody>
          <a:bodyPr>
            <a:normAutofit/>
          </a:bodyPr>
          <a:lstStyle/>
          <a:p>
            <a:pPr algn="ctr"/>
            <a:r>
              <a:rPr lang="en-IN" sz="3200" dirty="0">
                <a:latin typeface="Times New Roman" panose="02020603050405020304" pitchFamily="18" charset="0"/>
                <a:cs typeface="Times New Roman" panose="02020603050405020304" pitchFamily="18" charset="0"/>
              </a:rPr>
              <a:t>Training the Random forest model and Prediction and Evaluation</a:t>
            </a:r>
          </a:p>
        </p:txBody>
      </p:sp>
      <p:sp>
        <p:nvSpPr>
          <p:cNvPr id="4" name="Slide Number Placeholder 3"/>
          <p:cNvSpPr>
            <a:spLocks noGrp="1"/>
          </p:cNvSpPr>
          <p:nvPr>
            <p:ph type="sldNum" sz="quarter" idx="12"/>
          </p:nvPr>
        </p:nvSpPr>
        <p:spPr/>
        <p:txBody>
          <a:bodyPr/>
          <a:lstStyle/>
          <a:p>
            <a:fld id="{6D22F896-40B5-4ADD-8801-0D06FADFA095}" type="slidenum">
              <a:rPr lang="en-US" smtClean="0"/>
              <a:t>19</a:t>
            </a:fld>
            <a:endParaRPr lang="en-US" dirty="0"/>
          </a:p>
        </p:txBody>
      </p:sp>
      <p:pic>
        <p:nvPicPr>
          <p:cNvPr id="6" name="Picture 5"/>
          <p:cNvPicPr>
            <a:picLocks noChangeAspect="1"/>
          </p:cNvPicPr>
          <p:nvPr/>
        </p:nvPicPr>
        <p:blipFill>
          <a:blip r:embed="rId2"/>
          <a:stretch>
            <a:fillRect/>
          </a:stretch>
        </p:blipFill>
        <p:spPr>
          <a:xfrm>
            <a:off x="621792" y="1819192"/>
            <a:ext cx="10981944" cy="3584912"/>
          </a:xfrm>
          <a:prstGeom prst="rect">
            <a:avLst/>
          </a:prstGeom>
        </p:spPr>
      </p:pic>
      <p:pic>
        <p:nvPicPr>
          <p:cNvPr id="7" name="Picture 6"/>
          <p:cNvPicPr>
            <a:picLocks noChangeAspect="1"/>
          </p:cNvPicPr>
          <p:nvPr/>
        </p:nvPicPr>
        <p:blipFill>
          <a:blip r:embed="rId3"/>
          <a:stretch>
            <a:fillRect/>
          </a:stretch>
        </p:blipFill>
        <p:spPr>
          <a:xfrm>
            <a:off x="1261872" y="5590439"/>
            <a:ext cx="6117336" cy="787289"/>
          </a:xfrm>
          <a:prstGeom prst="rect">
            <a:avLst/>
          </a:prstGeom>
        </p:spPr>
      </p:pic>
    </p:spTree>
    <p:extLst>
      <p:ext uri="{BB962C8B-B14F-4D97-AF65-F5344CB8AC3E}">
        <p14:creationId xmlns:p14="http://schemas.microsoft.com/office/powerpoint/2010/main" val="2133093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0291FF6-4B68-4661-A653-AD6079FAF99A}"/>
              </a:ext>
            </a:extLst>
          </p:cNvPr>
          <p:cNvSpPr>
            <a:spLocks noGrp="1"/>
          </p:cNvSpPr>
          <p:nvPr>
            <p:ph type="title"/>
          </p:nvPr>
        </p:nvSpPr>
        <p:spPr>
          <a:xfrm>
            <a:off x="1141412" y="148065"/>
            <a:ext cx="9905998" cy="726578"/>
          </a:xfrm>
        </p:spPr>
        <p:txBody>
          <a:bodyPr>
            <a:normAutofit/>
          </a:bodyPr>
          <a:lstStyle/>
          <a:p>
            <a:pPr algn="ctr"/>
            <a:r>
              <a:rPr lang="en-IN" sz="3200" b="1" dirty="0">
                <a:latin typeface="Times New Roman" panose="02020603050405020304" pitchFamily="18" charset="0"/>
                <a:cs typeface="Times New Roman" panose="02020603050405020304" pitchFamily="18" charset="0"/>
              </a:rPr>
              <a:t>INTRODUCTION</a:t>
            </a:r>
          </a:p>
        </p:txBody>
      </p:sp>
      <p:sp>
        <p:nvSpPr>
          <p:cNvPr id="6" name="Content Placeholder 5">
            <a:extLst>
              <a:ext uri="{FF2B5EF4-FFF2-40B4-BE49-F238E27FC236}">
                <a16:creationId xmlns:a16="http://schemas.microsoft.com/office/drawing/2014/main" id="{1C4D602A-3A5D-4330-B5F5-AA2CCAFB5A9E}"/>
              </a:ext>
            </a:extLst>
          </p:cNvPr>
          <p:cNvSpPr>
            <a:spLocks noGrp="1"/>
          </p:cNvSpPr>
          <p:nvPr>
            <p:ph idx="1"/>
          </p:nvPr>
        </p:nvSpPr>
        <p:spPr>
          <a:xfrm>
            <a:off x="715617" y="993913"/>
            <a:ext cx="11039061" cy="5716022"/>
          </a:xfrm>
        </p:spPr>
        <p:txBody>
          <a:bodyPr>
            <a:normAutofit/>
          </a:bodyPr>
          <a:lstStyle/>
          <a:p>
            <a:pPr algn="just">
              <a:lnSpc>
                <a:spcPct val="150000"/>
              </a:lnSpc>
            </a:pPr>
            <a:r>
              <a:rPr lang="en-US" dirty="0">
                <a:latin typeface="Times New Roman" panose="02020603050405020304" pitchFamily="18" charset="0"/>
                <a:cs typeface="Times New Roman" panose="02020603050405020304" pitchFamily="18" charset="0"/>
              </a:rPr>
              <a:t>At present, there are sixteen IITs in India, for which admission is governed by DTE and the process is done through the cap rounds and is very confusing for student to analyze the perfect college.</a:t>
            </a:r>
          </a:p>
          <a:p>
            <a:pPr algn="just">
              <a:lnSpc>
                <a:spcPct val="150000"/>
              </a:lnSpc>
            </a:pPr>
            <a:r>
              <a:rPr lang="en-US" dirty="0">
                <a:latin typeface="Times New Roman" panose="02020603050405020304" pitchFamily="18" charset="0"/>
                <a:cs typeface="Times New Roman" panose="02020603050405020304" pitchFamily="18" charset="0"/>
              </a:rPr>
              <a:t> The student’s are needed to verify the documents at Facilitation Centre and are supposed to give their preference list of colleges. </a:t>
            </a:r>
          </a:p>
          <a:p>
            <a:pPr algn="just">
              <a:lnSpc>
                <a:spcPct val="150000"/>
              </a:lnSpc>
            </a:pPr>
            <a:r>
              <a:rPr lang="en-US" dirty="0">
                <a:latin typeface="Times New Roman" panose="02020603050405020304" pitchFamily="18" charset="0"/>
                <a:cs typeface="Times New Roman" panose="02020603050405020304" pitchFamily="18" charset="0"/>
              </a:rPr>
              <a:t>Then based on their Subject marks, Category, and other attributes, college is allotted to them in three or more consecutive forms. </a:t>
            </a:r>
          </a:p>
        </p:txBody>
      </p:sp>
      <p:sp>
        <p:nvSpPr>
          <p:cNvPr id="2" name="Slide Number Placeholder 1"/>
          <p:cNvSpPr>
            <a:spLocks noGrp="1"/>
          </p:cNvSpPr>
          <p:nvPr>
            <p:ph type="sldNum" sz="quarter" idx="12"/>
          </p:nvPr>
        </p:nvSpPr>
        <p:spPr/>
        <p:txBody>
          <a:bodyPr/>
          <a:lstStyle/>
          <a:p>
            <a:fld id="{6D22F896-40B5-4ADD-8801-0D06FADFA095}" type="slidenum">
              <a:rPr lang="en-US" sz="2000" smtClean="0">
                <a:latin typeface="Times New Roman" panose="02020603050405020304" pitchFamily="18" charset="0"/>
                <a:cs typeface="Times New Roman" panose="02020603050405020304" pitchFamily="18" charset="0"/>
              </a:rPr>
              <a:t>2</a:t>
            </a:fld>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33555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D22F896-40B5-4ADD-8801-0D06FADFA095}" type="slidenum">
              <a:rPr lang="en-US" smtClean="0"/>
              <a:t>20</a:t>
            </a:fld>
            <a:endParaRPr lang="en-US" dirty="0"/>
          </a:p>
        </p:txBody>
      </p:sp>
      <p:sp>
        <p:nvSpPr>
          <p:cNvPr id="5" name="Title 1"/>
          <p:cNvSpPr>
            <a:spLocks noGrp="1"/>
          </p:cNvSpPr>
          <p:nvPr>
            <p:ph type="title"/>
          </p:nvPr>
        </p:nvSpPr>
        <p:spPr>
          <a:xfrm>
            <a:off x="1141413" y="618518"/>
            <a:ext cx="9905998" cy="1014339"/>
          </a:xfrm>
        </p:spPr>
        <p:txBody>
          <a:bodyPr>
            <a:normAutofit/>
          </a:bodyPr>
          <a:lstStyle/>
          <a:p>
            <a:pPr algn="ctr"/>
            <a:r>
              <a:rPr lang="en-IN" sz="3200" dirty="0">
                <a:latin typeface="Times New Roman" panose="02020603050405020304" pitchFamily="18" charset="0"/>
                <a:cs typeface="Times New Roman" panose="02020603050405020304" pitchFamily="18" charset="0"/>
              </a:rPr>
              <a:t>Training the Decision Tree model and Prediction and Evaluation</a:t>
            </a:r>
          </a:p>
        </p:txBody>
      </p:sp>
      <p:pic>
        <p:nvPicPr>
          <p:cNvPr id="6" name="Picture 5"/>
          <p:cNvPicPr>
            <a:picLocks noChangeAspect="1"/>
          </p:cNvPicPr>
          <p:nvPr/>
        </p:nvPicPr>
        <p:blipFill>
          <a:blip r:embed="rId2"/>
          <a:stretch>
            <a:fillRect/>
          </a:stretch>
        </p:blipFill>
        <p:spPr>
          <a:xfrm>
            <a:off x="877824" y="1565695"/>
            <a:ext cx="10817351" cy="3847553"/>
          </a:xfrm>
          <a:prstGeom prst="rect">
            <a:avLst/>
          </a:prstGeom>
        </p:spPr>
      </p:pic>
      <p:pic>
        <p:nvPicPr>
          <p:cNvPr id="7" name="Picture 6"/>
          <p:cNvPicPr>
            <a:picLocks noChangeAspect="1"/>
          </p:cNvPicPr>
          <p:nvPr/>
        </p:nvPicPr>
        <p:blipFill>
          <a:blip r:embed="rId3"/>
          <a:stretch>
            <a:fillRect/>
          </a:stretch>
        </p:blipFill>
        <p:spPr>
          <a:xfrm>
            <a:off x="1792224" y="5579983"/>
            <a:ext cx="5148071" cy="776367"/>
          </a:xfrm>
          <a:prstGeom prst="rect">
            <a:avLst/>
          </a:prstGeom>
        </p:spPr>
      </p:pic>
    </p:spTree>
    <p:extLst>
      <p:ext uri="{BB962C8B-B14F-4D97-AF65-F5344CB8AC3E}">
        <p14:creationId xmlns:p14="http://schemas.microsoft.com/office/powerpoint/2010/main" val="2046517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D22F896-40B5-4ADD-8801-0D06FADFA095}" type="slidenum">
              <a:rPr lang="en-US" smtClean="0"/>
              <a:t>21</a:t>
            </a:fld>
            <a:endParaRPr lang="en-US" dirty="0"/>
          </a:p>
        </p:txBody>
      </p:sp>
      <p:sp>
        <p:nvSpPr>
          <p:cNvPr id="5" name="Title 1"/>
          <p:cNvSpPr>
            <a:spLocks noGrp="1"/>
          </p:cNvSpPr>
          <p:nvPr>
            <p:ph type="title"/>
          </p:nvPr>
        </p:nvSpPr>
        <p:spPr>
          <a:xfrm>
            <a:off x="950977" y="85016"/>
            <a:ext cx="9905998" cy="1014339"/>
          </a:xfrm>
        </p:spPr>
        <p:txBody>
          <a:bodyPr>
            <a:normAutofit/>
          </a:bodyPr>
          <a:lstStyle/>
          <a:p>
            <a:pPr algn="ctr"/>
            <a:r>
              <a:rPr lang="en-IN" sz="3200" dirty="0">
                <a:latin typeface="Times New Roman" panose="02020603050405020304" pitchFamily="18" charset="0"/>
                <a:cs typeface="Times New Roman" panose="02020603050405020304" pitchFamily="18" charset="0"/>
              </a:rPr>
              <a:t>Testing the model for user input</a:t>
            </a:r>
          </a:p>
        </p:txBody>
      </p:sp>
      <p:pic>
        <p:nvPicPr>
          <p:cNvPr id="6" name="Picture 5"/>
          <p:cNvPicPr>
            <a:picLocks noChangeAspect="1"/>
          </p:cNvPicPr>
          <p:nvPr/>
        </p:nvPicPr>
        <p:blipFill>
          <a:blip r:embed="rId2"/>
          <a:stretch>
            <a:fillRect/>
          </a:stretch>
        </p:blipFill>
        <p:spPr>
          <a:xfrm>
            <a:off x="1426464" y="1221377"/>
            <a:ext cx="9430511" cy="5068118"/>
          </a:xfrm>
          <a:prstGeom prst="rect">
            <a:avLst/>
          </a:prstGeom>
        </p:spPr>
      </p:pic>
    </p:spTree>
    <p:extLst>
      <p:ext uri="{BB962C8B-B14F-4D97-AF65-F5344CB8AC3E}">
        <p14:creationId xmlns:p14="http://schemas.microsoft.com/office/powerpoint/2010/main" val="28887453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D22F896-40B5-4ADD-8801-0D06FADFA095}" type="slidenum">
              <a:rPr lang="en-US" smtClean="0"/>
              <a:t>22</a:t>
            </a:fld>
            <a:endParaRPr lang="en-US" dirty="0"/>
          </a:p>
        </p:txBody>
      </p:sp>
      <p:pic>
        <p:nvPicPr>
          <p:cNvPr id="5" name="Picture 4"/>
          <p:cNvPicPr>
            <a:picLocks noChangeAspect="1"/>
          </p:cNvPicPr>
          <p:nvPr/>
        </p:nvPicPr>
        <p:blipFill>
          <a:blip r:embed="rId2"/>
          <a:stretch>
            <a:fillRect/>
          </a:stretch>
        </p:blipFill>
        <p:spPr>
          <a:xfrm>
            <a:off x="1886878" y="2176941"/>
            <a:ext cx="8363380" cy="3619686"/>
          </a:xfrm>
          <a:prstGeom prst="rect">
            <a:avLst/>
          </a:prstGeom>
        </p:spPr>
      </p:pic>
      <p:sp>
        <p:nvSpPr>
          <p:cNvPr id="6" name="Title 1"/>
          <p:cNvSpPr>
            <a:spLocks noGrp="1"/>
          </p:cNvSpPr>
          <p:nvPr>
            <p:ph type="title"/>
          </p:nvPr>
        </p:nvSpPr>
        <p:spPr>
          <a:xfrm>
            <a:off x="1115569" y="602879"/>
            <a:ext cx="9905998" cy="1014339"/>
          </a:xfrm>
        </p:spPr>
        <p:txBody>
          <a:bodyPr>
            <a:normAutofit/>
          </a:bodyPr>
          <a:lstStyle/>
          <a:p>
            <a:pPr algn="ctr"/>
            <a:r>
              <a:rPr lang="en-IN" sz="3200" dirty="0">
                <a:latin typeface="Times New Roman" panose="02020603050405020304" pitchFamily="18" charset="0"/>
                <a:cs typeface="Times New Roman" panose="02020603050405020304" pitchFamily="18" charset="0"/>
              </a:rPr>
              <a:t>Output</a:t>
            </a:r>
          </a:p>
        </p:txBody>
      </p:sp>
    </p:spTree>
    <p:extLst>
      <p:ext uri="{BB962C8B-B14F-4D97-AF65-F5344CB8AC3E}">
        <p14:creationId xmlns:p14="http://schemas.microsoft.com/office/powerpoint/2010/main" val="432047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6E85E-FEC6-4F14-A2C9-8857A5FC8C26}"/>
              </a:ext>
            </a:extLst>
          </p:cNvPr>
          <p:cNvSpPr>
            <a:spLocks noGrp="1"/>
          </p:cNvSpPr>
          <p:nvPr>
            <p:ph type="title"/>
          </p:nvPr>
        </p:nvSpPr>
        <p:spPr/>
        <p:txBody>
          <a:bodyPr>
            <a:normAutofit/>
          </a:bodyPr>
          <a:lstStyle/>
          <a:p>
            <a:pPr algn="ctr"/>
            <a:r>
              <a:rPr lang="en-IN" sz="3200"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3141CBD5-A78F-430C-9399-4C7BDED9A52F}"/>
              </a:ext>
            </a:extLst>
          </p:cNvPr>
          <p:cNvSpPr>
            <a:spLocks noGrp="1"/>
          </p:cNvSpPr>
          <p:nvPr>
            <p:ph idx="1"/>
          </p:nvPr>
        </p:nvSpPr>
        <p:spPr>
          <a:xfrm>
            <a:off x="838200" y="1318846"/>
            <a:ext cx="10515600" cy="4858117"/>
          </a:xfrm>
        </p:spPr>
        <p:txBody>
          <a:bodyPr>
            <a:normAutofit/>
          </a:bodyPr>
          <a:lstStyle/>
          <a:p>
            <a:pPr algn="just">
              <a:lnSpc>
                <a:spcPct val="150000"/>
              </a:lnSpc>
            </a:pPr>
            <a:r>
              <a:rPr lang="en-US" dirty="0">
                <a:latin typeface="Times New Roman" panose="02020603050405020304" pitchFamily="18" charset="0"/>
                <a:cs typeface="Times New Roman" panose="02020603050405020304" pitchFamily="18" charset="0"/>
              </a:rPr>
              <a:t>We find that the best model for predicting the success, whether a student will pass their college course with a better marks of a student differs between our datasets best prediction model.</a:t>
            </a:r>
          </a:p>
          <a:p>
            <a:pPr algn="just">
              <a:lnSpc>
                <a:spcPct val="150000"/>
              </a:lnSpc>
            </a:pPr>
            <a:r>
              <a:rPr lang="en-US" dirty="0">
                <a:latin typeface="Times New Roman" panose="02020603050405020304" pitchFamily="18" charset="0"/>
                <a:cs typeface="Times New Roman" panose="02020603050405020304" pitchFamily="18" charset="0"/>
              </a:rPr>
              <a:t>Random Forest with an accuracy of 99.82% and better precision, recall, and support values than the other models. </a:t>
            </a:r>
          </a:p>
          <a:p>
            <a:pPr algn="just">
              <a:lnSpc>
                <a:spcPct val="150000"/>
              </a:lnSpc>
            </a:pPr>
            <a:r>
              <a:rPr lang="en-US" dirty="0">
                <a:latin typeface="Times New Roman" panose="02020603050405020304" pitchFamily="18" charset="0"/>
                <a:cs typeface="Times New Roman" panose="02020603050405020304" pitchFamily="18" charset="0"/>
              </a:rPr>
              <a:t>Using Decision tree algorithm at an accuracy of 100% and likewise better precision, recall, and support values than the other models.</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ED08B0D-EE2B-4960-B892-F73DFDC894DF}"/>
              </a:ext>
            </a:extLst>
          </p:cNvPr>
          <p:cNvSpPr>
            <a:spLocks noGrp="1"/>
          </p:cNvSpPr>
          <p:nvPr>
            <p:ph type="sldNum" sz="quarter" idx="12"/>
          </p:nvPr>
        </p:nvSpPr>
        <p:spPr/>
        <p:txBody>
          <a:bodyPr/>
          <a:lstStyle/>
          <a:p>
            <a:fld id="{6D22F896-40B5-4ADD-8801-0D06FADFA095}" type="slidenum">
              <a:rPr lang="en-US" smtClean="0"/>
              <a:t>23</a:t>
            </a:fld>
            <a:endParaRPr lang="en-US" dirty="0"/>
          </a:p>
        </p:txBody>
      </p:sp>
    </p:spTree>
    <p:extLst>
      <p:ext uri="{BB962C8B-B14F-4D97-AF65-F5344CB8AC3E}">
        <p14:creationId xmlns:p14="http://schemas.microsoft.com/office/powerpoint/2010/main" val="12548924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84071"/>
          </a:xfrm>
        </p:spPr>
        <p:txBody>
          <a:bodyPr>
            <a:normAutofit/>
          </a:bodyPr>
          <a:lstStyle/>
          <a:p>
            <a:pPr algn="ctr"/>
            <a:r>
              <a:rPr lang="en-US" sz="3200" b="1" cap="none"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1141412" y="1302589"/>
            <a:ext cx="9905999" cy="4488612"/>
          </a:xfrm>
        </p:spPr>
        <p:txBody>
          <a:bodyPr/>
          <a:lstStyle/>
          <a:p>
            <a:pPr marL="457200" lvl="0" indent="-457200" fontAlgn="base">
              <a:lnSpc>
                <a:spcPct val="150000"/>
              </a:lnSpc>
              <a:buFont typeface="+mj-lt"/>
              <a:buAutoNum type="arabicPeriod"/>
            </a:pPr>
            <a:r>
              <a:rPr lang="en-US" dirty="0"/>
              <a:t>“</a:t>
            </a:r>
            <a:r>
              <a:rPr lang="en-US" dirty="0">
                <a:latin typeface="Times New Roman" panose="02020603050405020304" pitchFamily="18" charset="0"/>
                <a:cs typeface="Times New Roman" panose="02020603050405020304" pitchFamily="18" charset="0"/>
              </a:rPr>
              <a:t>Predictive Models of Student College Commitment Decisions Using Machine Learning” by </a:t>
            </a:r>
            <a:r>
              <a:rPr lang="en-IN" dirty="0" err="1">
                <a:latin typeface="Times New Roman" panose="02020603050405020304" pitchFamily="18" charset="0"/>
                <a:cs typeface="Times New Roman" panose="02020603050405020304" pitchFamily="18" charset="0"/>
              </a:rPr>
              <a:t>Kandapriya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Basu</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Treena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Basu</a:t>
            </a:r>
            <a:r>
              <a:rPr lang="en-IN" dirty="0">
                <a:latin typeface="Times New Roman" panose="02020603050405020304" pitchFamily="18" charset="0"/>
                <a:cs typeface="Times New Roman" panose="02020603050405020304" pitchFamily="18" charset="0"/>
              </a:rPr>
              <a:t>.</a:t>
            </a:r>
          </a:p>
          <a:p>
            <a:pPr marL="457200" lvl="0" indent="-457200" fontAlgn="base">
              <a:lnSpc>
                <a:spcPct val="150000"/>
              </a:lnSpc>
              <a:buFont typeface="+mj-lt"/>
              <a:buAutoNum type="arabicPeriod"/>
            </a:pPr>
            <a:r>
              <a:rPr lang="en-US" dirty="0">
                <a:latin typeface="Times New Roman" panose="02020603050405020304" pitchFamily="18" charset="0"/>
                <a:cs typeface="Times New Roman" panose="02020603050405020304" pitchFamily="18" charset="0"/>
              </a:rPr>
              <a:t>“Machine Learning to Predict College Course Success” by </a:t>
            </a:r>
            <a:r>
              <a:rPr lang="en-IN" dirty="0">
                <a:latin typeface="Times New Roman" panose="02020603050405020304" pitchFamily="18" charset="0"/>
                <a:cs typeface="Times New Roman" panose="02020603050405020304" pitchFamily="18" charset="0"/>
              </a:rPr>
              <a:t>Anthony Dalton, Justin Beer.</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D22F896-40B5-4ADD-8801-0D06FADFA095}" type="slidenum">
              <a:rPr lang="en-US" smtClean="0"/>
              <a:t>24</a:t>
            </a:fld>
            <a:endParaRPr lang="en-US" dirty="0"/>
          </a:p>
        </p:txBody>
      </p:sp>
    </p:spTree>
    <p:extLst>
      <p:ext uri="{BB962C8B-B14F-4D97-AF65-F5344CB8AC3E}">
        <p14:creationId xmlns:p14="http://schemas.microsoft.com/office/powerpoint/2010/main" val="34016672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F21C30-7C10-4532-9518-BB0904248DDB}"/>
              </a:ext>
            </a:extLst>
          </p:cNvPr>
          <p:cNvSpPr>
            <a:spLocks noGrp="1"/>
          </p:cNvSpPr>
          <p:nvPr>
            <p:ph idx="1"/>
          </p:nvPr>
        </p:nvSpPr>
        <p:spPr/>
        <p:txBody>
          <a:bodyPr>
            <a:normAutofit/>
          </a:bodyPr>
          <a:lstStyle/>
          <a:p>
            <a:pPr marL="0" indent="0">
              <a:buNone/>
            </a:pPr>
            <a:r>
              <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sz="4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2040636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67512"/>
            <a:ext cx="10515600" cy="5509451"/>
          </a:xfrm>
        </p:spPr>
        <p:txBody>
          <a:bodyPr/>
          <a:lstStyle/>
          <a:p>
            <a:pPr algn="just">
              <a:lnSpc>
                <a:spcPct val="150000"/>
              </a:lnSpc>
            </a:pPr>
            <a:r>
              <a:rPr lang="en-US" dirty="0">
                <a:latin typeface="Times New Roman" panose="02020603050405020304" pitchFamily="18" charset="0"/>
                <a:cs typeface="Times New Roman" panose="02020603050405020304" pitchFamily="18" charset="0"/>
              </a:rPr>
              <a:t>Though analysis of colleges and their cut offs is required in order to get the most correct preference list. </a:t>
            </a:r>
          </a:p>
          <a:p>
            <a:pPr algn="just">
              <a:lnSpc>
                <a:spcPct val="150000"/>
              </a:lnSpc>
            </a:pPr>
            <a:r>
              <a:rPr lang="en-US" dirty="0">
                <a:latin typeface="Times New Roman" panose="02020603050405020304" pitchFamily="18" charset="0"/>
                <a:cs typeface="Times New Roman" panose="02020603050405020304" pitchFamily="18" charset="0"/>
              </a:rPr>
              <a:t>It is very tedious job for a student to understand about the suitable colleges which provides preferred branch and to analyses it's last years cut offs in order to predict whether that he can get one of those colleges in CAP. </a:t>
            </a:r>
          </a:p>
          <a:p>
            <a:pPr algn="just">
              <a:lnSpc>
                <a:spcPct val="150000"/>
              </a:lnSpc>
            </a:pPr>
            <a:endParaRPr lang="en-IN" dirty="0"/>
          </a:p>
        </p:txBody>
      </p:sp>
      <p:sp>
        <p:nvSpPr>
          <p:cNvPr id="4" name="Slide Number Placeholder 3"/>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406414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F5076-FCF1-4FB8-85AB-828AF9245819}"/>
              </a:ext>
            </a:extLst>
          </p:cNvPr>
          <p:cNvSpPr>
            <a:spLocks noGrp="1"/>
          </p:cNvSpPr>
          <p:nvPr>
            <p:ph type="title"/>
          </p:nvPr>
        </p:nvSpPr>
        <p:spPr>
          <a:xfrm>
            <a:off x="368681" y="679199"/>
            <a:ext cx="9905998" cy="852473"/>
          </a:xfrm>
        </p:spPr>
        <p:txBody>
          <a:bodyPr>
            <a:normAutofit/>
          </a:bodyPr>
          <a:lstStyle/>
          <a:p>
            <a:pPr algn="ctr"/>
            <a:r>
              <a:rPr lang="en-US" sz="3200" b="1" dirty="0">
                <a:latin typeface="Times New Roman" panose="02020603050405020304" pitchFamily="18" charset="0"/>
                <a:cs typeface="Times New Roman" panose="02020603050405020304" pitchFamily="18" charset="0"/>
              </a:rPr>
              <a:t>OBJECTIVE</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57997A2-8F92-4AC6-8D36-2FEAA0E2E11D}"/>
              </a:ext>
            </a:extLst>
          </p:cNvPr>
          <p:cNvSpPr>
            <a:spLocks noGrp="1"/>
          </p:cNvSpPr>
          <p:nvPr>
            <p:ph idx="1"/>
          </p:nvPr>
        </p:nvSpPr>
        <p:spPr>
          <a:xfrm>
            <a:off x="951942" y="1815905"/>
            <a:ext cx="9905999" cy="3421229"/>
          </a:xfrm>
        </p:spPr>
        <p:txBody>
          <a:bodyPr/>
          <a:lstStyle/>
          <a:p>
            <a:pPr algn="just">
              <a:lnSpc>
                <a:spcPct val="150000"/>
              </a:lnSpc>
            </a:pPr>
            <a:r>
              <a:rPr lang="en-US" dirty="0">
                <a:latin typeface="Times New Roman" panose="02020603050405020304" pitchFamily="18" charset="0"/>
                <a:cs typeface="Times New Roman" panose="02020603050405020304" pitchFamily="18" charset="0"/>
              </a:rPr>
              <a:t>The main objective of this project is to predict the College and Department allocation for the students based on their marks and skills.</a:t>
            </a: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D22F896-40B5-4ADD-8801-0D06FADFA095}" type="slidenum">
              <a:rPr lang="en-US" sz="2000" smtClean="0">
                <a:latin typeface="Times New Roman" panose="02020603050405020304" pitchFamily="18" charset="0"/>
                <a:cs typeface="Times New Roman" panose="02020603050405020304" pitchFamily="18" charset="0"/>
              </a:rPr>
              <a:t>4</a:t>
            </a:fld>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1998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70335"/>
          </a:xfrm>
        </p:spPr>
        <p:txBody>
          <a:bodyPr>
            <a:normAutofit/>
          </a:bodyPr>
          <a:lstStyle/>
          <a:p>
            <a:pPr algn="ctr"/>
            <a:r>
              <a:rPr lang="en-US" sz="3200" b="1" cap="none" dirty="0">
                <a:latin typeface="Times New Roman" panose="02020603050405020304" pitchFamily="18" charset="0"/>
                <a:cs typeface="Times New Roman" panose="02020603050405020304" pitchFamily="18" charset="0"/>
              </a:rPr>
              <a:t>PROBLEM STATEMENT</a:t>
            </a:r>
          </a:p>
        </p:txBody>
      </p:sp>
      <p:sp>
        <p:nvSpPr>
          <p:cNvPr id="3" name="Content Placeholder 2"/>
          <p:cNvSpPr>
            <a:spLocks noGrp="1"/>
          </p:cNvSpPr>
          <p:nvPr>
            <p:ph idx="1"/>
          </p:nvPr>
        </p:nvSpPr>
        <p:spPr>
          <a:xfrm>
            <a:off x="1141412" y="1388852"/>
            <a:ext cx="10212388" cy="4967497"/>
          </a:xfrm>
        </p:spPr>
        <p:txBody>
          <a:bodyPr>
            <a:normAutofit/>
          </a:bodyPr>
          <a:lstStyle/>
          <a:p>
            <a:pPr algn="just">
              <a:lnSpc>
                <a:spcPct val="150000"/>
              </a:lnSpc>
            </a:pPr>
            <a:r>
              <a:rPr lang="en-US" sz="2600" dirty="0">
                <a:latin typeface="Times New Roman" panose="02020603050405020304" pitchFamily="18" charset="0"/>
                <a:cs typeface="Times New Roman" panose="02020603050405020304" pitchFamily="18" charset="0"/>
              </a:rPr>
              <a:t>Most of the students make mistakes in their preference list due to lack of knowledge, improper and incorrect analysis of colleges and insecure predictions. </a:t>
            </a:r>
          </a:p>
          <a:p>
            <a:pPr algn="just">
              <a:lnSpc>
                <a:spcPct val="150000"/>
              </a:lnSpc>
            </a:pPr>
            <a:r>
              <a:rPr lang="en-US" sz="2600" dirty="0">
                <a:latin typeface="Times New Roman" panose="02020603050405020304" pitchFamily="18" charset="0"/>
                <a:cs typeface="Times New Roman" panose="02020603050405020304" pitchFamily="18" charset="0"/>
              </a:rPr>
              <a:t>Hence those students regret after what they get the college after allotment. </a:t>
            </a:r>
          </a:p>
          <a:p>
            <a:pPr algn="just">
              <a:lnSpc>
                <a:spcPct val="150000"/>
              </a:lnSpc>
            </a:pPr>
            <a:r>
              <a:rPr lang="en-US" sz="2600" dirty="0">
                <a:latin typeface="Times New Roman" panose="02020603050405020304" pitchFamily="18" charset="0"/>
                <a:cs typeface="Times New Roman" panose="02020603050405020304" pitchFamily="18" charset="0"/>
              </a:rPr>
              <a:t>Our system is dedicated to predict seat allotment based on marks scored ,memory capability score ,aptitude test and suggested job role etc.</a:t>
            </a:r>
          </a:p>
        </p:txBody>
      </p:sp>
      <p:sp>
        <p:nvSpPr>
          <p:cNvPr id="4" name="Slide Number Placeholder 3"/>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2307775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5">
            <a:extLst>
              <a:ext uri="{FF2B5EF4-FFF2-40B4-BE49-F238E27FC236}">
                <a16:creationId xmlns:a16="http://schemas.microsoft.com/office/drawing/2014/main" id="{F846C1BA-63A5-4707-B2FC-38FC14BF4A96}"/>
              </a:ext>
            </a:extLst>
          </p:cNvPr>
          <p:cNvGraphicFramePr>
            <a:graphicFrameLocks noGrp="1"/>
          </p:cNvGraphicFramePr>
          <p:nvPr>
            <p:ph idx="1"/>
            <p:extLst>
              <p:ext uri="{D42A27DB-BD31-4B8C-83A1-F6EECF244321}">
                <p14:modId xmlns:p14="http://schemas.microsoft.com/office/powerpoint/2010/main" val="1567665312"/>
              </p:ext>
            </p:extLst>
          </p:nvPr>
        </p:nvGraphicFramePr>
        <p:xfrm>
          <a:off x="1017431" y="1011382"/>
          <a:ext cx="10367493" cy="5764448"/>
        </p:xfrm>
        <a:graphic>
          <a:graphicData uri="http://schemas.openxmlformats.org/drawingml/2006/table">
            <a:tbl>
              <a:tblPr firstRow="1" bandRow="1">
                <a:tableStyleId>{5940675A-B579-460E-94D1-54222C63F5DA}</a:tableStyleId>
              </a:tblPr>
              <a:tblGrid>
                <a:gridCol w="3134743">
                  <a:extLst>
                    <a:ext uri="{9D8B030D-6E8A-4147-A177-3AD203B41FA5}">
                      <a16:colId xmlns:a16="http://schemas.microsoft.com/office/drawing/2014/main" val="3004935291"/>
                    </a:ext>
                  </a:extLst>
                </a:gridCol>
                <a:gridCol w="3500903">
                  <a:extLst>
                    <a:ext uri="{9D8B030D-6E8A-4147-A177-3AD203B41FA5}">
                      <a16:colId xmlns:a16="http://schemas.microsoft.com/office/drawing/2014/main" val="2654176531"/>
                    </a:ext>
                  </a:extLst>
                </a:gridCol>
                <a:gridCol w="3731847">
                  <a:extLst>
                    <a:ext uri="{9D8B030D-6E8A-4147-A177-3AD203B41FA5}">
                      <a16:colId xmlns:a16="http://schemas.microsoft.com/office/drawing/2014/main" val="4085877385"/>
                    </a:ext>
                  </a:extLst>
                </a:gridCol>
              </a:tblGrid>
              <a:tr h="514481">
                <a:tc>
                  <a:txBody>
                    <a:bodyPr/>
                    <a:lstStyle/>
                    <a:p>
                      <a:r>
                        <a:rPr lang="en-US" sz="2400" dirty="0">
                          <a:solidFill>
                            <a:schemeClr val="tx1"/>
                          </a:solidFill>
                          <a:latin typeface="Times New Roman" panose="02020603050405020304" pitchFamily="18" charset="0"/>
                          <a:cs typeface="Times New Roman" panose="02020603050405020304" pitchFamily="18" charset="0"/>
                        </a:rPr>
                        <a:t>Title</a:t>
                      </a:r>
                    </a:p>
                  </a:txBody>
                  <a:tcPr/>
                </a:tc>
                <a:tc>
                  <a:txBody>
                    <a:bodyPr/>
                    <a:lstStyle/>
                    <a:p>
                      <a:r>
                        <a:rPr lang="en-US" sz="2400" dirty="0">
                          <a:solidFill>
                            <a:schemeClr val="tx1"/>
                          </a:solidFill>
                          <a:latin typeface="Times New Roman" panose="02020603050405020304" pitchFamily="18" charset="0"/>
                          <a:cs typeface="Times New Roman" panose="02020603050405020304" pitchFamily="18" charset="0"/>
                        </a:rPr>
                        <a:t>Authors</a:t>
                      </a:r>
                    </a:p>
                  </a:txBody>
                  <a:tcPr/>
                </a:tc>
                <a:tc>
                  <a:txBody>
                    <a:bodyPr/>
                    <a:lstStyle/>
                    <a:p>
                      <a:r>
                        <a:rPr lang="en-US" sz="2400" dirty="0">
                          <a:solidFill>
                            <a:schemeClr val="tx1"/>
                          </a:solidFill>
                          <a:latin typeface="Times New Roman" panose="02020603050405020304" pitchFamily="18" charset="0"/>
                          <a:cs typeface="Times New Roman" panose="02020603050405020304" pitchFamily="18" charset="0"/>
                        </a:rPr>
                        <a:t>Description</a:t>
                      </a:r>
                    </a:p>
                  </a:txBody>
                  <a:tcPr/>
                </a:tc>
                <a:extLst>
                  <a:ext uri="{0D108BD9-81ED-4DB2-BD59-A6C34878D82A}">
                    <a16:rowId xmlns:a16="http://schemas.microsoft.com/office/drawing/2014/main" val="3822710301"/>
                  </a:ext>
                </a:extLst>
              </a:tr>
              <a:tr h="2476287">
                <a:tc>
                  <a:txBody>
                    <a:bodyPr/>
                    <a:lstStyle/>
                    <a:p>
                      <a:r>
                        <a:rPr lang="en-US" sz="2200" dirty="0">
                          <a:latin typeface="Times New Roman" panose="02020603050405020304" pitchFamily="18" charset="0"/>
                          <a:cs typeface="Times New Roman" panose="02020603050405020304" pitchFamily="18" charset="0"/>
                        </a:rPr>
                        <a:t>Predictive Models of Student College Commitment Decisions Using Machine Learning.</a:t>
                      </a:r>
                      <a:endParaRPr lang="en-US" sz="2200" b="0" i="0" dirty="0">
                        <a:latin typeface="Times New Roman" pitchFamily="18" charset="0"/>
                        <a:cs typeface="Times New Roman" pitchFamily="18" charset="0"/>
                      </a:endParaRPr>
                    </a:p>
                  </a:txBody>
                  <a:tcPr/>
                </a:tc>
                <a:tc>
                  <a:txBody>
                    <a:bodyPr/>
                    <a:lstStyle/>
                    <a:p>
                      <a:r>
                        <a:rPr lang="en-IN" sz="2200" dirty="0" err="1">
                          <a:latin typeface="Times New Roman" panose="02020603050405020304" pitchFamily="18" charset="0"/>
                          <a:cs typeface="Times New Roman" panose="02020603050405020304" pitchFamily="18" charset="0"/>
                        </a:rPr>
                        <a:t>Kandapriya</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Basu</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Treena</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Basu</a:t>
                      </a:r>
                      <a:r>
                        <a:rPr lang="en-IN" sz="2200" dirty="0">
                          <a:latin typeface="Times New Roman" panose="02020603050405020304" pitchFamily="18" charset="0"/>
                          <a:cs typeface="Times New Roman" panose="02020603050405020304" pitchFamily="18" charset="0"/>
                        </a:rPr>
                        <a:t>, Ron </a:t>
                      </a:r>
                      <a:r>
                        <a:rPr lang="en-IN" sz="2200" dirty="0" err="1">
                          <a:latin typeface="Times New Roman" panose="02020603050405020304" pitchFamily="18" charset="0"/>
                          <a:cs typeface="Times New Roman" panose="02020603050405020304" pitchFamily="18" charset="0"/>
                        </a:rPr>
                        <a:t>Buckmire</a:t>
                      </a:r>
                      <a:r>
                        <a:rPr lang="en-IN" sz="2200" dirty="0">
                          <a:latin typeface="Times New Roman" panose="02020603050405020304" pitchFamily="18" charset="0"/>
                          <a:cs typeface="Times New Roman" panose="02020603050405020304" pitchFamily="18" charset="0"/>
                        </a:rPr>
                        <a:t> and </a:t>
                      </a:r>
                      <a:r>
                        <a:rPr lang="en-IN" sz="2200" dirty="0" err="1">
                          <a:latin typeface="Times New Roman" panose="02020603050405020304" pitchFamily="18" charset="0"/>
                          <a:cs typeface="Times New Roman" panose="02020603050405020304" pitchFamily="18" charset="0"/>
                        </a:rPr>
                        <a:t>Nishu</a:t>
                      </a:r>
                      <a:r>
                        <a:rPr lang="en-IN" sz="2200" dirty="0">
                          <a:latin typeface="Times New Roman" panose="02020603050405020304" pitchFamily="18" charset="0"/>
                          <a:cs typeface="Times New Roman" panose="02020603050405020304" pitchFamily="18" charset="0"/>
                        </a:rPr>
                        <a:t> Lal.</a:t>
                      </a:r>
                      <a:endParaRPr lang="en-IN" sz="220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US" sz="2200" dirty="0">
                          <a:latin typeface="Times New Roman" panose="02020603050405020304" pitchFamily="18" charset="0"/>
                          <a:cs typeface="Times New Roman" panose="02020603050405020304" pitchFamily="18" charset="0"/>
                        </a:rPr>
                        <a:t>Institutions could use machine learning algorithms to improve the accuracy of their estimates of entering class sizes, thus allowing more optimal allocation of resources and better control over net tuition revenue. </a:t>
                      </a:r>
                      <a:endParaRPr lang="en-US" sz="2200" b="0" dirty="0">
                        <a:solidFill>
                          <a:srgbClr val="002060"/>
                        </a:solidFill>
                        <a:latin typeface="Times New Roman" pitchFamily="18" charset="0"/>
                        <a:cs typeface="Times New Roman" pitchFamily="18" charset="0"/>
                      </a:endParaRPr>
                    </a:p>
                  </a:txBody>
                  <a:tcPr/>
                </a:tc>
                <a:extLst>
                  <a:ext uri="{0D108BD9-81ED-4DB2-BD59-A6C34878D82A}">
                    <a16:rowId xmlns:a16="http://schemas.microsoft.com/office/drawing/2014/main" val="3094593296"/>
                  </a:ext>
                </a:extLst>
              </a:tr>
              <a:tr h="2476287">
                <a:tc>
                  <a:txBody>
                    <a:bodyPr/>
                    <a:lstStyle/>
                    <a:p>
                      <a:pPr algn="just"/>
                      <a:r>
                        <a:rPr lang="en-US" sz="2200" dirty="0">
                          <a:latin typeface="Times New Roman" panose="02020603050405020304" pitchFamily="18" charset="0"/>
                          <a:cs typeface="Times New Roman" panose="02020603050405020304" pitchFamily="18" charset="0"/>
                        </a:rPr>
                        <a:t>Machine Learning to Predict College Course Success</a:t>
                      </a:r>
                      <a:endParaRPr kumimoji="0" lang="en-IN" sz="2200" b="0" kern="1200" dirty="0">
                        <a:solidFill>
                          <a:schemeClr val="tx1"/>
                        </a:solidFill>
                        <a:latin typeface="Times New Roman" pitchFamily="18" charset="0"/>
                        <a:ea typeface="+mn-ea"/>
                        <a:cs typeface="Times New Roman" pitchFamily="18" charset="0"/>
                      </a:endParaRPr>
                    </a:p>
                  </a:txBody>
                  <a:tcPr/>
                </a:tc>
                <a:tc>
                  <a:txBody>
                    <a:bodyPr/>
                    <a:lstStyle/>
                    <a:p>
                      <a:r>
                        <a:rPr lang="en-IN" sz="2200" dirty="0">
                          <a:latin typeface="Times New Roman" panose="02020603050405020304" pitchFamily="18" charset="0"/>
                          <a:cs typeface="Times New Roman" panose="02020603050405020304" pitchFamily="18" charset="0"/>
                        </a:rPr>
                        <a:t>Anthony Dalton , Justin Beer , </a:t>
                      </a:r>
                      <a:r>
                        <a:rPr lang="en-IN" sz="2200" dirty="0" err="1">
                          <a:latin typeface="Times New Roman" panose="02020603050405020304" pitchFamily="18" charset="0"/>
                          <a:cs typeface="Times New Roman" panose="02020603050405020304" pitchFamily="18" charset="0"/>
                        </a:rPr>
                        <a:t>Sriharshasai</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Kommanapalli</a:t>
                      </a:r>
                      <a:r>
                        <a:rPr lang="en-IN" sz="2200" dirty="0">
                          <a:latin typeface="Times New Roman" panose="02020603050405020304" pitchFamily="18" charset="0"/>
                          <a:cs typeface="Times New Roman" panose="02020603050405020304" pitchFamily="18" charset="0"/>
                        </a:rPr>
                        <a:t> , James S. </a:t>
                      </a:r>
                      <a:r>
                        <a:rPr lang="en-IN" sz="2200" dirty="0" err="1">
                          <a:latin typeface="Times New Roman" panose="02020603050405020304" pitchFamily="18" charset="0"/>
                          <a:cs typeface="Times New Roman" panose="02020603050405020304" pitchFamily="18" charset="0"/>
                        </a:rPr>
                        <a:t>Lanich</a:t>
                      </a:r>
                      <a:endParaRPr kumimoji="0" lang="en-IN" sz="2200" b="0" kern="1200" dirty="0">
                        <a:solidFill>
                          <a:schemeClr val="tx1"/>
                        </a:solidFill>
                        <a:latin typeface="Times New Roman" pitchFamily="18" charset="0"/>
                        <a:ea typeface="+mn-ea"/>
                        <a:cs typeface="Times New Roman" pitchFamily="18" charset="0"/>
                      </a:endParaRPr>
                    </a:p>
                  </a:txBody>
                  <a:tcPr/>
                </a:tc>
                <a:tc>
                  <a:txBody>
                    <a:bodyPr/>
                    <a:lstStyle/>
                    <a:p>
                      <a:pPr algn="just"/>
                      <a:r>
                        <a:rPr kumimoji="0" lang="en-IN" sz="2200" b="0" kern="1200" dirty="0">
                          <a:solidFill>
                            <a:schemeClr val="tx1"/>
                          </a:solidFill>
                          <a:latin typeface="Times New Roman" pitchFamily="18" charset="0"/>
                          <a:ea typeface="+mn-ea"/>
                          <a:cs typeface="Times New Roman" pitchFamily="18" charset="0"/>
                        </a:rPr>
                        <a:t> The</a:t>
                      </a:r>
                      <a:r>
                        <a:rPr kumimoji="0" lang="en-IN" sz="2200" b="0" kern="1200" baseline="0" dirty="0">
                          <a:solidFill>
                            <a:schemeClr val="tx1"/>
                          </a:solidFill>
                          <a:latin typeface="Times New Roman" pitchFamily="18" charset="0"/>
                          <a:ea typeface="+mn-ea"/>
                          <a:cs typeface="Times New Roman" pitchFamily="18" charset="0"/>
                        </a:rPr>
                        <a:t> </a:t>
                      </a:r>
                      <a:r>
                        <a:rPr lang="en-US" sz="2200" dirty="0">
                          <a:latin typeface="Times New Roman" panose="02020603050405020304" pitchFamily="18" charset="0"/>
                          <a:cs typeface="Times New Roman" panose="02020603050405020304" pitchFamily="18" charset="0"/>
                        </a:rPr>
                        <a:t>model will benefit first time college students by accurate placement into courses they will be able to successfully complete.</a:t>
                      </a:r>
                      <a:endParaRPr lang="en-US" sz="2200" b="0" dirty="0">
                        <a:solidFill>
                          <a:srgbClr val="002060"/>
                        </a:solidFill>
                        <a:latin typeface="Times New Roman" pitchFamily="18" charset="0"/>
                        <a:cs typeface="Times New Roman" pitchFamily="18" charset="0"/>
                      </a:endParaRPr>
                    </a:p>
                  </a:txBody>
                  <a:tcPr/>
                </a:tc>
                <a:extLst>
                  <a:ext uri="{0D108BD9-81ED-4DB2-BD59-A6C34878D82A}">
                    <a16:rowId xmlns:a16="http://schemas.microsoft.com/office/drawing/2014/main" val="1960547236"/>
                  </a:ext>
                </a:extLst>
              </a:tr>
            </a:tbl>
          </a:graphicData>
        </a:graphic>
      </p:graphicFrame>
      <p:sp>
        <p:nvSpPr>
          <p:cNvPr id="2" name="Slide Number Placeholder 1"/>
          <p:cNvSpPr>
            <a:spLocks noGrp="1"/>
          </p:cNvSpPr>
          <p:nvPr>
            <p:ph type="sldNum" sz="quarter" idx="12"/>
          </p:nvPr>
        </p:nvSpPr>
        <p:spPr>
          <a:xfrm>
            <a:off x="11267994" y="6214926"/>
            <a:ext cx="771089" cy="365125"/>
          </a:xfrm>
        </p:spPr>
        <p:txBody>
          <a:bodyPr/>
          <a:lstStyle/>
          <a:p>
            <a:fld id="{6D22F896-40B5-4ADD-8801-0D06FADFA095}" type="slidenum">
              <a:rPr lang="en-US" sz="2000" smtClean="0">
                <a:latin typeface="Times New Roman" panose="02020603050405020304" pitchFamily="18" charset="0"/>
                <a:cs typeface="Times New Roman" panose="02020603050405020304" pitchFamily="18" charset="0"/>
              </a:rPr>
              <a:t>6</a:t>
            </a:fld>
            <a:endParaRPr lang="en-US" sz="2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3B3D39D-AEB3-4171-AE3B-B2D81D28F47E}"/>
              </a:ext>
            </a:extLst>
          </p:cNvPr>
          <p:cNvSpPr txBox="1"/>
          <p:nvPr/>
        </p:nvSpPr>
        <p:spPr>
          <a:xfrm>
            <a:off x="3877464" y="225137"/>
            <a:ext cx="4647426" cy="584775"/>
          </a:xfrm>
          <a:prstGeom prst="rect">
            <a:avLst/>
          </a:prstGeom>
          <a:noFill/>
        </p:spPr>
        <p:txBody>
          <a:bodyPr wrap="none" rtlCol="0">
            <a:spAutoFit/>
          </a:bodyPr>
          <a:lstStyle/>
          <a:p>
            <a:r>
              <a:rPr lang="en-IN" sz="3200" b="1" dirty="0">
                <a:latin typeface="Times New Roman" panose="02020603050405020304" pitchFamily="18" charset="0"/>
                <a:cs typeface="Times New Roman" panose="02020603050405020304" pitchFamily="18" charset="0"/>
              </a:rPr>
              <a:t>LITERATURE SURVEY</a:t>
            </a:r>
          </a:p>
        </p:txBody>
      </p:sp>
    </p:spTree>
    <p:extLst>
      <p:ext uri="{BB962C8B-B14F-4D97-AF65-F5344CB8AC3E}">
        <p14:creationId xmlns:p14="http://schemas.microsoft.com/office/powerpoint/2010/main" val="3200742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87588"/>
          </a:xfrm>
        </p:spPr>
        <p:txBody>
          <a:bodyPr>
            <a:normAutofit/>
          </a:bodyPr>
          <a:lstStyle/>
          <a:p>
            <a:pPr algn="ctr"/>
            <a:r>
              <a:rPr lang="en-US" sz="3200" b="1" dirty="0">
                <a:latin typeface="Times New Roman" panose="02020603050405020304" pitchFamily="18" charset="0"/>
                <a:cs typeface="Times New Roman" panose="02020603050405020304" pitchFamily="18" charset="0"/>
              </a:rPr>
              <a:t>SYSTEM REQUIREMENTS</a:t>
            </a:r>
          </a:p>
        </p:txBody>
      </p:sp>
      <p:sp>
        <p:nvSpPr>
          <p:cNvPr id="3" name="Content Placeholder 2"/>
          <p:cNvSpPr>
            <a:spLocks noGrp="1"/>
          </p:cNvSpPr>
          <p:nvPr>
            <p:ph idx="1"/>
          </p:nvPr>
        </p:nvSpPr>
        <p:spPr>
          <a:xfrm>
            <a:off x="1141412" y="1345721"/>
            <a:ext cx="9905999" cy="4445480"/>
          </a:xfrm>
        </p:spPr>
        <p:txBody>
          <a:bodyPr/>
          <a:lstStyle/>
          <a:p>
            <a:pPr marL="0" indent="0">
              <a:buNone/>
            </a:pPr>
            <a:r>
              <a:rPr lang="en-US" dirty="0">
                <a:latin typeface="Times New Roman" panose="02020603050405020304" pitchFamily="18" charset="0"/>
                <a:cs typeface="Times New Roman" panose="02020603050405020304" pitchFamily="18" charset="0"/>
              </a:rPr>
              <a:t>Software Used:</a:t>
            </a:r>
          </a:p>
          <a:p>
            <a:pPr marL="457200" indent="-457200">
              <a:buFont typeface="+mj-lt"/>
              <a:buAutoNum type="arabicParenR"/>
            </a:pPr>
            <a:r>
              <a:rPr lang="en-US" dirty="0">
                <a:latin typeface="Times New Roman" panose="02020603050405020304" pitchFamily="18" charset="0"/>
                <a:cs typeface="Times New Roman" panose="02020603050405020304" pitchFamily="18" charset="0"/>
              </a:rPr>
              <a:t>Python.</a:t>
            </a:r>
          </a:p>
          <a:p>
            <a:pPr marL="457200" indent="-457200">
              <a:buFont typeface="+mj-lt"/>
              <a:buAutoNum type="arabicParenR"/>
            </a:pPr>
            <a:r>
              <a:rPr lang="en-US" dirty="0">
                <a:latin typeface="Times New Roman" panose="02020603050405020304" pitchFamily="18" charset="0"/>
                <a:cs typeface="Times New Roman" panose="02020603050405020304" pitchFamily="18" charset="0"/>
              </a:rPr>
              <a:t>Anaconda Framework.</a:t>
            </a:r>
          </a:p>
          <a:p>
            <a:pPr marL="457200" indent="-457200">
              <a:buFont typeface="+mj-lt"/>
              <a:buAutoNum type="arabicParenR"/>
            </a:pPr>
            <a:r>
              <a:rPr lang="en-US" dirty="0" err="1">
                <a:latin typeface="Times New Roman" panose="02020603050405020304" pitchFamily="18" charset="0"/>
                <a:cs typeface="Times New Roman" panose="02020603050405020304" pitchFamily="18" charset="0"/>
              </a:rPr>
              <a:t>Jupyter</a:t>
            </a:r>
            <a:r>
              <a:rPr lang="en-US" dirty="0">
                <a:latin typeface="Times New Roman" panose="02020603050405020304" pitchFamily="18" charset="0"/>
                <a:cs typeface="Times New Roman" panose="02020603050405020304" pitchFamily="18" charset="0"/>
              </a:rPr>
              <a:t> Notebook IDE.</a:t>
            </a:r>
          </a:p>
        </p:txBody>
      </p:sp>
      <p:sp>
        <p:nvSpPr>
          <p:cNvPr id="4" name="Slide Number Placeholder 3"/>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3158379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66818"/>
          </a:xfrm>
        </p:spPr>
        <p:txBody>
          <a:bodyPr>
            <a:normAutofit/>
          </a:bodyPr>
          <a:lstStyle/>
          <a:p>
            <a:pPr algn="ctr"/>
            <a:r>
              <a:rPr lang="en-US" sz="3200" b="1" cap="none" dirty="0">
                <a:latin typeface="Times New Roman" panose="02020603050405020304" pitchFamily="18" charset="0"/>
                <a:cs typeface="Times New Roman" panose="02020603050405020304" pitchFamily="18" charset="0"/>
              </a:rPr>
              <a:t>PROPOSED SYSTEMS</a:t>
            </a:r>
          </a:p>
        </p:txBody>
      </p:sp>
      <p:sp>
        <p:nvSpPr>
          <p:cNvPr id="3" name="Content Placeholder 2"/>
          <p:cNvSpPr>
            <a:spLocks noGrp="1"/>
          </p:cNvSpPr>
          <p:nvPr>
            <p:ph idx="1"/>
          </p:nvPr>
        </p:nvSpPr>
        <p:spPr>
          <a:xfrm>
            <a:off x="1141412" y="1285336"/>
            <a:ext cx="9905999" cy="5071014"/>
          </a:xfrm>
        </p:spPr>
        <p:txBody>
          <a:bodyPr>
            <a:normAutofit fontScale="92500" lnSpcReduction="10000"/>
          </a:bodyPr>
          <a:lstStyle/>
          <a:p>
            <a:pPr algn="just">
              <a:lnSpc>
                <a:spcPct val="150000"/>
              </a:lnSpc>
            </a:pPr>
            <a:r>
              <a:rPr lang="en-US" dirty="0">
                <a:latin typeface="Times New Roman" panose="02020603050405020304" pitchFamily="18" charset="0"/>
                <a:cs typeface="Times New Roman" panose="02020603050405020304" pitchFamily="18" charset="0"/>
              </a:rPr>
              <a:t>Today, most students make mistakes in their preference list due to lack of knowledge, improper and incorrect analysis of colleges and insecure predictions. </a:t>
            </a:r>
          </a:p>
          <a:p>
            <a:pPr algn="just">
              <a:lnSpc>
                <a:spcPct val="150000"/>
              </a:lnSpc>
            </a:pPr>
            <a:r>
              <a:rPr lang="en-US" dirty="0">
                <a:latin typeface="Times New Roman" panose="02020603050405020304" pitchFamily="18" charset="0"/>
                <a:cs typeface="Times New Roman" panose="02020603050405020304" pitchFamily="18" charset="0"/>
              </a:rPr>
              <a:t>Hence repent and regret after allotment. Our project will solve the general issue of the student community by using machine learning technology. </a:t>
            </a:r>
          </a:p>
          <a:p>
            <a:pPr algn="just">
              <a:lnSpc>
                <a:spcPct val="150000"/>
              </a:lnSpc>
            </a:pPr>
            <a:r>
              <a:rPr lang="en-US" dirty="0">
                <a:latin typeface="Times New Roman" panose="02020603050405020304" pitchFamily="18" charset="0"/>
                <a:cs typeface="Times New Roman" panose="02020603050405020304" pitchFamily="18" charset="0"/>
              </a:rPr>
              <a:t>In this system using Random Forest and Decision Tree machine learning classification algorithm.</a:t>
            </a:r>
          </a:p>
          <a:p>
            <a:pPr algn="just">
              <a:lnSpc>
                <a:spcPct val="150000"/>
              </a:lnSpc>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147935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B21B105-0091-45CC-92DE-B2681BC9CA62}"/>
              </a:ext>
            </a:extLst>
          </p:cNvPr>
          <p:cNvSpPr/>
          <p:nvPr/>
        </p:nvSpPr>
        <p:spPr>
          <a:xfrm>
            <a:off x="1275009" y="1278411"/>
            <a:ext cx="10058400" cy="5078313"/>
          </a:xfrm>
          <a:prstGeom prst="rect">
            <a:avLst/>
          </a:prstGeom>
        </p:spPr>
        <p:txBody>
          <a:bodyPr wrap="square">
            <a:spAutoFit/>
          </a:bodyPr>
          <a:lstStyle/>
          <a:p>
            <a:pPr marL="457200" indent="-4572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system has several steps like Data Acquisition and Preprocessing, Feature Selection and Data Preparation, Model Construction and Model Training, and Model Validation and Result Analysis.</a:t>
            </a:r>
          </a:p>
          <a:p>
            <a:pPr marL="457200" indent="-4572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 are using Machine Learning Algorithms such as Decision Tree and Random Forest to test our dataset.</a:t>
            </a:r>
          </a:p>
          <a:p>
            <a:pPr marL="457200" indent="-4572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First the data is preprocessed to remove all errors and then split into training and testing dataset.</a:t>
            </a:r>
            <a:endParaRPr lang="en-IN" sz="24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 The training dataset is then fit into the model in order to predict the values then the trained model is again tested and accuracy is calculated.</a:t>
            </a:r>
          </a:p>
        </p:txBody>
      </p:sp>
      <p:sp>
        <p:nvSpPr>
          <p:cNvPr id="3" name="TextBox 2"/>
          <p:cNvSpPr txBox="1"/>
          <p:nvPr/>
        </p:nvSpPr>
        <p:spPr>
          <a:xfrm>
            <a:off x="4481848" y="412125"/>
            <a:ext cx="4029105"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METHODOLOGY</a:t>
            </a:r>
            <a:endParaRPr lang="en-IN"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a:xfrm>
            <a:off x="10562320" y="5992507"/>
            <a:ext cx="771089" cy="365125"/>
          </a:xfrm>
        </p:spPr>
        <p:txBody>
          <a:bodyPr/>
          <a:lstStyle/>
          <a:p>
            <a:fld id="{6D22F896-40B5-4ADD-8801-0D06FADFA095}" type="slidenum">
              <a:rPr lang="en-US" sz="2000" smtClean="0">
                <a:latin typeface="Times New Roman" panose="02020603050405020304" pitchFamily="18" charset="0"/>
                <a:cs typeface="Times New Roman" panose="02020603050405020304" pitchFamily="18" charset="0"/>
              </a:rPr>
              <a:t>9</a:t>
            </a:fld>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90176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872</Words>
  <Application>Microsoft Office PowerPoint</Application>
  <PresentationFormat>Widescreen</PresentationFormat>
  <Paragraphs>98</Paragraphs>
  <Slides>25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Times New Roman</vt:lpstr>
      <vt:lpstr>Office Theme</vt:lpstr>
      <vt:lpstr>        STUDENTS COLLEGE SEAT ALLOTMENT PREDICTION USING MACHINE LEARNING TECHNIQUES                               </vt:lpstr>
      <vt:lpstr>INTRODUCTION</vt:lpstr>
      <vt:lpstr>PowerPoint Presentation</vt:lpstr>
      <vt:lpstr>OBJECTIVE</vt:lpstr>
      <vt:lpstr>PROBLEM STATEMENT</vt:lpstr>
      <vt:lpstr>PowerPoint Presentation</vt:lpstr>
      <vt:lpstr>SYSTEM REQUIREMENTS</vt:lpstr>
      <vt:lpstr>PROPOSED SYSTEMS</vt:lpstr>
      <vt:lpstr>PowerPoint Presentation</vt:lpstr>
      <vt:lpstr>PowerPoint Presentation</vt:lpstr>
      <vt:lpstr>DATA FLOW DIAGRAM</vt:lpstr>
      <vt:lpstr>USE CASE DIAGRAM </vt:lpstr>
      <vt:lpstr>PowerPoint Presentation</vt:lpstr>
      <vt:lpstr>Conti..</vt:lpstr>
      <vt:lpstr>IMPLEMENTATON</vt:lpstr>
      <vt:lpstr>PowerPoint Presentation</vt:lpstr>
      <vt:lpstr>PowerPoint Presentation</vt:lpstr>
      <vt:lpstr>PowerPoint Presentation</vt:lpstr>
      <vt:lpstr>Training the Random forest model and Prediction and Evaluation</vt:lpstr>
      <vt:lpstr>Training the Decision Tree model and Prediction and Evaluation</vt:lpstr>
      <vt:lpstr>Testing the model for user input</vt:lpstr>
      <vt:lpstr>Output</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intelligent, Automated Toll                Payment System using AI</dc:title>
  <dc:creator>hp</dc:creator>
  <cp:lastModifiedBy>CH@R@N .N</cp:lastModifiedBy>
  <cp:revision>158</cp:revision>
  <dcterms:created xsi:type="dcterms:W3CDTF">2019-09-15T11:55:20Z</dcterms:created>
  <dcterms:modified xsi:type="dcterms:W3CDTF">2020-08-20T03:22:37Z</dcterms:modified>
</cp:coreProperties>
</file>