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4" r:id="rId6"/>
    <p:sldId id="269" r:id="rId7"/>
    <p:sldId id="270" r:id="rId8"/>
    <p:sldId id="271" r:id="rId9"/>
    <p:sldId id="272" r:id="rId10"/>
    <p:sldId id="273" r:id="rId11"/>
    <p:sldId id="266" r:id="rId12"/>
    <p:sldId id="274" r:id="rId13"/>
    <p:sldId id="268" r:id="rId14"/>
    <p:sldId id="275" r:id="rId15"/>
    <p:sldId id="276" r:id="rId16"/>
    <p:sldId id="277" r:id="rId17"/>
    <p:sldId id="260" r:id="rId18"/>
    <p:sldId id="278" r:id="rId19"/>
    <p:sldId id="279" r:id="rId20"/>
    <p:sldId id="280" r:id="rId21"/>
    <p:sldId id="281"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2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606BDB5-DA7D-468B-B09E-21DD8A49E2B7}" type="datetimeFigureOut">
              <a:rPr lang="es-MX" smtClean="0"/>
              <a:t>01/10/2018</a:t>
            </a:fld>
            <a:endParaRPr lang="es-MX"/>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s-MX"/>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2A5CD37-20C5-414A-9983-40E325DFDFEF}" type="slidenum">
              <a:rPr lang="es-MX" smtClean="0"/>
              <a:t>‹Nº›</a:t>
            </a:fld>
            <a:endParaRPr lang="es-MX"/>
          </a:p>
        </p:txBody>
      </p:sp>
    </p:spTree>
    <p:extLst>
      <p:ext uri="{BB962C8B-B14F-4D97-AF65-F5344CB8AC3E}">
        <p14:creationId xmlns:p14="http://schemas.microsoft.com/office/powerpoint/2010/main" val="2923421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606BDB5-DA7D-468B-B09E-21DD8A49E2B7}" type="datetimeFigureOut">
              <a:rPr lang="es-MX" smtClean="0"/>
              <a:t>01/10/2018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A5CD37-20C5-414A-9983-40E325DFDFEF}" type="slidenum">
              <a:rPr lang="es-MX" smtClean="0"/>
              <a:t>‹Nº›</a:t>
            </a:fld>
            <a:endParaRPr lang="es-MX"/>
          </a:p>
        </p:txBody>
      </p:sp>
    </p:spTree>
    <p:extLst>
      <p:ext uri="{BB962C8B-B14F-4D97-AF65-F5344CB8AC3E}">
        <p14:creationId xmlns:p14="http://schemas.microsoft.com/office/powerpoint/2010/main" val="1280839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606BDB5-DA7D-468B-B09E-21DD8A49E2B7}" type="datetimeFigureOut">
              <a:rPr lang="es-MX" smtClean="0"/>
              <a:t>01/10/2018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A5CD37-20C5-414A-9983-40E325DFDFEF}" type="slidenum">
              <a:rPr lang="es-MX" smtClean="0"/>
              <a:t>‹Nº›</a:t>
            </a:fld>
            <a:endParaRPr lang="es-MX"/>
          </a:p>
        </p:txBody>
      </p:sp>
    </p:spTree>
    <p:extLst>
      <p:ext uri="{BB962C8B-B14F-4D97-AF65-F5344CB8AC3E}">
        <p14:creationId xmlns:p14="http://schemas.microsoft.com/office/powerpoint/2010/main" val="834736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606BDB5-DA7D-468B-B09E-21DD8A49E2B7}" type="datetimeFigureOut">
              <a:rPr lang="es-MX" smtClean="0"/>
              <a:t>01/10/2018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A5CD37-20C5-414A-9983-40E325DFDFEF}" type="slidenum">
              <a:rPr lang="es-MX" smtClean="0"/>
              <a:t>‹Nº›</a:t>
            </a:fld>
            <a:endParaRPr lang="es-MX"/>
          </a:p>
        </p:txBody>
      </p:sp>
    </p:spTree>
    <p:extLst>
      <p:ext uri="{BB962C8B-B14F-4D97-AF65-F5344CB8AC3E}">
        <p14:creationId xmlns:p14="http://schemas.microsoft.com/office/powerpoint/2010/main" val="397692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606BDB5-DA7D-468B-B09E-21DD8A49E2B7}" type="datetimeFigureOut">
              <a:rPr lang="es-MX" smtClean="0"/>
              <a:t>01/10/2018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2A5CD37-20C5-414A-9983-40E325DFDFEF}" type="slidenum">
              <a:rPr lang="es-MX" smtClean="0"/>
              <a:t>‹Nº›</a:t>
            </a:fld>
            <a:endParaRPr lang="es-MX"/>
          </a:p>
        </p:txBody>
      </p:sp>
    </p:spTree>
    <p:extLst>
      <p:ext uri="{BB962C8B-B14F-4D97-AF65-F5344CB8AC3E}">
        <p14:creationId xmlns:p14="http://schemas.microsoft.com/office/powerpoint/2010/main" val="2757712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606BDB5-DA7D-468B-B09E-21DD8A49E2B7}" type="datetimeFigureOut">
              <a:rPr lang="es-MX" smtClean="0"/>
              <a:t>01/10/2018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2A5CD37-20C5-414A-9983-40E325DFDFEF}" type="slidenum">
              <a:rPr lang="es-MX" smtClean="0"/>
              <a:t>‹Nº›</a:t>
            </a:fld>
            <a:endParaRPr lang="es-MX"/>
          </a:p>
        </p:txBody>
      </p:sp>
    </p:spTree>
    <p:extLst>
      <p:ext uri="{BB962C8B-B14F-4D97-AF65-F5344CB8AC3E}">
        <p14:creationId xmlns:p14="http://schemas.microsoft.com/office/powerpoint/2010/main" val="2336129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606BDB5-DA7D-468B-B09E-21DD8A49E2B7}" type="datetimeFigureOut">
              <a:rPr lang="es-MX" smtClean="0"/>
              <a:t>01/10/2018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2A5CD37-20C5-414A-9983-40E325DFDFEF}" type="slidenum">
              <a:rPr lang="es-MX" smtClean="0"/>
              <a:t>‹Nº›</a:t>
            </a:fld>
            <a:endParaRPr lang="es-MX"/>
          </a:p>
        </p:txBody>
      </p:sp>
    </p:spTree>
    <p:extLst>
      <p:ext uri="{BB962C8B-B14F-4D97-AF65-F5344CB8AC3E}">
        <p14:creationId xmlns:p14="http://schemas.microsoft.com/office/powerpoint/2010/main" val="1907385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606BDB5-DA7D-468B-B09E-21DD8A49E2B7}" type="datetimeFigureOut">
              <a:rPr lang="es-MX" smtClean="0"/>
              <a:t>01/10/2018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2A5CD37-20C5-414A-9983-40E325DFDFEF}" type="slidenum">
              <a:rPr lang="es-MX" smtClean="0"/>
              <a:t>‹Nº›</a:t>
            </a:fld>
            <a:endParaRPr lang="es-MX"/>
          </a:p>
        </p:txBody>
      </p:sp>
    </p:spTree>
    <p:extLst>
      <p:ext uri="{BB962C8B-B14F-4D97-AF65-F5344CB8AC3E}">
        <p14:creationId xmlns:p14="http://schemas.microsoft.com/office/powerpoint/2010/main" val="3534237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BDB5-DA7D-468B-B09E-21DD8A49E2B7}" type="datetimeFigureOut">
              <a:rPr lang="es-MX" smtClean="0"/>
              <a:t>01/10/2018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2A5CD37-20C5-414A-9983-40E325DFDFEF}" type="slidenum">
              <a:rPr lang="es-MX" smtClean="0"/>
              <a:t>‹Nº›</a:t>
            </a:fld>
            <a:endParaRPr lang="es-MX"/>
          </a:p>
        </p:txBody>
      </p:sp>
    </p:spTree>
    <p:extLst>
      <p:ext uri="{BB962C8B-B14F-4D97-AF65-F5344CB8AC3E}">
        <p14:creationId xmlns:p14="http://schemas.microsoft.com/office/powerpoint/2010/main" val="880394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a:t>Editar los estilos de texto del patrón</a:t>
            </a:r>
          </a:p>
        </p:txBody>
      </p:sp>
      <p:sp>
        <p:nvSpPr>
          <p:cNvPr id="5" name="Date Placeholder 4"/>
          <p:cNvSpPr>
            <a:spLocks noGrp="1"/>
          </p:cNvSpPr>
          <p:nvPr>
            <p:ph type="dt" sz="half" idx="10"/>
          </p:nvPr>
        </p:nvSpPr>
        <p:spPr/>
        <p:txBody>
          <a:bodyPr/>
          <a:lstStyle/>
          <a:p>
            <a:fld id="{D606BDB5-DA7D-468B-B09E-21DD8A49E2B7}" type="datetimeFigureOut">
              <a:rPr lang="es-MX" smtClean="0"/>
              <a:t>01/10/2018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2A5CD37-20C5-414A-9983-40E325DFDFEF}" type="slidenum">
              <a:rPr lang="es-MX" smtClean="0"/>
              <a:t>‹Nº›</a:t>
            </a:fld>
            <a:endParaRPr lang="es-MX"/>
          </a:p>
        </p:txBody>
      </p:sp>
    </p:spTree>
    <p:extLst>
      <p:ext uri="{BB962C8B-B14F-4D97-AF65-F5344CB8AC3E}">
        <p14:creationId xmlns:p14="http://schemas.microsoft.com/office/powerpoint/2010/main" val="2498429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606BDB5-DA7D-468B-B09E-21DD8A49E2B7}" type="datetimeFigureOut">
              <a:rPr lang="es-MX" smtClean="0"/>
              <a:t>01/10/2018</a:t>
            </a:fld>
            <a:endParaRPr lang="es-MX"/>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s-MX"/>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2A5CD37-20C5-414A-9983-40E325DFDFEF}" type="slidenum">
              <a:rPr lang="es-MX" smtClean="0"/>
              <a:t>‹Nº›</a:t>
            </a:fld>
            <a:endParaRPr lang="es-MX"/>
          </a:p>
        </p:txBody>
      </p:sp>
    </p:spTree>
    <p:extLst>
      <p:ext uri="{BB962C8B-B14F-4D97-AF65-F5344CB8AC3E}">
        <p14:creationId xmlns:p14="http://schemas.microsoft.com/office/powerpoint/2010/main" val="31440333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606BDB5-DA7D-468B-B09E-21DD8A49E2B7}" type="datetimeFigureOut">
              <a:rPr lang="es-MX" smtClean="0"/>
              <a:t>01/10/2018</a:t>
            </a:fld>
            <a:endParaRPr lang="es-MX"/>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s-MX"/>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2A5CD37-20C5-414A-9983-40E325DFDFEF}" type="slidenum">
              <a:rPr lang="es-MX" smtClean="0"/>
              <a:t>‹Nº›</a:t>
            </a:fld>
            <a:endParaRPr lang="es-MX"/>
          </a:p>
        </p:txBody>
      </p:sp>
    </p:spTree>
    <p:extLst>
      <p:ext uri="{BB962C8B-B14F-4D97-AF65-F5344CB8AC3E}">
        <p14:creationId xmlns:p14="http://schemas.microsoft.com/office/powerpoint/2010/main" val="29705241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E054B-DA47-48AB-821F-94715B8EE3A1}"/>
              </a:ext>
            </a:extLst>
          </p:cNvPr>
          <p:cNvSpPr>
            <a:spLocks noGrp="1"/>
          </p:cNvSpPr>
          <p:nvPr>
            <p:ph type="ctrTitle"/>
          </p:nvPr>
        </p:nvSpPr>
        <p:spPr>
          <a:xfrm>
            <a:off x="5021822" y="3812954"/>
            <a:ext cx="6465286" cy="997041"/>
          </a:xfrm>
        </p:spPr>
        <p:txBody>
          <a:bodyPr>
            <a:normAutofit/>
          </a:bodyPr>
          <a:lstStyle/>
          <a:p>
            <a:pPr algn="ctr"/>
            <a:r>
              <a:rPr lang="es-MX" sz="5400" dirty="0">
                <a:solidFill>
                  <a:srgbClr val="FFFFFF"/>
                </a:solidFill>
                <a:effectLst>
                  <a:outerShdw blurRad="38100" dist="38100" dir="2700000" algn="tl">
                    <a:srgbClr val="000000">
                      <a:alpha val="43137"/>
                    </a:srgbClr>
                  </a:outerShdw>
                </a:effectLst>
                <a:latin typeface="Century Gothic" panose="020B0502020202020204" pitchFamily="34" charset="0"/>
              </a:rPr>
              <a:t>PetGO</a:t>
            </a:r>
          </a:p>
        </p:txBody>
      </p:sp>
      <p:sp>
        <p:nvSpPr>
          <p:cNvPr id="3" name="Subtítulo 2">
            <a:extLst>
              <a:ext uri="{FF2B5EF4-FFF2-40B4-BE49-F238E27FC236}">
                <a16:creationId xmlns:a16="http://schemas.microsoft.com/office/drawing/2014/main" id="{46C17887-ECA6-4E3A-8FCC-9D31B6F2038E}"/>
              </a:ext>
            </a:extLst>
          </p:cNvPr>
          <p:cNvSpPr>
            <a:spLocks noGrp="1"/>
          </p:cNvSpPr>
          <p:nvPr>
            <p:ph type="subTitle" idx="1"/>
          </p:nvPr>
        </p:nvSpPr>
        <p:spPr>
          <a:xfrm>
            <a:off x="4638955" y="5837129"/>
            <a:ext cx="2638667" cy="699137"/>
          </a:xfrm>
        </p:spPr>
        <p:txBody>
          <a:bodyPr>
            <a:normAutofit fontScale="77500" lnSpcReduction="20000"/>
          </a:bodyPr>
          <a:lstStyle/>
          <a:p>
            <a:pPr algn="l"/>
            <a:r>
              <a:rPr lang="es-MX" sz="2000" dirty="0">
                <a:solidFill>
                  <a:srgbClr val="E7E6E6"/>
                </a:solidFill>
              </a:rPr>
              <a:t>Nicolas Chávez Santoyo</a:t>
            </a:r>
          </a:p>
          <a:p>
            <a:pPr algn="l"/>
            <a:r>
              <a:rPr lang="es-MX" sz="2000" dirty="0">
                <a:solidFill>
                  <a:srgbClr val="E7E6E6"/>
                </a:solidFill>
              </a:rPr>
              <a:t>Diana Michell González Pérez</a:t>
            </a:r>
          </a:p>
        </p:txBody>
      </p:sp>
      <p:pic>
        <p:nvPicPr>
          <p:cNvPr id="7" name="Imagen 6" descr="Imagen que contiene perro, hierba, animal, sentado&#10;&#10;Descripción generada con confianza muy alta">
            <a:extLst>
              <a:ext uri="{FF2B5EF4-FFF2-40B4-BE49-F238E27FC236}">
                <a16:creationId xmlns:a16="http://schemas.microsoft.com/office/drawing/2014/main" id="{B379FAB7-FE2F-4FEE-A7F3-6FBDA8945AE9}"/>
              </a:ext>
            </a:extLst>
          </p:cNvPr>
          <p:cNvPicPr>
            <a:picLocks noChangeAspect="1"/>
          </p:cNvPicPr>
          <p:nvPr/>
        </p:nvPicPr>
        <p:blipFill rotWithShape="1">
          <a:blip r:embed="rId2">
            <a:extLst>
              <a:ext uri="{28A0092B-C50C-407E-A947-70E740481C1C}">
                <a14:useLocalDpi xmlns:a14="http://schemas.microsoft.com/office/drawing/2010/main" val="0"/>
              </a:ext>
            </a:extLst>
          </a:blip>
          <a:srcRect r="1" b="1042"/>
          <a:stretch/>
        </p:blipFill>
        <p:spPr>
          <a:xfrm>
            <a:off x="317635" y="321733"/>
            <a:ext cx="4160452" cy="6214534"/>
          </a:xfrm>
          <a:prstGeom prst="rect">
            <a:avLst/>
          </a:prstGeom>
          <a:ln>
            <a:noFill/>
          </a:ln>
          <a:effectLst>
            <a:outerShdw blurRad="190500" algn="tl" rotWithShape="0">
              <a:srgbClr val="000000">
                <a:alpha val="70000"/>
              </a:srgbClr>
            </a:outerShdw>
          </a:effectLst>
        </p:spPr>
      </p:pic>
      <p:pic>
        <p:nvPicPr>
          <p:cNvPr id="5" name="Imagen 4" descr="Imagen que contiene hierba, exterior, perro, animal&#10;&#10;Descripción generada con confianza muy alta">
            <a:extLst>
              <a:ext uri="{FF2B5EF4-FFF2-40B4-BE49-F238E27FC236}">
                <a16:creationId xmlns:a16="http://schemas.microsoft.com/office/drawing/2014/main" id="{26511379-BD16-4004-B618-398F208BADC9}"/>
              </a:ext>
            </a:extLst>
          </p:cNvPr>
          <p:cNvPicPr>
            <a:picLocks noChangeAspect="1"/>
          </p:cNvPicPr>
          <p:nvPr/>
        </p:nvPicPr>
        <p:blipFill rotWithShape="1">
          <a:blip r:embed="rId3">
            <a:extLst>
              <a:ext uri="{28A0092B-C50C-407E-A947-70E740481C1C}">
                <a14:useLocalDpi xmlns:a14="http://schemas.microsoft.com/office/drawing/2010/main" val="0"/>
              </a:ext>
            </a:extLst>
          </a:blip>
          <a:srcRect r="11083" b="3"/>
          <a:stretch/>
        </p:blipFill>
        <p:spPr>
          <a:xfrm>
            <a:off x="4638955" y="321733"/>
            <a:ext cx="3539976" cy="2985818"/>
          </a:xfrm>
          <a:prstGeom prst="rect">
            <a:avLst/>
          </a:prstGeom>
          <a:ln>
            <a:noFill/>
          </a:ln>
          <a:effectLst>
            <a:outerShdw blurRad="190500" algn="tl" rotWithShape="0">
              <a:srgbClr val="000000">
                <a:alpha val="70000"/>
              </a:srgbClr>
            </a:outerShdw>
          </a:effectLst>
        </p:spPr>
      </p:pic>
      <p:pic>
        <p:nvPicPr>
          <p:cNvPr id="9" name="Imagen 8" descr="Imagen que contiene hierba, exterior, perro, sentado&#10;&#10;Descripción generada con confianza muy alta">
            <a:extLst>
              <a:ext uri="{FF2B5EF4-FFF2-40B4-BE49-F238E27FC236}">
                <a16:creationId xmlns:a16="http://schemas.microsoft.com/office/drawing/2014/main" id="{B1669D3A-2736-4746-8B81-D1EF4AE30F2A}"/>
              </a:ext>
            </a:extLst>
          </p:cNvPr>
          <p:cNvPicPr>
            <a:picLocks noChangeAspect="1"/>
          </p:cNvPicPr>
          <p:nvPr/>
        </p:nvPicPr>
        <p:blipFill rotWithShape="1">
          <a:blip r:embed="rId4">
            <a:extLst>
              <a:ext uri="{28A0092B-C50C-407E-A947-70E740481C1C}">
                <a14:useLocalDpi xmlns:a14="http://schemas.microsoft.com/office/drawing/2010/main" val="0"/>
              </a:ext>
            </a:extLst>
          </a:blip>
          <a:srcRect l="8093" r="17898" b="-2"/>
          <a:stretch/>
        </p:blipFill>
        <p:spPr>
          <a:xfrm>
            <a:off x="8348570" y="321734"/>
            <a:ext cx="3535590" cy="2985818"/>
          </a:xfrm>
          <a:prstGeom prst="rect">
            <a:avLst/>
          </a:prstGeom>
          <a:ln>
            <a:noFill/>
          </a:ln>
          <a:effectLst>
            <a:outerShdw blurRad="190500" algn="tl" rotWithShape="0">
              <a:srgbClr val="000000">
                <a:alpha val="70000"/>
              </a:srgbClr>
            </a:outerShdw>
          </a:effectLst>
        </p:spPr>
      </p:pic>
      <p:sp>
        <p:nvSpPr>
          <p:cNvPr id="8" name="Subtítulo 2">
            <a:extLst>
              <a:ext uri="{FF2B5EF4-FFF2-40B4-BE49-F238E27FC236}">
                <a16:creationId xmlns:a16="http://schemas.microsoft.com/office/drawing/2014/main" id="{729FE2AC-2610-4DC0-AF19-4E8CC0888E66}"/>
              </a:ext>
            </a:extLst>
          </p:cNvPr>
          <p:cNvSpPr txBox="1">
            <a:spLocks/>
          </p:cNvSpPr>
          <p:nvPr/>
        </p:nvSpPr>
        <p:spPr>
          <a:xfrm>
            <a:off x="5021821" y="4712846"/>
            <a:ext cx="6465286" cy="602551"/>
          </a:xfrm>
          <a:prstGeom prst="rect">
            <a:avLst/>
          </a:prstGeom>
        </p:spPr>
        <p:txBody>
          <a:bodyPr vert="horz" lIns="91440" tIns="45720" rIns="91440" bIns="45720" rtlCol="0">
            <a:no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s-MX" sz="2800" dirty="0">
                <a:solidFill>
                  <a:srgbClr val="E7E6E6"/>
                </a:solidFill>
              </a:rPr>
              <a:t>Una aplicación móvil para la localización de mascotas perdidas.</a:t>
            </a:r>
            <a:endParaRPr lang="es-MX" sz="2800" i="1" dirty="0">
              <a:solidFill>
                <a:srgbClr val="E7E6E6"/>
              </a:solidFill>
            </a:endParaRPr>
          </a:p>
        </p:txBody>
      </p:sp>
      <p:sp>
        <p:nvSpPr>
          <p:cNvPr id="10" name="Subtítulo 2">
            <a:extLst>
              <a:ext uri="{FF2B5EF4-FFF2-40B4-BE49-F238E27FC236}">
                <a16:creationId xmlns:a16="http://schemas.microsoft.com/office/drawing/2014/main" id="{5B1C0085-18F2-44C6-8782-50897FF1FC76}"/>
              </a:ext>
            </a:extLst>
          </p:cNvPr>
          <p:cNvSpPr txBox="1">
            <a:spLocks/>
          </p:cNvSpPr>
          <p:nvPr/>
        </p:nvSpPr>
        <p:spPr>
          <a:xfrm>
            <a:off x="10897644" y="6118141"/>
            <a:ext cx="1190712" cy="602551"/>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s-MX" sz="1800" dirty="0">
                <a:solidFill>
                  <a:srgbClr val="E7E6E6"/>
                </a:solidFill>
              </a:rPr>
              <a:t>01/10/18</a:t>
            </a:r>
          </a:p>
        </p:txBody>
      </p:sp>
    </p:spTree>
    <p:extLst>
      <p:ext uri="{BB962C8B-B14F-4D97-AF65-F5344CB8AC3E}">
        <p14:creationId xmlns:p14="http://schemas.microsoft.com/office/powerpoint/2010/main" val="1493232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E63A738-EA5B-4F10-8FBE-063E1D38576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701"/>
          <a:stretch/>
        </p:blipFill>
        <p:spPr>
          <a:xfrm>
            <a:off x="305759" y="1448046"/>
            <a:ext cx="5457143" cy="4047620"/>
          </a:xfrm>
          <a:prstGeom prst="rect">
            <a:avLst/>
          </a:prstGeom>
        </p:spPr>
      </p:pic>
      <p:pic>
        <p:nvPicPr>
          <p:cNvPr id="7" name="Imagen 6">
            <a:extLst>
              <a:ext uri="{FF2B5EF4-FFF2-40B4-BE49-F238E27FC236}">
                <a16:creationId xmlns:a16="http://schemas.microsoft.com/office/drawing/2014/main" id="{058B35BB-CE44-415F-BB93-94FE67384FB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5950792" y="1405190"/>
            <a:ext cx="5476190" cy="4047619"/>
          </a:xfrm>
          <a:prstGeom prst="rect">
            <a:avLst/>
          </a:prstGeom>
        </p:spPr>
      </p:pic>
    </p:spTree>
    <p:extLst>
      <p:ext uri="{BB962C8B-B14F-4D97-AF65-F5344CB8AC3E}">
        <p14:creationId xmlns:p14="http://schemas.microsoft.com/office/powerpoint/2010/main" val="3437280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rcador de contenido 2">
            <a:extLst>
              <a:ext uri="{FF2B5EF4-FFF2-40B4-BE49-F238E27FC236}">
                <a16:creationId xmlns:a16="http://schemas.microsoft.com/office/drawing/2014/main" id="{8EFF75CF-07E6-4852-9803-780CAA07B2E5}"/>
              </a:ext>
            </a:extLst>
          </p:cNvPr>
          <p:cNvSpPr>
            <a:spLocks noGrp="1"/>
          </p:cNvSpPr>
          <p:nvPr>
            <p:ph idx="1"/>
          </p:nvPr>
        </p:nvSpPr>
        <p:spPr>
          <a:xfrm>
            <a:off x="8173212" y="2419773"/>
            <a:ext cx="3401568" cy="3358092"/>
          </a:xfrm>
        </p:spPr>
        <p:txBody>
          <a:bodyPr>
            <a:normAutofit/>
          </a:bodyPr>
          <a:lstStyle/>
          <a:p>
            <a:pPr lvl="1">
              <a:buBlip>
                <a:blip r:embed="rId2"/>
              </a:buBlip>
            </a:pPr>
            <a:endParaRPr lang="es-MX" sz="1800">
              <a:solidFill>
                <a:srgbClr val="FFFFFF"/>
              </a:solidFill>
            </a:endParaRPr>
          </a:p>
          <a:p>
            <a:pPr lvl="1">
              <a:buBlip>
                <a:blip r:embed="rId2"/>
              </a:buBlip>
            </a:pPr>
            <a:endParaRPr lang="es-MX" sz="1800">
              <a:solidFill>
                <a:srgbClr val="FFFFFF"/>
              </a:solidFill>
            </a:endParaRPr>
          </a:p>
          <a:p>
            <a:pPr marL="4572" lvl="1" indent="0">
              <a:buNone/>
            </a:pPr>
            <a:endParaRPr lang="es-MX" sz="1800">
              <a:solidFill>
                <a:srgbClr val="FFFFFF"/>
              </a:solidFill>
            </a:endParaRPr>
          </a:p>
          <a:p>
            <a:pPr lvl="1">
              <a:buBlip>
                <a:blip r:embed="rId2">
                  <a:extLst/>
                </a:blip>
              </a:buBlip>
            </a:pPr>
            <a:endParaRPr lang="es-MX" sz="1800">
              <a:solidFill>
                <a:srgbClr val="FFFFFF"/>
              </a:solidFill>
            </a:endParaRPr>
          </a:p>
          <a:p>
            <a:pPr lvl="1">
              <a:buBlip>
                <a:blip r:embed="rId2">
                  <a:extLst/>
                </a:blip>
              </a:buBlip>
            </a:pPr>
            <a:endParaRPr lang="es-MX" sz="1800">
              <a:solidFill>
                <a:srgbClr val="FFFFFF"/>
              </a:solidFill>
            </a:endParaRPr>
          </a:p>
        </p:txBody>
      </p:sp>
      <p:sp>
        <p:nvSpPr>
          <p:cNvPr id="3" name="Rectángulo 2">
            <a:extLst>
              <a:ext uri="{FF2B5EF4-FFF2-40B4-BE49-F238E27FC236}">
                <a16:creationId xmlns:a16="http://schemas.microsoft.com/office/drawing/2014/main" id="{D271EC61-03B8-43EE-9275-307547A62619}"/>
              </a:ext>
            </a:extLst>
          </p:cNvPr>
          <p:cNvSpPr/>
          <p:nvPr/>
        </p:nvSpPr>
        <p:spPr>
          <a:xfrm>
            <a:off x="7984123" y="2967335"/>
            <a:ext cx="3639137" cy="1138773"/>
          </a:xfrm>
          <a:prstGeom prst="rect">
            <a:avLst/>
          </a:prstGeom>
          <a:noFill/>
        </p:spPr>
        <p:txBody>
          <a:bodyPr wrap="none" lIns="91440" tIns="45720" rIns="91440" bIns="45720">
            <a:spAutoFit/>
          </a:bodyPr>
          <a:lstStyle/>
          <a:p>
            <a:pPr algn="ctr"/>
            <a:r>
              <a:rPr lang="es-ES" sz="3600" dirty="0">
                <a:solidFill>
                  <a:schemeClr val="bg1"/>
                </a:solidFill>
                <a:latin typeface="Century Gothic" panose="020B0502020202020204" pitchFamily="34" charset="0"/>
              </a:rPr>
              <a:t>Requerimientos</a:t>
            </a:r>
          </a:p>
          <a:p>
            <a:pPr algn="ctr"/>
            <a:r>
              <a:rPr lang="es-ES" sz="3200" dirty="0">
                <a:solidFill>
                  <a:schemeClr val="bg1"/>
                </a:solidFill>
                <a:latin typeface="Century Gothic" panose="020B0502020202020204" pitchFamily="34" charset="0"/>
              </a:rPr>
              <a:t>Funcionales</a:t>
            </a:r>
          </a:p>
        </p:txBody>
      </p:sp>
      <p:graphicFrame>
        <p:nvGraphicFramePr>
          <p:cNvPr id="4" name="Tabla 3">
            <a:extLst>
              <a:ext uri="{FF2B5EF4-FFF2-40B4-BE49-F238E27FC236}">
                <a16:creationId xmlns:a16="http://schemas.microsoft.com/office/drawing/2014/main" id="{74183036-C711-426D-8DA4-520C0E40D632}"/>
              </a:ext>
            </a:extLst>
          </p:cNvPr>
          <p:cNvGraphicFramePr>
            <a:graphicFrameLocks noGrp="1"/>
          </p:cNvGraphicFramePr>
          <p:nvPr>
            <p:extLst>
              <p:ext uri="{D42A27DB-BD31-4B8C-83A1-F6EECF244321}">
                <p14:modId xmlns:p14="http://schemas.microsoft.com/office/powerpoint/2010/main" val="4279496538"/>
              </p:ext>
            </p:extLst>
          </p:nvPr>
        </p:nvGraphicFramePr>
        <p:xfrm>
          <a:off x="617220" y="1741118"/>
          <a:ext cx="6300591" cy="3946085"/>
        </p:xfrm>
        <a:graphic>
          <a:graphicData uri="http://schemas.openxmlformats.org/drawingml/2006/table">
            <a:tbl>
              <a:tblPr firstRow="1" firstCol="1" bandRow="1">
                <a:tableStyleId>{5940675A-B579-460E-94D1-54222C63F5DA}</a:tableStyleId>
              </a:tblPr>
              <a:tblGrid>
                <a:gridCol w="674163">
                  <a:extLst>
                    <a:ext uri="{9D8B030D-6E8A-4147-A177-3AD203B41FA5}">
                      <a16:colId xmlns:a16="http://schemas.microsoft.com/office/drawing/2014/main" val="4245140093"/>
                    </a:ext>
                  </a:extLst>
                </a:gridCol>
                <a:gridCol w="5626428">
                  <a:extLst>
                    <a:ext uri="{9D8B030D-6E8A-4147-A177-3AD203B41FA5}">
                      <a16:colId xmlns:a16="http://schemas.microsoft.com/office/drawing/2014/main" val="1850099551"/>
                    </a:ext>
                  </a:extLst>
                </a:gridCol>
              </a:tblGrid>
              <a:tr h="171569">
                <a:tc>
                  <a:txBody>
                    <a:bodyPr/>
                    <a:lstStyle/>
                    <a:p>
                      <a:pPr algn="ctr">
                        <a:spcAft>
                          <a:spcPts val="0"/>
                        </a:spcAft>
                      </a:pPr>
                      <a:r>
                        <a:rPr lang="es-MX" sz="1000">
                          <a:effectLst/>
                        </a:rPr>
                        <a:t>CÓDIGO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ctr">
                        <a:spcAft>
                          <a:spcPts val="0"/>
                        </a:spcAft>
                      </a:pPr>
                      <a:r>
                        <a:rPr lang="es-MX" sz="1000">
                          <a:effectLst/>
                        </a:rPr>
                        <a:t>REQUERIMIENTO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734454345"/>
                  </a:ext>
                </a:extLst>
              </a:tr>
              <a:tr h="171569">
                <a:tc>
                  <a:txBody>
                    <a:bodyPr/>
                    <a:lstStyle/>
                    <a:p>
                      <a:pPr algn="l">
                        <a:spcAft>
                          <a:spcPts val="0"/>
                        </a:spcAft>
                      </a:pPr>
                      <a:r>
                        <a:rPr lang="es-MX" sz="1000">
                          <a:effectLst/>
                        </a:rPr>
                        <a:t>RF01</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deberá contar con la opción de crear un perfil de usuario al iniciar por primera vez.</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2157335204"/>
                  </a:ext>
                </a:extLst>
              </a:tr>
              <a:tr h="171569">
                <a:tc>
                  <a:txBody>
                    <a:bodyPr/>
                    <a:lstStyle/>
                    <a:p>
                      <a:pPr algn="l">
                        <a:spcAft>
                          <a:spcPts val="0"/>
                        </a:spcAft>
                      </a:pPr>
                      <a:r>
                        <a:rPr lang="es-MX" sz="1000">
                          <a:effectLst/>
                        </a:rPr>
                        <a:t>RF02</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mostrará únicamente contenido a usuarios dados de alta.</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2102830568"/>
                  </a:ext>
                </a:extLst>
              </a:tr>
              <a:tr h="171569">
                <a:tc>
                  <a:txBody>
                    <a:bodyPr/>
                    <a:lstStyle/>
                    <a:p>
                      <a:pPr algn="l">
                        <a:spcAft>
                          <a:spcPts val="0"/>
                        </a:spcAft>
                      </a:pPr>
                      <a:r>
                        <a:rPr lang="es-MX" sz="1000">
                          <a:effectLst/>
                        </a:rPr>
                        <a:t>RF05</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permitirá al usuario visualizar información de una mascota extraviada.</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246851197"/>
                  </a:ext>
                </a:extLst>
              </a:tr>
              <a:tr h="171569">
                <a:tc>
                  <a:txBody>
                    <a:bodyPr/>
                    <a:lstStyle/>
                    <a:p>
                      <a:pPr algn="l">
                        <a:spcAft>
                          <a:spcPts val="0"/>
                        </a:spcAft>
                      </a:pPr>
                      <a:r>
                        <a:rPr lang="es-MX" sz="1000">
                          <a:effectLst/>
                        </a:rPr>
                        <a:t>RF06</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permitirá al usuario agregar una mascota extraviada con una descripción y foto.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763049055"/>
                  </a:ext>
                </a:extLst>
              </a:tr>
              <a:tr h="171569">
                <a:tc>
                  <a:txBody>
                    <a:bodyPr/>
                    <a:lstStyle/>
                    <a:p>
                      <a:pPr algn="l">
                        <a:spcAft>
                          <a:spcPts val="0"/>
                        </a:spcAft>
                      </a:pPr>
                      <a:r>
                        <a:rPr lang="es-MX" sz="1000">
                          <a:effectLst/>
                        </a:rPr>
                        <a:t>RF07</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permitirá al usuario recibir notificaciones de mascotas perdidas en el área.</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3221523019"/>
                  </a:ext>
                </a:extLst>
              </a:tr>
              <a:tr h="171569">
                <a:tc>
                  <a:txBody>
                    <a:bodyPr/>
                    <a:lstStyle/>
                    <a:p>
                      <a:pPr algn="l">
                        <a:spcAft>
                          <a:spcPts val="0"/>
                        </a:spcAft>
                      </a:pPr>
                      <a:r>
                        <a:rPr lang="es-MX" sz="1000">
                          <a:effectLst/>
                        </a:rPr>
                        <a:t>RF08</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permitirá al usuario ver todos los avisos de los demás usuarios.</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4082686324"/>
                  </a:ext>
                </a:extLst>
              </a:tr>
              <a:tr h="171569">
                <a:tc>
                  <a:txBody>
                    <a:bodyPr/>
                    <a:lstStyle/>
                    <a:p>
                      <a:pPr algn="l">
                        <a:spcAft>
                          <a:spcPts val="0"/>
                        </a:spcAft>
                      </a:pPr>
                      <a:r>
                        <a:rPr lang="es-MX" sz="1000">
                          <a:effectLst/>
                        </a:rPr>
                        <a:t>RF09</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El usuario podrá eliminar o editar únicamente los avisos realizados por él.</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1739015366"/>
                  </a:ext>
                </a:extLst>
              </a:tr>
              <a:tr h="343137">
                <a:tc>
                  <a:txBody>
                    <a:bodyPr/>
                    <a:lstStyle/>
                    <a:p>
                      <a:pPr algn="l">
                        <a:spcAft>
                          <a:spcPts val="0"/>
                        </a:spcAft>
                      </a:pPr>
                      <a:r>
                        <a:rPr lang="es-MX" sz="1000">
                          <a:effectLst/>
                        </a:rPr>
                        <a:t>RF10</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permitirá al usuario hacer una publicación acerca de una mascota que haya encontrado.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1978116338"/>
                  </a:ext>
                </a:extLst>
              </a:tr>
              <a:tr h="171569">
                <a:tc>
                  <a:txBody>
                    <a:bodyPr/>
                    <a:lstStyle/>
                    <a:p>
                      <a:pPr algn="l">
                        <a:spcAft>
                          <a:spcPts val="0"/>
                        </a:spcAft>
                      </a:pPr>
                      <a:r>
                        <a:rPr lang="es-MX" sz="1000">
                          <a:effectLst/>
                        </a:rPr>
                        <a:t>RF11</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permitirá al usuario filtrar la búsqueda en base a su ubicación.</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551707273"/>
                  </a:ext>
                </a:extLst>
              </a:tr>
              <a:tr h="343137">
                <a:tc>
                  <a:txBody>
                    <a:bodyPr/>
                    <a:lstStyle/>
                    <a:p>
                      <a:pPr algn="l">
                        <a:spcAft>
                          <a:spcPts val="0"/>
                        </a:spcAft>
                      </a:pPr>
                      <a:r>
                        <a:rPr lang="es-MX" sz="1000">
                          <a:effectLst/>
                        </a:rPr>
                        <a:t>RF12</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deberá cambiar el estado de la mascota perdida a mascota encontrada cuando el usuario la confirme encontrada.</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3781814552"/>
                  </a:ext>
                </a:extLst>
              </a:tr>
              <a:tr h="171569">
                <a:tc>
                  <a:txBody>
                    <a:bodyPr/>
                    <a:lstStyle/>
                    <a:p>
                      <a:pPr algn="l">
                        <a:spcAft>
                          <a:spcPts val="0"/>
                        </a:spcAft>
                      </a:pPr>
                      <a:r>
                        <a:rPr lang="es-MX" sz="1000">
                          <a:effectLst/>
                        </a:rPr>
                        <a:t>RF13</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mostrará el nombre del usuario quien encontró a la mascota y una descripción.</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1620665933"/>
                  </a:ext>
                </a:extLst>
              </a:tr>
              <a:tr h="171569">
                <a:tc>
                  <a:txBody>
                    <a:bodyPr/>
                    <a:lstStyle/>
                    <a:p>
                      <a:pPr algn="l">
                        <a:spcAft>
                          <a:spcPts val="0"/>
                        </a:spcAft>
                      </a:pPr>
                      <a:r>
                        <a:rPr lang="es-MX" sz="1000">
                          <a:effectLst/>
                        </a:rPr>
                        <a:t>RF14</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El usuario será capaz de modificar su información de perfil.</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180266458"/>
                  </a:ext>
                </a:extLst>
              </a:tr>
              <a:tr h="171569">
                <a:tc>
                  <a:txBody>
                    <a:bodyPr/>
                    <a:lstStyle/>
                    <a:p>
                      <a:pPr algn="l">
                        <a:spcAft>
                          <a:spcPts val="0"/>
                        </a:spcAft>
                      </a:pPr>
                      <a:r>
                        <a:rPr lang="es-MX" sz="1000">
                          <a:effectLst/>
                        </a:rPr>
                        <a:t>RF15</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El usuario contará con un nombre, apellido, contraseña y correo electrónico.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785850221"/>
                  </a:ext>
                </a:extLst>
              </a:tr>
              <a:tr h="171569">
                <a:tc>
                  <a:txBody>
                    <a:bodyPr/>
                    <a:lstStyle/>
                    <a:p>
                      <a:pPr algn="l">
                        <a:spcAft>
                          <a:spcPts val="0"/>
                        </a:spcAft>
                      </a:pPr>
                      <a:r>
                        <a:rPr lang="es-MX" sz="1000">
                          <a:effectLst/>
                        </a:rPr>
                        <a:t>RF16</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permitirá al usuario enviar mensajes a otro usuario.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3038715962"/>
                  </a:ext>
                </a:extLst>
              </a:tr>
              <a:tr h="171569">
                <a:tc>
                  <a:txBody>
                    <a:bodyPr/>
                    <a:lstStyle/>
                    <a:p>
                      <a:pPr algn="l">
                        <a:spcAft>
                          <a:spcPts val="0"/>
                        </a:spcAft>
                      </a:pPr>
                      <a:r>
                        <a:rPr lang="es-MX" sz="1000">
                          <a:effectLst/>
                        </a:rPr>
                        <a:t>RF17</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El usuario podrá compartir las publicaciones en otras redes sociales.</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966080949"/>
                  </a:ext>
                </a:extLst>
              </a:tr>
              <a:tr h="171569">
                <a:tc>
                  <a:txBody>
                    <a:bodyPr/>
                    <a:lstStyle/>
                    <a:p>
                      <a:pPr algn="l">
                        <a:spcAft>
                          <a:spcPts val="0"/>
                        </a:spcAft>
                      </a:pPr>
                      <a:r>
                        <a:rPr lang="es-MX" sz="1000">
                          <a:effectLst/>
                        </a:rPr>
                        <a:t>RF18</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mostrará un mensaje de error en caso de campos faltantes.</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3420989915"/>
                  </a:ext>
                </a:extLst>
              </a:tr>
              <a:tr h="171569">
                <a:tc>
                  <a:txBody>
                    <a:bodyPr/>
                    <a:lstStyle/>
                    <a:p>
                      <a:pPr algn="l">
                        <a:spcAft>
                          <a:spcPts val="0"/>
                        </a:spcAft>
                      </a:pPr>
                      <a:r>
                        <a:rPr lang="es-MX" sz="1000">
                          <a:effectLst/>
                        </a:rPr>
                        <a:t>RF19</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Los comentarios deberán mostrar el nombre de quien los publica.</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3438489658"/>
                  </a:ext>
                </a:extLst>
              </a:tr>
              <a:tr h="171569">
                <a:tc>
                  <a:txBody>
                    <a:bodyPr/>
                    <a:lstStyle/>
                    <a:p>
                      <a:pPr algn="l">
                        <a:spcAft>
                          <a:spcPts val="0"/>
                        </a:spcAft>
                      </a:pPr>
                      <a:r>
                        <a:rPr lang="es-MX" sz="1000">
                          <a:effectLst/>
                        </a:rPr>
                        <a:t>RF20</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deberá tener la opción de cerrar sesión.</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447386562"/>
                  </a:ext>
                </a:extLst>
              </a:tr>
              <a:tr h="171569">
                <a:tc>
                  <a:txBody>
                    <a:bodyPr/>
                    <a:lstStyle/>
                    <a:p>
                      <a:pPr algn="l">
                        <a:spcAft>
                          <a:spcPts val="0"/>
                        </a:spcAft>
                      </a:pPr>
                      <a:r>
                        <a:rPr lang="es-MX" sz="1000">
                          <a:effectLst/>
                        </a:rPr>
                        <a:t>RF21</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a:effectLst/>
                        </a:rPr>
                        <a:t>La aplicación mostrará dos tipos de etiqueta en el menú: perdidos y encontrados.</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1803543596"/>
                  </a:ext>
                </a:extLst>
              </a:tr>
              <a:tr h="171569">
                <a:tc>
                  <a:txBody>
                    <a:bodyPr/>
                    <a:lstStyle/>
                    <a:p>
                      <a:pPr algn="l">
                        <a:spcAft>
                          <a:spcPts val="0"/>
                        </a:spcAft>
                      </a:pPr>
                      <a:r>
                        <a:rPr lang="es-ES" sz="1000">
                          <a:effectLst/>
                        </a:rPr>
                        <a:t>RF22</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tc>
                  <a:txBody>
                    <a:bodyPr/>
                    <a:lstStyle/>
                    <a:p>
                      <a:pPr algn="l">
                        <a:spcAft>
                          <a:spcPts val="0"/>
                        </a:spcAft>
                      </a:pPr>
                      <a:r>
                        <a:rPr lang="es-MX" sz="1000" dirty="0">
                          <a:effectLst/>
                        </a:rPr>
                        <a:t>La aplicación permitirá al usuario indicar la ubicación donde se encontró la mascota.</a:t>
                      </a:r>
                      <a:endParaRPr lang="es-MX" sz="1100" dirty="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nchor="ctr"/>
                </a:tc>
                <a:extLst>
                  <a:ext uri="{0D108BD9-81ED-4DB2-BD59-A6C34878D82A}">
                    <a16:rowId xmlns:a16="http://schemas.microsoft.com/office/drawing/2014/main" val="1108824116"/>
                  </a:ext>
                </a:extLst>
              </a:tr>
            </a:tbl>
          </a:graphicData>
        </a:graphic>
      </p:graphicFrame>
    </p:spTree>
    <p:extLst>
      <p:ext uri="{BB962C8B-B14F-4D97-AF65-F5344CB8AC3E}">
        <p14:creationId xmlns:p14="http://schemas.microsoft.com/office/powerpoint/2010/main" val="2148324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rcador de contenido 2">
            <a:extLst>
              <a:ext uri="{FF2B5EF4-FFF2-40B4-BE49-F238E27FC236}">
                <a16:creationId xmlns:a16="http://schemas.microsoft.com/office/drawing/2014/main" id="{8EFF75CF-07E6-4852-9803-780CAA07B2E5}"/>
              </a:ext>
            </a:extLst>
          </p:cNvPr>
          <p:cNvSpPr>
            <a:spLocks noGrp="1"/>
          </p:cNvSpPr>
          <p:nvPr>
            <p:ph idx="1"/>
          </p:nvPr>
        </p:nvSpPr>
        <p:spPr>
          <a:xfrm>
            <a:off x="8173212" y="2419773"/>
            <a:ext cx="3401568" cy="3358092"/>
          </a:xfrm>
        </p:spPr>
        <p:txBody>
          <a:bodyPr>
            <a:normAutofit/>
          </a:bodyPr>
          <a:lstStyle/>
          <a:p>
            <a:pPr lvl="1">
              <a:buBlip>
                <a:blip r:embed="rId2"/>
              </a:buBlip>
            </a:pPr>
            <a:endParaRPr lang="es-MX" sz="1800">
              <a:solidFill>
                <a:srgbClr val="FFFFFF"/>
              </a:solidFill>
            </a:endParaRPr>
          </a:p>
          <a:p>
            <a:pPr lvl="1">
              <a:buBlip>
                <a:blip r:embed="rId2"/>
              </a:buBlip>
            </a:pPr>
            <a:endParaRPr lang="es-MX" sz="1800">
              <a:solidFill>
                <a:srgbClr val="FFFFFF"/>
              </a:solidFill>
            </a:endParaRPr>
          </a:p>
          <a:p>
            <a:pPr marL="4572" lvl="1" indent="0">
              <a:buNone/>
            </a:pPr>
            <a:endParaRPr lang="es-MX" sz="1800">
              <a:solidFill>
                <a:srgbClr val="FFFFFF"/>
              </a:solidFill>
            </a:endParaRPr>
          </a:p>
          <a:p>
            <a:pPr lvl="1">
              <a:buBlip>
                <a:blip r:embed="rId2">
                  <a:extLst/>
                </a:blip>
              </a:buBlip>
            </a:pPr>
            <a:endParaRPr lang="es-MX" sz="1800">
              <a:solidFill>
                <a:srgbClr val="FFFFFF"/>
              </a:solidFill>
            </a:endParaRPr>
          </a:p>
          <a:p>
            <a:pPr lvl="1">
              <a:buBlip>
                <a:blip r:embed="rId2">
                  <a:extLst/>
                </a:blip>
              </a:buBlip>
            </a:pPr>
            <a:endParaRPr lang="es-MX" sz="1800">
              <a:solidFill>
                <a:srgbClr val="FFFFFF"/>
              </a:solidFill>
            </a:endParaRPr>
          </a:p>
        </p:txBody>
      </p:sp>
      <p:sp>
        <p:nvSpPr>
          <p:cNvPr id="3" name="Rectángulo 2">
            <a:extLst>
              <a:ext uri="{FF2B5EF4-FFF2-40B4-BE49-F238E27FC236}">
                <a16:creationId xmlns:a16="http://schemas.microsoft.com/office/drawing/2014/main" id="{D271EC61-03B8-43EE-9275-307547A62619}"/>
              </a:ext>
            </a:extLst>
          </p:cNvPr>
          <p:cNvSpPr/>
          <p:nvPr/>
        </p:nvSpPr>
        <p:spPr>
          <a:xfrm>
            <a:off x="7984123" y="2967335"/>
            <a:ext cx="3639137" cy="1138773"/>
          </a:xfrm>
          <a:prstGeom prst="rect">
            <a:avLst/>
          </a:prstGeom>
          <a:noFill/>
        </p:spPr>
        <p:txBody>
          <a:bodyPr wrap="none" lIns="91440" tIns="45720" rIns="91440" bIns="45720">
            <a:spAutoFit/>
          </a:bodyPr>
          <a:lstStyle/>
          <a:p>
            <a:pPr algn="ctr"/>
            <a:r>
              <a:rPr lang="es-ES" sz="3600" dirty="0">
                <a:solidFill>
                  <a:schemeClr val="bg1"/>
                </a:solidFill>
                <a:latin typeface="Century Gothic" panose="020B0502020202020204" pitchFamily="34" charset="0"/>
              </a:rPr>
              <a:t>Requerimientos</a:t>
            </a:r>
          </a:p>
          <a:p>
            <a:pPr algn="ctr"/>
            <a:r>
              <a:rPr lang="es-ES" sz="3200" dirty="0">
                <a:solidFill>
                  <a:schemeClr val="bg1"/>
                </a:solidFill>
                <a:latin typeface="Century Gothic" panose="020B0502020202020204" pitchFamily="34" charset="0"/>
              </a:rPr>
              <a:t>No Funcionales</a:t>
            </a:r>
          </a:p>
        </p:txBody>
      </p:sp>
      <p:graphicFrame>
        <p:nvGraphicFramePr>
          <p:cNvPr id="2" name="Tabla 1">
            <a:extLst>
              <a:ext uri="{FF2B5EF4-FFF2-40B4-BE49-F238E27FC236}">
                <a16:creationId xmlns:a16="http://schemas.microsoft.com/office/drawing/2014/main" id="{FCEB378B-0AC7-487D-A137-C7C8439FCA3F}"/>
              </a:ext>
            </a:extLst>
          </p:cNvPr>
          <p:cNvGraphicFramePr>
            <a:graphicFrameLocks noGrp="1"/>
          </p:cNvGraphicFramePr>
          <p:nvPr>
            <p:extLst>
              <p:ext uri="{D42A27DB-BD31-4B8C-83A1-F6EECF244321}">
                <p14:modId xmlns:p14="http://schemas.microsoft.com/office/powerpoint/2010/main" val="2290304190"/>
              </p:ext>
            </p:extLst>
          </p:nvPr>
        </p:nvGraphicFramePr>
        <p:xfrm>
          <a:off x="706527" y="2546101"/>
          <a:ext cx="6232245" cy="1925693"/>
        </p:xfrm>
        <a:graphic>
          <a:graphicData uri="http://schemas.openxmlformats.org/drawingml/2006/table">
            <a:tbl>
              <a:tblPr firstRow="1" firstCol="1" bandRow="1">
                <a:tableStyleId>{5940675A-B579-460E-94D1-54222C63F5DA}</a:tableStyleId>
              </a:tblPr>
              <a:tblGrid>
                <a:gridCol w="661864">
                  <a:extLst>
                    <a:ext uri="{9D8B030D-6E8A-4147-A177-3AD203B41FA5}">
                      <a16:colId xmlns:a16="http://schemas.microsoft.com/office/drawing/2014/main" val="2206891987"/>
                    </a:ext>
                  </a:extLst>
                </a:gridCol>
                <a:gridCol w="5570381">
                  <a:extLst>
                    <a:ext uri="{9D8B030D-6E8A-4147-A177-3AD203B41FA5}">
                      <a16:colId xmlns:a16="http://schemas.microsoft.com/office/drawing/2014/main" val="3618243837"/>
                    </a:ext>
                  </a:extLst>
                </a:gridCol>
              </a:tblGrid>
              <a:tr h="175063">
                <a:tc>
                  <a:txBody>
                    <a:bodyPr/>
                    <a:lstStyle/>
                    <a:p>
                      <a:pPr>
                        <a:spcAft>
                          <a:spcPts val="0"/>
                        </a:spcAft>
                      </a:pPr>
                      <a:r>
                        <a:rPr lang="es-MX" sz="1000">
                          <a:effectLst/>
                        </a:rPr>
                        <a:t>CÓDIGO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REQUERIMIENTOS DE RENDIMIENTO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3869146982"/>
                  </a:ext>
                </a:extLst>
              </a:tr>
              <a:tr h="175063">
                <a:tc>
                  <a:txBody>
                    <a:bodyPr/>
                    <a:lstStyle/>
                    <a:p>
                      <a:pPr>
                        <a:spcAft>
                          <a:spcPts val="0"/>
                        </a:spcAft>
                      </a:pPr>
                      <a:r>
                        <a:rPr lang="es-MX" sz="1000">
                          <a:effectLst/>
                        </a:rPr>
                        <a:t>RNF01</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La aplicación permitirá el acceso simultaneo de múltiples usuarios sin afectar su rendimiento.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4222912997"/>
                  </a:ext>
                </a:extLst>
              </a:tr>
              <a:tr h="175063">
                <a:tc>
                  <a:txBody>
                    <a:bodyPr/>
                    <a:lstStyle/>
                    <a:p>
                      <a:pPr>
                        <a:spcAft>
                          <a:spcPts val="0"/>
                        </a:spcAft>
                      </a:pPr>
                      <a:r>
                        <a:rPr lang="es-MX" sz="1000">
                          <a:effectLst/>
                        </a:rPr>
                        <a:t>RNF02</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La aplicación deberá de tener un tiempo de respuesta aceptable.</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3321353962"/>
                  </a:ext>
                </a:extLst>
              </a:tr>
              <a:tr h="175063">
                <a:tc>
                  <a:txBody>
                    <a:bodyPr/>
                    <a:lstStyle/>
                    <a:p>
                      <a:pPr>
                        <a:spcAft>
                          <a:spcPts val="0"/>
                        </a:spcAft>
                      </a:pPr>
                      <a:r>
                        <a:rPr lang="es-MX" sz="1000">
                          <a:effectLst/>
                        </a:rPr>
                        <a:t> </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REQUERIMIENTOS DE FIABILIDAD</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3731593519"/>
                  </a:ext>
                </a:extLst>
              </a:tr>
              <a:tr h="175063">
                <a:tc>
                  <a:txBody>
                    <a:bodyPr/>
                    <a:lstStyle/>
                    <a:p>
                      <a:pPr>
                        <a:spcAft>
                          <a:spcPts val="0"/>
                        </a:spcAft>
                      </a:pPr>
                      <a:r>
                        <a:rPr lang="es-MX" sz="1000">
                          <a:effectLst/>
                        </a:rPr>
                        <a:t>RNF03</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La aplicación deberá de realizar todo tipo de operación sin ningún tipo de conflicto o incidente. </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1381059725"/>
                  </a:ext>
                </a:extLst>
              </a:tr>
              <a:tr h="175063">
                <a:tc>
                  <a:txBody>
                    <a:bodyPr/>
                    <a:lstStyle/>
                    <a:p>
                      <a:pPr>
                        <a:spcAft>
                          <a:spcPts val="0"/>
                        </a:spcAft>
                      </a:pPr>
                      <a:r>
                        <a:rPr lang="es-MX" sz="1000">
                          <a:effectLst/>
                        </a:rPr>
                        <a:t> </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REQUERIMIENTOS DE DISPONIBILIDAD</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373723522"/>
                  </a:ext>
                </a:extLst>
              </a:tr>
              <a:tr h="175063">
                <a:tc>
                  <a:txBody>
                    <a:bodyPr/>
                    <a:lstStyle/>
                    <a:p>
                      <a:pPr>
                        <a:spcAft>
                          <a:spcPts val="0"/>
                        </a:spcAft>
                      </a:pPr>
                      <a:r>
                        <a:rPr lang="es-MX" sz="1000">
                          <a:effectLst/>
                        </a:rPr>
                        <a:t>RNF04</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La aplicación deberá estar disponible las 24 horas del día.</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1144829773"/>
                  </a:ext>
                </a:extLst>
              </a:tr>
              <a:tr h="175063">
                <a:tc>
                  <a:txBody>
                    <a:bodyPr/>
                    <a:lstStyle/>
                    <a:p>
                      <a:pPr>
                        <a:spcAft>
                          <a:spcPts val="0"/>
                        </a:spcAft>
                      </a:pPr>
                      <a:r>
                        <a:rPr lang="es-MX" sz="1000">
                          <a:effectLst/>
                        </a:rPr>
                        <a:t>RNF05</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La aplicación deberá recuperarse en el menor tiempo posible en caso de algún fallo. </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714871842"/>
                  </a:ext>
                </a:extLst>
              </a:tr>
              <a:tr h="175063">
                <a:tc>
                  <a:txBody>
                    <a:bodyPr/>
                    <a:lstStyle/>
                    <a:p>
                      <a:pPr>
                        <a:spcAft>
                          <a:spcPts val="0"/>
                        </a:spcAft>
                      </a:pPr>
                      <a:r>
                        <a:rPr lang="es-MX" sz="1000">
                          <a:effectLst/>
                        </a:rPr>
                        <a:t> </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REQUERIMIENTOS DE MANTENIMIENTO</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2455681191"/>
                  </a:ext>
                </a:extLst>
              </a:tr>
              <a:tr h="175063">
                <a:tc>
                  <a:txBody>
                    <a:bodyPr/>
                    <a:lstStyle/>
                    <a:p>
                      <a:pPr>
                        <a:spcAft>
                          <a:spcPts val="0"/>
                        </a:spcAft>
                      </a:pPr>
                      <a:r>
                        <a:rPr lang="es-MX" sz="1000">
                          <a:effectLst/>
                        </a:rPr>
                        <a:t>RNF06</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a:effectLst/>
                        </a:rPr>
                        <a:t>Una vez terminada la aplicación, el mantenimiento será realizado por los desarrolladores.</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1679946476"/>
                  </a:ext>
                </a:extLst>
              </a:tr>
              <a:tr h="175063">
                <a:tc>
                  <a:txBody>
                    <a:bodyPr/>
                    <a:lstStyle/>
                    <a:p>
                      <a:pPr>
                        <a:spcAft>
                          <a:spcPts val="0"/>
                        </a:spcAft>
                      </a:pPr>
                      <a:r>
                        <a:rPr lang="es-MX" sz="1000">
                          <a:effectLst/>
                        </a:rPr>
                        <a:t>RNF07</a:t>
                      </a:r>
                      <a:endParaRPr lang="es-MX" sz="110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tc>
                  <a:txBody>
                    <a:bodyPr/>
                    <a:lstStyle/>
                    <a:p>
                      <a:pPr>
                        <a:spcAft>
                          <a:spcPts val="0"/>
                        </a:spcAft>
                      </a:pPr>
                      <a:r>
                        <a:rPr lang="es-MX" sz="1000" dirty="0">
                          <a:effectLst/>
                        </a:rPr>
                        <a:t>La administración de la aplicación será realizada por un delegado del refugio.</a:t>
                      </a:r>
                      <a:endParaRPr lang="es-MX" sz="1100" dirty="0">
                        <a:solidFill>
                          <a:srgbClr val="404040"/>
                        </a:solidFill>
                        <a:effectLst/>
                        <a:latin typeface="Cambria" panose="02040503050406030204" pitchFamily="18" charset="0"/>
                        <a:ea typeface="HGMinchoB"/>
                        <a:cs typeface="Times New Roman" panose="02020603050405020304" pitchFamily="18" charset="0"/>
                      </a:endParaRPr>
                    </a:p>
                  </a:txBody>
                  <a:tcPr marL="68580" marR="68580" marT="0" marB="0"/>
                </a:tc>
                <a:extLst>
                  <a:ext uri="{0D108BD9-81ED-4DB2-BD59-A6C34878D82A}">
                    <a16:rowId xmlns:a16="http://schemas.microsoft.com/office/drawing/2014/main" val="1853075102"/>
                  </a:ext>
                </a:extLst>
              </a:tr>
            </a:tbl>
          </a:graphicData>
        </a:graphic>
      </p:graphicFrame>
    </p:spTree>
    <p:extLst>
      <p:ext uri="{BB962C8B-B14F-4D97-AF65-F5344CB8AC3E}">
        <p14:creationId xmlns:p14="http://schemas.microsoft.com/office/powerpoint/2010/main" val="2255514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B4A0AE7-5317-4515-A906-983A0550B884}"/>
              </a:ext>
            </a:extLst>
          </p:cNvPr>
          <p:cNvSpPr>
            <a:spLocks noGrp="1"/>
          </p:cNvSpPr>
          <p:nvPr>
            <p:ph idx="1"/>
          </p:nvPr>
        </p:nvSpPr>
        <p:spPr>
          <a:xfrm>
            <a:off x="639078" y="2462618"/>
            <a:ext cx="3093677" cy="1417320"/>
          </a:xfrm>
        </p:spPr>
        <p:txBody>
          <a:bodyPr>
            <a:normAutofit/>
          </a:bodyPr>
          <a:lstStyle/>
          <a:p>
            <a:pPr marL="0" indent="0">
              <a:buNone/>
            </a:pPr>
            <a:r>
              <a:rPr lang="es-MX" sz="4400" dirty="0">
                <a:solidFill>
                  <a:schemeClr val="bg1"/>
                </a:solidFill>
              </a:rPr>
              <a:t>Arquitectura del Sistema</a:t>
            </a:r>
          </a:p>
        </p:txBody>
      </p:sp>
      <p:pic>
        <p:nvPicPr>
          <p:cNvPr id="2" name="Imagen 1">
            <a:extLst>
              <a:ext uri="{FF2B5EF4-FFF2-40B4-BE49-F238E27FC236}">
                <a16:creationId xmlns:a16="http://schemas.microsoft.com/office/drawing/2014/main" id="{FA1519C1-9D60-4384-A679-6FB15EAEC1F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22184" t="11324" r="21423" b="7762"/>
          <a:stretch/>
        </p:blipFill>
        <p:spPr>
          <a:xfrm>
            <a:off x="4517174" y="313151"/>
            <a:ext cx="6781306" cy="6081211"/>
          </a:xfrm>
          <a:prstGeom prst="rect">
            <a:avLst/>
          </a:prstGeom>
        </p:spPr>
      </p:pic>
    </p:spTree>
    <p:extLst>
      <p:ext uri="{BB962C8B-B14F-4D97-AF65-F5344CB8AC3E}">
        <p14:creationId xmlns:p14="http://schemas.microsoft.com/office/powerpoint/2010/main" val="3540928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B4A0AE7-5317-4515-A906-983A0550B884}"/>
              </a:ext>
            </a:extLst>
          </p:cNvPr>
          <p:cNvSpPr>
            <a:spLocks noGrp="1"/>
          </p:cNvSpPr>
          <p:nvPr>
            <p:ph idx="1"/>
          </p:nvPr>
        </p:nvSpPr>
        <p:spPr>
          <a:xfrm>
            <a:off x="639078" y="2462618"/>
            <a:ext cx="3093677" cy="1417320"/>
          </a:xfrm>
        </p:spPr>
        <p:txBody>
          <a:bodyPr>
            <a:normAutofit fontScale="92500"/>
          </a:bodyPr>
          <a:lstStyle/>
          <a:p>
            <a:pPr marL="0" indent="0" algn="ctr">
              <a:buNone/>
            </a:pPr>
            <a:r>
              <a:rPr lang="es-MX" sz="4400" dirty="0">
                <a:solidFill>
                  <a:schemeClr val="bg1"/>
                </a:solidFill>
              </a:rPr>
              <a:t>Objetivos y Restricciones</a:t>
            </a:r>
          </a:p>
        </p:txBody>
      </p:sp>
      <p:sp>
        <p:nvSpPr>
          <p:cNvPr id="4" name="Rectángulo 3">
            <a:extLst>
              <a:ext uri="{FF2B5EF4-FFF2-40B4-BE49-F238E27FC236}">
                <a16:creationId xmlns:a16="http://schemas.microsoft.com/office/drawing/2014/main" id="{B05EA620-986E-4CA6-95CD-C151EC910BB0}"/>
              </a:ext>
            </a:extLst>
          </p:cNvPr>
          <p:cNvSpPr/>
          <p:nvPr/>
        </p:nvSpPr>
        <p:spPr>
          <a:xfrm>
            <a:off x="4489935" y="1802806"/>
            <a:ext cx="7285973" cy="3046988"/>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es-ES" dirty="0">
                <a:solidFill>
                  <a:srgbClr val="404040"/>
                </a:solidFill>
                <a:latin typeface="Cambria" panose="02040503050406030204" pitchFamily="18" charset="0"/>
                <a:ea typeface="HGMinchoB"/>
                <a:cs typeface="Times New Roman" panose="02020603050405020304" pitchFamily="18" charset="0"/>
              </a:rPr>
              <a:t>PetGO será desarrollada para dispositivos móviles con sistema operativo Android, ya que este sistema es el más utilizado, y también debido a su flexibilidad por parte del grupo de desarrollo.</a:t>
            </a:r>
            <a:endParaRPr lang="es-MX" dirty="0">
              <a:solidFill>
                <a:srgbClr val="404040"/>
              </a:solidFill>
              <a:latin typeface="Cambria" panose="02040503050406030204" pitchFamily="18" charset="0"/>
              <a:ea typeface="HGMinchoB"/>
              <a:cs typeface="Times New Roman" panose="02020603050405020304" pitchFamily="18" charset="0"/>
            </a:endParaRPr>
          </a:p>
          <a:p>
            <a:pPr marL="285750" indent="-285750" algn="just">
              <a:spcAft>
                <a:spcPts val="1200"/>
              </a:spcAft>
              <a:buFont typeface="Arial" panose="020B0604020202020204" pitchFamily="34" charset="0"/>
              <a:buChar char="•"/>
            </a:pPr>
            <a:r>
              <a:rPr lang="es-ES" dirty="0">
                <a:solidFill>
                  <a:srgbClr val="404040"/>
                </a:solidFill>
                <a:latin typeface="Cambria" panose="02040503050406030204" pitchFamily="18" charset="0"/>
                <a:ea typeface="HGMinchoB"/>
                <a:cs typeface="Times New Roman" panose="02020603050405020304" pitchFamily="18" charset="0"/>
              </a:rPr>
              <a:t>Se usará una plataforma de Google; Firebase.</a:t>
            </a:r>
          </a:p>
          <a:p>
            <a:pPr marL="285750" indent="-285750" algn="just">
              <a:spcAft>
                <a:spcPts val="1200"/>
              </a:spcAft>
              <a:buFont typeface="Arial" panose="020B0604020202020204" pitchFamily="34" charset="0"/>
              <a:buChar char="•"/>
            </a:pPr>
            <a:r>
              <a:rPr lang="es-ES" dirty="0">
                <a:solidFill>
                  <a:srgbClr val="404040"/>
                </a:solidFill>
                <a:latin typeface="Cambria" panose="02040503050406030204" pitchFamily="18" charset="0"/>
                <a:ea typeface="HGMinchoB"/>
                <a:cs typeface="Times New Roman" panose="02020603050405020304" pitchFamily="18" charset="0"/>
              </a:rPr>
              <a:t>Se utilizará el servicio de Google Maps, que será clave para la búsqueda de mascotas extraviadas.</a:t>
            </a:r>
            <a:endParaRPr lang="es-MX" dirty="0">
              <a:solidFill>
                <a:srgbClr val="404040"/>
              </a:solidFill>
              <a:latin typeface="Cambria" panose="02040503050406030204" pitchFamily="18" charset="0"/>
              <a:ea typeface="HGMinchoB"/>
              <a:cs typeface="Times New Roman" panose="02020603050405020304" pitchFamily="18" charset="0"/>
            </a:endParaRPr>
          </a:p>
          <a:p>
            <a:pPr marL="285750" indent="-285750" algn="just">
              <a:spcAft>
                <a:spcPts val="1200"/>
              </a:spcAft>
              <a:buFont typeface="Arial" panose="020B0604020202020204" pitchFamily="34" charset="0"/>
              <a:buChar char="•"/>
            </a:pPr>
            <a:r>
              <a:rPr lang="es-ES" dirty="0">
                <a:solidFill>
                  <a:srgbClr val="404040"/>
                </a:solidFill>
                <a:latin typeface="Cambria" panose="02040503050406030204" pitchFamily="18" charset="0"/>
                <a:ea typeface="HGMinchoB"/>
                <a:cs typeface="Times New Roman" panose="02020603050405020304" pitchFamily="18" charset="0"/>
              </a:rPr>
              <a:t>PetGO inicialmente estará disponible únicamente en idioma español, debido a que las pruebas finales se realizarán en las ciudades Yuriria, Uriangato y Moroleón, donde este es el idioma oficial.</a:t>
            </a:r>
            <a:endParaRPr lang="es-MX" dirty="0">
              <a:solidFill>
                <a:srgbClr val="404040"/>
              </a:solidFill>
              <a:latin typeface="Cambria" panose="02040503050406030204" pitchFamily="18" charset="0"/>
              <a:ea typeface="HGMinchoB"/>
              <a:cs typeface="Times New Roman" panose="02020603050405020304" pitchFamily="18" charset="0"/>
            </a:endParaRPr>
          </a:p>
        </p:txBody>
      </p:sp>
    </p:spTree>
    <p:extLst>
      <p:ext uri="{BB962C8B-B14F-4D97-AF65-F5344CB8AC3E}">
        <p14:creationId xmlns:p14="http://schemas.microsoft.com/office/powerpoint/2010/main" val="4074986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B4A0AE7-5317-4515-A906-983A0550B884}"/>
              </a:ext>
            </a:extLst>
          </p:cNvPr>
          <p:cNvSpPr>
            <a:spLocks noGrp="1"/>
          </p:cNvSpPr>
          <p:nvPr>
            <p:ph idx="1"/>
          </p:nvPr>
        </p:nvSpPr>
        <p:spPr>
          <a:xfrm>
            <a:off x="639078" y="2462618"/>
            <a:ext cx="3093677" cy="1417320"/>
          </a:xfrm>
        </p:spPr>
        <p:txBody>
          <a:bodyPr>
            <a:normAutofit/>
          </a:bodyPr>
          <a:lstStyle/>
          <a:p>
            <a:pPr marL="0" indent="0" algn="ctr">
              <a:buNone/>
            </a:pPr>
            <a:r>
              <a:rPr lang="es-MX" sz="4400" dirty="0">
                <a:solidFill>
                  <a:schemeClr val="bg1"/>
                </a:solidFill>
              </a:rPr>
              <a:t>Atributos de calidad</a:t>
            </a:r>
          </a:p>
        </p:txBody>
      </p:sp>
      <p:sp>
        <p:nvSpPr>
          <p:cNvPr id="4" name="Rectángulo 3">
            <a:extLst>
              <a:ext uri="{FF2B5EF4-FFF2-40B4-BE49-F238E27FC236}">
                <a16:creationId xmlns:a16="http://schemas.microsoft.com/office/drawing/2014/main" id="{B05EA620-986E-4CA6-95CD-C151EC910BB0}"/>
              </a:ext>
            </a:extLst>
          </p:cNvPr>
          <p:cNvSpPr/>
          <p:nvPr/>
        </p:nvSpPr>
        <p:spPr>
          <a:xfrm>
            <a:off x="4371833" y="1802806"/>
            <a:ext cx="7404075" cy="3416320"/>
          </a:xfrm>
          <a:prstGeom prst="rect">
            <a:avLst/>
          </a:prstGeom>
        </p:spPr>
        <p:txBody>
          <a:bodyPr wrap="square">
            <a:spAutoFit/>
          </a:bodyPr>
          <a:lstStyle/>
          <a:p>
            <a:pPr marL="285750" indent="-285750" algn="just">
              <a:buFont typeface="Arial" panose="020B0604020202020204" pitchFamily="34" charset="0"/>
              <a:buChar char="•"/>
            </a:pPr>
            <a:r>
              <a:rPr lang="es-ES" dirty="0"/>
              <a:t>Escalabilidad: La escalabilidad describe que tan bien responde la solución cuando aumenta el tamaño del problema. La aplicación de PetGO permitirá el acceso simultaneo de múltiples usuarios sin afectar su rendimiento.</a:t>
            </a:r>
          </a:p>
          <a:p>
            <a:pPr algn="just"/>
            <a:endParaRPr lang="es-MX" dirty="0"/>
          </a:p>
          <a:p>
            <a:pPr marL="285750" indent="-285750" algn="just">
              <a:buFont typeface="Arial" panose="020B0604020202020204" pitchFamily="34" charset="0"/>
              <a:buChar char="•"/>
            </a:pPr>
            <a:r>
              <a:rPr lang="es-ES" dirty="0"/>
              <a:t>Disponibilidad: La disponibilidad se refiere a la proporción del tiempo en la que el Sistema está disponible para ser usado, es por ello que PetGO estará disponible las 24 </a:t>
            </a:r>
            <a:r>
              <a:rPr lang="es-ES" dirty="0" err="1"/>
              <a:t>hrs</a:t>
            </a:r>
            <a:r>
              <a:rPr lang="es-ES" dirty="0"/>
              <a:t> del día siempre y cuando se tenga conexión a datos.</a:t>
            </a:r>
          </a:p>
          <a:p>
            <a:pPr algn="just"/>
            <a:endParaRPr lang="es-MX" dirty="0"/>
          </a:p>
          <a:p>
            <a:pPr marL="285750" indent="-285750" algn="just">
              <a:buFont typeface="Arial" panose="020B0604020202020204" pitchFamily="34" charset="0"/>
              <a:buChar char="•"/>
            </a:pPr>
            <a:r>
              <a:rPr lang="es-ES" dirty="0"/>
              <a:t>Portabilidad: La portabilidad describe que tan fácil la aplicación puede ser ejecutada en plataformas de hardware y software diferentes a las que fue diseñada. PetGO estará disponible en versiones de Android 4.0.3 (</a:t>
            </a:r>
            <a:r>
              <a:rPr lang="es-ES" dirty="0" err="1"/>
              <a:t>IceCreamSandwich</a:t>
            </a:r>
            <a:r>
              <a:rPr lang="es-ES" dirty="0"/>
              <a:t>).</a:t>
            </a:r>
            <a:endParaRPr lang="es-MX" dirty="0"/>
          </a:p>
        </p:txBody>
      </p:sp>
    </p:spTree>
    <p:extLst>
      <p:ext uri="{BB962C8B-B14F-4D97-AF65-F5344CB8AC3E}">
        <p14:creationId xmlns:p14="http://schemas.microsoft.com/office/powerpoint/2010/main" val="4281212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B4A0AE7-5317-4515-A906-983A0550B884}"/>
              </a:ext>
            </a:extLst>
          </p:cNvPr>
          <p:cNvSpPr>
            <a:spLocks noGrp="1"/>
          </p:cNvSpPr>
          <p:nvPr>
            <p:ph idx="1"/>
          </p:nvPr>
        </p:nvSpPr>
        <p:spPr>
          <a:xfrm>
            <a:off x="416092" y="2462618"/>
            <a:ext cx="3316663" cy="1417320"/>
          </a:xfrm>
        </p:spPr>
        <p:txBody>
          <a:bodyPr>
            <a:normAutofit fontScale="85000" lnSpcReduction="10000"/>
          </a:bodyPr>
          <a:lstStyle/>
          <a:p>
            <a:pPr marL="0" indent="0" algn="ctr">
              <a:buNone/>
            </a:pPr>
            <a:r>
              <a:rPr lang="es-MX" sz="4400" dirty="0">
                <a:solidFill>
                  <a:schemeClr val="bg1"/>
                </a:solidFill>
              </a:rPr>
              <a:t>Preocupaciones arquitectónicas</a:t>
            </a:r>
          </a:p>
        </p:txBody>
      </p:sp>
      <p:sp>
        <p:nvSpPr>
          <p:cNvPr id="4" name="Rectángulo 3">
            <a:extLst>
              <a:ext uri="{FF2B5EF4-FFF2-40B4-BE49-F238E27FC236}">
                <a16:creationId xmlns:a16="http://schemas.microsoft.com/office/drawing/2014/main" id="{B05EA620-986E-4CA6-95CD-C151EC910BB0}"/>
              </a:ext>
            </a:extLst>
          </p:cNvPr>
          <p:cNvSpPr/>
          <p:nvPr/>
        </p:nvSpPr>
        <p:spPr>
          <a:xfrm>
            <a:off x="4371833" y="1802806"/>
            <a:ext cx="7404075" cy="1477328"/>
          </a:xfrm>
          <a:prstGeom prst="rect">
            <a:avLst/>
          </a:prstGeom>
        </p:spPr>
        <p:txBody>
          <a:bodyPr wrap="square">
            <a:spAutoFit/>
          </a:bodyPr>
          <a:lstStyle/>
          <a:p>
            <a:pPr marL="285750" lvl="0" indent="-285750">
              <a:buFont typeface="Arial" panose="020B0604020202020204" pitchFamily="34" charset="0"/>
              <a:buChar char="•"/>
            </a:pPr>
            <a:r>
              <a:rPr lang="es-MX" dirty="0"/>
              <a:t>El equipo de desarrollo contará con conocimientos necesarios para desarrollo móvil en Android Studio.</a:t>
            </a:r>
          </a:p>
          <a:p>
            <a:pPr lvl="0"/>
            <a:endParaRPr lang="es-MX" dirty="0"/>
          </a:p>
          <a:p>
            <a:pPr marL="285750" lvl="0" indent="-285750">
              <a:buFont typeface="Arial" panose="020B0604020202020204" pitchFamily="34" charset="0"/>
              <a:buChar char="•"/>
            </a:pPr>
            <a:r>
              <a:rPr lang="es-MX" dirty="0"/>
              <a:t>El equipo de desarrollo debe tener conocimientos sobre la plataforma de aplicaciones web de Google.</a:t>
            </a:r>
          </a:p>
        </p:txBody>
      </p:sp>
    </p:spTree>
    <p:extLst>
      <p:ext uri="{BB962C8B-B14F-4D97-AF65-F5344CB8AC3E}">
        <p14:creationId xmlns:p14="http://schemas.microsoft.com/office/powerpoint/2010/main" val="3726973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EA32C8D-8782-497A-B3E4-9E3B24775DA3}"/>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gn="ctr">
              <a:lnSpc>
                <a:spcPct val="80000"/>
              </a:lnSpc>
            </a:pPr>
            <a:r>
              <a:rPr lang="en-US" sz="4800" dirty="0" err="1">
                <a:solidFill>
                  <a:srgbClr val="FFFFFF"/>
                </a:solidFill>
              </a:rPr>
              <a:t>Diagrama</a:t>
            </a:r>
            <a:r>
              <a:rPr lang="en-US" sz="4800" dirty="0">
                <a:solidFill>
                  <a:srgbClr val="FFFFFF"/>
                </a:solidFill>
              </a:rPr>
              <a:t> de </a:t>
            </a:r>
            <a:r>
              <a:rPr lang="en-US" sz="4800" dirty="0" err="1">
                <a:solidFill>
                  <a:srgbClr val="FFFFFF"/>
                </a:solidFill>
              </a:rPr>
              <a:t>casos</a:t>
            </a:r>
            <a:r>
              <a:rPr lang="en-US" sz="4800" dirty="0">
                <a:solidFill>
                  <a:srgbClr val="FFFFFF"/>
                </a:solidFill>
              </a:rPr>
              <a:t> de uso</a:t>
            </a:r>
          </a:p>
        </p:txBody>
      </p:sp>
      <p:sp>
        <p:nvSpPr>
          <p:cNvPr id="32" name="Rectangle 31">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a:extLst>
              <a:ext uri="{FF2B5EF4-FFF2-40B4-BE49-F238E27FC236}">
                <a16:creationId xmlns:a16="http://schemas.microsoft.com/office/drawing/2014/main" id="{5AA099D7-2432-41D9-9D2E-854108962BD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81" t="9791" r="10847"/>
          <a:stretch/>
        </p:blipFill>
        <p:spPr>
          <a:xfrm>
            <a:off x="4674059" y="876821"/>
            <a:ext cx="7343613" cy="5386191"/>
          </a:xfrm>
        </p:spPr>
      </p:pic>
    </p:spTree>
    <p:extLst>
      <p:ext uri="{BB962C8B-B14F-4D97-AF65-F5344CB8AC3E}">
        <p14:creationId xmlns:p14="http://schemas.microsoft.com/office/powerpoint/2010/main" val="2492665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D7AFE9F-FF2E-4FA2-8170-2734F2309F51}"/>
              </a:ext>
            </a:extLst>
          </p:cNvPr>
          <p:cNvPicPr>
            <a:picLocks noChangeAspect="1"/>
          </p:cNvPicPr>
          <p:nvPr/>
        </p:nvPicPr>
        <p:blipFill rotWithShape="1">
          <a:blip r:embed="rId2">
            <a:extLst>
              <a:ext uri="{28A0092B-C50C-407E-A947-70E740481C1C}">
                <a14:useLocalDpi xmlns:a14="http://schemas.microsoft.com/office/drawing/2010/main" val="0"/>
              </a:ext>
            </a:extLst>
          </a:blip>
          <a:srcRect b="2259"/>
          <a:stretch/>
        </p:blipFill>
        <p:spPr>
          <a:xfrm>
            <a:off x="206510" y="267096"/>
            <a:ext cx="3561905" cy="6180952"/>
          </a:xfrm>
          <a:prstGeom prst="rect">
            <a:avLst/>
          </a:prstGeom>
          <a:ln>
            <a:noFill/>
          </a:ln>
          <a:effectLst>
            <a:outerShdw blurRad="190500" algn="tl" rotWithShape="0">
              <a:srgbClr val="000000">
                <a:alpha val="70000"/>
              </a:srgbClr>
            </a:outerShdw>
          </a:effectLst>
        </p:spPr>
      </p:pic>
      <p:pic>
        <p:nvPicPr>
          <p:cNvPr id="9" name="Imagen 8">
            <a:extLst>
              <a:ext uri="{FF2B5EF4-FFF2-40B4-BE49-F238E27FC236}">
                <a16:creationId xmlns:a16="http://schemas.microsoft.com/office/drawing/2014/main" id="{4C2B4823-0D05-42F0-8E0C-6AAF1E2D5DC3}"/>
              </a:ext>
            </a:extLst>
          </p:cNvPr>
          <p:cNvPicPr>
            <a:picLocks noChangeAspect="1"/>
          </p:cNvPicPr>
          <p:nvPr/>
        </p:nvPicPr>
        <p:blipFill rotWithShape="1">
          <a:blip r:embed="rId3">
            <a:extLst>
              <a:ext uri="{28A0092B-C50C-407E-A947-70E740481C1C}">
                <a14:useLocalDpi xmlns:a14="http://schemas.microsoft.com/office/drawing/2010/main" val="0"/>
              </a:ext>
            </a:extLst>
          </a:blip>
          <a:srcRect b="2265"/>
          <a:stretch/>
        </p:blipFill>
        <p:spPr>
          <a:xfrm>
            <a:off x="4219865" y="286142"/>
            <a:ext cx="3561905" cy="6161905"/>
          </a:xfrm>
          <a:prstGeom prst="rect">
            <a:avLst/>
          </a:prstGeom>
          <a:ln>
            <a:noFill/>
          </a:ln>
          <a:effectLst>
            <a:outerShdw blurRad="190500" algn="tl" rotWithShape="0">
              <a:srgbClr val="000000">
                <a:alpha val="70000"/>
              </a:srgbClr>
            </a:outerShdw>
          </a:effectLst>
        </p:spPr>
      </p:pic>
      <p:pic>
        <p:nvPicPr>
          <p:cNvPr id="13" name="Imagen 12">
            <a:extLst>
              <a:ext uri="{FF2B5EF4-FFF2-40B4-BE49-F238E27FC236}">
                <a16:creationId xmlns:a16="http://schemas.microsoft.com/office/drawing/2014/main" id="{B318A74E-F8F5-4CC2-A42C-E08C7775E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3220" y="286142"/>
            <a:ext cx="3457143" cy="61619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59098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662ADC0-F685-4F03-B238-A9E1747C0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319" y="425031"/>
            <a:ext cx="3457143" cy="6142857"/>
          </a:xfrm>
          <a:prstGeom prst="rect">
            <a:avLst/>
          </a:prstGeom>
          <a:ln>
            <a:noFill/>
          </a:ln>
          <a:effectLst>
            <a:outerShdw blurRad="190500" algn="tl" rotWithShape="0">
              <a:srgbClr val="000000">
                <a:alpha val="70000"/>
              </a:srgbClr>
            </a:outerShdw>
          </a:effectLst>
        </p:spPr>
      </p:pic>
      <p:pic>
        <p:nvPicPr>
          <p:cNvPr id="7" name="Imagen 6">
            <a:extLst>
              <a:ext uri="{FF2B5EF4-FFF2-40B4-BE49-F238E27FC236}">
                <a16:creationId xmlns:a16="http://schemas.microsoft.com/office/drawing/2014/main" id="{AFD71692-E1F1-4FB8-8645-6A9E1124F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94" y="425031"/>
            <a:ext cx="3438095" cy="6123809"/>
          </a:xfrm>
          <a:prstGeom prst="rect">
            <a:avLst/>
          </a:prstGeom>
          <a:ln>
            <a:noFill/>
          </a:ln>
          <a:effectLst>
            <a:outerShdw blurRad="190500" algn="tl" rotWithShape="0">
              <a:srgbClr val="000000">
                <a:alpha val="70000"/>
              </a:srgbClr>
            </a:outerShdw>
          </a:effectLst>
        </p:spPr>
      </p:pic>
      <p:pic>
        <p:nvPicPr>
          <p:cNvPr id="9" name="Imagen 8">
            <a:extLst>
              <a:ext uri="{FF2B5EF4-FFF2-40B4-BE49-F238E27FC236}">
                <a16:creationId xmlns:a16="http://schemas.microsoft.com/office/drawing/2014/main" id="{4D5F9928-46B6-4417-BA4B-0D651F3AC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792" y="425031"/>
            <a:ext cx="3466667" cy="61714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78149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7C2FB-0EA2-4718-84DE-047AD534415F}"/>
              </a:ext>
            </a:extLst>
          </p:cNvPr>
          <p:cNvSpPr>
            <a:spLocks noGrp="1"/>
          </p:cNvSpPr>
          <p:nvPr>
            <p:ph type="title"/>
          </p:nvPr>
        </p:nvSpPr>
        <p:spPr>
          <a:xfrm>
            <a:off x="1362456" y="896684"/>
            <a:ext cx="2979252" cy="4979728"/>
          </a:xfrm>
        </p:spPr>
        <p:txBody>
          <a:bodyPr anchor="ctr">
            <a:normAutofit/>
          </a:bodyPr>
          <a:lstStyle/>
          <a:p>
            <a:pPr algn="r"/>
            <a:r>
              <a:rPr lang="es-MX" sz="4000" dirty="0">
                <a:latin typeface="Century Gothic" panose="020B0502020202020204" pitchFamily="34" charset="0"/>
              </a:rPr>
              <a:t>OBJETIVO</a:t>
            </a:r>
          </a:p>
        </p:txBody>
      </p:sp>
      <p:cxnSp>
        <p:nvCxnSpPr>
          <p:cNvPr id="26" name="Straight Connector 2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D0CD98D-0EA4-4F28-A965-06B3FF5B7C0F}"/>
              </a:ext>
            </a:extLst>
          </p:cNvPr>
          <p:cNvSpPr>
            <a:spLocks noGrp="1"/>
          </p:cNvSpPr>
          <p:nvPr>
            <p:ph idx="1"/>
          </p:nvPr>
        </p:nvSpPr>
        <p:spPr>
          <a:xfrm>
            <a:off x="4985172" y="896684"/>
            <a:ext cx="5484707" cy="5064633"/>
          </a:xfrm>
        </p:spPr>
        <p:txBody>
          <a:bodyPr anchor="ctr">
            <a:normAutofit/>
          </a:bodyPr>
          <a:lstStyle/>
          <a:p>
            <a:pPr algn="just"/>
            <a:r>
              <a:rPr lang="es-MX" sz="1800" i="1" dirty="0"/>
              <a:t>PetGO se realiza con el objetivo de ser una herramienta que ayude a los habitantes de la zona a reportar extravíos de mascotas asi como a la devolución de las mismas. De manera que sea mas eficiente el manejo de sus tiempos y recursos.</a:t>
            </a:r>
            <a:endParaRPr lang="es-MX" sz="1800" dirty="0"/>
          </a:p>
          <a:p>
            <a:endParaRPr lang="es-MX" sz="1800" dirty="0"/>
          </a:p>
        </p:txBody>
      </p:sp>
    </p:spTree>
    <p:extLst>
      <p:ext uri="{BB962C8B-B14F-4D97-AF65-F5344CB8AC3E}">
        <p14:creationId xmlns:p14="http://schemas.microsoft.com/office/powerpoint/2010/main" val="1239912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92950FF-77A8-4173-A1A4-70ED36718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822" y="362332"/>
            <a:ext cx="3460514" cy="6190476"/>
          </a:xfrm>
          <a:prstGeom prst="rect">
            <a:avLst/>
          </a:prstGeom>
          <a:ln>
            <a:noFill/>
          </a:ln>
          <a:effectLst>
            <a:outerShdw blurRad="190500" algn="tl" rotWithShape="0">
              <a:srgbClr val="000000">
                <a:alpha val="70000"/>
              </a:srgbClr>
            </a:outerShdw>
          </a:effectLst>
        </p:spPr>
      </p:pic>
      <p:pic>
        <p:nvPicPr>
          <p:cNvPr id="7" name="Imagen 6">
            <a:extLst>
              <a:ext uri="{FF2B5EF4-FFF2-40B4-BE49-F238E27FC236}">
                <a16:creationId xmlns:a16="http://schemas.microsoft.com/office/drawing/2014/main" id="{336BD406-62D6-4E50-89A1-F77F5D13D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860" y="362332"/>
            <a:ext cx="3428571" cy="61904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3581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FDAA387-BD82-4760-8544-83FD5F832774}"/>
              </a:ext>
            </a:extLst>
          </p:cNvPr>
          <p:cNvSpPr/>
          <p:nvPr/>
        </p:nvSpPr>
        <p:spPr>
          <a:xfrm>
            <a:off x="70981" y="1153890"/>
            <a:ext cx="6096000" cy="1143903"/>
          </a:xfrm>
          <a:prstGeom prst="rect">
            <a:avLst/>
          </a:prstGeom>
        </p:spPr>
        <p:txBody>
          <a:bodyPr wrap="square">
            <a:spAutoFit/>
          </a:bodyPr>
          <a:lstStyle/>
          <a:p>
            <a:pPr algn="just">
              <a:spcBef>
                <a:spcPts val="1600"/>
              </a:spcBef>
              <a:spcAft>
                <a:spcPts val="500"/>
              </a:spcAft>
            </a:pPr>
            <a:r>
              <a:rPr lang="es-ES" sz="1200" b="1" kern="0" dirty="0">
                <a:solidFill>
                  <a:srgbClr val="2A7B88"/>
                </a:solidFill>
                <a:latin typeface="Cambria" panose="02040503050406030204" pitchFamily="18" charset="0"/>
                <a:ea typeface="HGMinchoB"/>
                <a:cs typeface="Times New Roman" panose="02020603050405020304" pitchFamily="18" charset="0"/>
              </a:rPr>
              <a:t>CU001 - AGREGAR MASCOTA PERDIDA</a:t>
            </a:r>
            <a:endParaRPr lang="es-MX" sz="1200" b="1" kern="0" dirty="0">
              <a:solidFill>
                <a:srgbClr val="2A7B88"/>
              </a:solidFill>
              <a:latin typeface="Cambria" panose="02040503050406030204" pitchFamily="18" charset="0"/>
              <a:ea typeface="HGMinchoB"/>
              <a:cs typeface="Times New Roman" panose="02020603050405020304" pitchFamily="18" charset="0"/>
            </a:endParaRPr>
          </a:p>
          <a:p>
            <a:pPr algn="just">
              <a:spcBef>
                <a:spcPts val="300"/>
              </a:spcBef>
              <a:spcAft>
                <a:spcPts val="200"/>
              </a:spcAft>
            </a:pPr>
            <a:r>
              <a:rPr lang="es-ES" sz="1200" b="1" cap="all" dirty="0">
                <a:solidFill>
                  <a:srgbClr val="262626"/>
                </a:solidFill>
                <a:latin typeface="Cambria" panose="02040503050406030204" pitchFamily="18" charset="0"/>
                <a:ea typeface="HGMinchoB"/>
                <a:cs typeface="Times New Roman" panose="02020603050405020304" pitchFamily="18" charset="0"/>
              </a:rPr>
              <a:t>Breve descripción</a:t>
            </a:r>
            <a:endParaRPr lang="es-MX" sz="1200" b="1" cap="all" dirty="0">
              <a:solidFill>
                <a:srgbClr val="262626"/>
              </a:solidFill>
              <a:latin typeface="Cambria" panose="02040503050406030204" pitchFamily="18" charset="0"/>
              <a:ea typeface="HGMinchoB"/>
              <a:cs typeface="Times New Roman" panose="02020603050405020304" pitchFamily="18" charset="0"/>
            </a:endParaRPr>
          </a:p>
          <a:p>
            <a:pPr algn="just">
              <a:spcAft>
                <a:spcPts val="1200"/>
              </a:spcAft>
            </a:pPr>
            <a:r>
              <a:rPr lang="es-ES" sz="1200" dirty="0">
                <a:solidFill>
                  <a:srgbClr val="404040"/>
                </a:solidFill>
                <a:latin typeface="Cambria" panose="02040503050406030204" pitchFamily="18" charset="0"/>
                <a:ea typeface="HGMinchoB"/>
                <a:cs typeface="Times New Roman" panose="02020603050405020304" pitchFamily="18" charset="0"/>
              </a:rPr>
              <a:t>Este caso de uso permitirá al usuario agregar una nueva mascota extraviada, en el cual podrá añadir una foto y descripción acerca de un animal perdido. El usuario también podrá modificar y eliminarla si así lo desea.</a:t>
            </a:r>
            <a:endParaRPr lang="es-MX" sz="1200" dirty="0">
              <a:solidFill>
                <a:srgbClr val="404040"/>
              </a:solidFill>
              <a:latin typeface="Cambria" panose="02040503050406030204" pitchFamily="18" charset="0"/>
              <a:ea typeface="HGMinchoB"/>
              <a:cs typeface="Times New Roman" panose="02020603050405020304" pitchFamily="18" charset="0"/>
            </a:endParaRPr>
          </a:p>
        </p:txBody>
      </p:sp>
      <p:sp>
        <p:nvSpPr>
          <p:cNvPr id="5" name="Rectángulo 4">
            <a:extLst>
              <a:ext uri="{FF2B5EF4-FFF2-40B4-BE49-F238E27FC236}">
                <a16:creationId xmlns:a16="http://schemas.microsoft.com/office/drawing/2014/main" id="{FCB52427-9164-4C6B-9AA4-B47F3782BC19}"/>
              </a:ext>
            </a:extLst>
          </p:cNvPr>
          <p:cNvSpPr/>
          <p:nvPr/>
        </p:nvSpPr>
        <p:spPr>
          <a:xfrm>
            <a:off x="70981" y="2521812"/>
            <a:ext cx="6096000" cy="3406317"/>
          </a:xfrm>
          <a:prstGeom prst="rect">
            <a:avLst/>
          </a:prstGeom>
        </p:spPr>
        <p:txBody>
          <a:bodyPr>
            <a:spAutoFit/>
          </a:bodyPr>
          <a:lstStyle/>
          <a:p>
            <a:pPr algn="just">
              <a:spcBef>
                <a:spcPts val="300"/>
              </a:spcBef>
              <a:spcAft>
                <a:spcPts val="200"/>
              </a:spcAft>
            </a:pPr>
            <a:r>
              <a:rPr lang="es-ES" sz="1200" b="1" cap="all" dirty="0">
                <a:solidFill>
                  <a:srgbClr val="262626"/>
                </a:solidFill>
                <a:latin typeface="Cambria" panose="02040503050406030204" pitchFamily="18" charset="0"/>
                <a:ea typeface="HGMinchoB"/>
                <a:cs typeface="Times New Roman" panose="02020603050405020304" pitchFamily="18" charset="0"/>
              </a:rPr>
              <a:t>ACTORES</a:t>
            </a:r>
            <a:endParaRPr lang="es-MX" sz="1200" b="1" cap="all" dirty="0">
              <a:solidFill>
                <a:srgbClr val="262626"/>
              </a:solidFill>
              <a:latin typeface="Cambria" panose="02040503050406030204" pitchFamily="18" charset="0"/>
              <a:ea typeface="HGMinchoB"/>
              <a:cs typeface="Times New Roman" panose="02020603050405020304" pitchFamily="18" charset="0"/>
            </a:endParaRPr>
          </a:p>
          <a:p>
            <a:pPr marL="342900" lvl="0" indent="-342900" algn="just">
              <a:lnSpc>
                <a:spcPct val="107000"/>
              </a:lnSpc>
              <a:spcAft>
                <a:spcPts val="800"/>
              </a:spcAft>
              <a:buFont typeface="+mj-lt"/>
              <a:buAutoNum type="arabicPeriod"/>
            </a:pPr>
            <a:r>
              <a:rPr lang="es-MX" sz="1200" b="1" dirty="0">
                <a:latin typeface="Cambria" panose="02040503050406030204" pitchFamily="18" charset="0"/>
                <a:ea typeface="Cambria" panose="02040503050406030204" pitchFamily="18" charset="0"/>
                <a:cs typeface="Times New Roman" panose="02020603050405020304" pitchFamily="18" charset="0"/>
              </a:rPr>
              <a:t>Actor primario</a:t>
            </a:r>
            <a:r>
              <a:rPr lang="es-MX" sz="1200" dirty="0">
                <a:latin typeface="Cambria" panose="02040503050406030204" pitchFamily="18" charset="0"/>
                <a:ea typeface="Cambria" panose="02040503050406030204" pitchFamily="18" charset="0"/>
                <a:cs typeface="Times New Roman" panose="02020603050405020304" pitchFamily="18" charset="0"/>
              </a:rPr>
              <a:t> - Usuario registrado</a:t>
            </a:r>
          </a:p>
          <a:p>
            <a:pPr algn="just">
              <a:spcBef>
                <a:spcPts val="300"/>
              </a:spcBef>
              <a:spcAft>
                <a:spcPts val="200"/>
              </a:spcAft>
            </a:pPr>
            <a:r>
              <a:rPr lang="es-ES" sz="1200" b="1" cap="all" dirty="0">
                <a:solidFill>
                  <a:srgbClr val="262626"/>
                </a:solidFill>
                <a:latin typeface="Cambria" panose="02040503050406030204" pitchFamily="18" charset="0"/>
                <a:ea typeface="HGMinchoB"/>
                <a:cs typeface="Times New Roman" panose="02020603050405020304" pitchFamily="18" charset="0"/>
              </a:rPr>
              <a:t>Flujo de eventos</a:t>
            </a:r>
            <a:endParaRPr lang="es-MX" sz="1200" b="1" cap="all" dirty="0">
              <a:solidFill>
                <a:srgbClr val="262626"/>
              </a:solidFill>
              <a:latin typeface="Cambria" panose="02040503050406030204" pitchFamily="18" charset="0"/>
              <a:ea typeface="HGMinchoB"/>
              <a:cs typeface="Times New Roman" panose="02020603050405020304" pitchFamily="18" charset="0"/>
            </a:endParaRPr>
          </a:p>
          <a:p>
            <a:pPr marL="342900" lvl="0" indent="-342900" algn="just">
              <a:lnSpc>
                <a:spcPct val="107000"/>
              </a:lnSpc>
              <a:spcAft>
                <a:spcPts val="0"/>
              </a:spcAft>
              <a:buFont typeface="+mj-lt"/>
              <a:buAutoNum type="arabicPeriod"/>
            </a:pPr>
            <a:r>
              <a:rPr lang="es-MX" sz="1200" b="1" dirty="0">
                <a:latin typeface="Cambria" panose="02040503050406030204" pitchFamily="18" charset="0"/>
                <a:ea typeface="Cambria" panose="02040503050406030204" pitchFamily="18" charset="0"/>
                <a:cs typeface="Times New Roman" panose="02020603050405020304" pitchFamily="18" charset="0"/>
              </a:rPr>
              <a:t>Flujo normal</a:t>
            </a:r>
            <a:endParaRPr lang="es-MX" sz="1200"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lgn="just">
              <a:lnSpc>
                <a:spcPct val="107000"/>
              </a:lnSpc>
              <a:spcAft>
                <a:spcPts val="0"/>
              </a:spcAft>
              <a:buFont typeface="+mj-lt"/>
              <a:buAutoNum type="arabicPeriod"/>
            </a:pPr>
            <a:r>
              <a:rPr lang="es-MX" sz="1200" dirty="0">
                <a:latin typeface="Cambria" panose="02040503050406030204" pitchFamily="18" charset="0"/>
                <a:ea typeface="Cambria" panose="02040503050406030204" pitchFamily="18" charset="0"/>
                <a:cs typeface="Times New Roman" panose="02020603050405020304" pitchFamily="18" charset="0"/>
              </a:rPr>
              <a:t>INICIAR SESIÓN</a:t>
            </a:r>
          </a:p>
          <a:p>
            <a:pPr marL="685800" algn="just">
              <a:lnSpc>
                <a:spcPct val="107000"/>
              </a:lnSpc>
              <a:spcAft>
                <a:spcPts val="0"/>
              </a:spcAft>
            </a:pPr>
            <a:r>
              <a:rPr lang="es-MX" sz="1200" dirty="0">
                <a:latin typeface="Cambria" panose="02040503050406030204" pitchFamily="18" charset="0"/>
                <a:ea typeface="Cambria" panose="02040503050406030204" pitchFamily="18" charset="0"/>
                <a:cs typeface="Times New Roman" panose="02020603050405020304" pitchFamily="18" charset="0"/>
              </a:rPr>
              <a:t>El usuario registrado accede a la aplicación. Selecciona ‘Entrar’ e ingresa su nombre de usuario y contraseña.</a:t>
            </a:r>
          </a:p>
          <a:p>
            <a:pPr marL="742950" lvl="1" indent="-285750" algn="just">
              <a:lnSpc>
                <a:spcPct val="107000"/>
              </a:lnSpc>
              <a:spcAft>
                <a:spcPts val="0"/>
              </a:spcAft>
              <a:buFont typeface="+mj-lt"/>
              <a:buAutoNum type="arabicPeriod"/>
            </a:pPr>
            <a:r>
              <a:rPr lang="es-MX" sz="1200" dirty="0">
                <a:latin typeface="Cambria" panose="02040503050406030204" pitchFamily="18" charset="0"/>
                <a:ea typeface="Cambria" panose="02040503050406030204" pitchFamily="18" charset="0"/>
                <a:cs typeface="Times New Roman" panose="02020603050405020304" pitchFamily="18" charset="0"/>
              </a:rPr>
              <a:t>AGREGAR NUEVO EXTRAVIO </a:t>
            </a:r>
          </a:p>
          <a:p>
            <a:pPr marL="685800" algn="just">
              <a:lnSpc>
                <a:spcPct val="107000"/>
              </a:lnSpc>
              <a:spcAft>
                <a:spcPts val="0"/>
              </a:spcAft>
            </a:pPr>
            <a:r>
              <a:rPr lang="es-MX" sz="1200" dirty="0">
                <a:latin typeface="Cambria" panose="02040503050406030204" pitchFamily="18" charset="0"/>
                <a:ea typeface="Cambria" panose="02040503050406030204" pitchFamily="18" charset="0"/>
                <a:cs typeface="Times New Roman" panose="02020603050405020304" pitchFamily="18" charset="0"/>
              </a:rPr>
              <a:t>La aplicación muestra la pantalla principal al usuario registrado. Dentro de ella se encuentran el aviso más reciente. El usuario registrado selecciona la opción ‘Nuevo’ en donde se desplegará una ventana donde se registrará la información de la mascota perdida.</a:t>
            </a:r>
          </a:p>
          <a:p>
            <a:pPr marL="742950" lvl="1" indent="-285750" algn="just">
              <a:lnSpc>
                <a:spcPct val="107000"/>
              </a:lnSpc>
              <a:spcAft>
                <a:spcPts val="0"/>
              </a:spcAft>
              <a:buFont typeface="+mj-lt"/>
              <a:buAutoNum type="arabicPeriod"/>
            </a:pPr>
            <a:r>
              <a:rPr lang="es-MX" sz="1200" dirty="0">
                <a:latin typeface="Cambria" panose="02040503050406030204" pitchFamily="18" charset="0"/>
                <a:ea typeface="Cambria" panose="02040503050406030204" pitchFamily="18" charset="0"/>
                <a:cs typeface="Times New Roman" panose="02020603050405020304" pitchFamily="18" charset="0"/>
              </a:rPr>
              <a:t>ENVIAR INFORMACIÓN</a:t>
            </a:r>
          </a:p>
          <a:p>
            <a:pPr marL="685800" algn="just">
              <a:lnSpc>
                <a:spcPct val="107000"/>
              </a:lnSpc>
              <a:spcAft>
                <a:spcPts val="0"/>
              </a:spcAft>
            </a:pPr>
            <a:r>
              <a:rPr lang="es-MX" sz="1200" dirty="0">
                <a:latin typeface="Cambria" panose="02040503050406030204" pitchFamily="18" charset="0"/>
                <a:ea typeface="Cambria" panose="02040503050406030204" pitchFamily="18" charset="0"/>
                <a:cs typeface="Times New Roman" panose="02020603050405020304" pitchFamily="18" charset="0"/>
              </a:rPr>
              <a:t>El usuario registrado completa la información del aviso con una foto, una descripción y confirma el envío de información.</a:t>
            </a:r>
          </a:p>
          <a:p>
            <a:pPr marL="685800" algn="just">
              <a:lnSpc>
                <a:spcPct val="107000"/>
              </a:lnSpc>
              <a:spcAft>
                <a:spcPts val="800"/>
              </a:spcAft>
            </a:pPr>
            <a:r>
              <a:rPr lang="es-MX" sz="1200" dirty="0">
                <a:latin typeface="Cambria" panose="02040503050406030204" pitchFamily="18" charset="0"/>
                <a:ea typeface="Cambria" panose="02040503050406030204" pitchFamily="18" charset="0"/>
                <a:cs typeface="Times New Roman" panose="02020603050405020304" pitchFamily="18" charset="0"/>
              </a:rPr>
              <a:t> </a:t>
            </a:r>
            <a:endParaRPr lang="es-MX" sz="12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6" name="Rectángulo 5">
            <a:extLst>
              <a:ext uri="{FF2B5EF4-FFF2-40B4-BE49-F238E27FC236}">
                <a16:creationId xmlns:a16="http://schemas.microsoft.com/office/drawing/2014/main" id="{611E64EC-7A96-4AE7-9FD4-32672810C25A}"/>
              </a:ext>
            </a:extLst>
          </p:cNvPr>
          <p:cNvSpPr/>
          <p:nvPr/>
        </p:nvSpPr>
        <p:spPr>
          <a:xfrm>
            <a:off x="6025019" y="1080921"/>
            <a:ext cx="6096000" cy="4623189"/>
          </a:xfrm>
          <a:prstGeom prst="rect">
            <a:avLst/>
          </a:prstGeom>
        </p:spPr>
        <p:txBody>
          <a:bodyPr>
            <a:spAutoFit/>
          </a:bodyPr>
          <a:lstStyle/>
          <a:p>
            <a:pPr marL="342900" lvl="0" indent="-342900" algn="just">
              <a:lnSpc>
                <a:spcPct val="107000"/>
              </a:lnSpc>
              <a:spcAft>
                <a:spcPts val="0"/>
              </a:spcAft>
              <a:buFont typeface="+mj-lt"/>
              <a:buAutoNum type="arabicPeriod"/>
            </a:pPr>
            <a:r>
              <a:rPr lang="es-MX" sz="1200" b="1" dirty="0">
                <a:latin typeface="Cambria" panose="02040503050406030204" pitchFamily="18" charset="0"/>
                <a:ea typeface="Cambria" panose="02040503050406030204" pitchFamily="18" charset="0"/>
                <a:cs typeface="Times New Roman" panose="02020603050405020304" pitchFamily="18" charset="0"/>
              </a:rPr>
              <a:t>Flujo alternativo</a:t>
            </a:r>
            <a:endParaRPr lang="es-MX" sz="1200"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lgn="just">
              <a:lnSpc>
                <a:spcPct val="107000"/>
              </a:lnSpc>
              <a:spcAft>
                <a:spcPts val="0"/>
              </a:spcAft>
              <a:buFont typeface="+mj-lt"/>
              <a:buAutoNum type="arabicPeriod"/>
            </a:pPr>
            <a:r>
              <a:rPr lang="es-MX" sz="1200" dirty="0">
                <a:latin typeface="Cambria" panose="02040503050406030204" pitchFamily="18" charset="0"/>
                <a:ea typeface="Cambria" panose="02040503050406030204" pitchFamily="18" charset="0"/>
                <a:cs typeface="Times New Roman" panose="02020603050405020304" pitchFamily="18" charset="0"/>
              </a:rPr>
              <a:t>MODIFICAR MASCOTA</a:t>
            </a:r>
          </a:p>
          <a:p>
            <a:pPr marL="685800" algn="just">
              <a:lnSpc>
                <a:spcPct val="107000"/>
              </a:lnSpc>
              <a:spcAft>
                <a:spcPts val="0"/>
              </a:spcAft>
            </a:pPr>
            <a:r>
              <a:rPr lang="es-MX" sz="1200" dirty="0">
                <a:latin typeface="Cambria" panose="02040503050406030204" pitchFamily="18" charset="0"/>
                <a:ea typeface="Cambria" panose="02040503050406030204" pitchFamily="18" charset="0"/>
                <a:cs typeface="Times New Roman" panose="02020603050405020304" pitchFamily="18" charset="0"/>
              </a:rPr>
              <a:t>En el flujo normal INICIAR SESIÓN el usuario registrado ya ha añadido una mascota, selecciona ‘Mis mascotas’, y dentro de ellos busca el que ha creado anteriormente y lo selecciona, la aplicación mostrará las opciones: Modificar, Eliminar, y ¿Encontraste a su dueño? Ahora elige ‘Modificar’, completa las modificaciones y guarda los cambios realizados.</a:t>
            </a:r>
          </a:p>
          <a:p>
            <a:pPr marL="742950" lvl="1" indent="-285750" algn="just">
              <a:lnSpc>
                <a:spcPct val="107000"/>
              </a:lnSpc>
              <a:spcAft>
                <a:spcPts val="0"/>
              </a:spcAft>
              <a:buFont typeface="+mj-lt"/>
              <a:buAutoNum type="arabicPeriod"/>
            </a:pPr>
            <a:r>
              <a:rPr lang="es-MX" sz="1200" dirty="0">
                <a:latin typeface="Cambria" panose="02040503050406030204" pitchFamily="18" charset="0"/>
                <a:ea typeface="Cambria" panose="02040503050406030204" pitchFamily="18" charset="0"/>
                <a:cs typeface="Times New Roman" panose="02020603050405020304" pitchFamily="18" charset="0"/>
              </a:rPr>
              <a:t>ELIMINAR MASCOTA</a:t>
            </a:r>
          </a:p>
          <a:p>
            <a:pPr marL="685800" algn="just">
              <a:lnSpc>
                <a:spcPct val="107000"/>
              </a:lnSpc>
              <a:spcAft>
                <a:spcPts val="0"/>
              </a:spcAft>
            </a:pPr>
            <a:r>
              <a:rPr lang="es-MX" sz="1200" dirty="0">
                <a:latin typeface="Cambria" panose="02040503050406030204" pitchFamily="18" charset="0"/>
                <a:ea typeface="Cambria" panose="02040503050406030204" pitchFamily="18" charset="0"/>
                <a:cs typeface="Times New Roman" panose="02020603050405020304" pitchFamily="18" charset="0"/>
              </a:rPr>
              <a:t>En el flujo normal INICIAR SESIÓN el usuario registrado ya ha añadido una mascota, selecciona ‘Mis mascotas’, y dentro de ellos busca el que ha creado anteriormente y lo selecciona, la aplicación mostrará las opciones: Modificar, Eliminar, y ¿Encontraste a su dueño?. Ahora elige ‘Eliminar’, la aplicación mostrará un mensaje de confirmación que el usuario confirmará.</a:t>
            </a:r>
          </a:p>
          <a:p>
            <a:pPr marL="742950" lvl="1" indent="-285750" algn="just">
              <a:lnSpc>
                <a:spcPct val="107000"/>
              </a:lnSpc>
              <a:spcAft>
                <a:spcPts val="0"/>
              </a:spcAft>
              <a:buFont typeface="+mj-lt"/>
              <a:buAutoNum type="arabicPeriod"/>
            </a:pPr>
            <a:r>
              <a:rPr lang="es-MX" sz="1200" dirty="0">
                <a:latin typeface="Cambria" panose="02040503050406030204" pitchFamily="18" charset="0"/>
                <a:ea typeface="Cambria" panose="02040503050406030204" pitchFamily="18" charset="0"/>
                <a:cs typeface="Times New Roman" panose="02020603050405020304" pitchFamily="18" charset="0"/>
              </a:rPr>
              <a:t>MASCOTA ENCONTRADA</a:t>
            </a:r>
          </a:p>
          <a:p>
            <a:pPr marL="685800" algn="just">
              <a:lnSpc>
                <a:spcPct val="107000"/>
              </a:lnSpc>
              <a:spcAft>
                <a:spcPts val="0"/>
              </a:spcAft>
            </a:pPr>
            <a:r>
              <a:rPr lang="es-MX" sz="1200" dirty="0">
                <a:latin typeface="Cambria" panose="02040503050406030204" pitchFamily="18" charset="0"/>
                <a:ea typeface="Cambria" panose="02040503050406030204" pitchFamily="18" charset="0"/>
                <a:cs typeface="Times New Roman" panose="02020603050405020304" pitchFamily="18" charset="0"/>
              </a:rPr>
              <a:t>En el flujo normal INICIAR SESIÓN el usuario registrado ya ha añadido una mascota, selecciona ‘Mis mascotas’, y dentro de ellos busca el que ha creado anteriormente y lo selecciona, la aplicación mostrará las opciones: Modificar, Eliminar, y ¿Encontraste a su dueño?. Ahora elige ‘¿Encontraste a su dueño?’, la aplicación mostrará un mensaje en donde el usuario tendrá que añadir el nombre de la persona quien reclamó por la mascota.</a:t>
            </a:r>
          </a:p>
          <a:p>
            <a:pPr marL="742950" lvl="1" indent="-285750" algn="just">
              <a:lnSpc>
                <a:spcPct val="107000"/>
              </a:lnSpc>
              <a:spcAft>
                <a:spcPts val="0"/>
              </a:spcAft>
              <a:buFont typeface="+mj-lt"/>
              <a:buAutoNum type="arabicPeriod"/>
            </a:pPr>
            <a:r>
              <a:rPr lang="es-MX" sz="1200" dirty="0">
                <a:latin typeface="Cambria" panose="02040503050406030204" pitchFamily="18" charset="0"/>
                <a:ea typeface="Cambria" panose="02040503050406030204" pitchFamily="18" charset="0"/>
                <a:cs typeface="Times New Roman" panose="02020603050405020304" pitchFamily="18" charset="0"/>
              </a:rPr>
              <a:t>CAMPOS FALTANTES</a:t>
            </a:r>
          </a:p>
          <a:p>
            <a:pPr marL="685800">
              <a:lnSpc>
                <a:spcPct val="107000"/>
              </a:lnSpc>
              <a:spcAft>
                <a:spcPts val="800"/>
              </a:spcAft>
            </a:pPr>
            <a:r>
              <a:rPr lang="es-MX" sz="1200" dirty="0">
                <a:latin typeface="Cambria" panose="02040503050406030204" pitchFamily="18" charset="0"/>
                <a:ea typeface="Cambria" panose="02040503050406030204" pitchFamily="18" charset="0"/>
                <a:cs typeface="Times New Roman" panose="02020603050405020304" pitchFamily="18" charset="0"/>
              </a:rPr>
              <a:t>En el flujo normal ENVIAR INFORMACIÓN y en el flujo alternativo. La aplicación envía una alerta de campos faltantes de llenar.</a:t>
            </a:r>
            <a:endParaRPr lang="es-MX" sz="12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6928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605C7A-C03B-41BA-8D31-AA46A063B875}"/>
              </a:ext>
            </a:extLst>
          </p:cNvPr>
          <p:cNvSpPr>
            <a:spLocks noGrp="1"/>
          </p:cNvSpPr>
          <p:nvPr>
            <p:ph type="title"/>
          </p:nvPr>
        </p:nvSpPr>
        <p:spPr>
          <a:xfrm>
            <a:off x="2317315" y="770466"/>
            <a:ext cx="7578397" cy="4123267"/>
          </a:xfrm>
        </p:spPr>
        <p:txBody>
          <a:bodyPr vert="horz" lIns="91440" tIns="45720" rIns="91440" bIns="45720" rtlCol="0" anchor="b">
            <a:normAutofit/>
          </a:bodyPr>
          <a:lstStyle/>
          <a:p>
            <a:pPr>
              <a:lnSpc>
                <a:spcPct val="80000"/>
              </a:lnSpc>
            </a:pPr>
            <a:r>
              <a:rPr lang="en-US" sz="9600" dirty="0">
                <a:solidFill>
                  <a:schemeClr val="tx2">
                    <a:lumMod val="75000"/>
                    <a:lumOff val="25000"/>
                  </a:schemeClr>
                </a:solidFill>
                <a:latin typeface="Century Gothic" panose="020B0502020202020204" pitchFamily="34" charset="0"/>
              </a:rPr>
              <a:t>¿Preguntas?</a:t>
            </a:r>
          </a:p>
        </p:txBody>
      </p:sp>
      <p:sp>
        <p:nvSpPr>
          <p:cNvPr id="11" name="Rectangle 10">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944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D17D4-71D1-4093-9C6F-BE262C650335}"/>
              </a:ext>
            </a:extLst>
          </p:cNvPr>
          <p:cNvSpPr>
            <a:spLocks noGrp="1"/>
          </p:cNvSpPr>
          <p:nvPr>
            <p:ph type="title"/>
          </p:nvPr>
        </p:nvSpPr>
        <p:spPr>
          <a:xfrm>
            <a:off x="1052186" y="647802"/>
            <a:ext cx="3031300" cy="5191708"/>
          </a:xfrm>
        </p:spPr>
        <p:txBody>
          <a:bodyPr>
            <a:normAutofit/>
          </a:bodyPr>
          <a:lstStyle/>
          <a:p>
            <a:r>
              <a:rPr lang="es-MX" sz="4400" dirty="0">
                <a:latin typeface="Century Gothic" panose="020B0502020202020204" pitchFamily="34" charset="0"/>
              </a:rPr>
              <a:t>Población Objetivo</a:t>
            </a:r>
          </a:p>
        </p:txBody>
      </p:sp>
      <p:sp>
        <p:nvSpPr>
          <p:cNvPr id="3" name="Marcador de contenido 2">
            <a:extLst>
              <a:ext uri="{FF2B5EF4-FFF2-40B4-BE49-F238E27FC236}">
                <a16:creationId xmlns:a16="http://schemas.microsoft.com/office/drawing/2014/main" id="{15198F26-09EF-480A-B21A-D0203B887954}"/>
              </a:ext>
            </a:extLst>
          </p:cNvPr>
          <p:cNvSpPr>
            <a:spLocks noGrp="1"/>
          </p:cNvSpPr>
          <p:nvPr>
            <p:ph idx="1"/>
          </p:nvPr>
        </p:nvSpPr>
        <p:spPr>
          <a:xfrm>
            <a:off x="4709652" y="647801"/>
            <a:ext cx="7148051" cy="2937063"/>
          </a:xfrm>
        </p:spPr>
        <p:txBody>
          <a:bodyPr>
            <a:normAutofit/>
          </a:bodyPr>
          <a:lstStyle/>
          <a:p>
            <a:pPr marL="0" indent="0" algn="just">
              <a:buNone/>
            </a:pPr>
            <a:endParaRPr lang="es-MX" sz="1600" i="1" dirty="0"/>
          </a:p>
          <a:p>
            <a:pPr marL="0" indent="0" algn="just">
              <a:buNone/>
            </a:pPr>
            <a:r>
              <a:rPr lang="es-MX" sz="1600" i="1" dirty="0"/>
              <a:t>Debido al objetivo específico, en nuestro caso nuestra población se divide en dos:</a:t>
            </a:r>
          </a:p>
          <a:p>
            <a:pPr algn="just">
              <a:buFont typeface="Arial" panose="020B0604020202020204" pitchFamily="34" charset="0"/>
              <a:buChar char="•"/>
            </a:pPr>
            <a:endParaRPr lang="es-MX" sz="1600" dirty="0"/>
          </a:p>
          <a:p>
            <a:pPr lvl="1" algn="just">
              <a:buFont typeface="Arial" panose="020B0604020202020204" pitchFamily="34" charset="0"/>
              <a:buChar char="•"/>
            </a:pPr>
            <a:r>
              <a:rPr lang="es-MX" sz="1600" i="1" dirty="0"/>
              <a:t>Personal y voluntarios asociados a los refugios de la zona.</a:t>
            </a:r>
            <a:endParaRPr lang="es-MX" sz="1600" dirty="0"/>
          </a:p>
          <a:p>
            <a:pPr lvl="1" algn="just">
              <a:buFont typeface="Arial" panose="020B0604020202020204" pitchFamily="34" charset="0"/>
              <a:buChar char="•"/>
            </a:pPr>
            <a:r>
              <a:rPr lang="es-MX" sz="1600" i="1" dirty="0"/>
              <a:t>Personas mayores de 15 años involucrados en actos de caridad que beneficien a los animales (amantes de los animales).</a:t>
            </a:r>
          </a:p>
          <a:p>
            <a:endParaRPr lang="es-MX" sz="1600" dirty="0"/>
          </a:p>
        </p:txBody>
      </p:sp>
      <p:pic>
        <p:nvPicPr>
          <p:cNvPr id="5" name="Imagen 4" descr="Imagen que contiene imágenes prediseñadas&#10;&#10;Descripción generada con confianza muy alta">
            <a:extLst>
              <a:ext uri="{FF2B5EF4-FFF2-40B4-BE49-F238E27FC236}">
                <a16:creationId xmlns:a16="http://schemas.microsoft.com/office/drawing/2014/main" id="{05342924-2CA9-4451-B5CE-F23225320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827" y="3923104"/>
            <a:ext cx="7164131" cy="1916405"/>
          </a:xfrm>
          <a:prstGeom prst="rect">
            <a:avLst/>
          </a:prstGeom>
        </p:spPr>
      </p:pic>
    </p:spTree>
    <p:extLst>
      <p:ext uri="{BB962C8B-B14F-4D97-AF65-F5344CB8AC3E}">
        <p14:creationId xmlns:p14="http://schemas.microsoft.com/office/powerpoint/2010/main" val="4180197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7" name="Rectangle 1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4E589F0-8ECE-408C-A103-4EACBB1943E8}"/>
              </a:ext>
            </a:extLst>
          </p:cNvPr>
          <p:cNvSpPr>
            <a:spLocks noGrp="1"/>
          </p:cNvSpPr>
          <p:nvPr>
            <p:ph type="title"/>
          </p:nvPr>
        </p:nvSpPr>
        <p:spPr>
          <a:xfrm>
            <a:off x="291667" y="833097"/>
            <a:ext cx="4319225" cy="2874607"/>
          </a:xfrm>
        </p:spPr>
        <p:txBody>
          <a:bodyPr vert="horz" lIns="91440" tIns="45720" rIns="91440" bIns="45720" rtlCol="0" anchor="b">
            <a:normAutofit/>
          </a:bodyPr>
          <a:lstStyle/>
          <a:p>
            <a:pPr>
              <a:lnSpc>
                <a:spcPct val="80000"/>
              </a:lnSpc>
            </a:pPr>
            <a:r>
              <a:rPr lang="en-US" sz="5100" dirty="0">
                <a:solidFill>
                  <a:srgbClr val="FFFFFF"/>
                </a:solidFill>
                <a:latin typeface="Century Gothic" panose="020B0502020202020204" pitchFamily="34" charset="0"/>
              </a:rPr>
              <a:t>Stakeholders</a:t>
            </a:r>
          </a:p>
        </p:txBody>
      </p:sp>
      <p:sp>
        <p:nvSpPr>
          <p:cNvPr id="20" name="Rectangle 19">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Marcador de contenido 4">
            <a:extLst>
              <a:ext uri="{FF2B5EF4-FFF2-40B4-BE49-F238E27FC236}">
                <a16:creationId xmlns:a16="http://schemas.microsoft.com/office/drawing/2014/main" id="{9D2839C9-887E-4C5C-8C89-099FF0D44C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56910" r="41311"/>
          <a:stretch/>
        </p:blipFill>
        <p:spPr>
          <a:xfrm>
            <a:off x="6426765" y="363898"/>
            <a:ext cx="3869629" cy="2841183"/>
          </a:xfrm>
          <a:prstGeom prst="rect">
            <a:avLst/>
          </a:prstGeom>
        </p:spPr>
      </p:pic>
      <p:sp>
        <p:nvSpPr>
          <p:cNvPr id="6" name="CuadroTexto 5">
            <a:extLst>
              <a:ext uri="{FF2B5EF4-FFF2-40B4-BE49-F238E27FC236}">
                <a16:creationId xmlns:a16="http://schemas.microsoft.com/office/drawing/2014/main" id="{DD6C501C-CB80-4E17-A9B2-5E7955157693}"/>
              </a:ext>
            </a:extLst>
          </p:cNvPr>
          <p:cNvSpPr txBox="1"/>
          <p:nvPr/>
        </p:nvSpPr>
        <p:spPr>
          <a:xfrm>
            <a:off x="6504705" y="3429000"/>
            <a:ext cx="1400770" cy="353943"/>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1700" dirty="0"/>
              <a:t>Voluntarios</a:t>
            </a:r>
          </a:p>
        </p:txBody>
      </p:sp>
      <p:sp>
        <p:nvSpPr>
          <p:cNvPr id="9" name="CuadroTexto 8">
            <a:extLst>
              <a:ext uri="{FF2B5EF4-FFF2-40B4-BE49-F238E27FC236}">
                <a16:creationId xmlns:a16="http://schemas.microsoft.com/office/drawing/2014/main" id="{9E84AE5B-2D2D-4E2F-84E6-A530C14120D9}"/>
              </a:ext>
            </a:extLst>
          </p:cNvPr>
          <p:cNvSpPr txBox="1"/>
          <p:nvPr/>
        </p:nvSpPr>
        <p:spPr>
          <a:xfrm>
            <a:off x="9123482" y="3384538"/>
            <a:ext cx="1295284"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dirty="0"/>
              <a:t>Equipo de Desarrollo</a:t>
            </a:r>
          </a:p>
        </p:txBody>
      </p:sp>
    </p:spTree>
    <p:extLst>
      <p:ext uri="{BB962C8B-B14F-4D97-AF65-F5344CB8AC3E}">
        <p14:creationId xmlns:p14="http://schemas.microsoft.com/office/powerpoint/2010/main" val="1303012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04747C-CA01-4869-B9E9-20086456B06D}"/>
              </a:ext>
            </a:extLst>
          </p:cNvPr>
          <p:cNvSpPr>
            <a:spLocks noGrp="1"/>
          </p:cNvSpPr>
          <p:nvPr>
            <p:ph type="title"/>
          </p:nvPr>
        </p:nvSpPr>
        <p:spPr>
          <a:xfrm>
            <a:off x="313151" y="1059895"/>
            <a:ext cx="3424196" cy="4738211"/>
          </a:xfrm>
        </p:spPr>
        <p:txBody>
          <a:bodyPr anchor="ctr">
            <a:normAutofit/>
          </a:bodyPr>
          <a:lstStyle/>
          <a:p>
            <a:pPr algn="ctr"/>
            <a:r>
              <a:rPr lang="es-MX" sz="4400" dirty="0">
                <a:solidFill>
                  <a:srgbClr val="FFFFFF"/>
                </a:solidFill>
                <a:latin typeface="Century Gothic" panose="020B0502020202020204" pitchFamily="34" charset="0"/>
              </a:rPr>
              <a:t>Licitación de requisitos</a:t>
            </a:r>
          </a:p>
        </p:txBody>
      </p:sp>
      <p:sp>
        <p:nvSpPr>
          <p:cNvPr id="3" name="Marcador de contenido 2">
            <a:extLst>
              <a:ext uri="{FF2B5EF4-FFF2-40B4-BE49-F238E27FC236}">
                <a16:creationId xmlns:a16="http://schemas.microsoft.com/office/drawing/2014/main" id="{13E5229B-507D-416C-8086-75D582E939B5}"/>
              </a:ext>
            </a:extLst>
          </p:cNvPr>
          <p:cNvSpPr>
            <a:spLocks noGrp="1"/>
          </p:cNvSpPr>
          <p:nvPr>
            <p:ph idx="1"/>
          </p:nvPr>
        </p:nvSpPr>
        <p:spPr>
          <a:xfrm>
            <a:off x="4541681" y="1059896"/>
            <a:ext cx="6245233" cy="4738210"/>
          </a:xfrm>
        </p:spPr>
        <p:txBody>
          <a:bodyPr anchor="ctr">
            <a:normAutofit/>
          </a:bodyPr>
          <a:lstStyle/>
          <a:p>
            <a:r>
              <a:rPr lang="es-MX" sz="2000" b="1" dirty="0"/>
              <a:t>Encuesta:</a:t>
            </a:r>
          </a:p>
          <a:p>
            <a:r>
              <a:rPr lang="es-MX" sz="2000" dirty="0"/>
              <a:t>¿Tienes o haz tenido mascotas?</a:t>
            </a:r>
          </a:p>
          <a:p>
            <a:r>
              <a:rPr lang="es-MX" sz="2000" dirty="0"/>
              <a:t>¿Haz perdido alguna mascota?</a:t>
            </a:r>
          </a:p>
          <a:p>
            <a:r>
              <a:rPr lang="es-MX" sz="2000" dirty="0"/>
              <a:t>¿Haz recuperado tu mascota después de perderla?</a:t>
            </a:r>
          </a:p>
          <a:p>
            <a:r>
              <a:rPr lang="es-MX" sz="2000" dirty="0"/>
              <a:t>¿Que método utilizaste para buscarla?</a:t>
            </a:r>
          </a:p>
          <a:p>
            <a:r>
              <a:rPr lang="es-MX" sz="2000" dirty="0"/>
              <a:t>¿Haz encontrado una mascota perdida?</a:t>
            </a:r>
          </a:p>
          <a:p>
            <a:r>
              <a:rPr lang="es-MX" sz="2000" dirty="0"/>
              <a:t>¿La devolviste, llevaste a un refugio o la mantuviste?</a:t>
            </a:r>
          </a:p>
          <a:p>
            <a:r>
              <a:rPr lang="es-MX" sz="2000" dirty="0"/>
              <a:t>¿Conoces alguna aplicación para encontrar mascotas?</a:t>
            </a:r>
          </a:p>
          <a:p>
            <a:r>
              <a:rPr lang="es-MX" sz="2000" dirty="0"/>
              <a:t>¿Si hubiera tal aplicación como te gustaría que fuera?</a:t>
            </a:r>
          </a:p>
          <a:p>
            <a:endParaRPr lang="es-MX" sz="2000" b="1" dirty="0"/>
          </a:p>
        </p:txBody>
      </p:sp>
    </p:spTree>
    <p:extLst>
      <p:ext uri="{BB962C8B-B14F-4D97-AF65-F5344CB8AC3E}">
        <p14:creationId xmlns:p14="http://schemas.microsoft.com/office/powerpoint/2010/main" val="843511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4749DE9-AD58-4227-9B23-470173AD3D2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96000" y="1390905"/>
            <a:ext cx="11200000" cy="4076190"/>
          </a:xfrm>
          <a:prstGeom prst="rect">
            <a:avLst/>
          </a:prstGeom>
        </p:spPr>
      </p:pic>
    </p:spTree>
    <p:extLst>
      <p:ext uri="{BB962C8B-B14F-4D97-AF65-F5344CB8AC3E}">
        <p14:creationId xmlns:p14="http://schemas.microsoft.com/office/powerpoint/2010/main" val="588764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203830E-EA60-4918-9C46-C8C95125ABE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139"/>
          <a:stretch/>
        </p:blipFill>
        <p:spPr>
          <a:xfrm>
            <a:off x="515047" y="1478071"/>
            <a:ext cx="11161905" cy="3989024"/>
          </a:xfrm>
          <a:prstGeom prst="rect">
            <a:avLst/>
          </a:prstGeom>
        </p:spPr>
      </p:pic>
    </p:spTree>
    <p:extLst>
      <p:ext uri="{BB962C8B-B14F-4D97-AF65-F5344CB8AC3E}">
        <p14:creationId xmlns:p14="http://schemas.microsoft.com/office/powerpoint/2010/main" val="479281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F796B81-4609-4635-A829-0118C6C78F5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1637"/>
          <a:stretch/>
        </p:blipFill>
        <p:spPr>
          <a:xfrm>
            <a:off x="510286" y="1453019"/>
            <a:ext cx="11171428" cy="4018838"/>
          </a:xfrm>
          <a:prstGeom prst="rect">
            <a:avLst/>
          </a:prstGeom>
        </p:spPr>
      </p:pic>
    </p:spTree>
    <p:extLst>
      <p:ext uri="{BB962C8B-B14F-4D97-AF65-F5344CB8AC3E}">
        <p14:creationId xmlns:p14="http://schemas.microsoft.com/office/powerpoint/2010/main" val="3524798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4BCE250-8C37-435A-A45A-2551804C442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505525" y="1513164"/>
            <a:ext cx="5504762" cy="4038095"/>
          </a:xfrm>
          <a:prstGeom prst="rect">
            <a:avLst/>
          </a:prstGeom>
        </p:spPr>
      </p:pic>
      <p:pic>
        <p:nvPicPr>
          <p:cNvPr id="7" name="Imagen 6">
            <a:extLst>
              <a:ext uri="{FF2B5EF4-FFF2-40B4-BE49-F238E27FC236}">
                <a16:creationId xmlns:a16="http://schemas.microsoft.com/office/drawing/2014/main" id="{A63A4489-9A1D-491C-AF2D-83896DCF180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6181715" y="1513164"/>
            <a:ext cx="5419048" cy="4019048"/>
          </a:xfrm>
          <a:prstGeom prst="rect">
            <a:avLst/>
          </a:prstGeom>
        </p:spPr>
      </p:pic>
    </p:spTree>
    <p:extLst>
      <p:ext uri="{BB962C8B-B14F-4D97-AF65-F5344CB8AC3E}">
        <p14:creationId xmlns:p14="http://schemas.microsoft.com/office/powerpoint/2010/main" val="705808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otalTime>28</TotalTime>
  <Words>1265</Words>
  <Application>Microsoft Office PowerPoint</Application>
  <PresentationFormat>Panorámica</PresentationFormat>
  <Paragraphs>141</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Calibri Light</vt:lpstr>
      <vt:lpstr>Cambria</vt:lpstr>
      <vt:lpstr>Century Gothic</vt:lpstr>
      <vt:lpstr>HGMinchoB</vt:lpstr>
      <vt:lpstr>Times New Roman</vt:lpstr>
      <vt:lpstr>Metropolitano</vt:lpstr>
      <vt:lpstr>PetGO</vt:lpstr>
      <vt:lpstr>OBJETIVO</vt:lpstr>
      <vt:lpstr>Población Objetivo</vt:lpstr>
      <vt:lpstr>Stakeholders</vt:lpstr>
      <vt:lpstr>Licitación de requisitos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 de casos de uso</vt:lpstr>
      <vt:lpstr>Presentación de PowerPoint</vt:lpstr>
      <vt:lpstr>Presentación de PowerPoint</vt:lpstr>
      <vt:lpstr>Presentación de PowerPoint</vt:lpstr>
      <vt:lpstr>Presentación de PowerPoint</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PetGO</dc:title>
  <dc:creator>Michel Perez</dc:creator>
  <cp:lastModifiedBy>Nick</cp:lastModifiedBy>
  <cp:revision>11</cp:revision>
  <dcterms:created xsi:type="dcterms:W3CDTF">2018-10-01T05:07:04Z</dcterms:created>
  <dcterms:modified xsi:type="dcterms:W3CDTF">2018-10-01T09:46:01Z</dcterms:modified>
</cp:coreProperties>
</file>