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FF4"/>
    <a:srgbClr val="0064F7"/>
    <a:srgbClr val="F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30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677FF9-952A-CF48-B4C2-F25E9E44543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B851-E076-1149-A8B5-7F32C0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F6E-C3CF-CCA5-64C8-4F6BDAF0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7" y="312041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NORP : Structured Project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Real Time Systems (CS 6235)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228E9-A99C-5F72-0521-23B5DB0F15B9}"/>
              </a:ext>
            </a:extLst>
          </p:cNvPr>
          <p:cNvSpPr txBox="1"/>
          <p:nvPr/>
        </p:nvSpPr>
        <p:spPr>
          <a:xfrm>
            <a:off x="668217" y="2731477"/>
            <a:ext cx="4489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Namyata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Cheduri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ncheduri3@gatech.edu</a:t>
            </a:r>
          </a:p>
        </p:txBody>
      </p:sp>
    </p:spTree>
    <p:extLst>
      <p:ext uri="{BB962C8B-B14F-4D97-AF65-F5344CB8AC3E}">
        <p14:creationId xmlns:p14="http://schemas.microsoft.com/office/powerpoint/2010/main" val="13887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DEB102-E978-0CE6-F652-CC092C9EE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1406"/>
              </p:ext>
            </p:extLst>
          </p:nvPr>
        </p:nvGraphicFramePr>
        <p:xfrm>
          <a:off x="1383324" y="996461"/>
          <a:ext cx="8112368" cy="4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PUBLICATION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/publication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view_publication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/publication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update_publication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/publication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create_publication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/publication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id</a:t>
                      </a:r>
                      <a:r>
                        <a:rPr lang="en-US" b="1" dirty="0">
                          <a:sym typeface="Wingdings" pitchFamily="2" charset="2"/>
                        </a:rPr>
                        <a:t>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delete_publication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5F5B0-D012-66ED-DAC1-0F0DFFD2E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96744"/>
              </p:ext>
            </p:extLst>
          </p:nvPr>
        </p:nvGraphicFramePr>
        <p:xfrm>
          <a:off x="1383324" y="996461"/>
          <a:ext cx="8112368" cy="419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PEOPLE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perople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view_people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perople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person record given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update_people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perople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person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create_people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perople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id</a:t>
                      </a:r>
                      <a:r>
                        <a:rPr lang="en-US" b="1" dirty="0">
                          <a:sym typeface="Wingdings" pitchFamily="2" charset="2"/>
                        </a:rPr>
                        <a:t>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delete_people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C08EBE9-A99B-1708-6BBF-23D72C2F2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479" y="643467"/>
            <a:ext cx="781904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0C4F1-48D2-BB8D-704A-B54B61C7301C}"/>
              </a:ext>
            </a:extLst>
          </p:cNvPr>
          <p:cNvSpPr txBox="1"/>
          <p:nvPr/>
        </p:nvSpPr>
        <p:spPr>
          <a:xfrm>
            <a:off x="8607445" y="5344067"/>
            <a:ext cx="282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C872-C8A9-4291-A8E3-1C5ED08065B4}"/>
              </a:ext>
            </a:extLst>
          </p:cNvPr>
          <p:cNvSpPr txBox="1"/>
          <p:nvPr/>
        </p:nvSpPr>
        <p:spPr>
          <a:xfrm>
            <a:off x="1762370" y="30861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0E719-373E-3951-199F-20A0B119E212}"/>
              </a:ext>
            </a:extLst>
          </p:cNvPr>
          <p:cNvSpPr txBox="1"/>
          <p:nvPr/>
        </p:nvSpPr>
        <p:spPr>
          <a:xfrm>
            <a:off x="4632871" y="5845201"/>
            <a:ext cx="15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F7FD7-0192-CCE6-4E5F-EB8CDBFE2A4D}"/>
              </a:ext>
            </a:extLst>
          </p:cNvPr>
          <p:cNvSpPr txBox="1"/>
          <p:nvPr/>
        </p:nvSpPr>
        <p:spPr>
          <a:xfrm>
            <a:off x="9102745" y="3455432"/>
            <a:ext cx="1048491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8759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17EC-4CF6-81C9-3618-ACF1EBA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CFD3-FF63-5C01-B826-D9E29696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for RBAC</a:t>
            </a:r>
          </a:p>
          <a:p>
            <a:r>
              <a:rPr lang="en-US" dirty="0"/>
              <a:t>Automatic provisioning of permissions for a newly added resource.</a:t>
            </a:r>
          </a:p>
          <a:p>
            <a:r>
              <a:rPr lang="en-US" dirty="0"/>
              <a:t>Complex interactions among the RBAC endpoints</a:t>
            </a:r>
          </a:p>
          <a:p>
            <a:r>
              <a:rPr lang="en-US" dirty="0"/>
              <a:t>Unit Tests and Workflow tests to ensure sanity.</a:t>
            </a:r>
          </a:p>
          <a:p>
            <a:r>
              <a:rPr lang="en-US" dirty="0"/>
              <a:t>Graph Databases </a:t>
            </a:r>
          </a:p>
        </p:txBody>
      </p:sp>
    </p:spTree>
    <p:extLst>
      <p:ext uri="{BB962C8B-B14F-4D97-AF65-F5344CB8AC3E}">
        <p14:creationId xmlns:p14="http://schemas.microsoft.com/office/powerpoint/2010/main" val="88906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3B2-3545-9243-CDEB-C6EF8DC7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3" y="272873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750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3ACD-5641-23E6-4E5D-C536C0E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Features Introduced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EF29-9370-6EC3-86C8-5BF74B20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Role Based Access Control on APIs</a:t>
            </a:r>
          </a:p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Password Encryption</a:t>
            </a:r>
          </a:p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API endpoints on roles and permissions</a:t>
            </a:r>
          </a:p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Database Schemas and Tables</a:t>
            </a:r>
          </a:p>
        </p:txBody>
      </p:sp>
    </p:spTree>
    <p:extLst>
      <p:ext uri="{BB962C8B-B14F-4D97-AF65-F5344CB8AC3E}">
        <p14:creationId xmlns:p14="http://schemas.microsoft.com/office/powerpoint/2010/main" val="11688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659-6289-D51D-D644-5F068ED6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NORP Architecture and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56B0-EC80-297F-96BA-FDAD29B7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 </a:t>
            </a:r>
            <a:r>
              <a:rPr lang="en-US" dirty="0" err="1"/>
              <a:t>NextJS</a:t>
            </a:r>
            <a:r>
              <a:rPr lang="en-US" dirty="0"/>
              <a:t>, React</a:t>
            </a:r>
          </a:p>
          <a:p>
            <a:r>
              <a:rPr lang="en-US" dirty="0"/>
              <a:t>Backend: Express and MySQL</a:t>
            </a:r>
          </a:p>
        </p:txBody>
      </p:sp>
    </p:spTree>
    <p:extLst>
      <p:ext uri="{BB962C8B-B14F-4D97-AF65-F5344CB8AC3E}">
        <p14:creationId xmlns:p14="http://schemas.microsoft.com/office/powerpoint/2010/main" val="23104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3AC9E7-8C24-0935-6BBD-E6BE4439E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9602"/>
              </p:ext>
            </p:extLst>
          </p:nvPr>
        </p:nvGraphicFramePr>
        <p:xfrm>
          <a:off x="179755" y="750277"/>
          <a:ext cx="3055814" cy="512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05">
                  <a:extLst>
                    <a:ext uri="{9D8B030D-6E8A-4147-A177-3AD203B41FA5}">
                      <a16:colId xmlns:a16="http://schemas.microsoft.com/office/drawing/2014/main" val="3823845970"/>
                    </a:ext>
                  </a:extLst>
                </a:gridCol>
                <a:gridCol w="2006309">
                  <a:extLst>
                    <a:ext uri="{9D8B030D-6E8A-4147-A177-3AD203B41FA5}">
                      <a16:colId xmlns:a16="http://schemas.microsoft.com/office/drawing/2014/main" val="3894806965"/>
                    </a:ext>
                  </a:extLst>
                </a:gridCol>
              </a:tblGrid>
              <a:tr h="366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31114"/>
                  </a:ext>
                </a:extLst>
              </a:tr>
              <a:tr h="220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67230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44653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61331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78085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created_by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91881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67708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last_login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1325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06040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is_active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37287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is_staff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8231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78527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is_superuser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52916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date_joined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4721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335311-A53F-3C0D-70BB-C01BAB92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22972"/>
              </p:ext>
            </p:extLst>
          </p:nvPr>
        </p:nvGraphicFramePr>
        <p:xfrm>
          <a:off x="5210503" y="117231"/>
          <a:ext cx="2808081" cy="221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28">
                  <a:extLst>
                    <a:ext uri="{9D8B030D-6E8A-4147-A177-3AD203B41FA5}">
                      <a16:colId xmlns:a16="http://schemas.microsoft.com/office/drawing/2014/main" val="2964050748"/>
                    </a:ext>
                  </a:extLst>
                </a:gridCol>
                <a:gridCol w="1966553">
                  <a:extLst>
                    <a:ext uri="{9D8B030D-6E8A-4147-A177-3AD203B41FA5}">
                      <a16:colId xmlns:a16="http://schemas.microsoft.com/office/drawing/2014/main" val="1301254257"/>
                    </a:ext>
                  </a:extLst>
                </a:gridCol>
              </a:tblGrid>
              <a:tr h="428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(ROLE)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31378"/>
                  </a:ext>
                </a:extLst>
              </a:tr>
              <a:tr h="5717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role_name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98541"/>
                  </a:ext>
                </a:extLst>
              </a:tr>
              <a:tr h="5717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created_by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0586"/>
                  </a:ext>
                </a:extLst>
              </a:tr>
              <a:tr h="63968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role_description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5747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30689-2378-3FA4-D7D6-011A0CB14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65627"/>
              </p:ext>
            </p:extLst>
          </p:nvPr>
        </p:nvGraphicFramePr>
        <p:xfrm>
          <a:off x="9249674" y="1315643"/>
          <a:ext cx="2897150" cy="290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77">
                  <a:extLst>
                    <a:ext uri="{9D8B030D-6E8A-4147-A177-3AD203B41FA5}">
                      <a16:colId xmlns:a16="http://schemas.microsoft.com/office/drawing/2014/main" val="2013931034"/>
                    </a:ext>
                  </a:extLst>
                </a:gridCol>
                <a:gridCol w="2350073">
                  <a:extLst>
                    <a:ext uri="{9D8B030D-6E8A-4147-A177-3AD203B41FA5}">
                      <a16:colId xmlns:a16="http://schemas.microsoft.com/office/drawing/2014/main" val="3812693720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Id(PERMISSION)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5063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permission_name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02155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permission_description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542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created_by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95019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Permission_on_resource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68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1A659B-B849-3D77-31DC-6E992BB0C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42531"/>
              </p:ext>
            </p:extLst>
          </p:nvPr>
        </p:nvGraphicFramePr>
        <p:xfrm>
          <a:off x="3922859" y="5358026"/>
          <a:ext cx="3882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047">
                  <a:extLst>
                    <a:ext uri="{9D8B030D-6E8A-4147-A177-3AD203B41FA5}">
                      <a16:colId xmlns:a16="http://schemas.microsoft.com/office/drawing/2014/main" val="2899727115"/>
                    </a:ext>
                  </a:extLst>
                </a:gridCol>
                <a:gridCol w="2590961">
                  <a:extLst>
                    <a:ext uri="{9D8B030D-6E8A-4147-A177-3AD203B41FA5}">
                      <a16:colId xmlns:a16="http://schemas.microsoft.com/office/drawing/2014/main" val="330502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(</a:t>
                      </a:r>
                      <a:r>
                        <a:rPr lang="en-US" dirty="0" err="1"/>
                        <a:t>RolePermission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3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Permission_id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79571"/>
                  </a:ext>
                </a:extLst>
              </a:tr>
            </a:tbl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47BAA143-4D71-2816-1A70-48460E37C887}"/>
              </a:ext>
            </a:extLst>
          </p:cNvPr>
          <p:cNvSpPr/>
          <p:nvPr/>
        </p:nvSpPr>
        <p:spPr>
          <a:xfrm rot="20539015">
            <a:off x="3258831" y="637432"/>
            <a:ext cx="1928409" cy="299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5E6B64-AF50-19A2-6939-76E303995BC8}"/>
              </a:ext>
            </a:extLst>
          </p:cNvPr>
          <p:cNvSpPr/>
          <p:nvPr/>
        </p:nvSpPr>
        <p:spPr>
          <a:xfrm rot="2121470" flipV="1">
            <a:off x="7932310" y="737548"/>
            <a:ext cx="1437429" cy="3251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F0BB284-734E-B2CF-BEBC-A1764BE5C133}"/>
              </a:ext>
            </a:extLst>
          </p:cNvPr>
          <p:cNvSpPr/>
          <p:nvPr/>
        </p:nvSpPr>
        <p:spPr>
          <a:xfrm rot="11325426">
            <a:off x="8032484" y="1972252"/>
            <a:ext cx="1224027" cy="3277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43CC1C9-0330-F163-0AD3-3D5BF431504C}"/>
              </a:ext>
            </a:extLst>
          </p:cNvPr>
          <p:cNvSpPr/>
          <p:nvPr/>
        </p:nvSpPr>
        <p:spPr>
          <a:xfrm rot="16200000">
            <a:off x="5115899" y="3661663"/>
            <a:ext cx="2782463" cy="3277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770CCEE-60EA-CB34-C06F-B7B4DEC3E3C1}"/>
              </a:ext>
            </a:extLst>
          </p:cNvPr>
          <p:cNvSpPr/>
          <p:nvPr/>
        </p:nvSpPr>
        <p:spPr>
          <a:xfrm rot="19742358">
            <a:off x="7735329" y="4866541"/>
            <a:ext cx="2666213" cy="3475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BC140-4F13-DC79-E686-1DCA63715D7F}"/>
              </a:ext>
            </a:extLst>
          </p:cNvPr>
          <p:cNvSpPr txBox="1"/>
          <p:nvPr/>
        </p:nvSpPr>
        <p:spPr>
          <a:xfrm rot="20575718">
            <a:off x="3249453" y="319486"/>
            <a:ext cx="140204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belongsTo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B0B2CA8-01E9-1375-57CD-C8775046DD63}"/>
              </a:ext>
            </a:extLst>
          </p:cNvPr>
          <p:cNvSpPr/>
          <p:nvPr/>
        </p:nvSpPr>
        <p:spPr>
          <a:xfrm rot="9722307">
            <a:off x="3271237" y="1955883"/>
            <a:ext cx="1928409" cy="299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43505-61DA-6FB6-C03A-D2669BEDC118}"/>
              </a:ext>
            </a:extLst>
          </p:cNvPr>
          <p:cNvSpPr txBox="1"/>
          <p:nvPr/>
        </p:nvSpPr>
        <p:spPr>
          <a:xfrm rot="20575718">
            <a:off x="3386010" y="1660182"/>
            <a:ext cx="140204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hasMany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4C3AD-D043-40F3-2C15-5BE2CAC5BDE8}"/>
              </a:ext>
            </a:extLst>
          </p:cNvPr>
          <p:cNvSpPr txBox="1"/>
          <p:nvPr/>
        </p:nvSpPr>
        <p:spPr>
          <a:xfrm rot="16200000">
            <a:off x="5317492" y="3779138"/>
            <a:ext cx="159677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980F8-E5BA-DD7C-1EAE-2B15FEED18A4}"/>
              </a:ext>
            </a:extLst>
          </p:cNvPr>
          <p:cNvSpPr txBox="1"/>
          <p:nvPr/>
        </p:nvSpPr>
        <p:spPr>
          <a:xfrm rot="832425">
            <a:off x="7639295" y="2578215"/>
            <a:ext cx="159677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belongsToMany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DEACE-6EF1-83AF-FD1B-2803CACC6A1D}"/>
              </a:ext>
            </a:extLst>
          </p:cNvPr>
          <p:cNvSpPr txBox="1"/>
          <p:nvPr/>
        </p:nvSpPr>
        <p:spPr>
          <a:xfrm rot="1943034">
            <a:off x="8081450" y="556074"/>
            <a:ext cx="159677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belongsToMany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3D98-33EF-D5C3-6B91-BD0A8CA3D772}"/>
              </a:ext>
            </a:extLst>
          </p:cNvPr>
          <p:cNvSpPr txBox="1"/>
          <p:nvPr/>
        </p:nvSpPr>
        <p:spPr>
          <a:xfrm rot="19687741">
            <a:off x="7875011" y="4619156"/>
            <a:ext cx="159677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36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9E3F-5AF9-02A5-18BA-2DC5BC94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7" y="304800"/>
            <a:ext cx="9143999" cy="105507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API resources, Endpoints and Permissions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D6BAFD-497C-1E99-3FBC-DA39A7B1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5269"/>
              </p:ext>
            </p:extLst>
          </p:nvPr>
        </p:nvGraphicFramePr>
        <p:xfrm>
          <a:off x="1688124" y="1957753"/>
          <a:ext cx="8112368" cy="456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ROLE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/role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roles</a:t>
                      </a:r>
                    </a:p>
                    <a:p>
                      <a:pPr algn="ctr"/>
                      <a:r>
                        <a:rPr lang="en-US" b="1" dirty="0"/>
                        <a:t>/role/:id </a:t>
                      </a:r>
                      <a:r>
                        <a:rPr lang="en-US" b="1" dirty="0">
                          <a:sym typeface="Wingdings" pitchFamily="2" charset="2"/>
                        </a:rPr>
                        <a:t> Get role by </a:t>
                      </a:r>
                      <a:r>
                        <a:rPr lang="en-US" b="1" dirty="0" err="1">
                          <a:sym typeface="Wingdings" pitchFamily="2" charset="2"/>
                        </a:rPr>
                        <a:t>role_id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view_role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/role 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role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update_role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/role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role</a:t>
                      </a:r>
                    </a:p>
                    <a:p>
                      <a:pPr algn="ctr"/>
                      <a:r>
                        <a:rPr lang="en-US" b="1" dirty="0">
                          <a:sym typeface="Wingdings" pitchFamily="2" charset="2"/>
                        </a:rPr>
                        <a:t>/</a:t>
                      </a:r>
                      <a:r>
                        <a:rPr lang="en-US" b="1" dirty="0" err="1">
                          <a:sym typeface="Wingdings" pitchFamily="2" charset="2"/>
                        </a:rPr>
                        <a:t>role:id</a:t>
                      </a:r>
                      <a:r>
                        <a:rPr lang="en-US" b="1" dirty="0">
                          <a:sym typeface="Wingdings" pitchFamily="2" charset="2"/>
                        </a:rPr>
                        <a:t>  Add a permission to role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create_role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update_role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/role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role id 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delete_role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69C8EA-CBD5-CBCE-75D2-A8538880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00002"/>
              </p:ext>
            </p:extLst>
          </p:nvPr>
        </p:nvGraphicFramePr>
        <p:xfrm>
          <a:off x="1383324" y="996461"/>
          <a:ext cx="8112368" cy="419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PERMISSION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/permission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view_permission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/permission 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update_permission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/permission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create_permission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/permission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permission</a:t>
                      </a:r>
                      <a:r>
                        <a:rPr lang="en-US" b="1" dirty="0">
                          <a:sym typeface="Wingdings" pitchFamily="2" charset="2"/>
                        </a:rPr>
                        <a:t> id 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delete_permission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F3E8E-89E6-812C-6CD7-E7895F9C6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3927"/>
              </p:ext>
            </p:extLst>
          </p:nvPr>
        </p:nvGraphicFramePr>
        <p:xfrm>
          <a:off x="1383324" y="1025037"/>
          <a:ext cx="8112368" cy="4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USER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/user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user by username in the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/user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/user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/user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user</a:t>
                      </a:r>
                      <a:r>
                        <a:rPr lang="en-US" b="1" dirty="0">
                          <a:sym typeface="Wingdings" pitchFamily="2" charset="2"/>
                        </a:rPr>
                        <a:t> name 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55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B279155-AE3F-060B-9359-D720C1FF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4076"/>
              </p:ext>
            </p:extLst>
          </p:nvPr>
        </p:nvGraphicFramePr>
        <p:xfrm>
          <a:off x="1383324" y="996461"/>
          <a:ext cx="8112368" cy="4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GRAPH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/graph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view_graph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/graph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update_graph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/graph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create_graph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/graph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id</a:t>
                      </a:r>
                      <a:r>
                        <a:rPr lang="en-US" b="1" dirty="0">
                          <a:sym typeface="Wingdings" pitchFamily="2" charset="2"/>
                        </a:rPr>
                        <a:t>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delete_graph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026EAD0-4B1C-FA03-41E7-379D084C5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48153"/>
              </p:ext>
            </p:extLst>
          </p:nvPr>
        </p:nvGraphicFramePr>
        <p:xfrm>
          <a:off x="1383324" y="996461"/>
          <a:ext cx="8112368" cy="4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64">
                  <a:extLst>
                    <a:ext uri="{9D8B030D-6E8A-4147-A177-3AD203B41FA5}">
                      <a16:colId xmlns:a16="http://schemas.microsoft.com/office/drawing/2014/main" val="1706624863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3848735071"/>
                    </a:ext>
                  </a:extLst>
                </a:gridCol>
                <a:gridCol w="2919252">
                  <a:extLst>
                    <a:ext uri="{9D8B030D-6E8A-4147-A177-3AD203B41FA5}">
                      <a16:colId xmlns:a16="http://schemas.microsoft.com/office/drawing/2014/main" val="2983725905"/>
                    </a:ext>
                  </a:extLst>
                </a:gridCol>
              </a:tblGrid>
              <a:tr h="820615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RESOURCE NAME:</a:t>
                      </a:r>
                      <a:r>
                        <a:rPr lang="en-US" dirty="0">
                          <a:sym typeface="Wingdings" pitchFamily="2" charset="2"/>
                        </a:rPr>
                        <a:t> VIDEO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9882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/video </a:t>
                      </a:r>
                      <a:r>
                        <a:rPr lang="en-US" b="1" dirty="0">
                          <a:sym typeface="Wingdings" pitchFamily="2" charset="2"/>
                        </a:rPr>
                        <a:t></a:t>
                      </a:r>
                      <a:r>
                        <a:rPr lang="en-US" b="1" dirty="0"/>
                        <a:t> get all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view_video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56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/video</a:t>
                      </a:r>
                      <a:r>
                        <a:rPr lang="en-US" b="1" dirty="0">
                          <a:sym typeface="Wingdings" pitchFamily="2" charset="2"/>
                        </a:rPr>
                        <a:t> updates and existing </a:t>
                      </a:r>
                      <a:r>
                        <a:rPr lang="en-US" b="1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update_video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86785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/video </a:t>
                      </a:r>
                      <a:r>
                        <a:rPr lang="en-US" b="1" dirty="0">
                          <a:sym typeface="Wingdings" pitchFamily="2" charset="2"/>
                        </a:rPr>
                        <a:t> creates a new </a:t>
                      </a:r>
                      <a:r>
                        <a:rPr lang="en-US" b="1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create_video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08250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/video </a:t>
                      </a:r>
                      <a:r>
                        <a:rPr lang="en-US" b="1" dirty="0">
                          <a:sym typeface="Wingdings" pitchFamily="2" charset="2"/>
                        </a:rPr>
                        <a:t> Deleted the given </a:t>
                      </a:r>
                      <a:r>
                        <a:rPr lang="en-US" b="1" dirty="0"/>
                        <a:t>id</a:t>
                      </a:r>
                      <a:r>
                        <a:rPr lang="en-US" b="1" dirty="0">
                          <a:sym typeface="Wingdings" pitchFamily="2" charset="2"/>
                        </a:rPr>
                        <a:t>(body)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delete_video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7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{376E7486-3EFC-D040-A8C4-634513144FD4}tf10001062</Template>
  <TotalTime>421</TotalTime>
  <Words>575</Words>
  <Application>Microsoft Macintosh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NORP : Structured Project Real Time Systems (CS 6235) </vt:lpstr>
      <vt:lpstr>Features Introduced</vt:lpstr>
      <vt:lpstr>NORP Architecture and Tech Stack</vt:lpstr>
      <vt:lpstr>PowerPoint Presentation</vt:lpstr>
      <vt:lpstr>API resources, Endpoints and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Cheduri, Namyata</dc:creator>
  <cp:lastModifiedBy>Cheduri, Namyata</cp:lastModifiedBy>
  <cp:revision>10</cp:revision>
  <dcterms:created xsi:type="dcterms:W3CDTF">2022-12-03T09:28:11Z</dcterms:created>
  <dcterms:modified xsi:type="dcterms:W3CDTF">2022-12-03T16:41:40Z</dcterms:modified>
</cp:coreProperties>
</file>