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Comfortaa Medium"/>
      <p:regular r:id="rId24"/>
      <p:bold r:id="rId25"/>
    </p:embeddedFont>
    <p:embeddedFont>
      <p:font typeface="Comforta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ComfortaaMedium-regular.fntdata"/><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Comfortaa-regular.fntdata"/><Relationship Id="rId25" Type="http://schemas.openxmlformats.org/officeDocument/2006/relationships/font" Target="fonts/ComfortaaMedium-bold.fntdata"/><Relationship Id="rId27" Type="http://schemas.openxmlformats.org/officeDocument/2006/relationships/font" Target="fonts/Comfortaa-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6155ebf82_1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6155ebf82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6155ebf82_1_3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26155ebf82_1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utilized regular expression to search and locate text strings about ‘year of experience required’ within the JD column.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b5c6f46e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b5c6f46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Likewise, RE method is used to extract degree requirement.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6155ebf82_1_4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6155ebf82_1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26155ebf82_1_4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26155ebf82_1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6155ebf82_1_4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26155ebf82_1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6155ebf82_1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26155ebf82_1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26155ebf82_1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26155ebf82_1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6155ebf82_1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6155ebf82_1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6155ebf82_1_2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26155ebf82_1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6155ebf82_1_3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6155ebf82_1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about our dataset:</a:t>
            </a:r>
            <a:endParaRPr/>
          </a:p>
          <a:p>
            <a:pPr indent="0" lvl="0" marL="0" rtl="0" algn="l">
              <a:spcBef>
                <a:spcPts val="0"/>
              </a:spcBef>
              <a:spcAft>
                <a:spcPts val="0"/>
              </a:spcAft>
              <a:buNone/>
            </a:pPr>
            <a:r>
              <a:rPr lang="en"/>
              <a:t>Our data is from glassdoor.</a:t>
            </a:r>
            <a:endParaRPr/>
          </a:p>
          <a:p>
            <a:pPr indent="0" lvl="0" marL="0" rtl="0" algn="l">
              <a:spcBef>
                <a:spcPts val="0"/>
              </a:spcBef>
              <a:spcAft>
                <a:spcPts val="0"/>
              </a:spcAft>
              <a:buNone/>
            </a:pPr>
            <a:r>
              <a:rPr lang="en"/>
              <a:t>Our data contains more than 15,000 job listings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6155ebf82_1_3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6155ebf82_1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 </a:t>
            </a:r>
            <a:r>
              <a:rPr lang="en"/>
              <a:t>divided</a:t>
            </a:r>
            <a:r>
              <a:rPr lang="en"/>
              <a:t> our system into nine steps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61af8a240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61af8a24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For data pre-processing, we created a correlation matrix to drop irrelative features</a:t>
            </a:r>
            <a:endParaRPr/>
          </a:p>
          <a:p>
            <a:pPr indent="0" lvl="0" marL="0" rtl="0" algn="l">
              <a:spcBef>
                <a:spcPts val="0"/>
              </a:spcBef>
              <a:spcAft>
                <a:spcPts val="0"/>
              </a:spcAft>
              <a:buClr>
                <a:schemeClr val="dk1"/>
              </a:buClr>
              <a:buSzPts val="1100"/>
              <a:buFont typeface="Arial"/>
              <a:buNone/>
            </a:pPr>
            <a:r>
              <a:rPr lang="en"/>
              <a:t>We aggregated the job titles using text extraction and used outlier </a:t>
            </a:r>
            <a:r>
              <a:rPr lang="en"/>
              <a:t>formula</a:t>
            </a:r>
            <a:r>
              <a:rPr lang="en"/>
              <a:t> to identify outliers and eliminate them.</a:t>
            </a:r>
            <a:endParaRPr/>
          </a:p>
          <a:p>
            <a:pPr indent="0" lvl="0" marL="0" rtl="0" algn="l">
              <a:spcBef>
                <a:spcPts val="0"/>
              </a:spcBef>
              <a:spcAft>
                <a:spcPts val="0"/>
              </a:spcAft>
              <a:buClr>
                <a:schemeClr val="dk1"/>
              </a:buClr>
              <a:buSzPts val="1100"/>
              <a:buFont typeface="Arial"/>
              <a:buNone/>
            </a:pPr>
            <a:r>
              <a:rPr lang="en"/>
              <a:t>We processed the address information into city and state.</a:t>
            </a:r>
            <a:endParaRPr/>
          </a:p>
          <a:p>
            <a:pPr indent="0" lvl="0" marL="0" rtl="0" algn="l">
              <a:spcBef>
                <a:spcPts val="0"/>
              </a:spcBef>
              <a:spcAft>
                <a:spcPts val="0"/>
              </a:spcAft>
              <a:buClr>
                <a:schemeClr val="dk1"/>
              </a:buClr>
              <a:buSzPts val="1100"/>
              <a:buFont typeface="Arial"/>
              <a:buNone/>
            </a:pPr>
            <a:r>
              <a:rPr lang="en"/>
              <a:t>We divide the salary estimates into three levels of income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For data pre-processing, this project used correlation matrix to drop irrelative features. This </a:t>
            </a:r>
            <a:r>
              <a:rPr lang="en"/>
              <a:t>figure</a:t>
            </a:r>
            <a:r>
              <a:rPr lang="en"/>
              <a:t> is a numerical features correlation matrix. For nominal features, this project assign different numbers with it to draw nominal features correlation matrix and find out the irrelative features, for example, Headquarters and Industry.</a:t>
            </a:r>
            <a:endParaRPr/>
          </a:p>
          <a:p>
            <a:pPr indent="0" lvl="0" marL="0" rtl="0" algn="l">
              <a:spcBef>
                <a:spcPts val="0"/>
              </a:spcBef>
              <a:spcAft>
                <a:spcPts val="0"/>
              </a:spcAft>
              <a:buNone/>
            </a:pPr>
            <a:r>
              <a:rPr lang="en"/>
              <a:t>关于feature Location，因为这个feature里面含有city和state两个信息，所以这个项目需要split Location into Location_city and Location_state.</a:t>
            </a:r>
            <a:endParaRPr/>
          </a:p>
          <a:p>
            <a:pPr indent="0" lvl="0" marL="0" rtl="0" algn="l">
              <a:spcBef>
                <a:spcPts val="0"/>
              </a:spcBef>
              <a:spcAft>
                <a:spcPts val="0"/>
              </a:spcAft>
              <a:buNone/>
            </a:pPr>
            <a:r>
              <a:rPr lang="en"/>
              <a:t>因为整合之后的4个职业的薪资范围差异较大，如果直接将整合的薪资当做base直接用公式去除outliers，出来的结果就没有针对性。所以在这个项目中，先需要对职业进行划分，再对各个职业的薪资范围设置3个区间，例如高预测工资，低预测工资和平均预测工资，然后用4个不同的职业的3个薪资范围区间画出对应的12个箱型图，之后再</a:t>
            </a:r>
            <a:r>
              <a:rPr lang="en">
                <a:solidFill>
                  <a:schemeClr val="dk1"/>
                </a:solidFill>
              </a:rPr>
              <a:t>used outlier formula to identify outliers and eliminate them。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6155ebf82_1_3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26155ebf82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在这</a:t>
            </a:r>
            <a:r>
              <a:rPr lang="en">
                <a:solidFill>
                  <a:schemeClr val="dk1"/>
                </a:solidFill>
              </a:rPr>
              <a:t>两个图中，第一个是top10average salary 的states，其中CA OR NY这三个states的average salary最高，分析后可以发现10个state中有7个state是沿海state。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第二张图是top 10 MIN &amp; MAX的 salary的states。这张图是以top 10 MIN salary为基底做的，其中MAX salary match了8个state，换句话说就是这8个state同时上榜了MIN &amp; MAX salary，其中的黑线就代表了他们的MIN &amp; MAX的salary区间。彩色的柱状图代表了他们的平均值。从这张图中可以分析出，CA的min和max salary都是最高的，NY的黑线长度比其他州的小，这就说明NY的salary分布会更加集中相对其他州而言。</a:t>
            </a:r>
            <a:endParaRPr/>
          </a:p>
          <a:p>
            <a:pPr indent="0" lvl="0" marL="0" rtl="0" algn="l">
              <a:spcBef>
                <a:spcPts val="0"/>
              </a:spcBef>
              <a:spcAft>
                <a:spcPts val="0"/>
              </a:spcAft>
              <a:buClr>
                <a:schemeClr val="dk1"/>
              </a:buClr>
              <a:buSzPts val="1100"/>
              <a:buFont typeface="Arial"/>
              <a:buNone/>
            </a:pPr>
            <a:r>
              <a:rPr lang="en"/>
              <a:t>We created two graphs depicting the top ten average wage states, with California, Oregon, and New York having the highest average salaries. We found ten states in all, with seven of them being coastal states.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top 10 MIN &amp; MAX salary states are shown in the second graph. The black line shows their MIN &amp; MAX salary interval. in other words, these 8 states are on both the MIN &amp; MAX salary top list.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this graph, we can see that California has the greatest minimum and maximum salaries, while New York's black line length is shorter than the other states, indicating that New York's income distribution will be more concentrated than the other states.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6155ebf82_1_3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6155ebf82_1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在这个项目对不同的job titles的salary分布进行了更深层次的分析，以NY为例子，利用violin plot将NY的4个job titles的salary分布画出来。</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橙黄色是datascientist，由它的分布可以看出它的工资range是很大的，并且它的分布很均匀，它没有一个明显的众数。</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DataEngineer的平均工资排名是第二名，通过它的形状我们可以看出它的大部分salary 分布和data scientist有高度重合。</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DataAnalyst和BusinessAnalyst的形状相似，且平均工资也靠近，它们的平均工资也是4个jobs里面最少的两个。</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总结来说，可以发现4个job titles的salary分布非常不一样，具有显著的区别。</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were particularly interested in the income distribution of various job titles, so we picked New York as an example and used the violin plot to depict the salary distribution of four job titles.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orange color represents datascientist, we can see that its salary range is wide, and distribution is fairly even, with no clear mode.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average income of DataEngineer is ranked second, and most of its salary distribution overlaps with data scientist’s.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average incomes for DataAnalyst and BusinessAnalyst are identical, and their average compensation is likewise the lowest of the four jobs.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can find that the salary distributions of the 4 job titles have significant differences.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6155ebf82_1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6155ebf82_1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text extraction section, we focused on the JD column of the data, gaining insights on the requirements of skills, year of experience and degree.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extract skills, we used Bag-of-words approach tokenizing the text of job descriptions of entire dataset</a:t>
            </a:r>
            <a:endParaRPr/>
          </a:p>
          <a:p>
            <a:pPr indent="0" lvl="0" marL="0" rtl="0" algn="l">
              <a:spcBef>
                <a:spcPts val="0"/>
              </a:spcBef>
              <a:spcAft>
                <a:spcPts val="0"/>
              </a:spcAft>
              <a:buClr>
                <a:schemeClr val="dk1"/>
              </a:buClr>
              <a:buSzPts val="1100"/>
              <a:buFont typeface="Arial"/>
              <a:buNone/>
            </a:pPr>
            <a:r>
              <a:rPr lang="en"/>
              <a:t>Based on the observation of tokens frequency and domain knowledge,  we  identified  and extract top 30+ skills   </a:t>
            </a:r>
            <a:endParaRPr/>
          </a:p>
          <a:p>
            <a:pPr indent="0" lvl="0" marL="0" rtl="0" algn="l">
              <a:spcBef>
                <a:spcPts val="0"/>
              </a:spcBef>
              <a:spcAft>
                <a:spcPts val="0"/>
              </a:spcAft>
              <a:buClr>
                <a:schemeClr val="dk1"/>
              </a:buClr>
              <a:buSzPts val="1100"/>
              <a:buFont typeface="Arial"/>
              <a:buNone/>
            </a:pPr>
            <a:r>
              <a:rPr lang="en"/>
              <a:t>Generate frequency of top 10 skills for 4 job titles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heat map shows that SQL, Python and R are the top skills in demand. </a:t>
            </a:r>
            <a:endParaRPr/>
          </a:p>
          <a:p>
            <a:pPr indent="0" lvl="0" marL="0" rtl="0" algn="l">
              <a:spcBef>
                <a:spcPts val="0"/>
              </a:spcBef>
              <a:spcAft>
                <a:spcPts val="0"/>
              </a:spcAft>
              <a:buClr>
                <a:schemeClr val="dk1"/>
              </a:buClr>
              <a:buSzPts val="1100"/>
              <a:buFont typeface="Arial"/>
              <a:buNone/>
            </a:pPr>
            <a:r>
              <a:rPr lang="en"/>
              <a:t>Cloud computing skills like AWS also add value for candidates.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jp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56" name="Shape 56"/>
        <p:cNvGrpSpPr/>
        <p:nvPr/>
      </p:nvGrpSpPr>
      <p:grpSpPr>
        <a:xfrm>
          <a:off x="0" y="0"/>
          <a:ext cx="0" cy="0"/>
          <a:chOff x="0" y="0"/>
          <a:chExt cx="0" cy="0"/>
        </a:xfrm>
      </p:grpSpPr>
      <p:sp>
        <p:nvSpPr>
          <p:cNvPr id="57" name="Google Shape;57;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8" name="Google Shape;58;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9" name="Google Shape;59;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Primary Fordham University wordmark" id="60" name="Google Shape;60;p14"/>
          <p:cNvPicPr preferRelativeResize="0"/>
          <p:nvPr/>
        </p:nvPicPr>
        <p:blipFill rotWithShape="1">
          <a:blip r:embed="rId2">
            <a:alphaModFix/>
          </a:blip>
          <a:srcRect b="0" l="0" r="0" t="0"/>
          <a:stretch/>
        </p:blipFill>
        <p:spPr>
          <a:xfrm>
            <a:off x="131194" y="4599688"/>
            <a:ext cx="2271607" cy="473252"/>
          </a:xfrm>
          <a:prstGeom prst="rect">
            <a:avLst/>
          </a:prstGeom>
          <a:noFill/>
          <a:ln>
            <a:noFill/>
          </a:ln>
        </p:spPr>
      </p:pic>
      <p:pic>
        <p:nvPicPr>
          <p:cNvPr id="61" name="Google Shape;61;p14"/>
          <p:cNvPicPr preferRelativeResize="0"/>
          <p:nvPr/>
        </p:nvPicPr>
        <p:blipFill>
          <a:blip r:embed="rId3">
            <a:alphaModFix/>
          </a:blip>
          <a:stretch>
            <a:fillRect/>
          </a:stretch>
        </p:blipFill>
        <p:spPr>
          <a:xfrm>
            <a:off x="5004975" y="828825"/>
            <a:ext cx="4139025" cy="3234300"/>
          </a:xfrm>
          <a:prstGeom prst="rect">
            <a:avLst/>
          </a:prstGeom>
          <a:noFill/>
          <a:ln>
            <a:noFill/>
          </a:ln>
        </p:spPr>
      </p:pic>
      <p:sp>
        <p:nvSpPr>
          <p:cNvPr id="62" name="Google Shape;62;p14"/>
          <p:cNvSpPr/>
          <p:nvPr/>
        </p:nvSpPr>
        <p:spPr>
          <a:xfrm>
            <a:off x="5004975" y="828825"/>
            <a:ext cx="4175400" cy="3234300"/>
          </a:xfrm>
          <a:prstGeom prst="rect">
            <a:avLst/>
          </a:prstGeom>
          <a:solidFill>
            <a:srgbClr val="D8D8D8">
              <a:alpha val="6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3" name="Google Shape;63;p14"/>
          <p:cNvSpPr/>
          <p:nvPr/>
        </p:nvSpPr>
        <p:spPr>
          <a:xfrm>
            <a:off x="-1" y="1202185"/>
            <a:ext cx="5291100" cy="2487600"/>
          </a:xfrm>
          <a:prstGeom prst="rect">
            <a:avLst/>
          </a:prstGeom>
          <a:solidFill>
            <a:srgbClr val="9000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4" name="Google Shape;64;p14"/>
          <p:cNvSpPr txBox="1"/>
          <p:nvPr>
            <p:ph idx="1" type="subTitle"/>
          </p:nvPr>
        </p:nvSpPr>
        <p:spPr>
          <a:xfrm>
            <a:off x="0" y="2892226"/>
            <a:ext cx="5289600" cy="6210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65" name="Google Shape;65;p14"/>
          <p:cNvSpPr txBox="1"/>
          <p:nvPr>
            <p:ph type="ctrTitle"/>
          </p:nvPr>
        </p:nvSpPr>
        <p:spPr>
          <a:xfrm>
            <a:off x="-6" y="1101535"/>
            <a:ext cx="52896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Arial"/>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66" name="Shape 66"/>
        <p:cNvGrpSpPr/>
        <p:nvPr/>
      </p:nvGrpSpPr>
      <p:grpSpPr>
        <a:xfrm>
          <a:off x="0" y="0"/>
          <a:ext cx="0" cy="0"/>
          <a:chOff x="0" y="0"/>
          <a:chExt cx="0" cy="0"/>
        </a:xfrm>
      </p:grpSpPr>
      <p:sp>
        <p:nvSpPr>
          <p:cNvPr id="67" name="Google Shape;67;p15"/>
          <p:cNvSpPr txBox="1"/>
          <p:nvPr>
            <p:ph idx="1" type="body"/>
          </p:nvPr>
        </p:nvSpPr>
        <p:spPr>
          <a:xfrm>
            <a:off x="88023"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8" name="Google Shape;68;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9" name="Google Shape;69;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15"/>
          <p:cNvSpPr txBox="1"/>
          <p:nvPr>
            <p:ph idx="12" type="sldNum"/>
          </p:nvPr>
        </p:nvSpPr>
        <p:spPr>
          <a:xfrm>
            <a:off x="8658073" y="4767262"/>
            <a:ext cx="3558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71" name="Google Shape;71;p15"/>
          <p:cNvGrpSpPr/>
          <p:nvPr/>
        </p:nvGrpSpPr>
        <p:grpSpPr>
          <a:xfrm>
            <a:off x="0" y="183743"/>
            <a:ext cx="8189366" cy="825075"/>
            <a:chOff x="0" y="431867"/>
            <a:chExt cx="12192000" cy="1100100"/>
          </a:xfrm>
        </p:grpSpPr>
        <p:sp>
          <p:nvSpPr>
            <p:cNvPr id="72" name="Google Shape;72;p15"/>
            <p:cNvSpPr/>
            <p:nvPr/>
          </p:nvSpPr>
          <p:spPr>
            <a:xfrm>
              <a:off x="0" y="431867"/>
              <a:ext cx="12192000" cy="1100100"/>
            </a:xfrm>
            <a:prstGeom prst="rect">
              <a:avLst/>
            </a:prstGeom>
            <a:solidFill>
              <a:srgbClr val="9000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73" name="Google Shape;73;p15"/>
            <p:cNvCxnSpPr/>
            <p:nvPr/>
          </p:nvCxnSpPr>
          <p:spPr>
            <a:xfrm>
              <a:off x="0" y="1428331"/>
              <a:ext cx="12192000" cy="0"/>
            </a:xfrm>
            <a:prstGeom prst="straightConnector1">
              <a:avLst/>
            </a:prstGeom>
            <a:noFill/>
            <a:ln cap="flat" cmpd="sng" w="38100">
              <a:solidFill>
                <a:schemeClr val="lt1"/>
              </a:solidFill>
              <a:prstDash val="solid"/>
              <a:miter lim="800000"/>
              <a:headEnd len="sm" w="sm" type="none"/>
              <a:tailEnd len="sm" w="sm" type="none"/>
            </a:ln>
          </p:spPr>
        </p:cxnSp>
      </p:grpSp>
      <p:pic>
        <p:nvPicPr>
          <p:cNvPr descr="Fordham Alternative Wordmark with Seal and Tagline" id="74" name="Google Shape;74;p15"/>
          <p:cNvPicPr preferRelativeResize="0"/>
          <p:nvPr/>
        </p:nvPicPr>
        <p:blipFill rotWithShape="1">
          <a:blip r:embed="rId2">
            <a:alphaModFix/>
          </a:blip>
          <a:srcRect b="0" l="0" r="0" t="0"/>
          <a:stretch/>
        </p:blipFill>
        <p:spPr>
          <a:xfrm>
            <a:off x="139700" y="4630595"/>
            <a:ext cx="1817537" cy="413489"/>
          </a:xfrm>
          <a:prstGeom prst="rect">
            <a:avLst/>
          </a:prstGeom>
          <a:noFill/>
          <a:ln>
            <a:noFill/>
          </a:ln>
        </p:spPr>
      </p:pic>
      <p:sp>
        <p:nvSpPr>
          <p:cNvPr id="75" name="Google Shape;75;p15"/>
          <p:cNvSpPr txBox="1"/>
          <p:nvPr>
            <p:ph type="title"/>
          </p:nvPr>
        </p:nvSpPr>
        <p:spPr>
          <a:xfrm>
            <a:off x="88023" y="173729"/>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1"/>
              </a:buClr>
              <a:buSzPts val="3300"/>
              <a:buFont typeface="Arial"/>
              <a:buNone/>
              <a:defRPr>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pic>
        <p:nvPicPr>
          <p:cNvPr descr="Fordham seal screen rgb (240 x 310)" id="76" name="Google Shape;76;p15"/>
          <p:cNvPicPr preferRelativeResize="0"/>
          <p:nvPr/>
        </p:nvPicPr>
        <p:blipFill rotWithShape="1">
          <a:blip r:embed="rId3">
            <a:alphaModFix/>
          </a:blip>
          <a:srcRect b="0" l="0" r="0" t="0"/>
          <a:stretch/>
        </p:blipFill>
        <p:spPr>
          <a:xfrm>
            <a:off x="8353908" y="198083"/>
            <a:ext cx="616645" cy="796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77" name="Shape 77"/>
        <p:cNvGrpSpPr/>
        <p:nvPr/>
      </p:nvGrpSpPr>
      <p:grpSpPr>
        <a:xfrm>
          <a:off x="0" y="0"/>
          <a:ext cx="0" cy="0"/>
          <a:chOff x="0" y="0"/>
          <a:chExt cx="0" cy="0"/>
        </a:xfrm>
      </p:grpSpPr>
      <p:sp>
        <p:nvSpPr>
          <p:cNvPr id="78" name="Google Shape;78;p16"/>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Arial"/>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9" name="Google Shape;79;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80" name="Google Shape;80;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1" name="Google Shape;81;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2" name="Google Shape;82;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83" name="Shape 83"/>
        <p:cNvGrpSpPr/>
        <p:nvPr/>
      </p:nvGrpSpPr>
      <p:grpSpPr>
        <a:xfrm>
          <a:off x="0" y="0"/>
          <a:ext cx="0" cy="0"/>
          <a:chOff x="0" y="0"/>
          <a:chExt cx="0" cy="0"/>
        </a:xfrm>
      </p:grpSpPr>
      <p:sp>
        <p:nvSpPr>
          <p:cNvPr id="84" name="Google Shape;84;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5" name="Google Shape;85;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6" name="Google Shape;86;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7" name="Google Shape;87;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8" name="Google Shape;88;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90" name="Shape 90"/>
        <p:cNvGrpSpPr/>
        <p:nvPr/>
      </p:nvGrpSpPr>
      <p:grpSpPr>
        <a:xfrm>
          <a:off x="0" y="0"/>
          <a:ext cx="0" cy="0"/>
          <a:chOff x="0" y="0"/>
          <a:chExt cx="0" cy="0"/>
        </a:xfrm>
      </p:grpSpPr>
      <p:sp>
        <p:nvSpPr>
          <p:cNvPr id="91" name="Google Shape;91;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2" name="Google Shape;92;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3" name="Google Shape;93;p1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4" name="Google Shape;94;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5" name="Google Shape;95;p1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6" name="Google Shape;96;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7" name="Google Shape;97;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8" name="Google Shape;98;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99" name="Shape 99"/>
        <p:cNvGrpSpPr/>
        <p:nvPr/>
      </p:nvGrpSpPr>
      <p:grpSpPr>
        <a:xfrm>
          <a:off x="0" y="0"/>
          <a:ext cx="0" cy="0"/>
          <a:chOff x="0" y="0"/>
          <a:chExt cx="0" cy="0"/>
        </a:xfrm>
      </p:grpSpPr>
      <p:sp>
        <p:nvSpPr>
          <p:cNvPr id="100" name="Google Shape;100;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1" name="Google Shape;101;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2" name="Google Shape;102;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3" name="Google Shape;103;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04" name="Shape 104"/>
        <p:cNvGrpSpPr/>
        <p:nvPr/>
      </p:nvGrpSpPr>
      <p:grpSpPr>
        <a:xfrm>
          <a:off x="0" y="0"/>
          <a:ext cx="0" cy="0"/>
          <a:chOff x="0" y="0"/>
          <a:chExt cx="0" cy="0"/>
        </a:xfrm>
      </p:grpSpPr>
      <p:sp>
        <p:nvSpPr>
          <p:cNvPr id="105" name="Google Shape;105;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6" name="Google Shape;106;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7" name="Google Shape;107;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108" name="Shape 108"/>
        <p:cNvGrpSpPr/>
        <p:nvPr/>
      </p:nvGrpSpPr>
      <p:grpSpPr>
        <a:xfrm>
          <a:off x="0" y="0"/>
          <a:ext cx="0" cy="0"/>
          <a:chOff x="0" y="0"/>
          <a:chExt cx="0" cy="0"/>
        </a:xfrm>
      </p:grpSpPr>
      <p:sp>
        <p:nvSpPr>
          <p:cNvPr id="109" name="Google Shape;109;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Arial"/>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0" name="Google Shape;110;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11" name="Google Shape;111;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2" name="Google Shape;112;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3" name="Google Shape;113;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4" name="Google Shape;114;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115" name="Shape 115"/>
        <p:cNvGrpSpPr/>
        <p:nvPr/>
      </p:nvGrpSpPr>
      <p:grpSpPr>
        <a:xfrm>
          <a:off x="0" y="0"/>
          <a:ext cx="0" cy="0"/>
          <a:chOff x="0" y="0"/>
          <a:chExt cx="0" cy="0"/>
        </a:xfrm>
      </p:grpSpPr>
      <p:sp>
        <p:nvSpPr>
          <p:cNvPr id="116" name="Google Shape;116;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Arial"/>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7" name="Google Shape;117;p22"/>
          <p:cNvSpPr/>
          <p:nvPr>
            <p:ph idx="2" type="pic"/>
          </p:nvPr>
        </p:nvSpPr>
        <p:spPr>
          <a:xfrm>
            <a:off x="3887391" y="740569"/>
            <a:ext cx="4629300" cy="3655200"/>
          </a:xfrm>
          <a:prstGeom prst="rect">
            <a:avLst/>
          </a:prstGeom>
          <a:noFill/>
          <a:ln>
            <a:noFill/>
          </a:ln>
        </p:spPr>
      </p:sp>
      <p:sp>
        <p:nvSpPr>
          <p:cNvPr id="118" name="Google Shape;118;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9" name="Google Shape;119;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0" name="Google Shape;120;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1" name="Google Shape;12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122" name="Shape 122"/>
        <p:cNvGrpSpPr/>
        <p:nvPr/>
      </p:nvGrpSpPr>
      <p:grpSpPr>
        <a:xfrm>
          <a:off x="0" y="0"/>
          <a:ext cx="0" cy="0"/>
          <a:chOff x="0" y="0"/>
          <a:chExt cx="0" cy="0"/>
        </a:xfrm>
      </p:grpSpPr>
      <p:sp>
        <p:nvSpPr>
          <p:cNvPr id="123" name="Google Shape;123;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4" name="Google Shape;124;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5" name="Google Shape;125;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6" name="Google Shape;126;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7" name="Google Shape;127;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128" name="Shape 128"/>
        <p:cNvGrpSpPr/>
        <p:nvPr/>
      </p:nvGrpSpPr>
      <p:grpSpPr>
        <a:xfrm>
          <a:off x="0" y="0"/>
          <a:ext cx="0" cy="0"/>
          <a:chOff x="0" y="0"/>
          <a:chExt cx="0" cy="0"/>
        </a:xfrm>
      </p:grpSpPr>
      <p:sp>
        <p:nvSpPr>
          <p:cNvPr id="129" name="Google Shape;129;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0" name="Google Shape;130;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1" name="Google Shape;131;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2" name="Google Shape;132;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3" name="Google Shape;133;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40" name="Shape 140"/>
        <p:cNvGrpSpPr/>
        <p:nvPr/>
      </p:nvGrpSpPr>
      <p:grpSpPr>
        <a:xfrm>
          <a:off x="0" y="0"/>
          <a:ext cx="0" cy="0"/>
          <a:chOff x="0" y="0"/>
          <a:chExt cx="0" cy="0"/>
        </a:xfrm>
      </p:grpSpPr>
      <p:pic>
        <p:nvPicPr>
          <p:cNvPr descr="Austrian Airlines&amp;#39; deluxe Business Class service – Business Destinations –  Make travel your business" id="141" name="Google Shape;141;p26"/>
          <p:cNvPicPr preferRelativeResize="0"/>
          <p:nvPr/>
        </p:nvPicPr>
        <p:blipFill rotWithShape="1">
          <a:blip r:embed="rId2">
            <a:alphaModFix/>
          </a:blip>
          <a:srcRect b="0" l="0" r="0" t="0"/>
          <a:stretch/>
        </p:blipFill>
        <p:spPr>
          <a:xfrm>
            <a:off x="4829801" y="828775"/>
            <a:ext cx="4312530" cy="3234397"/>
          </a:xfrm>
          <a:prstGeom prst="rect">
            <a:avLst/>
          </a:prstGeom>
          <a:noFill/>
          <a:ln>
            <a:noFill/>
          </a:ln>
        </p:spPr>
      </p:pic>
      <p:sp>
        <p:nvSpPr>
          <p:cNvPr id="142" name="Google Shape;142;p26"/>
          <p:cNvSpPr/>
          <p:nvPr/>
        </p:nvSpPr>
        <p:spPr>
          <a:xfrm>
            <a:off x="4829801" y="828774"/>
            <a:ext cx="4312500" cy="3234300"/>
          </a:xfrm>
          <a:prstGeom prst="rect">
            <a:avLst/>
          </a:prstGeom>
          <a:solidFill>
            <a:srgbClr val="D8D8D8">
              <a:alpha val="6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3" name="Google Shape;143;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4" name="Google Shape;144;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5" name="Google Shape;145;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26"/>
          <p:cNvSpPr/>
          <p:nvPr/>
        </p:nvSpPr>
        <p:spPr>
          <a:xfrm>
            <a:off x="-1" y="1202185"/>
            <a:ext cx="5291100" cy="2487600"/>
          </a:xfrm>
          <a:prstGeom prst="rect">
            <a:avLst/>
          </a:prstGeom>
          <a:solidFill>
            <a:srgbClr val="9000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7" name="Google Shape;147;p26"/>
          <p:cNvSpPr txBox="1"/>
          <p:nvPr>
            <p:ph type="ctrTitle"/>
          </p:nvPr>
        </p:nvSpPr>
        <p:spPr>
          <a:xfrm>
            <a:off x="1669" y="1202185"/>
            <a:ext cx="52896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Arial"/>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8" name="Google Shape;148;p26"/>
          <p:cNvSpPr txBox="1"/>
          <p:nvPr>
            <p:ph idx="1" type="subTitle"/>
          </p:nvPr>
        </p:nvSpPr>
        <p:spPr>
          <a:xfrm>
            <a:off x="0" y="3068851"/>
            <a:ext cx="5289600" cy="6210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descr="Primary Fordham University wordmark" id="149" name="Google Shape;149;p26"/>
          <p:cNvPicPr preferRelativeResize="0"/>
          <p:nvPr/>
        </p:nvPicPr>
        <p:blipFill rotWithShape="1">
          <a:blip r:embed="rId3">
            <a:alphaModFix/>
          </a:blip>
          <a:srcRect b="0" l="0" r="0" t="0"/>
          <a:stretch/>
        </p:blipFill>
        <p:spPr>
          <a:xfrm>
            <a:off x="131194" y="4599688"/>
            <a:ext cx="2271607" cy="473252"/>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50" name="Shape 150"/>
        <p:cNvGrpSpPr/>
        <p:nvPr/>
      </p:nvGrpSpPr>
      <p:grpSpPr>
        <a:xfrm>
          <a:off x="0" y="0"/>
          <a:ext cx="0" cy="0"/>
          <a:chOff x="0" y="0"/>
          <a:chExt cx="0" cy="0"/>
        </a:xfrm>
      </p:grpSpPr>
      <p:sp>
        <p:nvSpPr>
          <p:cNvPr id="151" name="Google Shape;151;p27"/>
          <p:cNvSpPr txBox="1"/>
          <p:nvPr>
            <p:ph idx="1" type="body"/>
          </p:nvPr>
        </p:nvSpPr>
        <p:spPr>
          <a:xfrm>
            <a:off x="88023"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2" name="Google Shape;152;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3" name="Google Shape;153;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4" name="Google Shape;154;p27"/>
          <p:cNvSpPr txBox="1"/>
          <p:nvPr>
            <p:ph idx="12" type="sldNum"/>
          </p:nvPr>
        </p:nvSpPr>
        <p:spPr>
          <a:xfrm>
            <a:off x="8658073" y="4767262"/>
            <a:ext cx="3558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155" name="Google Shape;155;p27"/>
          <p:cNvGrpSpPr/>
          <p:nvPr/>
        </p:nvGrpSpPr>
        <p:grpSpPr>
          <a:xfrm>
            <a:off x="0" y="183743"/>
            <a:ext cx="8189366" cy="825075"/>
            <a:chOff x="0" y="431867"/>
            <a:chExt cx="12192000" cy="1100100"/>
          </a:xfrm>
        </p:grpSpPr>
        <p:sp>
          <p:nvSpPr>
            <p:cNvPr id="156" name="Google Shape;156;p27"/>
            <p:cNvSpPr/>
            <p:nvPr/>
          </p:nvSpPr>
          <p:spPr>
            <a:xfrm>
              <a:off x="0" y="431867"/>
              <a:ext cx="12192000" cy="1100100"/>
            </a:xfrm>
            <a:prstGeom prst="rect">
              <a:avLst/>
            </a:prstGeom>
            <a:solidFill>
              <a:srgbClr val="9000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157" name="Google Shape;157;p27"/>
            <p:cNvCxnSpPr/>
            <p:nvPr/>
          </p:nvCxnSpPr>
          <p:spPr>
            <a:xfrm>
              <a:off x="0" y="1428331"/>
              <a:ext cx="12192000" cy="0"/>
            </a:xfrm>
            <a:prstGeom prst="straightConnector1">
              <a:avLst/>
            </a:prstGeom>
            <a:noFill/>
            <a:ln cap="flat" cmpd="sng" w="38100">
              <a:solidFill>
                <a:schemeClr val="lt1"/>
              </a:solidFill>
              <a:prstDash val="solid"/>
              <a:miter lim="800000"/>
              <a:headEnd len="sm" w="sm" type="none"/>
              <a:tailEnd len="sm" w="sm" type="none"/>
            </a:ln>
          </p:spPr>
        </p:cxnSp>
      </p:grpSp>
      <p:pic>
        <p:nvPicPr>
          <p:cNvPr descr="Fordham Alternative Wordmark with Seal and Tagline" id="158" name="Google Shape;158;p27"/>
          <p:cNvPicPr preferRelativeResize="0"/>
          <p:nvPr/>
        </p:nvPicPr>
        <p:blipFill rotWithShape="1">
          <a:blip r:embed="rId2">
            <a:alphaModFix/>
          </a:blip>
          <a:srcRect b="0" l="0" r="0" t="0"/>
          <a:stretch/>
        </p:blipFill>
        <p:spPr>
          <a:xfrm>
            <a:off x="139700" y="4630595"/>
            <a:ext cx="1817537" cy="413489"/>
          </a:xfrm>
          <a:prstGeom prst="rect">
            <a:avLst/>
          </a:prstGeom>
          <a:noFill/>
          <a:ln>
            <a:noFill/>
          </a:ln>
        </p:spPr>
      </p:pic>
      <p:sp>
        <p:nvSpPr>
          <p:cNvPr id="159" name="Google Shape;159;p27"/>
          <p:cNvSpPr txBox="1"/>
          <p:nvPr>
            <p:ph type="title"/>
          </p:nvPr>
        </p:nvSpPr>
        <p:spPr>
          <a:xfrm>
            <a:off x="88023" y="173729"/>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1"/>
              </a:buClr>
              <a:buSzPts val="3300"/>
              <a:buFont typeface="Arial"/>
              <a:buNone/>
              <a:defRPr>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pic>
        <p:nvPicPr>
          <p:cNvPr descr="Fordham seal screen rgb (240 x 310)" id="160" name="Google Shape;160;p27"/>
          <p:cNvPicPr preferRelativeResize="0"/>
          <p:nvPr/>
        </p:nvPicPr>
        <p:blipFill rotWithShape="1">
          <a:blip r:embed="rId3">
            <a:alphaModFix/>
          </a:blip>
          <a:srcRect b="0" l="0" r="0" t="0"/>
          <a:stretch/>
        </p:blipFill>
        <p:spPr>
          <a:xfrm>
            <a:off x="8353908" y="198083"/>
            <a:ext cx="616645" cy="7965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161" name="Shape 161"/>
        <p:cNvGrpSpPr/>
        <p:nvPr/>
      </p:nvGrpSpPr>
      <p:grpSpPr>
        <a:xfrm>
          <a:off x="0" y="0"/>
          <a:ext cx="0" cy="0"/>
          <a:chOff x="0" y="0"/>
          <a:chExt cx="0" cy="0"/>
        </a:xfrm>
      </p:grpSpPr>
      <p:sp>
        <p:nvSpPr>
          <p:cNvPr id="162" name="Google Shape;162;p28"/>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Arial"/>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3" name="Google Shape;163;p28"/>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64" name="Google Shape;164;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5" name="Google Shape;165;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6" name="Google Shape;166;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167" name="Shape 167"/>
        <p:cNvGrpSpPr/>
        <p:nvPr/>
      </p:nvGrpSpPr>
      <p:grpSpPr>
        <a:xfrm>
          <a:off x="0" y="0"/>
          <a:ext cx="0" cy="0"/>
          <a:chOff x="0" y="0"/>
          <a:chExt cx="0" cy="0"/>
        </a:xfrm>
      </p:grpSpPr>
      <p:sp>
        <p:nvSpPr>
          <p:cNvPr id="168" name="Google Shape;168;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9" name="Google Shape;169;p2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0" name="Google Shape;170;p2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1" name="Google Shape;171;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72" name="Google Shape;172;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73" name="Google Shape;173;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174" name="Shape 174"/>
        <p:cNvGrpSpPr/>
        <p:nvPr/>
      </p:nvGrpSpPr>
      <p:grpSpPr>
        <a:xfrm>
          <a:off x="0" y="0"/>
          <a:ext cx="0" cy="0"/>
          <a:chOff x="0" y="0"/>
          <a:chExt cx="0" cy="0"/>
        </a:xfrm>
      </p:grpSpPr>
      <p:sp>
        <p:nvSpPr>
          <p:cNvPr id="175" name="Google Shape;175;p30"/>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76" name="Google Shape;176;p30"/>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77" name="Google Shape;177;p30"/>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8" name="Google Shape;178;p30"/>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79" name="Google Shape;179;p30"/>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80" name="Google Shape;180;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81" name="Google Shape;181;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82" name="Google Shape;182;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183" name="Shape 183"/>
        <p:cNvGrpSpPr/>
        <p:nvPr/>
      </p:nvGrpSpPr>
      <p:grpSpPr>
        <a:xfrm>
          <a:off x="0" y="0"/>
          <a:ext cx="0" cy="0"/>
          <a:chOff x="0" y="0"/>
          <a:chExt cx="0" cy="0"/>
        </a:xfrm>
      </p:grpSpPr>
      <p:sp>
        <p:nvSpPr>
          <p:cNvPr id="184" name="Google Shape;184;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85" name="Google Shape;185;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86" name="Google Shape;186;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87" name="Google Shape;187;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88" name="Shape 188"/>
        <p:cNvGrpSpPr/>
        <p:nvPr/>
      </p:nvGrpSpPr>
      <p:grpSpPr>
        <a:xfrm>
          <a:off x="0" y="0"/>
          <a:ext cx="0" cy="0"/>
          <a:chOff x="0" y="0"/>
          <a:chExt cx="0" cy="0"/>
        </a:xfrm>
      </p:grpSpPr>
      <p:sp>
        <p:nvSpPr>
          <p:cNvPr id="189" name="Google Shape;189;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90" name="Google Shape;190;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91" name="Google Shape;191;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192" name="Shape 192"/>
        <p:cNvGrpSpPr/>
        <p:nvPr/>
      </p:nvGrpSpPr>
      <p:grpSpPr>
        <a:xfrm>
          <a:off x="0" y="0"/>
          <a:ext cx="0" cy="0"/>
          <a:chOff x="0" y="0"/>
          <a:chExt cx="0" cy="0"/>
        </a:xfrm>
      </p:grpSpPr>
      <p:sp>
        <p:nvSpPr>
          <p:cNvPr id="193" name="Google Shape;193;p3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Arial"/>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94" name="Google Shape;194;p3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95" name="Google Shape;195;p33"/>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96" name="Google Shape;196;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97" name="Google Shape;197;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98" name="Google Shape;198;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199" name="Shape 199"/>
        <p:cNvGrpSpPr/>
        <p:nvPr/>
      </p:nvGrpSpPr>
      <p:grpSpPr>
        <a:xfrm>
          <a:off x="0" y="0"/>
          <a:ext cx="0" cy="0"/>
          <a:chOff x="0" y="0"/>
          <a:chExt cx="0" cy="0"/>
        </a:xfrm>
      </p:grpSpPr>
      <p:sp>
        <p:nvSpPr>
          <p:cNvPr id="200" name="Google Shape;200;p3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Arial"/>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01" name="Google Shape;201;p34"/>
          <p:cNvSpPr/>
          <p:nvPr>
            <p:ph idx="2" type="pic"/>
          </p:nvPr>
        </p:nvSpPr>
        <p:spPr>
          <a:xfrm>
            <a:off x="3887391" y="740569"/>
            <a:ext cx="4629300" cy="3655200"/>
          </a:xfrm>
          <a:prstGeom prst="rect">
            <a:avLst/>
          </a:prstGeom>
          <a:noFill/>
          <a:ln>
            <a:noFill/>
          </a:ln>
        </p:spPr>
      </p:sp>
      <p:sp>
        <p:nvSpPr>
          <p:cNvPr id="202" name="Google Shape;202;p3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03" name="Google Shape;203;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04" name="Google Shape;204;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05" name="Google Shape;205;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206" name="Shape 206"/>
        <p:cNvGrpSpPr/>
        <p:nvPr/>
      </p:nvGrpSpPr>
      <p:grpSpPr>
        <a:xfrm>
          <a:off x="0" y="0"/>
          <a:ext cx="0" cy="0"/>
          <a:chOff x="0" y="0"/>
          <a:chExt cx="0" cy="0"/>
        </a:xfrm>
      </p:grpSpPr>
      <p:sp>
        <p:nvSpPr>
          <p:cNvPr id="207" name="Google Shape;207;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08" name="Google Shape;208;p3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09" name="Google Shape;209;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10" name="Google Shape;210;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11" name="Google Shape;211;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212" name="Shape 212"/>
        <p:cNvGrpSpPr/>
        <p:nvPr/>
      </p:nvGrpSpPr>
      <p:grpSpPr>
        <a:xfrm>
          <a:off x="0" y="0"/>
          <a:ext cx="0" cy="0"/>
          <a:chOff x="0" y="0"/>
          <a:chExt cx="0" cy="0"/>
        </a:xfrm>
      </p:grpSpPr>
      <p:sp>
        <p:nvSpPr>
          <p:cNvPr id="213" name="Google Shape;213;p3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14" name="Google Shape;214;p3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15" name="Google Shape;215;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16" name="Google Shape;216;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17" name="Google Shape;217;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36" name="Google Shape;136;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37" name="Google Shape;137;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38" name="Google Shape;138;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39" name="Google Shape;139;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17.jpg"/><Relationship Id="rId4" Type="http://schemas.openxmlformats.org/officeDocument/2006/relationships/image" Target="../media/image9.jpg"/><Relationship Id="rId5" Type="http://schemas.openxmlformats.org/officeDocument/2006/relationships/image" Target="../media/image20.jpg"/><Relationship Id="rId6"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15.jpg"/><Relationship Id="rId4" Type="http://schemas.openxmlformats.org/officeDocument/2006/relationships/image" Target="../media/image21.jpg"/><Relationship Id="rId5" Type="http://schemas.openxmlformats.org/officeDocument/2006/relationships/image" Target="../media/image19.jpg"/><Relationship Id="rId6" Type="http://schemas.openxmlformats.org/officeDocument/2006/relationships/image" Target="../media/image2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hyperlink" Target="https://www.kaggle.com/code/ryanvu/data-science-job-market-eda-and-text-analysis/notebook#Data-Science-Job-Market-EDA-and-Text-Analysis" TargetMode="External"/><Relationship Id="rId4" Type="http://schemas.openxmlformats.org/officeDocument/2006/relationships/hyperlink" Target="https://www.kaggle.com/code/nikhilbhathi/100-insights-data-science-jobs-eda/notebook#8.-Skills-Required-by-Companies-for-Each-Job-Tit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hyperlink" Target="https://resources.careerbuilder.com/featured-stories/what-s-a-competitive-wag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ctrTitle"/>
          </p:nvPr>
        </p:nvSpPr>
        <p:spPr>
          <a:xfrm>
            <a:off x="-6" y="1177735"/>
            <a:ext cx="5289600" cy="1790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chemeClr val="dk1"/>
              </a:buClr>
              <a:buSzPts val="990"/>
              <a:buFont typeface="Arial"/>
              <a:buNone/>
            </a:pPr>
            <a:r>
              <a:rPr lang="en" sz="3050">
                <a:solidFill>
                  <a:schemeClr val="lt1"/>
                </a:solidFill>
                <a:latin typeface="Comfortaa"/>
                <a:ea typeface="Comfortaa"/>
                <a:cs typeface="Comfortaa"/>
                <a:sym typeface="Comfortaa"/>
              </a:rPr>
              <a:t>Job Salary Analysis Based on Text Classification and Location Feature</a:t>
            </a:r>
            <a:endParaRPr sz="3050">
              <a:solidFill>
                <a:schemeClr val="lt1"/>
              </a:solidFill>
              <a:latin typeface="Comfortaa"/>
              <a:ea typeface="Comfortaa"/>
              <a:cs typeface="Comfortaa"/>
              <a:sym typeface="Comfortaa"/>
            </a:endParaRPr>
          </a:p>
        </p:txBody>
      </p:sp>
      <p:sp>
        <p:nvSpPr>
          <p:cNvPr id="223" name="Google Shape;223;p37"/>
          <p:cNvSpPr txBox="1"/>
          <p:nvPr>
            <p:ph idx="1" type="subTitle"/>
          </p:nvPr>
        </p:nvSpPr>
        <p:spPr>
          <a:xfrm>
            <a:off x="0" y="2968426"/>
            <a:ext cx="5289600" cy="621000"/>
          </a:xfrm>
          <a:prstGeom prst="rect">
            <a:avLst/>
          </a:prstGeom>
        </p:spPr>
        <p:txBody>
          <a:bodyPr anchorCtr="0" anchor="t" bIns="34275" lIns="68575" spcFirstLastPara="1" rIns="68575" wrap="square" tIns="34275">
            <a:normAutofit lnSpcReduction="20000"/>
          </a:bodyPr>
          <a:lstStyle/>
          <a:p>
            <a:pPr indent="0" lvl="0" marL="0" rtl="0" algn="ctr">
              <a:lnSpc>
                <a:spcPct val="70000"/>
              </a:lnSpc>
              <a:spcBef>
                <a:spcPts val="800"/>
              </a:spcBef>
              <a:spcAft>
                <a:spcPts val="0"/>
              </a:spcAft>
              <a:buSzPts val="852"/>
              <a:buNone/>
            </a:pPr>
            <a:r>
              <a:rPr lang="en" sz="1295">
                <a:solidFill>
                  <a:schemeClr val="lt1"/>
                </a:solidFill>
                <a:latin typeface="Comfortaa"/>
                <a:ea typeface="Comfortaa"/>
                <a:cs typeface="Comfortaa"/>
                <a:sym typeface="Comfortaa"/>
              </a:rPr>
              <a:t>Group 11:</a:t>
            </a:r>
            <a:endParaRPr sz="1295">
              <a:solidFill>
                <a:schemeClr val="lt1"/>
              </a:solidFill>
              <a:latin typeface="Comfortaa"/>
              <a:ea typeface="Comfortaa"/>
              <a:cs typeface="Comfortaa"/>
              <a:sym typeface="Comfortaa"/>
            </a:endParaRPr>
          </a:p>
          <a:p>
            <a:pPr indent="0" lvl="0" marL="0" rtl="0" algn="ctr">
              <a:lnSpc>
                <a:spcPct val="70000"/>
              </a:lnSpc>
              <a:spcBef>
                <a:spcPts val="800"/>
              </a:spcBef>
              <a:spcAft>
                <a:spcPts val="0"/>
              </a:spcAft>
              <a:buSzPts val="852"/>
              <a:buNone/>
            </a:pPr>
            <a:r>
              <a:rPr lang="en" sz="1295">
                <a:solidFill>
                  <a:schemeClr val="lt1"/>
                </a:solidFill>
                <a:latin typeface="Comfortaa"/>
                <a:ea typeface="Comfortaa"/>
                <a:cs typeface="Comfortaa"/>
                <a:sym typeface="Comfortaa"/>
              </a:rPr>
              <a:t>Maoxi Li, Chengqi Xie, Qi Wang, </a:t>
            </a:r>
            <a:endParaRPr sz="1295">
              <a:solidFill>
                <a:schemeClr val="lt1"/>
              </a:solidFill>
              <a:latin typeface="Comfortaa"/>
              <a:ea typeface="Comfortaa"/>
              <a:cs typeface="Comfortaa"/>
              <a:sym typeface="Comfortaa"/>
            </a:endParaRPr>
          </a:p>
          <a:p>
            <a:pPr indent="0" lvl="0" marL="0" rtl="0" algn="ctr">
              <a:lnSpc>
                <a:spcPct val="70000"/>
              </a:lnSpc>
              <a:spcBef>
                <a:spcPts val="800"/>
              </a:spcBef>
              <a:spcAft>
                <a:spcPts val="0"/>
              </a:spcAft>
              <a:buSzPts val="852"/>
              <a:buNone/>
            </a:pPr>
            <a:r>
              <a:rPr lang="en" sz="1295">
                <a:solidFill>
                  <a:schemeClr val="lt1"/>
                </a:solidFill>
                <a:latin typeface="Comfortaa"/>
                <a:ea typeface="Comfortaa"/>
                <a:cs typeface="Comfortaa"/>
                <a:sym typeface="Comfortaa"/>
              </a:rPr>
              <a:t>Huiye Huang, Nanzanxuan Chen</a:t>
            </a:r>
            <a:endParaRPr sz="1295">
              <a:solidFill>
                <a:schemeClr val="lt1"/>
              </a:solidFill>
              <a:latin typeface="Comfortaa"/>
              <a:ea typeface="Comfortaa"/>
              <a:cs typeface="Comfortaa"/>
              <a:sym typeface="Comfortaa"/>
            </a:endParaRPr>
          </a:p>
        </p:txBody>
      </p:sp>
      <p:sp>
        <p:nvSpPr>
          <p:cNvPr id="224" name="Google Shape;224;p37"/>
          <p:cNvSpPr txBox="1"/>
          <p:nvPr/>
        </p:nvSpPr>
        <p:spPr>
          <a:xfrm>
            <a:off x="7170200" y="4322075"/>
            <a:ext cx="159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April, 27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6"/>
          <p:cNvSpPr txBox="1"/>
          <p:nvPr>
            <p:ph idx="1" type="body"/>
          </p:nvPr>
        </p:nvSpPr>
        <p:spPr>
          <a:xfrm>
            <a:off x="88025" y="1127925"/>
            <a:ext cx="7886700" cy="3806100"/>
          </a:xfrm>
          <a:prstGeom prst="rect">
            <a:avLst/>
          </a:prstGeom>
        </p:spPr>
        <p:txBody>
          <a:bodyPr anchorCtr="0" anchor="t" bIns="34275" lIns="68575" spcFirstLastPara="1" rIns="68575" wrap="square" tIns="34275">
            <a:normAutofit/>
          </a:bodyPr>
          <a:lstStyle/>
          <a:p>
            <a:pPr indent="0" lvl="0" marL="0" marR="0" rtl="0" algn="l">
              <a:lnSpc>
                <a:spcPct val="70000"/>
              </a:lnSpc>
              <a:spcBef>
                <a:spcPts val="800"/>
              </a:spcBef>
              <a:spcAft>
                <a:spcPts val="0"/>
              </a:spcAft>
              <a:buNone/>
            </a:pPr>
            <a:r>
              <a:rPr lang="en" sz="1700">
                <a:latin typeface="Comfortaa"/>
                <a:ea typeface="Comfortaa"/>
                <a:cs typeface="Comfortaa"/>
                <a:sym typeface="Comfortaa"/>
              </a:rPr>
              <a:t>Year of Experience Required</a:t>
            </a:r>
            <a:endParaRPr sz="1700">
              <a:latin typeface="Comfortaa"/>
              <a:ea typeface="Comfortaa"/>
              <a:cs typeface="Comfortaa"/>
              <a:sym typeface="Comfortaa"/>
            </a:endParaRPr>
          </a:p>
          <a:p>
            <a:pPr indent="0" lvl="0" marL="0" marR="0" rtl="0" algn="l">
              <a:lnSpc>
                <a:spcPct val="70000"/>
              </a:lnSpc>
              <a:spcBef>
                <a:spcPts val="800"/>
              </a:spcBef>
              <a:spcAft>
                <a:spcPts val="0"/>
              </a:spcAft>
              <a:buNone/>
            </a:pPr>
            <a:r>
              <a:t/>
            </a:r>
            <a:endParaRPr sz="1700">
              <a:latin typeface="Comfortaa"/>
              <a:ea typeface="Comfortaa"/>
              <a:cs typeface="Comfortaa"/>
              <a:sym typeface="Comfortaa"/>
            </a:endParaRPr>
          </a:p>
          <a:p>
            <a:pPr indent="0" lvl="0" marL="0" marR="0" rtl="0" algn="l">
              <a:lnSpc>
                <a:spcPct val="70000"/>
              </a:lnSpc>
              <a:spcBef>
                <a:spcPts val="800"/>
              </a:spcBef>
              <a:spcAft>
                <a:spcPts val="0"/>
              </a:spcAft>
              <a:buNone/>
            </a:pPr>
            <a:r>
              <a:t/>
            </a:r>
            <a:endParaRPr sz="1700">
              <a:latin typeface="Comfortaa"/>
              <a:ea typeface="Comfortaa"/>
              <a:cs typeface="Comfortaa"/>
              <a:sym typeface="Comfortaa"/>
            </a:endParaRPr>
          </a:p>
          <a:p>
            <a:pPr indent="0" lvl="0" marL="0" marR="0" rtl="0" algn="l">
              <a:lnSpc>
                <a:spcPct val="70000"/>
              </a:lnSpc>
              <a:spcBef>
                <a:spcPts val="800"/>
              </a:spcBef>
              <a:spcAft>
                <a:spcPts val="0"/>
              </a:spcAft>
              <a:buNone/>
            </a:pPr>
            <a:r>
              <a:t/>
            </a:r>
            <a:endParaRPr sz="1700">
              <a:latin typeface="Comfortaa"/>
              <a:ea typeface="Comfortaa"/>
              <a:cs typeface="Comfortaa"/>
              <a:sym typeface="Comfortaa"/>
            </a:endParaRPr>
          </a:p>
          <a:p>
            <a:pPr indent="0" lvl="0" marL="0" marR="0" rtl="0" algn="l">
              <a:lnSpc>
                <a:spcPct val="70000"/>
              </a:lnSpc>
              <a:spcBef>
                <a:spcPts val="800"/>
              </a:spcBef>
              <a:spcAft>
                <a:spcPts val="0"/>
              </a:spcAft>
              <a:buNone/>
            </a:pPr>
            <a:r>
              <a:t/>
            </a:r>
            <a:endParaRPr sz="1700">
              <a:latin typeface="Comfortaa"/>
              <a:ea typeface="Comfortaa"/>
              <a:cs typeface="Comfortaa"/>
              <a:sym typeface="Comfortaa"/>
            </a:endParaRPr>
          </a:p>
          <a:p>
            <a:pPr indent="0" lvl="0" marL="0" marR="0" rtl="0" algn="l">
              <a:lnSpc>
                <a:spcPct val="70000"/>
              </a:lnSpc>
              <a:spcBef>
                <a:spcPts val="800"/>
              </a:spcBef>
              <a:spcAft>
                <a:spcPts val="0"/>
              </a:spcAft>
              <a:buNone/>
            </a:pPr>
            <a:r>
              <a:t/>
            </a:r>
            <a:endParaRPr sz="1700">
              <a:latin typeface="Comfortaa"/>
              <a:ea typeface="Comfortaa"/>
              <a:cs typeface="Comfortaa"/>
              <a:sym typeface="Comfortaa"/>
            </a:endParaRPr>
          </a:p>
          <a:p>
            <a:pPr indent="0" lvl="0" marL="457200" marR="0" rtl="0" algn="l">
              <a:lnSpc>
                <a:spcPct val="70000"/>
              </a:lnSpc>
              <a:spcBef>
                <a:spcPts val="800"/>
              </a:spcBef>
              <a:spcAft>
                <a:spcPts val="0"/>
              </a:spcAft>
              <a:buNone/>
            </a:pPr>
            <a:r>
              <a:t/>
            </a:r>
            <a:endParaRPr sz="1700">
              <a:latin typeface="Comfortaa"/>
              <a:ea typeface="Comfortaa"/>
              <a:cs typeface="Comfortaa"/>
              <a:sym typeface="Comfortaa"/>
            </a:endParaRPr>
          </a:p>
          <a:p>
            <a:pPr indent="0" lvl="0" marL="457200" marR="0" rtl="0" algn="l">
              <a:lnSpc>
                <a:spcPct val="70000"/>
              </a:lnSpc>
              <a:spcBef>
                <a:spcPts val="800"/>
              </a:spcBef>
              <a:spcAft>
                <a:spcPts val="0"/>
              </a:spcAft>
              <a:buNone/>
            </a:pPr>
            <a:r>
              <a:t/>
            </a:r>
            <a:endParaRPr sz="1700">
              <a:latin typeface="Comfortaa"/>
              <a:ea typeface="Comfortaa"/>
              <a:cs typeface="Comfortaa"/>
              <a:sym typeface="Comfortaa"/>
            </a:endParaRPr>
          </a:p>
          <a:p>
            <a:pPr indent="0" lvl="0" marL="457200" marR="0" rtl="0" algn="l">
              <a:lnSpc>
                <a:spcPct val="70000"/>
              </a:lnSpc>
              <a:spcBef>
                <a:spcPts val="800"/>
              </a:spcBef>
              <a:spcAft>
                <a:spcPts val="0"/>
              </a:spcAft>
              <a:buNone/>
            </a:pPr>
            <a:r>
              <a:t/>
            </a:r>
            <a:endParaRPr sz="1700">
              <a:latin typeface="Comfortaa"/>
              <a:ea typeface="Comfortaa"/>
              <a:cs typeface="Comfortaa"/>
              <a:sym typeface="Comfortaa"/>
            </a:endParaRPr>
          </a:p>
          <a:p>
            <a:pPr indent="0" lvl="0" marL="457200" marR="0" rtl="0" algn="l">
              <a:lnSpc>
                <a:spcPct val="70000"/>
              </a:lnSpc>
              <a:spcBef>
                <a:spcPts val="800"/>
              </a:spcBef>
              <a:spcAft>
                <a:spcPts val="0"/>
              </a:spcAft>
              <a:buNone/>
            </a:pPr>
            <a:r>
              <a:rPr lang="en" sz="1700">
                <a:latin typeface="Comfortaa"/>
                <a:ea typeface="Comfortaa"/>
                <a:cs typeface="Comfortaa"/>
                <a:sym typeface="Comfortaa"/>
              </a:rPr>
              <a:t>For each job title:</a:t>
            </a:r>
            <a:endParaRPr sz="1700">
              <a:latin typeface="Comfortaa"/>
              <a:ea typeface="Comfortaa"/>
              <a:cs typeface="Comfortaa"/>
              <a:sym typeface="Comfortaa"/>
            </a:endParaRPr>
          </a:p>
          <a:p>
            <a:pPr indent="-336550" lvl="0" marL="457200" marR="0" rtl="0" algn="l">
              <a:lnSpc>
                <a:spcPct val="100000"/>
              </a:lnSpc>
              <a:spcBef>
                <a:spcPts val="800"/>
              </a:spcBef>
              <a:spcAft>
                <a:spcPts val="0"/>
              </a:spcAft>
              <a:buSzPts val="1700"/>
              <a:buFont typeface="Comfortaa"/>
              <a:buChar char="●"/>
            </a:pPr>
            <a:r>
              <a:rPr lang="en" sz="1700">
                <a:latin typeface="Comfortaa"/>
                <a:ea typeface="Comfortaa"/>
                <a:cs typeface="Comfortaa"/>
                <a:sym typeface="Comfortaa"/>
              </a:rPr>
              <a:t>The distribution </a:t>
            </a:r>
            <a:r>
              <a:rPr lang="en" sz="1700">
                <a:latin typeface="Comfortaa"/>
                <a:ea typeface="Comfortaa"/>
                <a:cs typeface="Comfortaa"/>
                <a:sym typeface="Comfortaa"/>
              </a:rPr>
              <a:t>is similar.</a:t>
            </a:r>
            <a:endParaRPr sz="1700">
              <a:latin typeface="Comfortaa"/>
              <a:ea typeface="Comfortaa"/>
              <a:cs typeface="Comfortaa"/>
              <a:sym typeface="Comfortaa"/>
            </a:endParaRPr>
          </a:p>
          <a:p>
            <a:pPr indent="-336550" lvl="0" marL="457200" marR="0" rtl="0" algn="l">
              <a:lnSpc>
                <a:spcPct val="100000"/>
              </a:lnSpc>
              <a:spcBef>
                <a:spcPts val="0"/>
              </a:spcBef>
              <a:spcAft>
                <a:spcPts val="0"/>
              </a:spcAft>
              <a:buSzPts val="1700"/>
              <a:buFont typeface="Comfortaa"/>
              <a:buChar char="●"/>
            </a:pPr>
            <a:r>
              <a:rPr lang="en" sz="1700">
                <a:latin typeface="Comfortaa"/>
                <a:ea typeface="Comfortaa"/>
                <a:cs typeface="Comfortaa"/>
                <a:sym typeface="Comfortaa"/>
              </a:rPr>
              <a:t>The average is 4.25, 4.42, 4.29, and 4.17 </a:t>
            </a:r>
            <a:r>
              <a:rPr lang="en" sz="1700">
                <a:latin typeface="Comfortaa"/>
                <a:ea typeface="Comfortaa"/>
                <a:cs typeface="Comfortaa"/>
                <a:sym typeface="Comfortaa"/>
              </a:rPr>
              <a:t>years </a:t>
            </a:r>
            <a:r>
              <a:rPr lang="en" sz="1700">
                <a:latin typeface="Comfortaa"/>
                <a:ea typeface="Comfortaa"/>
                <a:cs typeface="Comfortaa"/>
                <a:sym typeface="Comfortaa"/>
              </a:rPr>
              <a:t>respectively. </a:t>
            </a:r>
            <a:endParaRPr sz="1700">
              <a:latin typeface="Comfortaa"/>
              <a:ea typeface="Comfortaa"/>
              <a:cs typeface="Comfortaa"/>
              <a:sym typeface="Comfortaa"/>
            </a:endParaRPr>
          </a:p>
        </p:txBody>
      </p:sp>
      <p:pic>
        <p:nvPicPr>
          <p:cNvPr id="303" name="Google Shape;303;p46"/>
          <p:cNvPicPr preferRelativeResize="0"/>
          <p:nvPr/>
        </p:nvPicPr>
        <p:blipFill>
          <a:blip r:embed="rId3">
            <a:alphaModFix/>
          </a:blip>
          <a:stretch>
            <a:fillRect/>
          </a:stretch>
        </p:blipFill>
        <p:spPr>
          <a:xfrm>
            <a:off x="3028950" y="1383850"/>
            <a:ext cx="5174374" cy="2647824"/>
          </a:xfrm>
          <a:prstGeom prst="rect">
            <a:avLst/>
          </a:prstGeom>
          <a:noFill/>
          <a:ln>
            <a:noFill/>
          </a:ln>
        </p:spPr>
      </p:pic>
      <p:sp>
        <p:nvSpPr>
          <p:cNvPr id="304" name="Google Shape;304;p46"/>
          <p:cNvSpPr txBox="1"/>
          <p:nvPr>
            <p:ph type="title"/>
          </p:nvPr>
        </p:nvSpPr>
        <p:spPr>
          <a:xfrm>
            <a:off x="88023" y="97529"/>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Comfortaa"/>
                <a:ea typeface="Comfortaa"/>
                <a:cs typeface="Comfortaa"/>
                <a:sym typeface="Comfortaa"/>
              </a:rPr>
              <a:t>Text Extraction</a:t>
            </a:r>
            <a:endParaRPr>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7"/>
          <p:cNvSpPr txBox="1"/>
          <p:nvPr>
            <p:ph idx="1" type="body"/>
          </p:nvPr>
        </p:nvSpPr>
        <p:spPr>
          <a:xfrm>
            <a:off x="88025" y="1171975"/>
            <a:ext cx="8475000" cy="36858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sz="1700">
                <a:latin typeface="Comfortaa"/>
                <a:ea typeface="Comfortaa"/>
                <a:cs typeface="Comfortaa"/>
                <a:sym typeface="Comfortaa"/>
              </a:rPr>
              <a:t>Degree Requirement </a:t>
            </a:r>
            <a:endParaRPr sz="1700">
              <a:latin typeface="Comfortaa"/>
              <a:ea typeface="Comfortaa"/>
              <a:cs typeface="Comfortaa"/>
              <a:sym typeface="Comfortaa"/>
            </a:endParaRPr>
          </a:p>
          <a:p>
            <a:pPr indent="0" lvl="0" marL="0" marR="0" rtl="0" algn="l">
              <a:lnSpc>
                <a:spcPct val="70000"/>
              </a:lnSpc>
              <a:spcBef>
                <a:spcPts val="800"/>
              </a:spcBef>
              <a:spcAft>
                <a:spcPts val="0"/>
              </a:spcAft>
              <a:buNone/>
            </a:pPr>
            <a:r>
              <a:t/>
            </a:r>
            <a:endParaRPr sz="1700">
              <a:latin typeface="Comfortaa"/>
              <a:ea typeface="Comfortaa"/>
              <a:cs typeface="Comfortaa"/>
              <a:sym typeface="Comfortaa"/>
            </a:endParaRPr>
          </a:p>
          <a:p>
            <a:pPr indent="0" lvl="0" marL="0" marR="0" rtl="0" algn="l">
              <a:lnSpc>
                <a:spcPct val="70000"/>
              </a:lnSpc>
              <a:spcBef>
                <a:spcPts val="800"/>
              </a:spcBef>
              <a:spcAft>
                <a:spcPts val="0"/>
              </a:spcAft>
              <a:buNone/>
            </a:pPr>
            <a:r>
              <a:t/>
            </a:r>
            <a:endParaRPr sz="1700">
              <a:latin typeface="Comfortaa"/>
              <a:ea typeface="Comfortaa"/>
              <a:cs typeface="Comfortaa"/>
              <a:sym typeface="Comfortaa"/>
            </a:endParaRPr>
          </a:p>
          <a:p>
            <a:pPr indent="0" lvl="0" marL="0" marR="0" rtl="0" algn="l">
              <a:lnSpc>
                <a:spcPct val="70000"/>
              </a:lnSpc>
              <a:spcBef>
                <a:spcPts val="800"/>
              </a:spcBef>
              <a:spcAft>
                <a:spcPts val="0"/>
              </a:spcAft>
              <a:buNone/>
            </a:pPr>
            <a:r>
              <a:t/>
            </a:r>
            <a:endParaRPr sz="1700">
              <a:latin typeface="Comfortaa"/>
              <a:ea typeface="Comfortaa"/>
              <a:cs typeface="Comfortaa"/>
              <a:sym typeface="Comfortaa"/>
            </a:endParaRPr>
          </a:p>
          <a:p>
            <a:pPr indent="0" lvl="0" marL="0" marR="0" rtl="0" algn="l">
              <a:lnSpc>
                <a:spcPct val="70000"/>
              </a:lnSpc>
              <a:spcBef>
                <a:spcPts val="800"/>
              </a:spcBef>
              <a:spcAft>
                <a:spcPts val="0"/>
              </a:spcAft>
              <a:buNone/>
            </a:pPr>
            <a:r>
              <a:t/>
            </a:r>
            <a:endParaRPr sz="1700">
              <a:latin typeface="Comfortaa"/>
              <a:ea typeface="Comfortaa"/>
              <a:cs typeface="Comfortaa"/>
              <a:sym typeface="Comfortaa"/>
            </a:endParaRPr>
          </a:p>
          <a:p>
            <a:pPr indent="0" lvl="0" marL="0" marR="0" rtl="0" algn="l">
              <a:lnSpc>
                <a:spcPct val="70000"/>
              </a:lnSpc>
              <a:spcBef>
                <a:spcPts val="800"/>
              </a:spcBef>
              <a:spcAft>
                <a:spcPts val="0"/>
              </a:spcAft>
              <a:buNone/>
            </a:pPr>
            <a:r>
              <a:t/>
            </a:r>
            <a:endParaRPr sz="1700">
              <a:latin typeface="Comfortaa"/>
              <a:ea typeface="Comfortaa"/>
              <a:cs typeface="Comfortaa"/>
              <a:sym typeface="Comfortaa"/>
            </a:endParaRPr>
          </a:p>
          <a:p>
            <a:pPr indent="0" lvl="0" marL="0" marR="0" rtl="0" algn="l">
              <a:lnSpc>
                <a:spcPct val="70000"/>
              </a:lnSpc>
              <a:spcBef>
                <a:spcPts val="800"/>
              </a:spcBef>
              <a:spcAft>
                <a:spcPts val="0"/>
              </a:spcAft>
              <a:buNone/>
            </a:pPr>
            <a:r>
              <a:t/>
            </a:r>
            <a:endParaRPr sz="1700">
              <a:latin typeface="Comfortaa"/>
              <a:ea typeface="Comfortaa"/>
              <a:cs typeface="Comfortaa"/>
              <a:sym typeface="Comfortaa"/>
            </a:endParaRPr>
          </a:p>
          <a:p>
            <a:pPr indent="0" lvl="0" marL="0" marR="0" rtl="0" algn="l">
              <a:lnSpc>
                <a:spcPct val="70000"/>
              </a:lnSpc>
              <a:spcBef>
                <a:spcPts val="800"/>
              </a:spcBef>
              <a:spcAft>
                <a:spcPts val="0"/>
              </a:spcAft>
              <a:buNone/>
            </a:pPr>
            <a:r>
              <a:t/>
            </a:r>
            <a:endParaRPr sz="1700">
              <a:latin typeface="Comfortaa"/>
              <a:ea typeface="Comfortaa"/>
              <a:cs typeface="Comfortaa"/>
              <a:sym typeface="Comfortaa"/>
            </a:endParaRPr>
          </a:p>
          <a:p>
            <a:pPr indent="-336550" lvl="0" marL="457200" rtl="0" algn="l">
              <a:lnSpc>
                <a:spcPct val="100000"/>
              </a:lnSpc>
              <a:spcBef>
                <a:spcPts val="800"/>
              </a:spcBef>
              <a:spcAft>
                <a:spcPts val="0"/>
              </a:spcAft>
              <a:buSzPts val="1700"/>
              <a:buFont typeface="Comfortaa"/>
              <a:buChar char="●"/>
            </a:pPr>
            <a:r>
              <a:rPr lang="en" sz="1700">
                <a:latin typeface="Comfortaa"/>
                <a:ea typeface="Comfortaa"/>
                <a:cs typeface="Comfortaa"/>
                <a:sym typeface="Comfortaa"/>
              </a:rPr>
              <a:t>Most jobs prefer a candidate holding a Master’s or Bachelor’s degree.</a:t>
            </a:r>
            <a:endParaRPr sz="1700">
              <a:latin typeface="Comfortaa"/>
              <a:ea typeface="Comfortaa"/>
              <a:cs typeface="Comfortaa"/>
              <a:sym typeface="Comfortaa"/>
            </a:endParaRPr>
          </a:p>
          <a:p>
            <a:pPr indent="-336550" lvl="0" marL="457200" rtl="0" algn="l">
              <a:lnSpc>
                <a:spcPct val="100000"/>
              </a:lnSpc>
              <a:spcBef>
                <a:spcPts val="0"/>
              </a:spcBef>
              <a:spcAft>
                <a:spcPts val="0"/>
              </a:spcAft>
              <a:buSzPts val="1700"/>
              <a:buFont typeface="Comfortaa"/>
              <a:buChar char="●"/>
            </a:pPr>
            <a:r>
              <a:rPr lang="en" sz="1700">
                <a:latin typeface="Comfortaa"/>
                <a:ea typeface="Comfortaa"/>
                <a:cs typeface="Comfortaa"/>
                <a:sym typeface="Comfortaa"/>
              </a:rPr>
              <a:t>Data Scientist title could be considered to most technical with the highest percentage of Ph.D degree required.</a:t>
            </a:r>
            <a:endParaRPr sz="1700">
              <a:latin typeface="Comfortaa"/>
              <a:ea typeface="Comfortaa"/>
              <a:cs typeface="Comfortaa"/>
              <a:sym typeface="Comfortaa"/>
            </a:endParaRPr>
          </a:p>
        </p:txBody>
      </p:sp>
      <p:sp>
        <p:nvSpPr>
          <p:cNvPr id="310" name="Google Shape;310;p47"/>
          <p:cNvSpPr txBox="1"/>
          <p:nvPr>
            <p:ph type="title"/>
          </p:nvPr>
        </p:nvSpPr>
        <p:spPr>
          <a:xfrm>
            <a:off x="88023" y="97529"/>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Comfortaa"/>
                <a:ea typeface="Comfortaa"/>
                <a:cs typeface="Comfortaa"/>
                <a:sym typeface="Comfortaa"/>
              </a:rPr>
              <a:t>Text Extraction</a:t>
            </a:r>
            <a:endParaRPr>
              <a:latin typeface="Comfortaa"/>
              <a:ea typeface="Comfortaa"/>
              <a:cs typeface="Comfortaa"/>
              <a:sym typeface="Comfortaa"/>
            </a:endParaRPr>
          </a:p>
        </p:txBody>
      </p:sp>
      <p:pic>
        <p:nvPicPr>
          <p:cNvPr id="311" name="Google Shape;311;p47"/>
          <p:cNvPicPr preferRelativeResize="0"/>
          <p:nvPr/>
        </p:nvPicPr>
        <p:blipFill>
          <a:blip r:embed="rId3">
            <a:alphaModFix/>
          </a:blip>
          <a:stretch>
            <a:fillRect/>
          </a:stretch>
        </p:blipFill>
        <p:spPr>
          <a:xfrm>
            <a:off x="2527050" y="1320950"/>
            <a:ext cx="4664325" cy="222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idx="1" type="body"/>
          </p:nvPr>
        </p:nvSpPr>
        <p:spPr>
          <a:xfrm>
            <a:off x="88025" y="1091725"/>
            <a:ext cx="8825400" cy="3540900"/>
          </a:xfrm>
          <a:prstGeom prst="rect">
            <a:avLst/>
          </a:prstGeom>
        </p:spPr>
        <p:txBody>
          <a:bodyPr anchorCtr="0" anchor="t" bIns="34275" lIns="68575" spcFirstLastPara="1" rIns="68575" wrap="square" tIns="34275">
            <a:normAutofit/>
          </a:bodyPr>
          <a:lstStyle/>
          <a:p>
            <a:pPr indent="0" lvl="0" marL="457200" rtl="0" algn="l">
              <a:lnSpc>
                <a:spcPct val="100000"/>
              </a:lnSpc>
              <a:spcBef>
                <a:spcPts val="0"/>
              </a:spcBef>
              <a:spcAft>
                <a:spcPts val="0"/>
              </a:spcAft>
              <a:buNone/>
            </a:pPr>
            <a:r>
              <a:rPr b="1" lang="en" sz="1700">
                <a:solidFill>
                  <a:srgbClr val="000000"/>
                </a:solidFill>
                <a:latin typeface="Comfortaa"/>
                <a:ea typeface="Comfortaa"/>
                <a:cs typeface="Comfortaa"/>
                <a:sym typeface="Comfortaa"/>
              </a:rPr>
              <a:t>Model 1: </a:t>
            </a:r>
            <a:endParaRPr b="1" sz="1700">
              <a:solidFill>
                <a:srgbClr val="000000"/>
              </a:solidFill>
              <a:latin typeface="Comfortaa"/>
              <a:ea typeface="Comfortaa"/>
              <a:cs typeface="Comfortaa"/>
              <a:sym typeface="Comfortaa"/>
            </a:endParaRPr>
          </a:p>
          <a:p>
            <a:pPr indent="0" lvl="0" marL="457200" rtl="0" algn="l">
              <a:lnSpc>
                <a:spcPct val="100000"/>
              </a:lnSpc>
              <a:spcBef>
                <a:spcPts val="0"/>
              </a:spcBef>
              <a:spcAft>
                <a:spcPts val="0"/>
              </a:spcAft>
              <a:buNone/>
            </a:pPr>
            <a:r>
              <a:t/>
            </a:r>
            <a:endParaRPr sz="1700">
              <a:solidFill>
                <a:srgbClr val="000000"/>
              </a:solidFill>
              <a:latin typeface="Comfortaa"/>
              <a:ea typeface="Comfortaa"/>
              <a:cs typeface="Comfortaa"/>
              <a:sym typeface="Comfortaa"/>
            </a:endParaRPr>
          </a:p>
          <a:p>
            <a:pPr indent="-336550" lvl="0" marL="457200" rtl="0" algn="l">
              <a:lnSpc>
                <a:spcPct val="100000"/>
              </a:lnSpc>
              <a:spcBef>
                <a:spcPts val="0"/>
              </a:spcBef>
              <a:spcAft>
                <a:spcPts val="0"/>
              </a:spcAft>
              <a:buClr>
                <a:srgbClr val="000000"/>
              </a:buClr>
              <a:buSzPts val="1700"/>
              <a:buFont typeface="Comfortaa"/>
              <a:buChar char="•"/>
            </a:pPr>
            <a:r>
              <a:rPr lang="en" sz="1700">
                <a:solidFill>
                  <a:srgbClr val="000000"/>
                </a:solidFill>
                <a:latin typeface="Comfortaa"/>
                <a:ea typeface="Comfortaa"/>
                <a:cs typeface="Comfortaa"/>
                <a:sym typeface="Comfortaa"/>
              </a:rPr>
              <a:t>Only use </a:t>
            </a:r>
            <a:r>
              <a:rPr lang="en" sz="1700">
                <a:solidFill>
                  <a:schemeClr val="lt1"/>
                </a:solidFill>
                <a:highlight>
                  <a:srgbClr val="38761D"/>
                </a:highlight>
                <a:latin typeface="Comfortaa"/>
                <a:ea typeface="Comfortaa"/>
                <a:cs typeface="Comfortaa"/>
                <a:sym typeface="Comfortaa"/>
              </a:rPr>
              <a:t>text extracted from job description</a:t>
            </a:r>
            <a:r>
              <a:rPr lang="en" sz="1700">
                <a:solidFill>
                  <a:srgbClr val="000000"/>
                </a:solidFill>
                <a:latin typeface="Comfortaa"/>
                <a:ea typeface="Comfortaa"/>
                <a:cs typeface="Comfortaa"/>
                <a:sym typeface="Comfortaa"/>
              </a:rPr>
              <a:t> as the feature to predict 4 job titles’ salaries separately</a:t>
            </a:r>
            <a:endParaRPr sz="1700">
              <a:solidFill>
                <a:srgbClr val="000000"/>
              </a:solidFill>
              <a:latin typeface="Comfortaa"/>
              <a:ea typeface="Comfortaa"/>
              <a:cs typeface="Comfortaa"/>
              <a:sym typeface="Comfortaa"/>
            </a:endParaRPr>
          </a:p>
          <a:p>
            <a:pPr indent="-336550" lvl="0" marL="457200" rtl="0" algn="l">
              <a:lnSpc>
                <a:spcPct val="100000"/>
              </a:lnSpc>
              <a:spcBef>
                <a:spcPts val="0"/>
              </a:spcBef>
              <a:spcAft>
                <a:spcPts val="0"/>
              </a:spcAft>
              <a:buClr>
                <a:srgbClr val="000000"/>
              </a:buClr>
              <a:buSzPts val="1700"/>
              <a:buFont typeface="Comfortaa"/>
              <a:buChar char="•"/>
            </a:pPr>
            <a:r>
              <a:rPr lang="en" sz="1700">
                <a:solidFill>
                  <a:srgbClr val="000000"/>
                </a:solidFill>
                <a:latin typeface="Comfortaa"/>
                <a:ea typeface="Comfortaa"/>
                <a:cs typeface="Comfortaa"/>
                <a:sym typeface="Comfortaa"/>
              </a:rPr>
              <a:t>Performance is relatively poor for all 4 job titles</a:t>
            </a:r>
            <a:endParaRPr sz="1700">
              <a:solidFill>
                <a:srgbClr val="000000"/>
              </a:solidFill>
              <a:latin typeface="Comfortaa"/>
              <a:ea typeface="Comfortaa"/>
              <a:cs typeface="Comfortaa"/>
              <a:sym typeface="Comfortaa"/>
            </a:endParaRPr>
          </a:p>
          <a:p>
            <a:pPr indent="-336550" lvl="0" marL="457200" rtl="0" algn="l">
              <a:lnSpc>
                <a:spcPct val="100000"/>
              </a:lnSpc>
              <a:spcBef>
                <a:spcPts val="0"/>
              </a:spcBef>
              <a:spcAft>
                <a:spcPts val="0"/>
              </a:spcAft>
              <a:buClr>
                <a:srgbClr val="000000"/>
              </a:buClr>
              <a:buSzPts val="1700"/>
              <a:buFont typeface="Comfortaa"/>
              <a:buChar char="•"/>
            </a:pPr>
            <a:r>
              <a:rPr lang="en" sz="1700">
                <a:solidFill>
                  <a:srgbClr val="000000"/>
                </a:solidFill>
                <a:latin typeface="Comfortaa"/>
                <a:ea typeface="Comfortaa"/>
                <a:cs typeface="Comfortaa"/>
                <a:sym typeface="Comfortaa"/>
              </a:rPr>
              <a:t>Average accuracy between 0.35 - 0.4</a:t>
            </a:r>
            <a:endParaRPr sz="1700">
              <a:solidFill>
                <a:srgbClr val="000000"/>
              </a:solidFill>
              <a:latin typeface="Comfortaa"/>
              <a:ea typeface="Comfortaa"/>
              <a:cs typeface="Comfortaa"/>
              <a:sym typeface="Comfortaa"/>
            </a:endParaRPr>
          </a:p>
          <a:p>
            <a:pPr indent="0" lvl="0" marL="0" rtl="0" algn="l">
              <a:lnSpc>
                <a:spcPct val="100000"/>
              </a:lnSpc>
              <a:spcBef>
                <a:spcPts val="0"/>
              </a:spcBef>
              <a:spcAft>
                <a:spcPts val="0"/>
              </a:spcAft>
              <a:buNone/>
            </a:pPr>
            <a:r>
              <a:t/>
            </a:r>
            <a:endParaRPr sz="1700">
              <a:solidFill>
                <a:srgbClr val="000000"/>
              </a:solidFill>
              <a:latin typeface="Comfortaa"/>
              <a:ea typeface="Comfortaa"/>
              <a:cs typeface="Comfortaa"/>
              <a:sym typeface="Comfortaa"/>
            </a:endParaRPr>
          </a:p>
          <a:p>
            <a:pPr indent="0" lvl="0" marL="0" rtl="0" algn="l">
              <a:lnSpc>
                <a:spcPct val="100000"/>
              </a:lnSpc>
              <a:spcBef>
                <a:spcPts val="0"/>
              </a:spcBef>
              <a:spcAft>
                <a:spcPts val="0"/>
              </a:spcAft>
              <a:buNone/>
            </a:pPr>
            <a:r>
              <a:t/>
            </a:r>
            <a:endParaRPr sz="1700">
              <a:solidFill>
                <a:srgbClr val="000000"/>
              </a:solidFill>
              <a:latin typeface="Comfortaa"/>
              <a:ea typeface="Comfortaa"/>
              <a:cs typeface="Comfortaa"/>
              <a:sym typeface="Comfortaa"/>
            </a:endParaRPr>
          </a:p>
          <a:p>
            <a:pPr indent="0" lvl="0" marL="0" rtl="0" algn="l">
              <a:spcBef>
                <a:spcPts val="800"/>
              </a:spcBef>
              <a:spcAft>
                <a:spcPts val="0"/>
              </a:spcAft>
              <a:buNone/>
            </a:pPr>
            <a:r>
              <a:t/>
            </a:r>
            <a:endParaRPr sz="1700">
              <a:latin typeface="Comfortaa"/>
              <a:ea typeface="Comfortaa"/>
              <a:cs typeface="Comfortaa"/>
              <a:sym typeface="Comfortaa"/>
            </a:endParaRPr>
          </a:p>
        </p:txBody>
      </p:sp>
      <p:sp>
        <p:nvSpPr>
          <p:cNvPr id="317" name="Google Shape;317;p48"/>
          <p:cNvSpPr txBox="1"/>
          <p:nvPr>
            <p:ph type="title"/>
          </p:nvPr>
        </p:nvSpPr>
        <p:spPr>
          <a:xfrm>
            <a:off x="88023" y="97529"/>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Comfortaa"/>
                <a:ea typeface="Comfortaa"/>
                <a:cs typeface="Comfortaa"/>
                <a:sym typeface="Comfortaa"/>
              </a:rPr>
              <a:t>Modeling</a:t>
            </a:r>
            <a:endParaRPr>
              <a:latin typeface="Comfortaa"/>
              <a:ea typeface="Comfortaa"/>
              <a:cs typeface="Comfortaa"/>
              <a:sym typeface="Comfortaa"/>
            </a:endParaRPr>
          </a:p>
        </p:txBody>
      </p:sp>
      <p:pic>
        <p:nvPicPr>
          <p:cNvPr id="318" name="Google Shape;318;p48"/>
          <p:cNvPicPr preferRelativeResize="0"/>
          <p:nvPr/>
        </p:nvPicPr>
        <p:blipFill>
          <a:blip r:embed="rId3">
            <a:alphaModFix/>
          </a:blip>
          <a:stretch>
            <a:fillRect/>
          </a:stretch>
        </p:blipFill>
        <p:spPr>
          <a:xfrm>
            <a:off x="0" y="2885525"/>
            <a:ext cx="3993794" cy="994200"/>
          </a:xfrm>
          <a:prstGeom prst="rect">
            <a:avLst/>
          </a:prstGeom>
          <a:noFill/>
          <a:ln>
            <a:noFill/>
          </a:ln>
        </p:spPr>
      </p:pic>
      <p:pic>
        <p:nvPicPr>
          <p:cNvPr id="319" name="Google Shape;319;p48"/>
          <p:cNvPicPr preferRelativeResize="0"/>
          <p:nvPr/>
        </p:nvPicPr>
        <p:blipFill>
          <a:blip r:embed="rId4">
            <a:alphaModFix/>
          </a:blip>
          <a:stretch>
            <a:fillRect/>
          </a:stretch>
        </p:blipFill>
        <p:spPr>
          <a:xfrm>
            <a:off x="5060282" y="3967375"/>
            <a:ext cx="4083718" cy="1185275"/>
          </a:xfrm>
          <a:prstGeom prst="rect">
            <a:avLst/>
          </a:prstGeom>
          <a:noFill/>
          <a:ln>
            <a:noFill/>
          </a:ln>
        </p:spPr>
      </p:pic>
      <p:pic>
        <p:nvPicPr>
          <p:cNvPr id="320" name="Google Shape;320;p48"/>
          <p:cNvPicPr preferRelativeResize="0"/>
          <p:nvPr/>
        </p:nvPicPr>
        <p:blipFill>
          <a:blip r:embed="rId5">
            <a:alphaModFix/>
          </a:blip>
          <a:stretch>
            <a:fillRect/>
          </a:stretch>
        </p:blipFill>
        <p:spPr>
          <a:xfrm>
            <a:off x="0" y="3958225"/>
            <a:ext cx="4036551" cy="1185275"/>
          </a:xfrm>
          <a:prstGeom prst="rect">
            <a:avLst/>
          </a:prstGeom>
          <a:noFill/>
          <a:ln>
            <a:noFill/>
          </a:ln>
        </p:spPr>
      </p:pic>
      <p:pic>
        <p:nvPicPr>
          <p:cNvPr id="321" name="Google Shape;321;p48"/>
          <p:cNvPicPr preferRelativeResize="0"/>
          <p:nvPr/>
        </p:nvPicPr>
        <p:blipFill>
          <a:blip r:embed="rId6">
            <a:alphaModFix/>
          </a:blip>
          <a:stretch>
            <a:fillRect/>
          </a:stretch>
        </p:blipFill>
        <p:spPr>
          <a:xfrm>
            <a:off x="5060275" y="2824675"/>
            <a:ext cx="4083726" cy="11376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idx="1" type="body"/>
          </p:nvPr>
        </p:nvSpPr>
        <p:spPr>
          <a:xfrm>
            <a:off x="88025" y="1028700"/>
            <a:ext cx="8982600" cy="3603900"/>
          </a:xfrm>
          <a:prstGeom prst="rect">
            <a:avLst/>
          </a:prstGeom>
        </p:spPr>
        <p:txBody>
          <a:bodyPr anchorCtr="0" anchor="t" bIns="34275" lIns="68575" spcFirstLastPara="1" rIns="68575" wrap="square" tIns="34275">
            <a:normAutofit/>
          </a:bodyPr>
          <a:lstStyle/>
          <a:p>
            <a:pPr indent="0" lvl="0" marL="457200" rtl="0" algn="l">
              <a:lnSpc>
                <a:spcPct val="100000"/>
              </a:lnSpc>
              <a:spcBef>
                <a:spcPts val="0"/>
              </a:spcBef>
              <a:spcAft>
                <a:spcPts val="0"/>
              </a:spcAft>
              <a:buClr>
                <a:schemeClr val="dk1"/>
              </a:buClr>
              <a:buSzPts val="1100"/>
              <a:buFont typeface="Arial"/>
              <a:buNone/>
            </a:pPr>
            <a:r>
              <a:rPr b="1" lang="en" sz="1700">
                <a:latin typeface="Comfortaa"/>
                <a:ea typeface="Comfortaa"/>
                <a:cs typeface="Comfortaa"/>
                <a:sym typeface="Comfortaa"/>
              </a:rPr>
              <a:t>Model 2: </a:t>
            </a:r>
            <a:endParaRPr b="1" sz="1700">
              <a:latin typeface="Comfortaa"/>
              <a:ea typeface="Comfortaa"/>
              <a:cs typeface="Comfortaa"/>
              <a:sym typeface="Comfortaa"/>
            </a:endParaRPr>
          </a:p>
          <a:p>
            <a:pPr indent="0" lvl="0" marL="457200" rtl="0" algn="l">
              <a:lnSpc>
                <a:spcPct val="100000"/>
              </a:lnSpc>
              <a:spcBef>
                <a:spcPts val="0"/>
              </a:spcBef>
              <a:spcAft>
                <a:spcPts val="0"/>
              </a:spcAft>
              <a:buClr>
                <a:schemeClr val="dk1"/>
              </a:buClr>
              <a:buSzPts val="1100"/>
              <a:buFont typeface="Arial"/>
              <a:buNone/>
            </a:pPr>
            <a:r>
              <a:t/>
            </a:r>
            <a:endParaRPr sz="1700">
              <a:latin typeface="Comfortaa"/>
              <a:ea typeface="Comfortaa"/>
              <a:cs typeface="Comfortaa"/>
              <a:sym typeface="Comfortaa"/>
            </a:endParaRPr>
          </a:p>
          <a:p>
            <a:pPr indent="-336550" lvl="0" marL="457200" rtl="0" algn="l">
              <a:lnSpc>
                <a:spcPct val="100000"/>
              </a:lnSpc>
              <a:spcBef>
                <a:spcPts val="0"/>
              </a:spcBef>
              <a:spcAft>
                <a:spcPts val="0"/>
              </a:spcAft>
              <a:buSzPts val="1700"/>
              <a:buFont typeface="Comfortaa"/>
              <a:buChar char="•"/>
            </a:pPr>
            <a:r>
              <a:rPr lang="en" sz="1700">
                <a:latin typeface="Comfortaa"/>
                <a:ea typeface="Comfortaa"/>
                <a:cs typeface="Comfortaa"/>
                <a:sym typeface="Comfortaa"/>
              </a:rPr>
              <a:t>Use </a:t>
            </a:r>
            <a:r>
              <a:rPr lang="en" sz="1700">
                <a:highlight>
                  <a:srgbClr val="00FFFF"/>
                </a:highlight>
                <a:latin typeface="Comfortaa"/>
                <a:ea typeface="Comfortaa"/>
                <a:cs typeface="Comfortaa"/>
                <a:sym typeface="Comfortaa"/>
              </a:rPr>
              <a:t>top 10 skills </a:t>
            </a:r>
            <a:r>
              <a:rPr lang="en" sz="1700">
                <a:highlight>
                  <a:schemeClr val="lt1"/>
                </a:highlight>
                <a:latin typeface="Comfortaa"/>
                <a:ea typeface="Comfortaa"/>
                <a:cs typeface="Comfortaa"/>
                <a:sym typeface="Comfortaa"/>
              </a:rPr>
              <a:t>+</a:t>
            </a:r>
            <a:r>
              <a:rPr lang="en" sz="1700">
                <a:highlight>
                  <a:srgbClr val="38761D"/>
                </a:highlight>
                <a:latin typeface="Comfortaa"/>
                <a:ea typeface="Comfortaa"/>
                <a:cs typeface="Comfortaa"/>
                <a:sym typeface="Comfortaa"/>
              </a:rPr>
              <a:t> </a:t>
            </a:r>
            <a:r>
              <a:rPr lang="en" sz="1700">
                <a:solidFill>
                  <a:schemeClr val="lt1"/>
                </a:solidFill>
                <a:highlight>
                  <a:srgbClr val="38761D"/>
                </a:highlight>
                <a:latin typeface="Comfortaa"/>
                <a:ea typeface="Comfortaa"/>
                <a:cs typeface="Comfortaa"/>
                <a:sym typeface="Comfortaa"/>
              </a:rPr>
              <a:t>location</a:t>
            </a:r>
            <a:r>
              <a:rPr lang="en" sz="1700">
                <a:highlight>
                  <a:srgbClr val="38761D"/>
                </a:highlight>
                <a:latin typeface="Comfortaa"/>
                <a:ea typeface="Comfortaa"/>
                <a:cs typeface="Comfortaa"/>
                <a:sym typeface="Comfortaa"/>
              </a:rPr>
              <a:t> </a:t>
            </a:r>
            <a:r>
              <a:rPr lang="en" sz="1700">
                <a:highlight>
                  <a:schemeClr val="lt1"/>
                </a:highlight>
                <a:latin typeface="Comfortaa"/>
                <a:ea typeface="Comfortaa"/>
                <a:cs typeface="Comfortaa"/>
                <a:sym typeface="Comfortaa"/>
              </a:rPr>
              <a:t>+</a:t>
            </a:r>
            <a:r>
              <a:rPr lang="en" sz="1700">
                <a:highlight>
                  <a:srgbClr val="C27BA0"/>
                </a:highlight>
                <a:latin typeface="Comfortaa"/>
                <a:ea typeface="Comfortaa"/>
                <a:cs typeface="Comfortaa"/>
                <a:sym typeface="Comfortaa"/>
              </a:rPr>
              <a:t> other features </a:t>
            </a:r>
            <a:r>
              <a:rPr lang="en" sz="1700">
                <a:latin typeface="Comfortaa"/>
                <a:ea typeface="Comfortaa"/>
                <a:cs typeface="Comfortaa"/>
                <a:sym typeface="Comfortaa"/>
              </a:rPr>
              <a:t>to predict salary</a:t>
            </a:r>
            <a:endParaRPr sz="1700">
              <a:latin typeface="Comfortaa"/>
              <a:ea typeface="Comfortaa"/>
              <a:cs typeface="Comfortaa"/>
              <a:sym typeface="Comfortaa"/>
            </a:endParaRPr>
          </a:p>
          <a:p>
            <a:pPr indent="0" lvl="0" marL="0" rtl="0" algn="l">
              <a:lnSpc>
                <a:spcPct val="100000"/>
              </a:lnSpc>
              <a:spcBef>
                <a:spcPts val="0"/>
              </a:spcBef>
              <a:spcAft>
                <a:spcPts val="0"/>
              </a:spcAft>
              <a:buNone/>
            </a:pPr>
            <a:r>
              <a:rPr lang="en" sz="1300">
                <a:highlight>
                  <a:srgbClr val="00FFFF"/>
                </a:highlight>
                <a:latin typeface="Comfortaa"/>
                <a:ea typeface="Comfortaa"/>
                <a:cs typeface="Comfortaa"/>
                <a:sym typeface="Comfortaa"/>
              </a:rPr>
              <a:t>[‘sql’, ‘python’, ‘excel’, ‘tableau’, ‘r’, ‘bi’, ‘aws’, ‘spark’, ‘java’, ‘hadoop’,</a:t>
            </a:r>
            <a:r>
              <a:rPr lang="en" sz="1300">
                <a:latin typeface="Comfortaa"/>
                <a:ea typeface="Comfortaa"/>
                <a:cs typeface="Comfortaa"/>
                <a:sym typeface="Comfortaa"/>
              </a:rPr>
              <a:t> </a:t>
            </a:r>
            <a:r>
              <a:rPr lang="en" sz="1300">
                <a:solidFill>
                  <a:schemeClr val="lt1"/>
                </a:solidFill>
                <a:highlight>
                  <a:srgbClr val="38761D"/>
                </a:highlight>
                <a:latin typeface="Comfortaa"/>
                <a:ea typeface="Comfortaa"/>
                <a:cs typeface="Comfortaa"/>
                <a:sym typeface="Comfortaa"/>
              </a:rPr>
              <a:t>‘Location_state’,</a:t>
            </a:r>
            <a:r>
              <a:rPr lang="en" sz="1300">
                <a:latin typeface="Comfortaa"/>
                <a:ea typeface="Comfortaa"/>
                <a:cs typeface="Comfortaa"/>
                <a:sym typeface="Comfortaa"/>
              </a:rPr>
              <a:t> </a:t>
            </a:r>
            <a:r>
              <a:rPr lang="en" sz="1300">
                <a:highlight>
                  <a:srgbClr val="C27BA0"/>
                </a:highlight>
                <a:latin typeface="Comfortaa"/>
                <a:ea typeface="Comfortaa"/>
                <a:cs typeface="Comfortaa"/>
                <a:sym typeface="Comfortaa"/>
              </a:rPr>
              <a:t>‘Rating’, ‘Founded’</a:t>
            </a:r>
            <a:r>
              <a:rPr lang="en" sz="1300">
                <a:latin typeface="Comfortaa"/>
                <a:ea typeface="Comfortaa"/>
                <a:cs typeface="Comfortaa"/>
                <a:sym typeface="Comfortaa"/>
              </a:rPr>
              <a:t>]</a:t>
            </a:r>
            <a:endParaRPr sz="1300">
              <a:latin typeface="Comfortaa"/>
              <a:ea typeface="Comfortaa"/>
              <a:cs typeface="Comfortaa"/>
              <a:sym typeface="Comfortaa"/>
            </a:endParaRPr>
          </a:p>
          <a:p>
            <a:pPr indent="0" lvl="0" marL="0" rtl="0" algn="l">
              <a:lnSpc>
                <a:spcPct val="100000"/>
              </a:lnSpc>
              <a:spcBef>
                <a:spcPts val="0"/>
              </a:spcBef>
              <a:spcAft>
                <a:spcPts val="0"/>
              </a:spcAft>
              <a:buNone/>
            </a:pPr>
            <a:r>
              <a:t/>
            </a:r>
            <a:endParaRPr sz="1300">
              <a:latin typeface="Comfortaa"/>
              <a:ea typeface="Comfortaa"/>
              <a:cs typeface="Comfortaa"/>
              <a:sym typeface="Comfortaa"/>
            </a:endParaRPr>
          </a:p>
          <a:p>
            <a:pPr indent="-336550" lvl="0" marL="457200" rtl="0" algn="l">
              <a:lnSpc>
                <a:spcPct val="100000"/>
              </a:lnSpc>
              <a:spcBef>
                <a:spcPts val="0"/>
              </a:spcBef>
              <a:spcAft>
                <a:spcPts val="0"/>
              </a:spcAft>
              <a:buSzPts val="1700"/>
              <a:buFont typeface="Comfortaa"/>
              <a:buChar char="•"/>
            </a:pPr>
            <a:r>
              <a:rPr lang="en" sz="1700">
                <a:latin typeface="Comfortaa"/>
                <a:ea typeface="Comfortaa"/>
                <a:cs typeface="Comfortaa"/>
                <a:sym typeface="Comfortaa"/>
              </a:rPr>
              <a:t>Performance significantly improved</a:t>
            </a:r>
            <a:endParaRPr sz="1700">
              <a:latin typeface="Comfortaa"/>
              <a:ea typeface="Comfortaa"/>
              <a:cs typeface="Comfortaa"/>
              <a:sym typeface="Comfortaa"/>
            </a:endParaRPr>
          </a:p>
          <a:p>
            <a:pPr indent="-336550" lvl="0" marL="457200" rtl="0" algn="l">
              <a:lnSpc>
                <a:spcPct val="100000"/>
              </a:lnSpc>
              <a:spcBef>
                <a:spcPts val="0"/>
              </a:spcBef>
              <a:spcAft>
                <a:spcPts val="0"/>
              </a:spcAft>
              <a:buSzPts val="1700"/>
              <a:buFont typeface="Comfortaa"/>
              <a:buChar char="•"/>
            </a:pPr>
            <a:r>
              <a:rPr lang="en" sz="1700">
                <a:latin typeface="Comfortaa"/>
                <a:ea typeface="Comfortaa"/>
                <a:cs typeface="Comfortaa"/>
                <a:sym typeface="Comfortaa"/>
              </a:rPr>
              <a:t>Average accuracy between 0.55 - 0.65</a:t>
            </a:r>
            <a:endParaRPr sz="1700">
              <a:latin typeface="Comfortaa"/>
              <a:ea typeface="Comfortaa"/>
              <a:cs typeface="Comfortaa"/>
              <a:sym typeface="Comfortaa"/>
            </a:endParaRPr>
          </a:p>
        </p:txBody>
      </p:sp>
      <p:sp>
        <p:nvSpPr>
          <p:cNvPr id="327" name="Google Shape;327;p49"/>
          <p:cNvSpPr txBox="1"/>
          <p:nvPr>
            <p:ph type="title"/>
          </p:nvPr>
        </p:nvSpPr>
        <p:spPr>
          <a:xfrm>
            <a:off x="88023" y="97529"/>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Comfortaa"/>
                <a:ea typeface="Comfortaa"/>
                <a:cs typeface="Comfortaa"/>
                <a:sym typeface="Comfortaa"/>
              </a:rPr>
              <a:t>Modeling</a:t>
            </a:r>
            <a:endParaRPr>
              <a:latin typeface="Comfortaa"/>
              <a:ea typeface="Comfortaa"/>
              <a:cs typeface="Comfortaa"/>
              <a:sym typeface="Comfortaa"/>
            </a:endParaRPr>
          </a:p>
        </p:txBody>
      </p:sp>
      <p:pic>
        <p:nvPicPr>
          <p:cNvPr id="328" name="Google Shape;328;p49"/>
          <p:cNvPicPr preferRelativeResize="0"/>
          <p:nvPr/>
        </p:nvPicPr>
        <p:blipFill>
          <a:blip r:embed="rId3">
            <a:alphaModFix/>
          </a:blip>
          <a:stretch>
            <a:fillRect/>
          </a:stretch>
        </p:blipFill>
        <p:spPr>
          <a:xfrm>
            <a:off x="0" y="2765400"/>
            <a:ext cx="4354850" cy="1086350"/>
          </a:xfrm>
          <a:prstGeom prst="rect">
            <a:avLst/>
          </a:prstGeom>
          <a:noFill/>
          <a:ln>
            <a:noFill/>
          </a:ln>
        </p:spPr>
      </p:pic>
      <p:pic>
        <p:nvPicPr>
          <p:cNvPr id="329" name="Google Shape;329;p49"/>
          <p:cNvPicPr preferRelativeResize="0"/>
          <p:nvPr/>
        </p:nvPicPr>
        <p:blipFill>
          <a:blip r:embed="rId4">
            <a:alphaModFix/>
          </a:blip>
          <a:stretch>
            <a:fillRect/>
          </a:stretch>
        </p:blipFill>
        <p:spPr>
          <a:xfrm>
            <a:off x="4853317" y="4012600"/>
            <a:ext cx="4290684" cy="1142325"/>
          </a:xfrm>
          <a:prstGeom prst="rect">
            <a:avLst/>
          </a:prstGeom>
          <a:noFill/>
          <a:ln>
            <a:noFill/>
          </a:ln>
        </p:spPr>
      </p:pic>
      <p:pic>
        <p:nvPicPr>
          <p:cNvPr id="330" name="Google Shape;330;p49"/>
          <p:cNvPicPr preferRelativeResize="0"/>
          <p:nvPr/>
        </p:nvPicPr>
        <p:blipFill>
          <a:blip r:embed="rId5">
            <a:alphaModFix/>
          </a:blip>
          <a:stretch>
            <a:fillRect/>
          </a:stretch>
        </p:blipFill>
        <p:spPr>
          <a:xfrm>
            <a:off x="4789150" y="2723050"/>
            <a:ext cx="4354851" cy="1232150"/>
          </a:xfrm>
          <a:prstGeom prst="rect">
            <a:avLst/>
          </a:prstGeom>
          <a:noFill/>
          <a:ln>
            <a:noFill/>
          </a:ln>
        </p:spPr>
      </p:pic>
      <p:pic>
        <p:nvPicPr>
          <p:cNvPr id="331" name="Google Shape;331;p49"/>
          <p:cNvPicPr preferRelativeResize="0"/>
          <p:nvPr/>
        </p:nvPicPr>
        <p:blipFill>
          <a:blip r:embed="rId6">
            <a:alphaModFix/>
          </a:blip>
          <a:stretch>
            <a:fillRect/>
          </a:stretch>
        </p:blipFill>
        <p:spPr>
          <a:xfrm>
            <a:off x="0" y="4001175"/>
            <a:ext cx="4407487" cy="114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0"/>
          <p:cNvSpPr txBox="1"/>
          <p:nvPr>
            <p:ph idx="1" type="body"/>
          </p:nvPr>
        </p:nvSpPr>
        <p:spPr>
          <a:xfrm>
            <a:off x="27600" y="720125"/>
            <a:ext cx="9088800" cy="3597000"/>
          </a:xfrm>
          <a:prstGeom prst="rect">
            <a:avLst/>
          </a:prstGeom>
        </p:spPr>
        <p:txBody>
          <a:bodyPr anchorCtr="0" anchor="t" bIns="34275" lIns="68575" spcFirstLastPara="1" rIns="68575" wrap="square" tIns="34275">
            <a:noAutofit/>
          </a:bodyPr>
          <a:lstStyle/>
          <a:p>
            <a:pPr indent="0" lvl="0" marL="457200" rtl="0" algn="l">
              <a:lnSpc>
                <a:spcPct val="150000"/>
              </a:lnSpc>
              <a:spcBef>
                <a:spcPts val="800"/>
              </a:spcBef>
              <a:spcAft>
                <a:spcPts val="0"/>
              </a:spcAft>
              <a:buNone/>
            </a:pPr>
            <a:r>
              <a:t/>
            </a:r>
            <a:endParaRPr sz="1700">
              <a:latin typeface="Comfortaa"/>
              <a:ea typeface="Comfortaa"/>
              <a:cs typeface="Comfortaa"/>
              <a:sym typeface="Comfortaa"/>
            </a:endParaRPr>
          </a:p>
          <a:p>
            <a:pPr indent="-336550" lvl="0" marL="457200" rtl="0" algn="l">
              <a:lnSpc>
                <a:spcPct val="115000"/>
              </a:lnSpc>
              <a:spcBef>
                <a:spcPts val="800"/>
              </a:spcBef>
              <a:spcAft>
                <a:spcPts val="0"/>
              </a:spcAft>
              <a:buSzPts val="1700"/>
              <a:buFont typeface="Comfortaa"/>
              <a:buChar char="•"/>
            </a:pPr>
            <a:r>
              <a:rPr lang="en" sz="1700">
                <a:latin typeface="Comfortaa"/>
                <a:ea typeface="Comfortaa"/>
                <a:cs typeface="Comfortaa"/>
                <a:sym typeface="Comfortaa"/>
              </a:rPr>
              <a:t>If we only use information extracted from the text for modeling, performance could be poor even if text analytics techniques are implemented to remove noise.</a:t>
            </a:r>
            <a:endParaRPr sz="1700">
              <a:latin typeface="Comfortaa"/>
              <a:ea typeface="Comfortaa"/>
              <a:cs typeface="Comfortaa"/>
              <a:sym typeface="Comfortaa"/>
            </a:endParaRPr>
          </a:p>
          <a:p>
            <a:pPr indent="0" lvl="0" marL="457200" rtl="0" algn="l">
              <a:lnSpc>
                <a:spcPct val="115000"/>
              </a:lnSpc>
              <a:spcBef>
                <a:spcPts val="800"/>
              </a:spcBef>
              <a:spcAft>
                <a:spcPts val="0"/>
              </a:spcAft>
              <a:buNone/>
            </a:pPr>
            <a:r>
              <a:t/>
            </a:r>
            <a:endParaRPr sz="1700">
              <a:latin typeface="Comfortaa"/>
              <a:ea typeface="Comfortaa"/>
              <a:cs typeface="Comfortaa"/>
              <a:sym typeface="Comfortaa"/>
            </a:endParaRPr>
          </a:p>
          <a:p>
            <a:pPr indent="-336550" lvl="0" marL="457200" rtl="0" algn="l">
              <a:lnSpc>
                <a:spcPct val="115000"/>
              </a:lnSpc>
              <a:spcBef>
                <a:spcPts val="800"/>
              </a:spcBef>
              <a:spcAft>
                <a:spcPts val="0"/>
              </a:spcAft>
              <a:buSzPts val="1700"/>
              <a:buFont typeface="Comfortaa"/>
              <a:buChar char="•"/>
            </a:pPr>
            <a:r>
              <a:rPr lang="en" sz="1700">
                <a:latin typeface="Comfortaa"/>
                <a:ea typeface="Comfortaa"/>
                <a:cs typeface="Comfortaa"/>
                <a:sym typeface="Comfortaa"/>
              </a:rPr>
              <a:t>Using unique top keywords and implementing domain knowledge can significantly improve model performance. There also could be other significant features not included in data set (education, age, etc.)</a:t>
            </a:r>
            <a:endParaRPr sz="1700">
              <a:latin typeface="Comfortaa"/>
              <a:ea typeface="Comfortaa"/>
              <a:cs typeface="Comfortaa"/>
              <a:sym typeface="Comfortaa"/>
            </a:endParaRPr>
          </a:p>
          <a:p>
            <a:pPr indent="0" lvl="0" marL="457200" rtl="0" algn="l">
              <a:lnSpc>
                <a:spcPct val="115000"/>
              </a:lnSpc>
              <a:spcBef>
                <a:spcPts val="800"/>
              </a:spcBef>
              <a:spcAft>
                <a:spcPts val="0"/>
              </a:spcAft>
              <a:buNone/>
            </a:pPr>
            <a:r>
              <a:t/>
            </a:r>
            <a:endParaRPr sz="1700">
              <a:latin typeface="Comfortaa"/>
              <a:ea typeface="Comfortaa"/>
              <a:cs typeface="Comfortaa"/>
              <a:sym typeface="Comfortaa"/>
            </a:endParaRPr>
          </a:p>
          <a:p>
            <a:pPr indent="-336550" lvl="0" marL="457200" rtl="0" algn="l">
              <a:lnSpc>
                <a:spcPct val="115000"/>
              </a:lnSpc>
              <a:spcBef>
                <a:spcPts val="800"/>
              </a:spcBef>
              <a:spcAft>
                <a:spcPts val="0"/>
              </a:spcAft>
              <a:buSzPts val="1700"/>
              <a:buFont typeface="Comfortaa"/>
              <a:buChar char="•"/>
            </a:pPr>
            <a:r>
              <a:rPr lang="en" sz="1700">
                <a:latin typeface="Comfortaa"/>
                <a:ea typeface="Comfortaa"/>
                <a:cs typeface="Comfortaa"/>
                <a:sym typeface="Comfortaa"/>
              </a:rPr>
              <a:t>The best performing c</a:t>
            </a:r>
            <a:r>
              <a:rPr lang="en" sz="1700">
                <a:latin typeface="Comfortaa"/>
                <a:ea typeface="Comfortaa"/>
                <a:cs typeface="Comfortaa"/>
                <a:sym typeface="Comfortaa"/>
              </a:rPr>
              <a:t>ombination is </a:t>
            </a:r>
            <a:r>
              <a:rPr lang="en" sz="1700">
                <a:highlight>
                  <a:srgbClr val="6AA84F"/>
                </a:highlight>
                <a:latin typeface="Comfortaa"/>
                <a:ea typeface="Comfortaa"/>
                <a:cs typeface="Comfortaa"/>
                <a:sym typeface="Comfortaa"/>
              </a:rPr>
              <a:t>TFIDF</a:t>
            </a:r>
            <a:r>
              <a:rPr lang="en" sz="1700">
                <a:highlight>
                  <a:srgbClr val="6AA84F"/>
                </a:highlight>
                <a:latin typeface="Comfortaa"/>
                <a:ea typeface="Comfortaa"/>
                <a:cs typeface="Comfortaa"/>
                <a:sym typeface="Comfortaa"/>
              </a:rPr>
              <a:t> + Random Forest.</a:t>
            </a:r>
            <a:endParaRPr sz="1700">
              <a:highlight>
                <a:srgbClr val="6AA84F"/>
              </a:highlight>
              <a:latin typeface="Comfortaa"/>
              <a:ea typeface="Comfortaa"/>
              <a:cs typeface="Comfortaa"/>
              <a:sym typeface="Comfortaa"/>
            </a:endParaRPr>
          </a:p>
          <a:p>
            <a:pPr indent="0" lvl="0" marL="0" rtl="0" algn="l">
              <a:lnSpc>
                <a:spcPct val="100000"/>
              </a:lnSpc>
              <a:spcBef>
                <a:spcPts val="800"/>
              </a:spcBef>
              <a:spcAft>
                <a:spcPts val="0"/>
              </a:spcAft>
              <a:buNone/>
            </a:pPr>
            <a:r>
              <a:t/>
            </a:r>
            <a:endParaRPr sz="1700">
              <a:latin typeface="Comfortaa"/>
              <a:ea typeface="Comfortaa"/>
              <a:cs typeface="Comfortaa"/>
              <a:sym typeface="Comfortaa"/>
            </a:endParaRPr>
          </a:p>
          <a:p>
            <a:pPr indent="0" lvl="0" marL="0" rtl="0" algn="l">
              <a:lnSpc>
                <a:spcPct val="100000"/>
              </a:lnSpc>
              <a:spcBef>
                <a:spcPts val="800"/>
              </a:spcBef>
              <a:spcAft>
                <a:spcPts val="0"/>
              </a:spcAft>
              <a:buNone/>
            </a:pPr>
            <a:r>
              <a:t/>
            </a:r>
            <a:endParaRPr sz="1700">
              <a:latin typeface="Comfortaa"/>
              <a:ea typeface="Comfortaa"/>
              <a:cs typeface="Comfortaa"/>
              <a:sym typeface="Comfortaa"/>
            </a:endParaRPr>
          </a:p>
          <a:p>
            <a:pPr indent="0" lvl="0" marL="0" rtl="0" algn="l">
              <a:lnSpc>
                <a:spcPct val="125000"/>
              </a:lnSpc>
              <a:spcBef>
                <a:spcPts val="800"/>
              </a:spcBef>
              <a:spcAft>
                <a:spcPts val="0"/>
              </a:spcAft>
              <a:buNone/>
            </a:pPr>
            <a:r>
              <a:t/>
            </a:r>
            <a:endParaRPr sz="1700">
              <a:latin typeface="Comfortaa"/>
              <a:ea typeface="Comfortaa"/>
              <a:cs typeface="Comfortaa"/>
              <a:sym typeface="Comfortaa"/>
            </a:endParaRPr>
          </a:p>
          <a:p>
            <a:pPr indent="0" lvl="0" marL="0" rtl="0" algn="l">
              <a:lnSpc>
                <a:spcPct val="150000"/>
              </a:lnSpc>
              <a:spcBef>
                <a:spcPts val="800"/>
              </a:spcBef>
              <a:spcAft>
                <a:spcPts val="0"/>
              </a:spcAft>
              <a:buNone/>
            </a:pPr>
            <a:r>
              <a:t/>
            </a:r>
            <a:endParaRPr sz="1700">
              <a:latin typeface="Comfortaa"/>
              <a:ea typeface="Comfortaa"/>
              <a:cs typeface="Comfortaa"/>
              <a:sym typeface="Comfortaa"/>
            </a:endParaRPr>
          </a:p>
        </p:txBody>
      </p:sp>
      <p:sp>
        <p:nvSpPr>
          <p:cNvPr id="337" name="Google Shape;337;p50"/>
          <p:cNvSpPr txBox="1"/>
          <p:nvPr>
            <p:ph type="title"/>
          </p:nvPr>
        </p:nvSpPr>
        <p:spPr>
          <a:xfrm>
            <a:off x="88023" y="97529"/>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Comfortaa"/>
                <a:ea typeface="Comfortaa"/>
                <a:cs typeface="Comfortaa"/>
                <a:sym typeface="Comfortaa"/>
              </a:rPr>
              <a:t>Evaluation</a:t>
            </a:r>
            <a:endParaRPr>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1"/>
          <p:cNvSpPr txBox="1"/>
          <p:nvPr>
            <p:ph idx="1" type="body"/>
          </p:nvPr>
        </p:nvSpPr>
        <p:spPr>
          <a:xfrm>
            <a:off x="88023" y="1369219"/>
            <a:ext cx="7886700" cy="3263400"/>
          </a:xfrm>
          <a:prstGeom prst="rect">
            <a:avLst/>
          </a:prstGeom>
        </p:spPr>
        <p:txBody>
          <a:bodyPr anchorCtr="0" anchor="t" bIns="34275" lIns="68575" spcFirstLastPara="1" rIns="68575" wrap="square" tIns="34275">
            <a:normAutofit/>
          </a:bodyPr>
          <a:lstStyle/>
          <a:p>
            <a:pPr indent="-342900" lvl="0" marL="457200" rtl="0" algn="l">
              <a:spcBef>
                <a:spcPts val="800"/>
              </a:spcBef>
              <a:spcAft>
                <a:spcPts val="0"/>
              </a:spcAft>
              <a:buSzPts val="1800"/>
              <a:buFont typeface="Comfortaa"/>
              <a:buChar char="➢"/>
            </a:pPr>
            <a:r>
              <a:rPr b="1" lang="en" sz="1800">
                <a:latin typeface="Comfortaa"/>
                <a:ea typeface="Comfortaa"/>
                <a:cs typeface="Comfortaa"/>
                <a:sym typeface="Comfortaa"/>
              </a:rPr>
              <a:t>Conclusion：</a:t>
            </a:r>
            <a:endParaRPr b="1" sz="1800">
              <a:latin typeface="Comfortaa"/>
              <a:ea typeface="Comfortaa"/>
              <a:cs typeface="Comfortaa"/>
              <a:sym typeface="Comfortaa"/>
            </a:endParaRPr>
          </a:p>
          <a:p>
            <a:pPr indent="0" lvl="0" marL="457200" rtl="0" algn="l">
              <a:spcBef>
                <a:spcPts val="800"/>
              </a:spcBef>
              <a:spcAft>
                <a:spcPts val="0"/>
              </a:spcAft>
              <a:buNone/>
            </a:pPr>
            <a:r>
              <a:t/>
            </a:r>
            <a:endParaRPr b="1" sz="900">
              <a:latin typeface="Comfortaa"/>
              <a:ea typeface="Comfortaa"/>
              <a:cs typeface="Comfortaa"/>
              <a:sym typeface="Comfortaa"/>
            </a:endParaRPr>
          </a:p>
          <a:p>
            <a:pPr indent="-330200" lvl="1" marL="914400" rtl="0" algn="l">
              <a:lnSpc>
                <a:spcPct val="100000"/>
              </a:lnSpc>
              <a:spcBef>
                <a:spcPts val="400"/>
              </a:spcBef>
              <a:spcAft>
                <a:spcPts val="0"/>
              </a:spcAft>
              <a:buSzPts val="1600"/>
              <a:buFont typeface="Comfortaa"/>
              <a:buChar char="○"/>
            </a:pPr>
            <a:r>
              <a:rPr lang="en" sz="1600">
                <a:latin typeface="Comfortaa"/>
                <a:ea typeface="Comfortaa"/>
                <a:cs typeface="Comfortaa"/>
                <a:sym typeface="Comfortaa"/>
              </a:rPr>
              <a:t>TFIDF-Random Forest perform well</a:t>
            </a:r>
            <a:endParaRPr sz="1600">
              <a:latin typeface="Comfortaa"/>
              <a:ea typeface="Comfortaa"/>
              <a:cs typeface="Comfortaa"/>
              <a:sym typeface="Comfortaa"/>
            </a:endParaRPr>
          </a:p>
          <a:p>
            <a:pPr indent="-330200" lvl="1" marL="914400" rtl="0" algn="l">
              <a:lnSpc>
                <a:spcPct val="100000"/>
              </a:lnSpc>
              <a:spcBef>
                <a:spcPts val="0"/>
              </a:spcBef>
              <a:spcAft>
                <a:spcPts val="0"/>
              </a:spcAft>
              <a:buSzPts val="1600"/>
              <a:buFont typeface="Comfortaa"/>
              <a:buChar char="○"/>
            </a:pPr>
            <a:r>
              <a:rPr lang="en" sz="1600">
                <a:latin typeface="Comfortaa"/>
                <a:ea typeface="Comfortaa"/>
                <a:cs typeface="Comfortaa"/>
                <a:sym typeface="Comfortaa"/>
              </a:rPr>
              <a:t>Skill is the most important </a:t>
            </a:r>
            <a:r>
              <a:rPr lang="en" sz="1600">
                <a:latin typeface="Comfortaa"/>
                <a:ea typeface="Comfortaa"/>
                <a:cs typeface="Comfortaa"/>
                <a:sym typeface="Comfortaa"/>
              </a:rPr>
              <a:t>factors</a:t>
            </a:r>
            <a:endParaRPr sz="1600">
              <a:latin typeface="Comfortaa"/>
              <a:ea typeface="Comfortaa"/>
              <a:cs typeface="Comfortaa"/>
              <a:sym typeface="Comfortaa"/>
            </a:endParaRPr>
          </a:p>
          <a:p>
            <a:pPr indent="-330200" lvl="1" marL="914400" rtl="0" algn="l">
              <a:lnSpc>
                <a:spcPct val="100000"/>
              </a:lnSpc>
              <a:spcBef>
                <a:spcPts val="0"/>
              </a:spcBef>
              <a:spcAft>
                <a:spcPts val="0"/>
              </a:spcAft>
              <a:buSzPts val="1600"/>
              <a:buFont typeface="Comfortaa"/>
              <a:buChar char="○"/>
            </a:pPr>
            <a:r>
              <a:rPr lang="en" sz="1600">
                <a:latin typeface="Comfortaa"/>
                <a:ea typeface="Comfortaa"/>
                <a:cs typeface="Comfortaa"/>
                <a:sym typeface="Comfortaa"/>
              </a:rPr>
              <a:t>Location and other factors influence salary</a:t>
            </a:r>
            <a:endParaRPr sz="1600">
              <a:latin typeface="Comfortaa"/>
              <a:ea typeface="Comfortaa"/>
              <a:cs typeface="Comfortaa"/>
              <a:sym typeface="Comfortaa"/>
            </a:endParaRPr>
          </a:p>
          <a:p>
            <a:pPr indent="0" lvl="0" marL="0" rtl="0" algn="l">
              <a:spcBef>
                <a:spcPts val="800"/>
              </a:spcBef>
              <a:spcAft>
                <a:spcPts val="0"/>
              </a:spcAft>
              <a:buNone/>
            </a:pPr>
            <a:r>
              <a:t/>
            </a:r>
            <a:endParaRPr sz="1600">
              <a:latin typeface="Comfortaa"/>
              <a:ea typeface="Comfortaa"/>
              <a:cs typeface="Comfortaa"/>
              <a:sym typeface="Comfortaa"/>
            </a:endParaRPr>
          </a:p>
          <a:p>
            <a:pPr indent="-317500" lvl="0" marL="457200" rtl="0" algn="l">
              <a:spcBef>
                <a:spcPts val="800"/>
              </a:spcBef>
              <a:spcAft>
                <a:spcPts val="0"/>
              </a:spcAft>
              <a:buSzPts val="1400"/>
              <a:buFont typeface="Comfortaa"/>
              <a:buChar char="➢"/>
            </a:pPr>
            <a:r>
              <a:rPr b="1" lang="en" sz="1800">
                <a:latin typeface="Comfortaa"/>
                <a:ea typeface="Comfortaa"/>
                <a:cs typeface="Comfortaa"/>
                <a:sym typeface="Comfortaa"/>
              </a:rPr>
              <a:t>Business Insights</a:t>
            </a:r>
            <a:r>
              <a:rPr lang="en" sz="1600">
                <a:latin typeface="Comfortaa"/>
                <a:ea typeface="Comfortaa"/>
                <a:cs typeface="Comfortaa"/>
                <a:sym typeface="Comfortaa"/>
              </a:rPr>
              <a:t>：</a:t>
            </a:r>
            <a:endParaRPr sz="1600">
              <a:latin typeface="Comfortaa"/>
              <a:ea typeface="Comfortaa"/>
              <a:cs typeface="Comfortaa"/>
              <a:sym typeface="Comfortaa"/>
            </a:endParaRPr>
          </a:p>
          <a:p>
            <a:pPr indent="0" lvl="0" marL="0" rtl="0" algn="l">
              <a:spcBef>
                <a:spcPts val="800"/>
              </a:spcBef>
              <a:spcAft>
                <a:spcPts val="0"/>
              </a:spcAft>
              <a:buNone/>
            </a:pPr>
            <a:r>
              <a:t/>
            </a:r>
            <a:endParaRPr sz="500">
              <a:latin typeface="Comfortaa"/>
              <a:ea typeface="Comfortaa"/>
              <a:cs typeface="Comfortaa"/>
              <a:sym typeface="Comfortaa"/>
            </a:endParaRPr>
          </a:p>
          <a:p>
            <a:pPr indent="-330200" lvl="1" marL="914400" rtl="0" algn="l">
              <a:lnSpc>
                <a:spcPct val="100000"/>
              </a:lnSpc>
              <a:spcBef>
                <a:spcPts val="400"/>
              </a:spcBef>
              <a:spcAft>
                <a:spcPts val="0"/>
              </a:spcAft>
              <a:buSzPts val="1600"/>
              <a:buFont typeface="Comfortaa"/>
              <a:buChar char="○"/>
            </a:pPr>
            <a:r>
              <a:rPr lang="en" sz="1600">
                <a:latin typeface="Comfortaa"/>
                <a:ea typeface="Comfortaa"/>
                <a:cs typeface="Comfortaa"/>
                <a:sym typeface="Comfortaa"/>
              </a:rPr>
              <a:t>For company: consider skills rating and location instead of position title</a:t>
            </a:r>
            <a:endParaRPr sz="1600">
              <a:latin typeface="Comfortaa"/>
              <a:ea typeface="Comfortaa"/>
              <a:cs typeface="Comfortaa"/>
              <a:sym typeface="Comfortaa"/>
            </a:endParaRPr>
          </a:p>
          <a:p>
            <a:pPr indent="-330200" lvl="1" marL="914400" rtl="0" algn="l">
              <a:lnSpc>
                <a:spcPct val="100000"/>
              </a:lnSpc>
              <a:spcBef>
                <a:spcPts val="0"/>
              </a:spcBef>
              <a:spcAft>
                <a:spcPts val="0"/>
              </a:spcAft>
              <a:buSzPts val="1600"/>
              <a:buFont typeface="Comfortaa"/>
              <a:buChar char="○"/>
            </a:pPr>
            <a:r>
              <a:rPr lang="en" sz="1600">
                <a:latin typeface="Comfortaa"/>
                <a:ea typeface="Comfortaa"/>
                <a:cs typeface="Comfortaa"/>
                <a:sym typeface="Comfortaa"/>
              </a:rPr>
              <a:t>For Job seeker: improved </a:t>
            </a:r>
            <a:r>
              <a:rPr lang="en" sz="1600">
                <a:latin typeface="Comfortaa"/>
                <a:ea typeface="Comfortaa"/>
                <a:cs typeface="Comfortaa"/>
                <a:sym typeface="Comfortaa"/>
              </a:rPr>
              <a:t>their</a:t>
            </a:r>
            <a:r>
              <a:rPr lang="en" sz="1600">
                <a:latin typeface="Comfortaa"/>
                <a:ea typeface="Comfortaa"/>
                <a:cs typeface="Comfortaa"/>
                <a:sym typeface="Comfortaa"/>
              </a:rPr>
              <a:t> skills </a:t>
            </a:r>
            <a:endParaRPr sz="1600">
              <a:latin typeface="Comfortaa"/>
              <a:ea typeface="Comfortaa"/>
              <a:cs typeface="Comfortaa"/>
              <a:sym typeface="Comfortaa"/>
            </a:endParaRPr>
          </a:p>
        </p:txBody>
      </p:sp>
      <p:sp>
        <p:nvSpPr>
          <p:cNvPr id="343" name="Google Shape;343;p51"/>
          <p:cNvSpPr txBox="1"/>
          <p:nvPr>
            <p:ph type="title"/>
          </p:nvPr>
        </p:nvSpPr>
        <p:spPr>
          <a:xfrm>
            <a:off x="88023" y="97529"/>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Comfortaa"/>
                <a:ea typeface="Comfortaa"/>
                <a:cs typeface="Comfortaa"/>
                <a:sym typeface="Comfortaa"/>
              </a:rPr>
              <a:t>Conclusion &amp; </a:t>
            </a:r>
            <a:r>
              <a:rPr lang="en">
                <a:latin typeface="Comfortaa"/>
                <a:ea typeface="Comfortaa"/>
                <a:cs typeface="Comfortaa"/>
                <a:sym typeface="Comfortaa"/>
              </a:rPr>
              <a:t>Insights </a:t>
            </a:r>
            <a:endParaRPr>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2"/>
          <p:cNvSpPr txBox="1"/>
          <p:nvPr>
            <p:ph idx="1" type="body"/>
          </p:nvPr>
        </p:nvSpPr>
        <p:spPr>
          <a:xfrm>
            <a:off x="88023"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700" u="sng">
                <a:solidFill>
                  <a:schemeClr val="hlink"/>
                </a:solidFill>
                <a:hlinkClick r:id="rId3"/>
              </a:rPr>
              <a:t>https://www.kaggle.com/code/ryanvu/data-science-job-market-eda-and-text-analysis/notebook#Data-Science-Job-Market-EDA-and-Text-Analysis</a:t>
            </a:r>
            <a:endParaRPr sz="1700"/>
          </a:p>
          <a:p>
            <a:pPr indent="0" lvl="0" marL="0" rtl="0" algn="l">
              <a:spcBef>
                <a:spcPts val="800"/>
              </a:spcBef>
              <a:spcAft>
                <a:spcPts val="0"/>
              </a:spcAft>
              <a:buNone/>
            </a:pPr>
            <a:r>
              <a:t/>
            </a:r>
            <a:endParaRPr sz="1700"/>
          </a:p>
          <a:p>
            <a:pPr indent="0" lvl="0" marL="0" rtl="0" algn="l">
              <a:spcBef>
                <a:spcPts val="800"/>
              </a:spcBef>
              <a:spcAft>
                <a:spcPts val="0"/>
              </a:spcAft>
              <a:buNone/>
            </a:pPr>
            <a:r>
              <a:rPr lang="en" sz="1700" u="sng">
                <a:solidFill>
                  <a:schemeClr val="hlink"/>
                </a:solidFill>
                <a:hlinkClick r:id="rId4"/>
              </a:rPr>
              <a:t>https://www.kaggle.com/code/nikhilbhathi/100-insights-data-science-jobs-eda/notebook#8.-Skills-Required-by-Companies-for-Each-Job-Title</a:t>
            </a:r>
            <a:endParaRPr sz="1700"/>
          </a:p>
          <a:p>
            <a:pPr indent="0" lvl="0" marL="0" rtl="0" algn="l">
              <a:spcBef>
                <a:spcPts val="800"/>
              </a:spcBef>
              <a:spcAft>
                <a:spcPts val="0"/>
              </a:spcAft>
              <a:buNone/>
            </a:pPr>
            <a:r>
              <a:t/>
            </a:r>
            <a:endParaRPr sz="1700"/>
          </a:p>
          <a:p>
            <a:pPr indent="0" lvl="0" marL="0" rtl="0" algn="l">
              <a:spcBef>
                <a:spcPts val="800"/>
              </a:spcBef>
              <a:spcAft>
                <a:spcPts val="0"/>
              </a:spcAft>
              <a:buNone/>
            </a:pPr>
            <a:r>
              <a:rPr lang="en" sz="1700" u="sng">
                <a:solidFill>
                  <a:schemeClr val="accent1"/>
                </a:solidFill>
              </a:rPr>
              <a:t>https://resources.careerbuilder.com/recruiting-solutions/how-to-build-employee-compensation-programs</a:t>
            </a:r>
            <a:endParaRPr sz="1700" u="sng">
              <a:solidFill>
                <a:schemeClr val="accent1"/>
              </a:solidFill>
            </a:endParaRPr>
          </a:p>
          <a:p>
            <a:pPr indent="0" lvl="0" marL="0" rtl="0" algn="l">
              <a:spcBef>
                <a:spcPts val="800"/>
              </a:spcBef>
              <a:spcAft>
                <a:spcPts val="0"/>
              </a:spcAft>
              <a:buNone/>
            </a:pPr>
            <a:r>
              <a:t/>
            </a:r>
            <a:endParaRPr sz="1700"/>
          </a:p>
          <a:p>
            <a:pPr indent="0" lvl="0" marL="0" rtl="0" algn="l">
              <a:spcBef>
                <a:spcPts val="800"/>
              </a:spcBef>
              <a:spcAft>
                <a:spcPts val="0"/>
              </a:spcAft>
              <a:buNone/>
            </a:pPr>
            <a:r>
              <a:t/>
            </a:r>
            <a:endParaRPr sz="1700"/>
          </a:p>
        </p:txBody>
      </p:sp>
      <p:sp>
        <p:nvSpPr>
          <p:cNvPr id="349" name="Google Shape;349;p52"/>
          <p:cNvSpPr txBox="1"/>
          <p:nvPr>
            <p:ph type="title"/>
          </p:nvPr>
        </p:nvSpPr>
        <p:spPr>
          <a:xfrm>
            <a:off x="88023" y="97529"/>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Comfortaa"/>
                <a:ea typeface="Comfortaa"/>
                <a:cs typeface="Comfortaa"/>
                <a:sym typeface="Comfortaa"/>
              </a:rPr>
              <a:t>Reference</a:t>
            </a:r>
            <a:endParaRPr>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88023" y="97529"/>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Comfortaa"/>
                <a:ea typeface="Comfortaa"/>
                <a:cs typeface="Comfortaa"/>
                <a:sym typeface="Comfortaa"/>
              </a:rPr>
              <a:t>Outline</a:t>
            </a:r>
            <a:endParaRPr>
              <a:latin typeface="Comfortaa"/>
              <a:ea typeface="Comfortaa"/>
              <a:cs typeface="Comfortaa"/>
              <a:sym typeface="Comfortaa"/>
            </a:endParaRPr>
          </a:p>
        </p:txBody>
      </p:sp>
      <p:sp>
        <p:nvSpPr>
          <p:cNvPr id="230" name="Google Shape;230;p38"/>
          <p:cNvSpPr txBox="1"/>
          <p:nvPr/>
        </p:nvSpPr>
        <p:spPr>
          <a:xfrm>
            <a:off x="495925" y="1167825"/>
            <a:ext cx="8520600" cy="3416400"/>
          </a:xfrm>
          <a:prstGeom prst="rect">
            <a:avLst/>
          </a:prstGeom>
          <a:noFill/>
          <a:ln>
            <a:noFill/>
          </a:ln>
        </p:spPr>
        <p:txBody>
          <a:bodyPr anchorCtr="0" anchor="t" bIns="91425" lIns="91425" spcFirstLastPara="1" rIns="91425" wrap="square" tIns="91425">
            <a:normAutofit/>
          </a:bodyPr>
          <a:lstStyle/>
          <a:p>
            <a:pPr indent="-336550" lvl="0" marL="457200" marR="0" rtl="0" algn="l">
              <a:lnSpc>
                <a:spcPct val="130000"/>
              </a:lnSpc>
              <a:spcBef>
                <a:spcPts val="0"/>
              </a:spcBef>
              <a:spcAft>
                <a:spcPts val="0"/>
              </a:spcAft>
              <a:buClr>
                <a:srgbClr val="000000"/>
              </a:buClr>
              <a:buSzPts val="1700"/>
              <a:buFont typeface="Comfortaa"/>
              <a:buAutoNum type="arabicPeriod"/>
            </a:pPr>
            <a:r>
              <a:rPr lang="en" sz="1700">
                <a:latin typeface="Comfortaa"/>
                <a:ea typeface="Comfortaa"/>
                <a:cs typeface="Comfortaa"/>
                <a:sym typeface="Comfortaa"/>
              </a:rPr>
              <a:t>Background &amp; Business goal</a:t>
            </a:r>
            <a:endParaRPr sz="1700">
              <a:latin typeface="Comfortaa"/>
              <a:ea typeface="Comfortaa"/>
              <a:cs typeface="Comfortaa"/>
              <a:sym typeface="Comfortaa"/>
            </a:endParaRPr>
          </a:p>
          <a:p>
            <a:pPr indent="-336550" lvl="0" marL="457200" rtl="0" algn="l">
              <a:lnSpc>
                <a:spcPct val="130000"/>
              </a:lnSpc>
              <a:spcBef>
                <a:spcPts val="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Data Description</a:t>
            </a:r>
            <a:endParaRPr sz="1700">
              <a:solidFill>
                <a:srgbClr val="000000"/>
              </a:solidFill>
              <a:latin typeface="Comfortaa"/>
              <a:ea typeface="Comfortaa"/>
              <a:cs typeface="Comfortaa"/>
              <a:sym typeface="Comfortaa"/>
            </a:endParaRPr>
          </a:p>
          <a:p>
            <a:pPr indent="-336550" lvl="0" marL="457200" rtl="0" algn="l">
              <a:lnSpc>
                <a:spcPct val="130000"/>
              </a:lnSpc>
              <a:spcBef>
                <a:spcPts val="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System Design</a:t>
            </a:r>
            <a:endParaRPr sz="1700">
              <a:solidFill>
                <a:srgbClr val="000000"/>
              </a:solidFill>
              <a:latin typeface="Comfortaa"/>
              <a:ea typeface="Comfortaa"/>
              <a:cs typeface="Comfortaa"/>
              <a:sym typeface="Comfortaa"/>
            </a:endParaRPr>
          </a:p>
          <a:p>
            <a:pPr indent="-336550" lvl="0" marL="457200" rtl="0" algn="l">
              <a:lnSpc>
                <a:spcPct val="130000"/>
              </a:lnSpc>
              <a:spcBef>
                <a:spcPts val="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Data</a:t>
            </a:r>
            <a:r>
              <a:rPr lang="en" sz="1700">
                <a:latin typeface="Comfortaa"/>
                <a:ea typeface="Comfortaa"/>
                <a:cs typeface="Comfortaa"/>
                <a:sym typeface="Comfortaa"/>
              </a:rPr>
              <a:t> Preprocessing</a:t>
            </a:r>
            <a:endParaRPr sz="1700">
              <a:latin typeface="Comfortaa"/>
              <a:ea typeface="Comfortaa"/>
              <a:cs typeface="Comfortaa"/>
              <a:sym typeface="Comfortaa"/>
            </a:endParaRPr>
          </a:p>
          <a:p>
            <a:pPr indent="-336550" lvl="0" marL="457200" rtl="0" algn="l">
              <a:lnSpc>
                <a:spcPct val="130000"/>
              </a:lnSpc>
              <a:spcBef>
                <a:spcPts val="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Statistical Analysis</a:t>
            </a:r>
            <a:endParaRPr sz="1700">
              <a:solidFill>
                <a:srgbClr val="000000"/>
              </a:solidFill>
              <a:latin typeface="Comfortaa"/>
              <a:ea typeface="Comfortaa"/>
              <a:cs typeface="Comfortaa"/>
              <a:sym typeface="Comfortaa"/>
            </a:endParaRPr>
          </a:p>
          <a:p>
            <a:pPr indent="-336550" lvl="0" marL="457200" rtl="0" algn="l">
              <a:lnSpc>
                <a:spcPct val="130000"/>
              </a:lnSpc>
              <a:spcBef>
                <a:spcPts val="0"/>
              </a:spcBef>
              <a:spcAft>
                <a:spcPts val="0"/>
              </a:spcAft>
              <a:buClr>
                <a:srgbClr val="595959"/>
              </a:buClr>
              <a:buSzPts val="1700"/>
              <a:buFont typeface="Comfortaa"/>
              <a:buAutoNum type="arabicPeriod"/>
            </a:pPr>
            <a:r>
              <a:rPr lang="en" sz="1700">
                <a:latin typeface="Comfortaa"/>
                <a:ea typeface="Comfortaa"/>
                <a:cs typeface="Comfortaa"/>
                <a:sym typeface="Comfortaa"/>
              </a:rPr>
              <a:t>Text Extraction</a:t>
            </a:r>
            <a:endParaRPr sz="1700">
              <a:latin typeface="Comfortaa"/>
              <a:ea typeface="Comfortaa"/>
              <a:cs typeface="Comfortaa"/>
              <a:sym typeface="Comfortaa"/>
            </a:endParaRPr>
          </a:p>
          <a:p>
            <a:pPr indent="-336550" lvl="0" marL="457200" rtl="0" algn="l">
              <a:lnSpc>
                <a:spcPct val="130000"/>
              </a:lnSpc>
              <a:spcBef>
                <a:spcPts val="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Modeling</a:t>
            </a:r>
            <a:endParaRPr sz="1700">
              <a:solidFill>
                <a:srgbClr val="000000"/>
              </a:solidFill>
              <a:latin typeface="Comfortaa"/>
              <a:ea typeface="Comfortaa"/>
              <a:cs typeface="Comfortaa"/>
              <a:sym typeface="Comfortaa"/>
            </a:endParaRPr>
          </a:p>
          <a:p>
            <a:pPr indent="-336550" lvl="0" marL="457200" rtl="0" algn="l">
              <a:lnSpc>
                <a:spcPct val="130000"/>
              </a:lnSpc>
              <a:spcBef>
                <a:spcPts val="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Evaluation</a:t>
            </a:r>
            <a:endParaRPr sz="1700">
              <a:solidFill>
                <a:srgbClr val="000000"/>
              </a:solidFill>
              <a:latin typeface="Comfortaa"/>
              <a:ea typeface="Comfortaa"/>
              <a:cs typeface="Comfortaa"/>
              <a:sym typeface="Comfortaa"/>
            </a:endParaRPr>
          </a:p>
          <a:p>
            <a:pPr indent="-336550" lvl="0" marL="457200" rtl="0" algn="l">
              <a:lnSpc>
                <a:spcPct val="130000"/>
              </a:lnSpc>
              <a:spcBef>
                <a:spcPts val="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Conclusion &amp; Insights</a:t>
            </a:r>
            <a:endParaRPr sz="1700">
              <a:solidFill>
                <a:srgbClr val="000000"/>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idx="1" type="body"/>
          </p:nvPr>
        </p:nvSpPr>
        <p:spPr>
          <a:xfrm>
            <a:off x="210900" y="1345875"/>
            <a:ext cx="8681700" cy="3263400"/>
          </a:xfrm>
          <a:prstGeom prst="rect">
            <a:avLst/>
          </a:prstGeom>
        </p:spPr>
        <p:txBody>
          <a:bodyPr anchorCtr="0" anchor="t" bIns="34275" lIns="68575" spcFirstLastPara="1" rIns="68575" wrap="square" tIns="34275">
            <a:noAutofit/>
          </a:bodyPr>
          <a:lstStyle/>
          <a:p>
            <a:pPr indent="-336550" lvl="0" marL="457200" rtl="0" algn="l">
              <a:spcBef>
                <a:spcPts val="800"/>
              </a:spcBef>
              <a:spcAft>
                <a:spcPts val="0"/>
              </a:spcAft>
              <a:buSzPts val="1700"/>
              <a:buFont typeface="Comfortaa"/>
              <a:buChar char="●"/>
            </a:pPr>
            <a:r>
              <a:rPr lang="en" sz="1700">
                <a:latin typeface="Comfortaa"/>
                <a:ea typeface="Comfortaa"/>
                <a:cs typeface="Comfortaa"/>
                <a:sym typeface="Comfortaa"/>
              </a:rPr>
              <a:t>Background</a:t>
            </a:r>
            <a:r>
              <a:rPr lang="en" sz="1700">
                <a:latin typeface="Comfortaa"/>
                <a:ea typeface="Comfortaa"/>
                <a:cs typeface="Comfortaa"/>
                <a:sym typeface="Comfortaa"/>
              </a:rPr>
              <a:t>:</a:t>
            </a:r>
            <a:endParaRPr sz="1700">
              <a:latin typeface="Comfortaa"/>
              <a:ea typeface="Comfortaa"/>
              <a:cs typeface="Comfortaa"/>
              <a:sym typeface="Comfortaa"/>
            </a:endParaRPr>
          </a:p>
          <a:p>
            <a:pPr indent="0" lvl="0" marL="457200" rtl="0" algn="l">
              <a:spcBef>
                <a:spcPts val="800"/>
              </a:spcBef>
              <a:spcAft>
                <a:spcPts val="0"/>
              </a:spcAft>
              <a:buNone/>
            </a:pPr>
            <a:r>
              <a:t/>
            </a:r>
            <a:endParaRPr sz="1700">
              <a:latin typeface="Comfortaa"/>
              <a:ea typeface="Comfortaa"/>
              <a:cs typeface="Comfortaa"/>
              <a:sym typeface="Comfortaa"/>
            </a:endParaRPr>
          </a:p>
          <a:p>
            <a:pPr indent="-336550" lvl="1" marL="914400" rtl="0" algn="l">
              <a:lnSpc>
                <a:spcPct val="100000"/>
              </a:lnSpc>
              <a:spcBef>
                <a:spcPts val="400"/>
              </a:spcBef>
              <a:spcAft>
                <a:spcPts val="0"/>
              </a:spcAft>
              <a:buClr>
                <a:srgbClr val="595959"/>
              </a:buClr>
              <a:buSzPts val="1700"/>
              <a:buFont typeface="Comfortaa"/>
              <a:buChar char="○"/>
            </a:pPr>
            <a:r>
              <a:rPr i="1" lang="en" sz="1200">
                <a:solidFill>
                  <a:srgbClr val="595959"/>
                </a:solidFill>
                <a:highlight>
                  <a:srgbClr val="FFFFFF"/>
                </a:highlight>
              </a:rPr>
              <a:t>#Determining the “right” compensation can be tricky. Not only is money a touchy subject, but so many factors(e.g., e</a:t>
            </a:r>
            <a:r>
              <a:rPr i="1" lang="en" sz="1200">
                <a:solidFill>
                  <a:srgbClr val="595959"/>
                </a:solidFill>
                <a:highlight>
                  <a:srgbClr val="FFFFFF"/>
                </a:highlight>
              </a:rPr>
              <a:t>xperience, location and skills</a:t>
            </a:r>
            <a:r>
              <a:rPr i="1" lang="en" sz="1200">
                <a:solidFill>
                  <a:srgbClr val="595959"/>
                </a:solidFill>
                <a:highlight>
                  <a:srgbClr val="FFFFFF"/>
                </a:highlight>
              </a:rPr>
              <a:t>) play into determining compensation rates that are both fair and </a:t>
            </a:r>
            <a:r>
              <a:rPr i="1" lang="en" sz="1200">
                <a:solidFill>
                  <a:srgbClr val="595959"/>
                </a:solidFill>
                <a:highlight>
                  <a:srgbClr val="FFFFFF"/>
                </a:highlight>
                <a:uFill>
                  <a:noFill/>
                </a:uFill>
                <a:hlinkClick r:id="rId3">
                  <a:extLst>
                    <a:ext uri="{A12FA001-AC4F-418D-AE19-62706E023703}">
                      <ahyp:hlinkClr val="tx"/>
                    </a:ext>
                  </a:extLst>
                </a:hlinkClick>
              </a:rPr>
              <a:t>competitive</a:t>
            </a:r>
            <a:r>
              <a:rPr i="1" lang="en" sz="1200">
                <a:solidFill>
                  <a:srgbClr val="595959"/>
                </a:solidFill>
                <a:highlight>
                  <a:srgbClr val="FFFFFF"/>
                </a:highlight>
              </a:rPr>
              <a:t>. (“5 essential factors for determining compensation”,2022)</a:t>
            </a:r>
            <a:endParaRPr i="1" sz="1200">
              <a:solidFill>
                <a:srgbClr val="595959"/>
              </a:solidFill>
              <a:highlight>
                <a:srgbClr val="FFFFFF"/>
              </a:highlight>
            </a:endParaRPr>
          </a:p>
          <a:p>
            <a:pPr indent="0" lvl="0" marL="0" rtl="0" algn="l">
              <a:spcBef>
                <a:spcPts val="800"/>
              </a:spcBef>
              <a:spcAft>
                <a:spcPts val="0"/>
              </a:spcAft>
              <a:buNone/>
            </a:pPr>
            <a:r>
              <a:t/>
            </a:r>
            <a:endParaRPr sz="1700">
              <a:latin typeface="Comfortaa"/>
              <a:ea typeface="Comfortaa"/>
              <a:cs typeface="Comfortaa"/>
              <a:sym typeface="Comfortaa"/>
            </a:endParaRPr>
          </a:p>
          <a:p>
            <a:pPr indent="-336550" lvl="0" marL="457200" rtl="0" algn="l">
              <a:spcBef>
                <a:spcPts val="800"/>
              </a:spcBef>
              <a:spcAft>
                <a:spcPts val="0"/>
              </a:spcAft>
              <a:buSzPts val="1700"/>
              <a:buFont typeface="Comfortaa"/>
              <a:buChar char="●"/>
            </a:pPr>
            <a:r>
              <a:rPr lang="en" sz="1700">
                <a:latin typeface="Comfortaa"/>
                <a:ea typeface="Comfortaa"/>
                <a:cs typeface="Comfortaa"/>
                <a:sym typeface="Comfortaa"/>
              </a:rPr>
              <a:t>Business Goal:</a:t>
            </a:r>
            <a:endParaRPr sz="1700">
              <a:latin typeface="Comfortaa"/>
              <a:ea typeface="Comfortaa"/>
              <a:cs typeface="Comfortaa"/>
              <a:sym typeface="Comfortaa"/>
            </a:endParaRPr>
          </a:p>
          <a:p>
            <a:pPr indent="0" lvl="0" marL="0" rtl="0" algn="l">
              <a:spcBef>
                <a:spcPts val="800"/>
              </a:spcBef>
              <a:spcAft>
                <a:spcPts val="0"/>
              </a:spcAft>
              <a:buNone/>
            </a:pPr>
            <a:r>
              <a:t/>
            </a:r>
            <a:endParaRPr sz="1700">
              <a:latin typeface="Comfortaa"/>
              <a:ea typeface="Comfortaa"/>
              <a:cs typeface="Comfortaa"/>
              <a:sym typeface="Comfortaa"/>
            </a:endParaRPr>
          </a:p>
          <a:p>
            <a:pPr indent="-336550" lvl="1" marL="914400" rtl="0" algn="l">
              <a:spcBef>
                <a:spcPts val="400"/>
              </a:spcBef>
              <a:spcAft>
                <a:spcPts val="0"/>
              </a:spcAft>
              <a:buSzPts val="1700"/>
              <a:buFont typeface="Comfortaa"/>
              <a:buChar char="○"/>
            </a:pPr>
            <a:r>
              <a:rPr lang="en" sz="1700">
                <a:latin typeface="Comfortaa"/>
                <a:ea typeface="Comfortaa"/>
                <a:cs typeface="Comfortaa"/>
                <a:sym typeface="Comfortaa"/>
              </a:rPr>
              <a:t>For Company: Analysis appropriate salary</a:t>
            </a:r>
            <a:endParaRPr sz="1700">
              <a:latin typeface="Comfortaa"/>
              <a:ea typeface="Comfortaa"/>
              <a:cs typeface="Comfortaa"/>
              <a:sym typeface="Comfortaa"/>
            </a:endParaRPr>
          </a:p>
          <a:p>
            <a:pPr indent="-336550" lvl="1" marL="914400" rtl="0" algn="l">
              <a:spcBef>
                <a:spcPts val="0"/>
              </a:spcBef>
              <a:spcAft>
                <a:spcPts val="0"/>
              </a:spcAft>
              <a:buSzPts val="1700"/>
              <a:buFont typeface="Comfortaa"/>
              <a:buChar char="○"/>
            </a:pPr>
            <a:r>
              <a:rPr lang="en" sz="1700">
                <a:latin typeface="Comfortaa"/>
                <a:ea typeface="Comfortaa"/>
                <a:cs typeface="Comfortaa"/>
                <a:sym typeface="Comfortaa"/>
              </a:rPr>
              <a:t>For Job Seeker: Provide salary estimates</a:t>
            </a:r>
            <a:endParaRPr sz="1700">
              <a:latin typeface="Comfortaa"/>
              <a:ea typeface="Comfortaa"/>
              <a:cs typeface="Comfortaa"/>
              <a:sym typeface="Comfortaa"/>
            </a:endParaRPr>
          </a:p>
          <a:p>
            <a:pPr indent="0" lvl="0" marL="914400" rtl="0" algn="l">
              <a:spcBef>
                <a:spcPts val="800"/>
              </a:spcBef>
              <a:spcAft>
                <a:spcPts val="0"/>
              </a:spcAft>
              <a:buNone/>
            </a:pPr>
            <a:r>
              <a:t/>
            </a:r>
            <a:endParaRPr sz="1600"/>
          </a:p>
        </p:txBody>
      </p:sp>
      <p:sp>
        <p:nvSpPr>
          <p:cNvPr id="236" name="Google Shape;236;p39"/>
          <p:cNvSpPr txBox="1"/>
          <p:nvPr>
            <p:ph type="title"/>
          </p:nvPr>
        </p:nvSpPr>
        <p:spPr>
          <a:xfrm>
            <a:off x="49648" y="104629"/>
            <a:ext cx="7886700" cy="994200"/>
          </a:xfrm>
          <a:prstGeom prst="rect">
            <a:avLst/>
          </a:prstGeom>
        </p:spPr>
        <p:txBody>
          <a:bodyPr anchorCtr="0" anchor="ctr" bIns="34275" lIns="68575" spcFirstLastPara="1" rIns="68575" wrap="square" tIns="34275">
            <a:normAutofit/>
          </a:bodyPr>
          <a:lstStyle/>
          <a:p>
            <a:pPr indent="0" lvl="0" marL="0" rtl="0" algn="l">
              <a:lnSpc>
                <a:spcPct val="100000"/>
              </a:lnSpc>
              <a:spcBef>
                <a:spcPts val="0"/>
              </a:spcBef>
              <a:spcAft>
                <a:spcPts val="1000"/>
              </a:spcAft>
              <a:buClr>
                <a:schemeClr val="dk1"/>
              </a:buClr>
              <a:buSzPts val="990"/>
              <a:buFont typeface="Arial"/>
              <a:buNone/>
            </a:pPr>
            <a:r>
              <a:rPr lang="en">
                <a:latin typeface="Comfortaa"/>
                <a:ea typeface="Comfortaa"/>
                <a:cs typeface="Comfortaa"/>
                <a:sym typeface="Comfortaa"/>
              </a:rPr>
              <a:t>Background &amp; Business Goal</a:t>
            </a:r>
            <a:endParaRPr sz="22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88023" y="97529"/>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4400"/>
              <a:buFont typeface="Arial"/>
              <a:buNone/>
            </a:pPr>
            <a:r>
              <a:rPr lang="en">
                <a:latin typeface="Comfortaa"/>
                <a:ea typeface="Comfortaa"/>
                <a:cs typeface="Comfortaa"/>
                <a:sym typeface="Comfortaa"/>
              </a:rPr>
              <a:t>Data Description</a:t>
            </a:r>
            <a:endParaRPr>
              <a:latin typeface="Comfortaa"/>
              <a:ea typeface="Comfortaa"/>
              <a:cs typeface="Comfortaa"/>
              <a:sym typeface="Comfortaa"/>
            </a:endParaRPr>
          </a:p>
        </p:txBody>
      </p:sp>
      <p:sp>
        <p:nvSpPr>
          <p:cNvPr id="242" name="Google Shape;242;p40"/>
          <p:cNvSpPr txBox="1"/>
          <p:nvPr/>
        </p:nvSpPr>
        <p:spPr>
          <a:xfrm>
            <a:off x="311700" y="1229875"/>
            <a:ext cx="8160600" cy="3339000"/>
          </a:xfrm>
          <a:prstGeom prst="rect">
            <a:avLst/>
          </a:prstGeom>
          <a:noFill/>
          <a:ln>
            <a:noFill/>
          </a:ln>
        </p:spPr>
        <p:txBody>
          <a:bodyPr anchorCtr="0" anchor="t" bIns="91425" lIns="91425" spcFirstLastPara="1" rIns="91425" wrap="square" tIns="91425">
            <a:normAutofit lnSpcReduction="20000"/>
          </a:bodyPr>
          <a:lstStyle/>
          <a:p>
            <a:pPr indent="-336550" lvl="0" marL="457200" rtl="0" algn="just">
              <a:lnSpc>
                <a:spcPct val="150000"/>
              </a:lnSpc>
              <a:spcBef>
                <a:spcPts val="0"/>
              </a:spcBef>
              <a:spcAft>
                <a:spcPts val="0"/>
              </a:spcAft>
              <a:buClr>
                <a:srgbClr val="000000"/>
              </a:buClr>
              <a:buSzPts val="1700"/>
              <a:buFont typeface="Comfortaa Medium"/>
              <a:buChar char="●"/>
            </a:pPr>
            <a:r>
              <a:rPr b="1" lang="en" sz="1700">
                <a:solidFill>
                  <a:srgbClr val="000000"/>
                </a:solidFill>
                <a:latin typeface="Comfortaa"/>
                <a:ea typeface="Comfortaa"/>
                <a:cs typeface="Comfortaa"/>
                <a:sym typeface="Comfortaa"/>
              </a:rPr>
              <a:t>Dataset sources:</a:t>
            </a:r>
            <a:r>
              <a:rPr lang="en" sz="1700">
                <a:solidFill>
                  <a:srgbClr val="000000"/>
                </a:solidFill>
                <a:latin typeface="Comfortaa Medium"/>
                <a:ea typeface="Comfortaa Medium"/>
                <a:cs typeface="Comfortaa Medium"/>
                <a:sym typeface="Comfortaa Medium"/>
              </a:rPr>
              <a:t> </a:t>
            </a:r>
            <a:r>
              <a:rPr lang="en" sz="1700">
                <a:latin typeface="Comfortaa Medium"/>
                <a:ea typeface="Comfortaa Medium"/>
                <a:cs typeface="Comfortaa Medium"/>
                <a:sym typeface="Comfortaa Medium"/>
              </a:rPr>
              <a:t>Glassdoor</a:t>
            </a:r>
            <a:endParaRPr sz="1700">
              <a:solidFill>
                <a:srgbClr val="000000"/>
              </a:solidFill>
              <a:latin typeface="Comfortaa Medium"/>
              <a:ea typeface="Comfortaa Medium"/>
              <a:cs typeface="Comfortaa Medium"/>
              <a:sym typeface="Comfortaa Medium"/>
            </a:endParaRPr>
          </a:p>
          <a:p>
            <a:pPr indent="-336550" lvl="0" marL="457200" rtl="0" algn="just">
              <a:lnSpc>
                <a:spcPct val="150000"/>
              </a:lnSpc>
              <a:spcBef>
                <a:spcPts val="0"/>
              </a:spcBef>
              <a:spcAft>
                <a:spcPts val="0"/>
              </a:spcAft>
              <a:buClr>
                <a:srgbClr val="000000"/>
              </a:buClr>
              <a:buSzPts val="1700"/>
              <a:buFont typeface="Comfortaa Medium"/>
              <a:buChar char="●"/>
            </a:pPr>
            <a:r>
              <a:rPr b="1" lang="en" sz="1700">
                <a:solidFill>
                  <a:srgbClr val="000000"/>
                </a:solidFill>
                <a:latin typeface="Comfortaa"/>
                <a:ea typeface="Comfortaa"/>
                <a:cs typeface="Comfortaa"/>
                <a:sym typeface="Comfortaa"/>
              </a:rPr>
              <a:t>Time:</a:t>
            </a:r>
            <a:r>
              <a:rPr lang="en" sz="1700">
                <a:solidFill>
                  <a:srgbClr val="000000"/>
                </a:solidFill>
                <a:latin typeface="Comfortaa Medium"/>
                <a:ea typeface="Comfortaa Medium"/>
                <a:cs typeface="Comfortaa Medium"/>
                <a:sym typeface="Comfortaa Medium"/>
              </a:rPr>
              <a:t> </a:t>
            </a:r>
            <a:r>
              <a:rPr lang="en" sz="1700">
                <a:latin typeface="Comfortaa Medium"/>
                <a:ea typeface="Comfortaa Medium"/>
                <a:cs typeface="Comfortaa Medium"/>
                <a:sym typeface="Comfortaa Medium"/>
              </a:rPr>
              <a:t>2019</a:t>
            </a:r>
            <a:endParaRPr sz="1700">
              <a:solidFill>
                <a:srgbClr val="000000"/>
              </a:solidFill>
              <a:latin typeface="Comfortaa Medium"/>
              <a:ea typeface="Comfortaa Medium"/>
              <a:cs typeface="Comfortaa Medium"/>
              <a:sym typeface="Comfortaa Medium"/>
            </a:endParaRPr>
          </a:p>
          <a:p>
            <a:pPr indent="-336550" lvl="0" marL="457200" rtl="0" algn="just">
              <a:lnSpc>
                <a:spcPct val="150000"/>
              </a:lnSpc>
              <a:spcBef>
                <a:spcPts val="0"/>
              </a:spcBef>
              <a:spcAft>
                <a:spcPts val="0"/>
              </a:spcAft>
              <a:buClr>
                <a:srgbClr val="000000"/>
              </a:buClr>
              <a:buSzPts val="1700"/>
              <a:buFont typeface="Comfortaa Medium"/>
              <a:buChar char="●"/>
            </a:pPr>
            <a:r>
              <a:rPr b="1" lang="en" sz="1700">
                <a:solidFill>
                  <a:srgbClr val="000000"/>
                </a:solidFill>
                <a:latin typeface="Comfortaa"/>
                <a:ea typeface="Comfortaa"/>
                <a:cs typeface="Comfortaa"/>
                <a:sym typeface="Comfortaa"/>
              </a:rPr>
              <a:t>Data size:</a:t>
            </a:r>
            <a:r>
              <a:rPr lang="en" sz="1700">
                <a:solidFill>
                  <a:srgbClr val="000000"/>
                </a:solidFill>
                <a:latin typeface="Comfortaa Medium"/>
                <a:ea typeface="Comfortaa Medium"/>
                <a:cs typeface="Comfortaa Medium"/>
                <a:sym typeface="Comfortaa Medium"/>
              </a:rPr>
              <a:t> </a:t>
            </a:r>
            <a:r>
              <a:rPr lang="en" sz="1700">
                <a:latin typeface="Comfortaa Medium"/>
                <a:ea typeface="Comfortaa Medium"/>
                <a:cs typeface="Comfortaa Medium"/>
                <a:sym typeface="Comfortaa Medium"/>
              </a:rPr>
              <a:t>49.2 MB</a:t>
            </a:r>
            <a:r>
              <a:rPr lang="en" sz="1700">
                <a:solidFill>
                  <a:srgbClr val="000000"/>
                </a:solidFill>
                <a:latin typeface="Comfortaa Medium"/>
                <a:ea typeface="Comfortaa Medium"/>
                <a:cs typeface="Comfortaa Medium"/>
                <a:sym typeface="Comfortaa Medium"/>
              </a:rPr>
              <a:t> / </a:t>
            </a:r>
            <a:r>
              <a:rPr lang="en" sz="1700">
                <a:latin typeface="Comfortaa Medium"/>
                <a:ea typeface="Comfortaa Medium"/>
                <a:cs typeface="Comfortaa Medium"/>
                <a:sym typeface="Comfortaa Medium"/>
              </a:rPr>
              <a:t>15761 Job position</a:t>
            </a:r>
            <a:endParaRPr sz="1700">
              <a:solidFill>
                <a:srgbClr val="000000"/>
              </a:solidFill>
              <a:latin typeface="Comfortaa Medium"/>
              <a:ea typeface="Comfortaa Medium"/>
              <a:cs typeface="Comfortaa Medium"/>
              <a:sym typeface="Comfortaa Medium"/>
            </a:endParaRPr>
          </a:p>
          <a:p>
            <a:pPr indent="-336550" lvl="0" marL="457200" rtl="0" algn="just">
              <a:lnSpc>
                <a:spcPct val="150000"/>
              </a:lnSpc>
              <a:spcBef>
                <a:spcPts val="0"/>
              </a:spcBef>
              <a:spcAft>
                <a:spcPts val="0"/>
              </a:spcAft>
              <a:buClr>
                <a:srgbClr val="000000"/>
              </a:buClr>
              <a:buSzPts val="1700"/>
              <a:buFont typeface="Comfortaa Medium"/>
              <a:buChar char="●"/>
            </a:pPr>
            <a:r>
              <a:rPr b="1" lang="en" sz="1700">
                <a:solidFill>
                  <a:srgbClr val="000000"/>
                </a:solidFill>
                <a:latin typeface="Comfortaa"/>
                <a:ea typeface="Comfortaa"/>
                <a:cs typeface="Comfortaa"/>
                <a:sym typeface="Comfortaa"/>
              </a:rPr>
              <a:t>Data Type:</a:t>
            </a:r>
            <a:r>
              <a:rPr lang="en" sz="1700">
                <a:solidFill>
                  <a:srgbClr val="000000"/>
                </a:solidFill>
                <a:latin typeface="Comfortaa Medium"/>
                <a:ea typeface="Comfortaa Medium"/>
                <a:cs typeface="Comfortaa Medium"/>
                <a:sym typeface="Comfortaa Medium"/>
              </a:rPr>
              <a:t> Numerical </a:t>
            </a:r>
            <a:r>
              <a:rPr lang="en" sz="1700">
                <a:latin typeface="Comfortaa Medium"/>
                <a:ea typeface="Comfortaa Medium"/>
                <a:cs typeface="Comfortaa Medium"/>
                <a:sym typeface="Comfortaa Medium"/>
              </a:rPr>
              <a:t>,</a:t>
            </a:r>
            <a:r>
              <a:rPr lang="en" sz="1700">
                <a:solidFill>
                  <a:srgbClr val="000000"/>
                </a:solidFill>
                <a:latin typeface="Comfortaa Medium"/>
                <a:ea typeface="Comfortaa Medium"/>
                <a:cs typeface="Comfortaa Medium"/>
                <a:sym typeface="Comfortaa Medium"/>
              </a:rPr>
              <a:t> Categorical &amp; Text(unstructured)</a:t>
            </a:r>
            <a:endParaRPr sz="1700">
              <a:solidFill>
                <a:srgbClr val="000000"/>
              </a:solidFill>
              <a:latin typeface="Comfortaa Medium"/>
              <a:ea typeface="Comfortaa Medium"/>
              <a:cs typeface="Comfortaa Medium"/>
              <a:sym typeface="Comfortaa Medium"/>
            </a:endParaRPr>
          </a:p>
          <a:p>
            <a:pPr indent="-336550" lvl="0" marL="457200" rtl="0" algn="just">
              <a:lnSpc>
                <a:spcPct val="150000"/>
              </a:lnSpc>
              <a:spcBef>
                <a:spcPts val="0"/>
              </a:spcBef>
              <a:spcAft>
                <a:spcPts val="0"/>
              </a:spcAft>
              <a:buClr>
                <a:srgbClr val="000000"/>
              </a:buClr>
              <a:buSzPts val="1700"/>
              <a:buFont typeface="Comfortaa"/>
              <a:buChar char="●"/>
            </a:pPr>
            <a:r>
              <a:rPr b="1" lang="en" sz="1700">
                <a:solidFill>
                  <a:srgbClr val="000000"/>
                </a:solidFill>
                <a:latin typeface="Comfortaa"/>
                <a:ea typeface="Comfortaa"/>
                <a:cs typeface="Comfortaa"/>
                <a:sym typeface="Comfortaa"/>
              </a:rPr>
              <a:t>Description of the dataset: </a:t>
            </a:r>
            <a:endParaRPr b="1" sz="1700">
              <a:solidFill>
                <a:srgbClr val="000000"/>
              </a:solidFill>
              <a:latin typeface="Comfortaa"/>
              <a:ea typeface="Comfortaa"/>
              <a:cs typeface="Comfortaa"/>
              <a:sym typeface="Comfortaa"/>
            </a:endParaRPr>
          </a:p>
          <a:p>
            <a:pPr indent="0" lvl="0" marL="914400" rtl="0" algn="just">
              <a:lnSpc>
                <a:spcPct val="150000"/>
              </a:lnSpc>
              <a:spcBef>
                <a:spcPts val="0"/>
              </a:spcBef>
              <a:spcAft>
                <a:spcPts val="0"/>
              </a:spcAft>
              <a:buNone/>
            </a:pPr>
            <a:r>
              <a:rPr lang="en" sz="1700">
                <a:latin typeface="Comfortaa Medium"/>
                <a:ea typeface="Comfortaa Medium"/>
                <a:cs typeface="Comfortaa Medium"/>
                <a:sym typeface="Comfortaa Medium"/>
              </a:rPr>
              <a:t>This dataset contains job postings from companies in 49 states for data-related positions, such as Data Scientist, Data Analyst, Data Engineer and Business Analyst. And there are fifteen features in this dataset.</a:t>
            </a:r>
            <a:endParaRPr sz="1700">
              <a:solidFill>
                <a:srgbClr val="000000"/>
              </a:solidFill>
              <a:latin typeface="Comfortaa Medium"/>
              <a:ea typeface="Comfortaa Medium"/>
              <a:cs typeface="Comfortaa Medium"/>
              <a:sym typeface="Comfortaa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88023" y="97529"/>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4400"/>
              <a:buFont typeface="Arial"/>
              <a:buNone/>
            </a:pPr>
            <a:r>
              <a:rPr lang="en">
                <a:latin typeface="Comfortaa"/>
                <a:ea typeface="Comfortaa"/>
                <a:cs typeface="Comfortaa"/>
                <a:sym typeface="Comfortaa"/>
              </a:rPr>
              <a:t>System Design</a:t>
            </a:r>
            <a:endParaRPr>
              <a:latin typeface="Comfortaa"/>
              <a:ea typeface="Comfortaa"/>
              <a:cs typeface="Comfortaa"/>
              <a:sym typeface="Comfortaa"/>
            </a:endParaRPr>
          </a:p>
        </p:txBody>
      </p:sp>
      <p:sp>
        <p:nvSpPr>
          <p:cNvPr id="248" name="Google Shape;248;p41"/>
          <p:cNvSpPr/>
          <p:nvPr/>
        </p:nvSpPr>
        <p:spPr>
          <a:xfrm>
            <a:off x="311700" y="1197025"/>
            <a:ext cx="1546200" cy="7449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000"/>
              </a:spcBef>
              <a:spcAft>
                <a:spcPts val="1200"/>
              </a:spcAft>
              <a:buClr>
                <a:srgbClr val="000000"/>
              </a:buClr>
              <a:buSzPts val="1100"/>
              <a:buFont typeface="Arial"/>
              <a:buNone/>
            </a:pPr>
            <a:r>
              <a:rPr b="1" lang="en" sz="1800">
                <a:solidFill>
                  <a:srgbClr val="000000"/>
                </a:solidFill>
                <a:latin typeface="Comfortaa"/>
                <a:ea typeface="Comfortaa"/>
                <a:cs typeface="Comfortaa"/>
                <a:sym typeface="Comfortaa"/>
              </a:rPr>
              <a:t>Business problem</a:t>
            </a:r>
            <a:endParaRPr b="1">
              <a:solidFill>
                <a:srgbClr val="000000"/>
              </a:solidFill>
              <a:latin typeface="Comfortaa"/>
              <a:ea typeface="Comfortaa"/>
              <a:cs typeface="Comfortaa"/>
              <a:sym typeface="Comfortaa"/>
            </a:endParaRPr>
          </a:p>
        </p:txBody>
      </p:sp>
      <p:sp>
        <p:nvSpPr>
          <p:cNvPr id="249" name="Google Shape;249;p41"/>
          <p:cNvSpPr/>
          <p:nvPr/>
        </p:nvSpPr>
        <p:spPr>
          <a:xfrm>
            <a:off x="4469038" y="1233725"/>
            <a:ext cx="1650000" cy="6603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000"/>
              </a:spcBef>
              <a:spcAft>
                <a:spcPts val="1200"/>
              </a:spcAft>
              <a:buClr>
                <a:srgbClr val="000000"/>
              </a:buClr>
              <a:buSzPts val="1100"/>
              <a:buFont typeface="Arial"/>
              <a:buNone/>
            </a:pPr>
            <a:r>
              <a:rPr b="1" lang="en" sz="1200">
                <a:solidFill>
                  <a:srgbClr val="000000"/>
                </a:solidFill>
                <a:latin typeface="Comfortaa"/>
                <a:ea typeface="Comfortaa"/>
                <a:cs typeface="Comfortaa"/>
                <a:sym typeface="Comfortaa"/>
              </a:rPr>
              <a:t>Exploratory Data Analysis</a:t>
            </a:r>
            <a:endParaRPr b="1">
              <a:solidFill>
                <a:srgbClr val="000000"/>
              </a:solidFill>
              <a:latin typeface="Comfortaa"/>
              <a:ea typeface="Comfortaa"/>
              <a:cs typeface="Comfortaa"/>
              <a:sym typeface="Comfortaa"/>
            </a:endParaRPr>
          </a:p>
        </p:txBody>
      </p:sp>
      <p:sp>
        <p:nvSpPr>
          <p:cNvPr id="250" name="Google Shape;250;p41"/>
          <p:cNvSpPr/>
          <p:nvPr/>
        </p:nvSpPr>
        <p:spPr>
          <a:xfrm>
            <a:off x="6624600" y="1233725"/>
            <a:ext cx="1650000" cy="6603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000"/>
              </a:spcBef>
              <a:spcAft>
                <a:spcPts val="1200"/>
              </a:spcAft>
              <a:buClr>
                <a:srgbClr val="000000"/>
              </a:buClr>
              <a:buSzPts val="1100"/>
              <a:buFont typeface="Arial"/>
              <a:buNone/>
            </a:pPr>
            <a:r>
              <a:rPr b="1" lang="en" sz="1200">
                <a:solidFill>
                  <a:srgbClr val="000000"/>
                </a:solidFill>
                <a:latin typeface="Comfortaa"/>
                <a:ea typeface="Comfortaa"/>
                <a:cs typeface="Comfortaa"/>
                <a:sym typeface="Comfortaa"/>
              </a:rPr>
              <a:t>Data Preprocessing</a:t>
            </a:r>
            <a:endParaRPr b="1">
              <a:solidFill>
                <a:srgbClr val="000000"/>
              </a:solidFill>
              <a:latin typeface="Comfortaa"/>
              <a:ea typeface="Comfortaa"/>
              <a:cs typeface="Comfortaa"/>
              <a:sym typeface="Comfortaa"/>
            </a:endParaRPr>
          </a:p>
        </p:txBody>
      </p:sp>
      <p:sp>
        <p:nvSpPr>
          <p:cNvPr id="251" name="Google Shape;251;p41"/>
          <p:cNvSpPr/>
          <p:nvPr/>
        </p:nvSpPr>
        <p:spPr>
          <a:xfrm>
            <a:off x="2217475" y="1233725"/>
            <a:ext cx="1746000" cy="6603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000"/>
              </a:spcBef>
              <a:spcAft>
                <a:spcPts val="1200"/>
              </a:spcAft>
              <a:buClr>
                <a:srgbClr val="000000"/>
              </a:buClr>
              <a:buSzPts val="1100"/>
              <a:buFont typeface="Arial"/>
              <a:buNone/>
            </a:pPr>
            <a:r>
              <a:rPr b="1" lang="en" sz="1200">
                <a:solidFill>
                  <a:srgbClr val="000000"/>
                </a:solidFill>
                <a:latin typeface="Comfortaa"/>
                <a:ea typeface="Comfortaa"/>
                <a:cs typeface="Comfortaa"/>
                <a:sym typeface="Comfortaa"/>
              </a:rPr>
              <a:t>Identify Goal &amp; Expected Output</a:t>
            </a:r>
            <a:endParaRPr b="1" sz="800">
              <a:solidFill>
                <a:srgbClr val="000000"/>
              </a:solidFill>
              <a:latin typeface="Comfortaa"/>
              <a:ea typeface="Comfortaa"/>
              <a:cs typeface="Comfortaa"/>
              <a:sym typeface="Comfortaa"/>
            </a:endParaRPr>
          </a:p>
        </p:txBody>
      </p:sp>
      <p:sp>
        <p:nvSpPr>
          <p:cNvPr id="252" name="Google Shape;252;p41"/>
          <p:cNvSpPr/>
          <p:nvPr/>
        </p:nvSpPr>
        <p:spPr>
          <a:xfrm>
            <a:off x="2140425" y="2531100"/>
            <a:ext cx="1823100" cy="6603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000"/>
              </a:spcBef>
              <a:spcAft>
                <a:spcPts val="1200"/>
              </a:spcAft>
              <a:buNone/>
            </a:pPr>
            <a:r>
              <a:rPr b="1" lang="en" sz="1200">
                <a:solidFill>
                  <a:srgbClr val="000000"/>
                </a:solidFill>
                <a:latin typeface="Comfortaa"/>
                <a:ea typeface="Comfortaa"/>
                <a:cs typeface="Comfortaa"/>
                <a:sym typeface="Comfortaa"/>
              </a:rPr>
              <a:t>Statistical Analysis</a:t>
            </a:r>
            <a:endParaRPr b="1" sz="1200">
              <a:solidFill>
                <a:srgbClr val="000000"/>
              </a:solidFill>
              <a:latin typeface="Comfortaa"/>
              <a:ea typeface="Comfortaa"/>
              <a:cs typeface="Comfortaa"/>
              <a:sym typeface="Comfortaa"/>
            </a:endParaRPr>
          </a:p>
        </p:txBody>
      </p:sp>
      <p:sp>
        <p:nvSpPr>
          <p:cNvPr id="253" name="Google Shape;253;p41"/>
          <p:cNvSpPr/>
          <p:nvPr/>
        </p:nvSpPr>
        <p:spPr>
          <a:xfrm>
            <a:off x="4421038" y="2531100"/>
            <a:ext cx="1746000" cy="6603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000"/>
              </a:spcBef>
              <a:spcAft>
                <a:spcPts val="1200"/>
              </a:spcAft>
              <a:buNone/>
            </a:pPr>
            <a:r>
              <a:rPr b="1" lang="en" sz="1200">
                <a:latin typeface="Comfortaa"/>
                <a:ea typeface="Comfortaa"/>
                <a:cs typeface="Comfortaa"/>
                <a:sym typeface="Comfortaa"/>
              </a:rPr>
              <a:t>Text Extraction</a:t>
            </a:r>
            <a:endParaRPr b="1" sz="1200">
              <a:solidFill>
                <a:srgbClr val="000000"/>
              </a:solidFill>
              <a:latin typeface="Comfortaa"/>
              <a:ea typeface="Comfortaa"/>
              <a:cs typeface="Comfortaa"/>
              <a:sym typeface="Comfortaa"/>
            </a:endParaRPr>
          </a:p>
        </p:txBody>
      </p:sp>
      <p:sp>
        <p:nvSpPr>
          <p:cNvPr id="254" name="Google Shape;254;p41"/>
          <p:cNvSpPr/>
          <p:nvPr/>
        </p:nvSpPr>
        <p:spPr>
          <a:xfrm>
            <a:off x="6624625" y="2531100"/>
            <a:ext cx="1650000" cy="6603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000"/>
              </a:spcBef>
              <a:spcAft>
                <a:spcPts val="1200"/>
              </a:spcAft>
              <a:buNone/>
            </a:pPr>
            <a:r>
              <a:rPr b="1" lang="en" sz="1200">
                <a:solidFill>
                  <a:srgbClr val="000000"/>
                </a:solidFill>
                <a:latin typeface="Comfortaa"/>
                <a:ea typeface="Comfortaa"/>
                <a:cs typeface="Comfortaa"/>
                <a:sym typeface="Comfortaa"/>
              </a:rPr>
              <a:t>Model Selection</a:t>
            </a:r>
            <a:endParaRPr b="1">
              <a:solidFill>
                <a:srgbClr val="000000"/>
              </a:solidFill>
              <a:latin typeface="Comfortaa"/>
              <a:ea typeface="Comfortaa"/>
              <a:cs typeface="Comfortaa"/>
              <a:sym typeface="Comfortaa"/>
            </a:endParaRPr>
          </a:p>
        </p:txBody>
      </p:sp>
      <p:sp>
        <p:nvSpPr>
          <p:cNvPr id="255" name="Google Shape;255;p41"/>
          <p:cNvSpPr/>
          <p:nvPr/>
        </p:nvSpPr>
        <p:spPr>
          <a:xfrm>
            <a:off x="2265475" y="3828475"/>
            <a:ext cx="1650000" cy="6603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000"/>
              </a:spcBef>
              <a:spcAft>
                <a:spcPts val="1200"/>
              </a:spcAft>
              <a:buNone/>
            </a:pPr>
            <a:r>
              <a:rPr b="1" lang="en" sz="1200">
                <a:solidFill>
                  <a:srgbClr val="000000"/>
                </a:solidFill>
                <a:latin typeface="Comfortaa"/>
                <a:ea typeface="Comfortaa"/>
                <a:cs typeface="Comfortaa"/>
                <a:sym typeface="Comfortaa"/>
              </a:rPr>
              <a:t>Predict </a:t>
            </a:r>
            <a:r>
              <a:rPr b="1" lang="en" sz="1200">
                <a:latin typeface="Comfortaa"/>
                <a:ea typeface="Comfortaa"/>
                <a:cs typeface="Comfortaa"/>
                <a:sym typeface="Comfortaa"/>
              </a:rPr>
              <a:t>Salary Level</a:t>
            </a:r>
            <a:endParaRPr b="1">
              <a:solidFill>
                <a:srgbClr val="000000"/>
              </a:solidFill>
              <a:latin typeface="Comfortaa"/>
              <a:ea typeface="Comfortaa"/>
              <a:cs typeface="Comfortaa"/>
              <a:sym typeface="Comfortaa"/>
            </a:endParaRPr>
          </a:p>
        </p:txBody>
      </p:sp>
      <p:sp>
        <p:nvSpPr>
          <p:cNvPr id="256" name="Google Shape;256;p41"/>
          <p:cNvSpPr/>
          <p:nvPr/>
        </p:nvSpPr>
        <p:spPr>
          <a:xfrm>
            <a:off x="4469050" y="3828475"/>
            <a:ext cx="1650000" cy="6603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000"/>
              </a:spcBef>
              <a:spcAft>
                <a:spcPts val="1200"/>
              </a:spcAft>
              <a:buClr>
                <a:srgbClr val="000000"/>
              </a:buClr>
              <a:buSzPts val="1100"/>
              <a:buFont typeface="Arial"/>
              <a:buNone/>
            </a:pPr>
            <a:r>
              <a:rPr b="1" lang="en" sz="1200">
                <a:solidFill>
                  <a:srgbClr val="000000"/>
                </a:solidFill>
                <a:latin typeface="Comfortaa"/>
                <a:ea typeface="Comfortaa"/>
                <a:cs typeface="Comfortaa"/>
                <a:sym typeface="Comfortaa"/>
              </a:rPr>
              <a:t>Model Evaluation</a:t>
            </a:r>
            <a:endParaRPr b="1">
              <a:solidFill>
                <a:srgbClr val="000000"/>
              </a:solidFill>
              <a:latin typeface="Comfortaa"/>
              <a:ea typeface="Comfortaa"/>
              <a:cs typeface="Comfortaa"/>
              <a:sym typeface="Comfortaa"/>
            </a:endParaRPr>
          </a:p>
        </p:txBody>
      </p:sp>
      <p:sp>
        <p:nvSpPr>
          <p:cNvPr id="257" name="Google Shape;257;p41"/>
          <p:cNvSpPr/>
          <p:nvPr/>
        </p:nvSpPr>
        <p:spPr>
          <a:xfrm>
            <a:off x="6672625" y="3828475"/>
            <a:ext cx="1650000" cy="6603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000"/>
              </a:spcBef>
              <a:spcAft>
                <a:spcPts val="1200"/>
              </a:spcAft>
              <a:buClr>
                <a:srgbClr val="000000"/>
              </a:buClr>
              <a:buSzPts val="1100"/>
              <a:buFont typeface="Arial"/>
              <a:buNone/>
            </a:pPr>
            <a:r>
              <a:rPr b="1" lang="en" sz="1200">
                <a:solidFill>
                  <a:srgbClr val="000000"/>
                </a:solidFill>
                <a:latin typeface="Comfortaa"/>
                <a:ea typeface="Comfortaa"/>
                <a:cs typeface="Comfortaa"/>
                <a:sym typeface="Comfortaa"/>
              </a:rPr>
              <a:t>Project Conclusion</a:t>
            </a:r>
            <a:endParaRPr b="1">
              <a:solidFill>
                <a:srgbClr val="000000"/>
              </a:solidFill>
              <a:latin typeface="Comfortaa"/>
              <a:ea typeface="Comfortaa"/>
              <a:cs typeface="Comfortaa"/>
              <a:sym typeface="Comfortaa"/>
            </a:endParaRPr>
          </a:p>
        </p:txBody>
      </p:sp>
      <p:cxnSp>
        <p:nvCxnSpPr>
          <p:cNvPr id="258" name="Google Shape;258;p41"/>
          <p:cNvCxnSpPr>
            <a:stCxn id="251" idx="3"/>
            <a:endCxn id="249" idx="1"/>
          </p:cNvCxnSpPr>
          <p:nvPr/>
        </p:nvCxnSpPr>
        <p:spPr>
          <a:xfrm>
            <a:off x="3963475" y="1563875"/>
            <a:ext cx="505500" cy="0"/>
          </a:xfrm>
          <a:prstGeom prst="straightConnector1">
            <a:avLst/>
          </a:prstGeom>
          <a:noFill/>
          <a:ln cap="flat" cmpd="sng" w="9525">
            <a:solidFill>
              <a:srgbClr val="595959"/>
            </a:solidFill>
            <a:prstDash val="solid"/>
            <a:round/>
            <a:headEnd len="med" w="med" type="none"/>
            <a:tailEnd len="med" w="med" type="stealth"/>
          </a:ln>
        </p:spPr>
      </p:cxnSp>
      <p:cxnSp>
        <p:nvCxnSpPr>
          <p:cNvPr id="259" name="Google Shape;259;p41"/>
          <p:cNvCxnSpPr>
            <a:stCxn id="249" idx="3"/>
            <a:endCxn id="250" idx="1"/>
          </p:cNvCxnSpPr>
          <p:nvPr/>
        </p:nvCxnSpPr>
        <p:spPr>
          <a:xfrm>
            <a:off x="6119038" y="1563875"/>
            <a:ext cx="505500" cy="0"/>
          </a:xfrm>
          <a:prstGeom prst="straightConnector1">
            <a:avLst/>
          </a:prstGeom>
          <a:noFill/>
          <a:ln cap="flat" cmpd="sng" w="9525">
            <a:solidFill>
              <a:srgbClr val="595959"/>
            </a:solidFill>
            <a:prstDash val="solid"/>
            <a:round/>
            <a:headEnd len="med" w="med" type="none"/>
            <a:tailEnd len="med" w="med" type="stealth"/>
          </a:ln>
        </p:spPr>
      </p:cxnSp>
      <p:cxnSp>
        <p:nvCxnSpPr>
          <p:cNvPr id="260" name="Google Shape;260;p41"/>
          <p:cNvCxnSpPr>
            <a:stCxn id="250" idx="2"/>
            <a:endCxn id="252" idx="0"/>
          </p:cNvCxnSpPr>
          <p:nvPr/>
        </p:nvCxnSpPr>
        <p:spPr>
          <a:xfrm rot="5400000">
            <a:off x="4932150" y="13775"/>
            <a:ext cx="637200" cy="4397700"/>
          </a:xfrm>
          <a:prstGeom prst="bentConnector3">
            <a:avLst>
              <a:gd fmla="val 49990" name="adj1"/>
            </a:avLst>
          </a:prstGeom>
          <a:noFill/>
          <a:ln cap="flat" cmpd="sng" w="9525">
            <a:solidFill>
              <a:srgbClr val="595959"/>
            </a:solidFill>
            <a:prstDash val="solid"/>
            <a:round/>
            <a:headEnd len="med" w="med" type="none"/>
            <a:tailEnd len="med" w="med" type="stealth"/>
          </a:ln>
        </p:spPr>
      </p:cxnSp>
      <p:cxnSp>
        <p:nvCxnSpPr>
          <p:cNvPr id="261" name="Google Shape;261;p41"/>
          <p:cNvCxnSpPr>
            <a:stCxn id="252" idx="3"/>
            <a:endCxn id="253" idx="1"/>
          </p:cNvCxnSpPr>
          <p:nvPr/>
        </p:nvCxnSpPr>
        <p:spPr>
          <a:xfrm>
            <a:off x="3963525" y="2861250"/>
            <a:ext cx="457500" cy="0"/>
          </a:xfrm>
          <a:prstGeom prst="straightConnector1">
            <a:avLst/>
          </a:prstGeom>
          <a:noFill/>
          <a:ln cap="flat" cmpd="sng" w="9525">
            <a:solidFill>
              <a:srgbClr val="595959"/>
            </a:solidFill>
            <a:prstDash val="solid"/>
            <a:round/>
            <a:headEnd len="med" w="med" type="none"/>
            <a:tailEnd len="med" w="med" type="stealth"/>
          </a:ln>
        </p:spPr>
      </p:cxnSp>
      <p:cxnSp>
        <p:nvCxnSpPr>
          <p:cNvPr id="262" name="Google Shape;262;p41"/>
          <p:cNvCxnSpPr>
            <a:stCxn id="253" idx="3"/>
            <a:endCxn id="254" idx="1"/>
          </p:cNvCxnSpPr>
          <p:nvPr/>
        </p:nvCxnSpPr>
        <p:spPr>
          <a:xfrm>
            <a:off x="6167038" y="2861250"/>
            <a:ext cx="457500" cy="0"/>
          </a:xfrm>
          <a:prstGeom prst="straightConnector1">
            <a:avLst/>
          </a:prstGeom>
          <a:noFill/>
          <a:ln cap="flat" cmpd="sng" w="9525">
            <a:solidFill>
              <a:srgbClr val="595959"/>
            </a:solidFill>
            <a:prstDash val="solid"/>
            <a:round/>
            <a:headEnd len="med" w="med" type="none"/>
            <a:tailEnd len="med" w="med" type="stealth"/>
          </a:ln>
        </p:spPr>
      </p:cxnSp>
      <p:cxnSp>
        <p:nvCxnSpPr>
          <p:cNvPr id="263" name="Google Shape;263;p41"/>
          <p:cNvCxnSpPr>
            <a:stCxn id="254" idx="2"/>
            <a:endCxn id="255" idx="0"/>
          </p:cNvCxnSpPr>
          <p:nvPr/>
        </p:nvCxnSpPr>
        <p:spPr>
          <a:xfrm rot="5400000">
            <a:off x="4951375" y="1330350"/>
            <a:ext cx="637200" cy="4359300"/>
          </a:xfrm>
          <a:prstGeom prst="bentConnector3">
            <a:avLst>
              <a:gd fmla="val 49990" name="adj1"/>
            </a:avLst>
          </a:prstGeom>
          <a:noFill/>
          <a:ln cap="flat" cmpd="sng" w="9525">
            <a:solidFill>
              <a:srgbClr val="595959"/>
            </a:solidFill>
            <a:prstDash val="solid"/>
            <a:round/>
            <a:headEnd len="med" w="med" type="none"/>
            <a:tailEnd len="med" w="med" type="stealth"/>
          </a:ln>
        </p:spPr>
      </p:cxnSp>
      <p:cxnSp>
        <p:nvCxnSpPr>
          <p:cNvPr id="264" name="Google Shape;264;p41"/>
          <p:cNvCxnSpPr>
            <a:stCxn id="255" idx="3"/>
            <a:endCxn id="256" idx="1"/>
          </p:cNvCxnSpPr>
          <p:nvPr/>
        </p:nvCxnSpPr>
        <p:spPr>
          <a:xfrm>
            <a:off x="3915475" y="4158625"/>
            <a:ext cx="553500" cy="0"/>
          </a:xfrm>
          <a:prstGeom prst="straightConnector1">
            <a:avLst/>
          </a:prstGeom>
          <a:noFill/>
          <a:ln cap="flat" cmpd="sng" w="9525">
            <a:solidFill>
              <a:srgbClr val="595959"/>
            </a:solidFill>
            <a:prstDash val="solid"/>
            <a:round/>
            <a:headEnd len="med" w="med" type="none"/>
            <a:tailEnd len="med" w="med" type="stealth"/>
          </a:ln>
        </p:spPr>
      </p:cxnSp>
      <p:cxnSp>
        <p:nvCxnSpPr>
          <p:cNvPr id="265" name="Google Shape;265;p41"/>
          <p:cNvCxnSpPr>
            <a:stCxn id="256" idx="3"/>
            <a:endCxn id="257" idx="1"/>
          </p:cNvCxnSpPr>
          <p:nvPr/>
        </p:nvCxnSpPr>
        <p:spPr>
          <a:xfrm>
            <a:off x="6119050" y="4158625"/>
            <a:ext cx="553500" cy="0"/>
          </a:xfrm>
          <a:prstGeom prst="straightConnector1">
            <a:avLst/>
          </a:prstGeom>
          <a:noFill/>
          <a:ln cap="flat" cmpd="sng" w="9525">
            <a:solidFill>
              <a:srgbClr val="595959"/>
            </a:solidFill>
            <a:prstDash val="solid"/>
            <a:round/>
            <a:headEnd len="med" w="med" type="none"/>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2"/>
          <p:cNvPicPr preferRelativeResize="0"/>
          <p:nvPr/>
        </p:nvPicPr>
        <p:blipFill>
          <a:blip r:embed="rId3">
            <a:alphaModFix/>
          </a:blip>
          <a:stretch>
            <a:fillRect/>
          </a:stretch>
        </p:blipFill>
        <p:spPr>
          <a:xfrm>
            <a:off x="7005001" y="0"/>
            <a:ext cx="2139000" cy="2054575"/>
          </a:xfrm>
          <a:prstGeom prst="rect">
            <a:avLst/>
          </a:prstGeom>
          <a:noFill/>
          <a:ln>
            <a:noFill/>
          </a:ln>
        </p:spPr>
      </p:pic>
      <p:sp>
        <p:nvSpPr>
          <p:cNvPr id="271" name="Google Shape;271;p42"/>
          <p:cNvSpPr txBox="1"/>
          <p:nvPr>
            <p:ph idx="1" type="body"/>
          </p:nvPr>
        </p:nvSpPr>
        <p:spPr>
          <a:xfrm>
            <a:off x="88023" y="1369219"/>
            <a:ext cx="7886700" cy="3263400"/>
          </a:xfrm>
          <a:prstGeom prst="rect">
            <a:avLst/>
          </a:prstGeom>
        </p:spPr>
        <p:txBody>
          <a:bodyPr anchorCtr="0" anchor="t" bIns="34275" lIns="68575" spcFirstLastPara="1" rIns="68575" wrap="square" tIns="34275">
            <a:normAutofit/>
          </a:bodyPr>
          <a:lstStyle/>
          <a:p>
            <a:pPr indent="-336550" lvl="0" marL="457200" rtl="0" algn="just">
              <a:lnSpc>
                <a:spcPct val="115000"/>
              </a:lnSpc>
              <a:spcBef>
                <a:spcPts val="0"/>
              </a:spcBef>
              <a:spcAft>
                <a:spcPts val="0"/>
              </a:spcAft>
              <a:buSzPts val="1700"/>
              <a:buFont typeface="Comfortaa"/>
              <a:buChar char="•"/>
            </a:pPr>
            <a:r>
              <a:rPr b="1" lang="en" sz="1700">
                <a:latin typeface="Comfortaa"/>
                <a:ea typeface="Comfortaa"/>
                <a:cs typeface="Comfortaa"/>
                <a:sym typeface="Comfortaa"/>
              </a:rPr>
              <a:t>Correlation Matrix to drop irrelative features</a:t>
            </a:r>
            <a:endParaRPr b="1" sz="1700">
              <a:latin typeface="Comfortaa"/>
              <a:ea typeface="Comfortaa"/>
              <a:cs typeface="Comfortaa"/>
              <a:sym typeface="Comfortaa"/>
            </a:endParaRPr>
          </a:p>
          <a:p>
            <a:pPr indent="-336550" lvl="0" marL="457200" rtl="0" algn="just">
              <a:lnSpc>
                <a:spcPct val="115000"/>
              </a:lnSpc>
              <a:spcBef>
                <a:spcPts val="0"/>
              </a:spcBef>
              <a:spcAft>
                <a:spcPts val="0"/>
              </a:spcAft>
              <a:buSzPts val="1700"/>
              <a:buFont typeface="Comfortaa"/>
              <a:buChar char="•"/>
            </a:pPr>
            <a:r>
              <a:rPr b="1" lang="en" sz="1700">
                <a:latin typeface="Comfortaa"/>
                <a:ea typeface="Comfortaa"/>
                <a:cs typeface="Comfortaa"/>
                <a:sym typeface="Comfortaa"/>
              </a:rPr>
              <a:t>Draw salary boxplot for each job titles to find </a:t>
            </a:r>
            <a:r>
              <a:rPr b="1" lang="en" sz="1700">
                <a:latin typeface="Comfortaa"/>
                <a:ea typeface="Comfortaa"/>
                <a:cs typeface="Comfortaa"/>
                <a:sym typeface="Comfortaa"/>
              </a:rPr>
              <a:t>and drop </a:t>
            </a:r>
            <a:r>
              <a:rPr b="1" lang="en" sz="1700">
                <a:latin typeface="Comfortaa"/>
                <a:ea typeface="Comfortaa"/>
                <a:cs typeface="Comfortaa"/>
                <a:sym typeface="Comfortaa"/>
              </a:rPr>
              <a:t>outliers</a:t>
            </a:r>
            <a:endParaRPr b="1" sz="1700">
              <a:latin typeface="Comfortaa"/>
              <a:ea typeface="Comfortaa"/>
              <a:cs typeface="Comfortaa"/>
              <a:sym typeface="Comfortaa"/>
            </a:endParaRPr>
          </a:p>
          <a:p>
            <a:pPr indent="-336550" lvl="0" marL="457200" rtl="0" algn="just">
              <a:lnSpc>
                <a:spcPct val="115000"/>
              </a:lnSpc>
              <a:spcBef>
                <a:spcPts val="0"/>
              </a:spcBef>
              <a:spcAft>
                <a:spcPts val="0"/>
              </a:spcAft>
              <a:buSzPts val="1700"/>
              <a:buFont typeface="Comfortaa"/>
              <a:buChar char="•"/>
            </a:pPr>
            <a:r>
              <a:rPr b="1" lang="en" sz="1700">
                <a:latin typeface="Comfortaa"/>
                <a:ea typeface="Comfortaa"/>
                <a:cs typeface="Comfortaa"/>
                <a:sym typeface="Comfortaa"/>
              </a:rPr>
              <a:t>Feature Creation :</a:t>
            </a:r>
            <a:endParaRPr sz="1500">
              <a:latin typeface="Comfortaa"/>
              <a:ea typeface="Comfortaa"/>
              <a:cs typeface="Comfortaa"/>
              <a:sym typeface="Comfortaa"/>
            </a:endParaRPr>
          </a:p>
          <a:p>
            <a:pPr indent="-317500" lvl="1" marL="742950" rtl="0" algn="just">
              <a:lnSpc>
                <a:spcPct val="115000"/>
              </a:lnSpc>
              <a:spcBef>
                <a:spcPts val="0"/>
              </a:spcBef>
              <a:spcAft>
                <a:spcPts val="0"/>
              </a:spcAft>
              <a:buSzPts val="1400"/>
              <a:buFont typeface="Comfortaa"/>
              <a:buChar char="•"/>
            </a:pPr>
            <a:r>
              <a:rPr lang="en" sz="1400">
                <a:latin typeface="Comfortaa"/>
                <a:ea typeface="Comfortaa"/>
                <a:cs typeface="Comfortaa"/>
                <a:sym typeface="Comfortaa"/>
              </a:rPr>
              <a:t>Text extraction, dividing job positions into four job titles: DA, DS, DE and BA</a:t>
            </a:r>
            <a:endParaRPr sz="1400">
              <a:latin typeface="Comfortaa"/>
              <a:ea typeface="Comfortaa"/>
              <a:cs typeface="Comfortaa"/>
              <a:sym typeface="Comfortaa"/>
            </a:endParaRPr>
          </a:p>
          <a:p>
            <a:pPr indent="-317500" lvl="1" marL="742950" rtl="0" algn="just">
              <a:lnSpc>
                <a:spcPct val="115000"/>
              </a:lnSpc>
              <a:spcBef>
                <a:spcPts val="0"/>
              </a:spcBef>
              <a:spcAft>
                <a:spcPts val="0"/>
              </a:spcAft>
              <a:buSzPts val="1400"/>
              <a:buFont typeface="Comfortaa"/>
              <a:buChar char="•"/>
            </a:pPr>
            <a:r>
              <a:rPr lang="en" sz="1400">
                <a:latin typeface="Comfortaa"/>
                <a:ea typeface="Comfortaa"/>
                <a:cs typeface="Comfortaa"/>
                <a:sym typeface="Comfortaa"/>
              </a:rPr>
              <a:t>Split the Salary Estimate into 3 different levels of salary e.g.</a:t>
            </a:r>
            <a:r>
              <a:rPr lang="en" sz="1400">
                <a:latin typeface="Comfortaa"/>
                <a:ea typeface="Comfortaa"/>
                <a:cs typeface="Comfortaa"/>
                <a:sym typeface="Comfortaa"/>
              </a:rPr>
              <a:t>Salary_Estimate_average</a:t>
            </a:r>
            <a:endParaRPr sz="1400">
              <a:latin typeface="Comfortaa"/>
              <a:ea typeface="Comfortaa"/>
              <a:cs typeface="Comfortaa"/>
              <a:sym typeface="Comfortaa"/>
            </a:endParaRPr>
          </a:p>
          <a:p>
            <a:pPr indent="-317500" lvl="1" marL="742950" rtl="0" algn="just">
              <a:lnSpc>
                <a:spcPct val="115000"/>
              </a:lnSpc>
              <a:spcBef>
                <a:spcPts val="0"/>
              </a:spcBef>
              <a:spcAft>
                <a:spcPts val="0"/>
              </a:spcAft>
              <a:buSzPts val="1400"/>
              <a:buFont typeface="Comfortaa"/>
              <a:buChar char="•"/>
            </a:pPr>
            <a:r>
              <a:rPr lang="en" sz="1400">
                <a:latin typeface="Comfortaa"/>
                <a:ea typeface="Comfortaa"/>
                <a:cs typeface="Comfortaa"/>
                <a:sym typeface="Comfortaa"/>
              </a:rPr>
              <a:t>Split the Location into Location_city and Location_state</a:t>
            </a:r>
            <a:endParaRPr sz="1400">
              <a:latin typeface="Comfortaa"/>
              <a:ea typeface="Comfortaa"/>
              <a:cs typeface="Comfortaa"/>
              <a:sym typeface="Comfortaa"/>
            </a:endParaRPr>
          </a:p>
          <a:p>
            <a:pPr indent="-317500" lvl="1" marL="742950" rtl="0" algn="just">
              <a:lnSpc>
                <a:spcPct val="115000"/>
              </a:lnSpc>
              <a:spcBef>
                <a:spcPts val="0"/>
              </a:spcBef>
              <a:spcAft>
                <a:spcPts val="0"/>
              </a:spcAft>
              <a:buSzPts val="1400"/>
              <a:buFont typeface="Comfortaa"/>
              <a:buChar char="•"/>
            </a:pPr>
            <a:r>
              <a:rPr lang="en" sz="1400">
                <a:latin typeface="Comfortaa"/>
                <a:ea typeface="Comfortaa"/>
                <a:cs typeface="Comfortaa"/>
                <a:sym typeface="Comfortaa"/>
              </a:rPr>
              <a:t>Create low boundary, high boundary column for each job’s salary level</a:t>
            </a:r>
            <a:endParaRPr/>
          </a:p>
        </p:txBody>
      </p:sp>
      <p:sp>
        <p:nvSpPr>
          <p:cNvPr id="272" name="Google Shape;272;p42"/>
          <p:cNvSpPr txBox="1"/>
          <p:nvPr>
            <p:ph type="title"/>
          </p:nvPr>
        </p:nvSpPr>
        <p:spPr>
          <a:xfrm>
            <a:off x="88023" y="97529"/>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Comfortaa"/>
                <a:ea typeface="Comfortaa"/>
                <a:cs typeface="Comfortaa"/>
                <a:sym typeface="Comfortaa"/>
              </a:rPr>
              <a:t>Data </a:t>
            </a:r>
            <a:r>
              <a:rPr lang="en" sz="2800">
                <a:latin typeface="Comfortaa"/>
                <a:ea typeface="Comfortaa"/>
                <a:cs typeface="Comfortaa"/>
                <a:sym typeface="Comfortaa"/>
              </a:rPr>
              <a:t>Preprocessing</a:t>
            </a:r>
            <a:endParaRPr>
              <a:latin typeface="Comfortaa"/>
              <a:ea typeface="Comfortaa"/>
              <a:cs typeface="Comfortaa"/>
              <a:sym typeface="Comfortaa"/>
            </a:endParaRPr>
          </a:p>
        </p:txBody>
      </p:sp>
      <p:pic>
        <p:nvPicPr>
          <p:cNvPr id="273" name="Google Shape;273;p42"/>
          <p:cNvPicPr preferRelativeResize="0"/>
          <p:nvPr/>
        </p:nvPicPr>
        <p:blipFill>
          <a:blip r:embed="rId4">
            <a:alphaModFix/>
          </a:blip>
          <a:stretch>
            <a:fillRect/>
          </a:stretch>
        </p:blipFill>
        <p:spPr>
          <a:xfrm>
            <a:off x="1994650" y="3562075"/>
            <a:ext cx="1906824" cy="1535375"/>
          </a:xfrm>
          <a:prstGeom prst="rect">
            <a:avLst/>
          </a:prstGeom>
          <a:noFill/>
          <a:ln>
            <a:noFill/>
          </a:ln>
        </p:spPr>
      </p:pic>
      <p:pic>
        <p:nvPicPr>
          <p:cNvPr id="274" name="Google Shape;274;p42"/>
          <p:cNvPicPr preferRelativeResize="0"/>
          <p:nvPr/>
        </p:nvPicPr>
        <p:blipFill>
          <a:blip r:embed="rId5">
            <a:alphaModFix/>
          </a:blip>
          <a:stretch>
            <a:fillRect/>
          </a:stretch>
        </p:blipFill>
        <p:spPr>
          <a:xfrm>
            <a:off x="5735525" y="3521395"/>
            <a:ext cx="2102100" cy="1599079"/>
          </a:xfrm>
          <a:prstGeom prst="rect">
            <a:avLst/>
          </a:prstGeom>
          <a:noFill/>
          <a:ln>
            <a:noFill/>
          </a:ln>
        </p:spPr>
      </p:pic>
      <p:cxnSp>
        <p:nvCxnSpPr>
          <p:cNvPr id="275" name="Google Shape;275;p42"/>
          <p:cNvCxnSpPr>
            <a:stCxn id="273" idx="3"/>
            <a:endCxn id="274" idx="1"/>
          </p:cNvCxnSpPr>
          <p:nvPr/>
        </p:nvCxnSpPr>
        <p:spPr>
          <a:xfrm flipH="1" rot="10800000">
            <a:off x="3901474" y="4321062"/>
            <a:ext cx="1834200" cy="8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idx="1" type="body"/>
          </p:nvPr>
        </p:nvSpPr>
        <p:spPr>
          <a:xfrm>
            <a:off x="88023" y="1369219"/>
            <a:ext cx="7886700" cy="3263400"/>
          </a:xfrm>
          <a:prstGeom prst="rect">
            <a:avLst/>
          </a:prstGeom>
        </p:spPr>
        <p:txBody>
          <a:bodyPr anchorCtr="0" anchor="t" bIns="34275" lIns="68575" spcFirstLastPara="1" rIns="68575" wrap="square" tIns="34275">
            <a:normAutofit/>
          </a:bodyPr>
          <a:lstStyle/>
          <a:p>
            <a:pPr indent="-336550" lvl="0" marL="457200" rtl="0" algn="l">
              <a:spcBef>
                <a:spcPts val="800"/>
              </a:spcBef>
              <a:spcAft>
                <a:spcPts val="0"/>
              </a:spcAft>
              <a:buSzPts val="1700"/>
              <a:buFont typeface="Comfortaa"/>
              <a:buChar char="•"/>
            </a:pPr>
            <a:r>
              <a:rPr lang="en" sz="1700">
                <a:latin typeface="Comfortaa"/>
                <a:ea typeface="Comfortaa"/>
                <a:cs typeface="Comfortaa"/>
                <a:sym typeface="Comfortaa"/>
              </a:rPr>
              <a:t>CA, OR and NY are the three states with the highest average salary</a:t>
            </a:r>
            <a:endParaRPr sz="1700">
              <a:latin typeface="Comfortaa"/>
              <a:ea typeface="Comfortaa"/>
              <a:cs typeface="Comfortaa"/>
              <a:sym typeface="Comfortaa"/>
            </a:endParaRPr>
          </a:p>
        </p:txBody>
      </p:sp>
      <p:sp>
        <p:nvSpPr>
          <p:cNvPr id="281" name="Google Shape;281;p43"/>
          <p:cNvSpPr txBox="1"/>
          <p:nvPr>
            <p:ph type="title"/>
          </p:nvPr>
        </p:nvSpPr>
        <p:spPr>
          <a:xfrm>
            <a:off x="88023" y="97529"/>
            <a:ext cx="7886700" cy="994200"/>
          </a:xfrm>
          <a:prstGeom prst="rect">
            <a:avLst/>
          </a:prstGeom>
        </p:spPr>
        <p:txBody>
          <a:bodyPr anchorCtr="0" anchor="ctr" bIns="34275" lIns="68575" spcFirstLastPara="1" rIns="68575" wrap="square" tIns="34275">
            <a:normAutofit/>
          </a:bodyPr>
          <a:lstStyle/>
          <a:p>
            <a:pPr indent="0" lvl="0" marL="0" rtl="0" algn="l">
              <a:lnSpc>
                <a:spcPct val="150000"/>
              </a:lnSpc>
              <a:spcBef>
                <a:spcPts val="0"/>
              </a:spcBef>
              <a:spcAft>
                <a:spcPts val="1200"/>
              </a:spcAft>
              <a:buNone/>
            </a:pPr>
            <a:r>
              <a:rPr lang="en">
                <a:latin typeface="Comfortaa"/>
                <a:ea typeface="Comfortaa"/>
                <a:cs typeface="Comfortaa"/>
                <a:sym typeface="Comfortaa"/>
              </a:rPr>
              <a:t>Statistical Analysis</a:t>
            </a:r>
            <a:endParaRPr/>
          </a:p>
        </p:txBody>
      </p:sp>
      <p:pic>
        <p:nvPicPr>
          <p:cNvPr id="282" name="Google Shape;282;p43"/>
          <p:cNvPicPr preferRelativeResize="0"/>
          <p:nvPr/>
        </p:nvPicPr>
        <p:blipFill>
          <a:blip r:embed="rId3">
            <a:alphaModFix/>
          </a:blip>
          <a:stretch>
            <a:fillRect/>
          </a:stretch>
        </p:blipFill>
        <p:spPr>
          <a:xfrm>
            <a:off x="412375" y="2093225"/>
            <a:ext cx="3727564" cy="2456800"/>
          </a:xfrm>
          <a:prstGeom prst="rect">
            <a:avLst/>
          </a:prstGeom>
          <a:noFill/>
          <a:ln>
            <a:noFill/>
          </a:ln>
        </p:spPr>
      </p:pic>
      <p:pic>
        <p:nvPicPr>
          <p:cNvPr id="283" name="Google Shape;283;p43"/>
          <p:cNvPicPr preferRelativeResize="0"/>
          <p:nvPr/>
        </p:nvPicPr>
        <p:blipFill>
          <a:blip r:embed="rId4">
            <a:alphaModFix/>
          </a:blip>
          <a:stretch>
            <a:fillRect/>
          </a:stretch>
        </p:blipFill>
        <p:spPr>
          <a:xfrm>
            <a:off x="4525201" y="2093226"/>
            <a:ext cx="3799686" cy="289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idx="1" type="body"/>
          </p:nvPr>
        </p:nvSpPr>
        <p:spPr>
          <a:xfrm>
            <a:off x="88024" y="1369225"/>
            <a:ext cx="4666800" cy="3263400"/>
          </a:xfrm>
          <a:prstGeom prst="rect">
            <a:avLst/>
          </a:prstGeom>
        </p:spPr>
        <p:txBody>
          <a:bodyPr anchorCtr="0" anchor="t" bIns="34275" lIns="68575" spcFirstLastPara="1" rIns="68575" wrap="square" tIns="34275">
            <a:normAutofit/>
          </a:bodyPr>
          <a:lstStyle/>
          <a:p>
            <a:pPr indent="-292100" lvl="0" marL="457200" rtl="0" algn="l">
              <a:spcBef>
                <a:spcPts val="800"/>
              </a:spcBef>
              <a:spcAft>
                <a:spcPts val="0"/>
              </a:spcAft>
              <a:buSzPts val="1000"/>
              <a:buFont typeface="Comfortaa"/>
              <a:buChar char="●"/>
            </a:pPr>
            <a:r>
              <a:rPr lang="en" sz="1700">
                <a:latin typeface="Comfortaa"/>
                <a:ea typeface="Comfortaa"/>
                <a:cs typeface="Comfortaa"/>
                <a:sym typeface="Comfortaa"/>
              </a:rPr>
              <a:t>V</a:t>
            </a:r>
            <a:r>
              <a:rPr lang="en" sz="1700">
                <a:latin typeface="Comfortaa"/>
                <a:ea typeface="Comfortaa"/>
                <a:cs typeface="Comfortaa"/>
                <a:sym typeface="Comfortaa"/>
              </a:rPr>
              <a:t>iolin plot for 4 different job titles</a:t>
            </a:r>
            <a:endParaRPr sz="1700">
              <a:latin typeface="Comfortaa"/>
              <a:ea typeface="Comfortaa"/>
              <a:cs typeface="Comfortaa"/>
              <a:sym typeface="Comfortaa"/>
            </a:endParaRPr>
          </a:p>
          <a:p>
            <a:pPr indent="-336550" lvl="1" marL="914400" rtl="0" algn="l">
              <a:spcBef>
                <a:spcPts val="1000"/>
              </a:spcBef>
              <a:spcAft>
                <a:spcPts val="0"/>
              </a:spcAft>
              <a:buSzPts val="1700"/>
              <a:buFont typeface="Comfortaa"/>
              <a:buChar char="○"/>
            </a:pPr>
            <a:r>
              <a:rPr lang="en" sz="1700">
                <a:latin typeface="Comfortaa"/>
                <a:ea typeface="Comfortaa"/>
                <a:cs typeface="Comfortaa"/>
                <a:sym typeface="Comfortaa"/>
              </a:rPr>
              <a:t>Data Scientist's </a:t>
            </a:r>
            <a:r>
              <a:rPr lang="en" sz="1700">
                <a:latin typeface="Comfortaa"/>
                <a:ea typeface="Comfortaa"/>
                <a:cs typeface="Comfortaa"/>
                <a:sym typeface="Comfortaa"/>
              </a:rPr>
              <a:t>salary range is large</a:t>
            </a:r>
            <a:endParaRPr sz="1700">
              <a:latin typeface="Comfortaa"/>
              <a:ea typeface="Comfortaa"/>
              <a:cs typeface="Comfortaa"/>
              <a:sym typeface="Comfortaa"/>
            </a:endParaRPr>
          </a:p>
          <a:p>
            <a:pPr indent="0" lvl="0" marL="0" rtl="0" algn="l">
              <a:spcBef>
                <a:spcPts val="800"/>
              </a:spcBef>
              <a:spcAft>
                <a:spcPts val="0"/>
              </a:spcAft>
              <a:buNone/>
            </a:pPr>
            <a:r>
              <a:t/>
            </a:r>
            <a:endParaRPr sz="1700">
              <a:latin typeface="Comfortaa"/>
              <a:ea typeface="Comfortaa"/>
              <a:cs typeface="Comfortaa"/>
              <a:sym typeface="Comfortaa"/>
            </a:endParaRPr>
          </a:p>
          <a:p>
            <a:pPr indent="-336550" lvl="1" marL="914400" rtl="0" algn="l">
              <a:spcBef>
                <a:spcPts val="400"/>
              </a:spcBef>
              <a:spcAft>
                <a:spcPts val="0"/>
              </a:spcAft>
              <a:buSzPts val="1700"/>
              <a:buFont typeface="Comfortaa"/>
              <a:buChar char="○"/>
            </a:pPr>
            <a:r>
              <a:rPr lang="en" sz="1700">
                <a:latin typeface="Comfortaa"/>
                <a:ea typeface="Comfortaa"/>
                <a:cs typeface="Comfortaa"/>
                <a:sym typeface="Comfortaa"/>
              </a:rPr>
              <a:t>Data Engineer's average salary ranking is the second</a:t>
            </a:r>
            <a:endParaRPr sz="1700">
              <a:latin typeface="Comfortaa"/>
              <a:ea typeface="Comfortaa"/>
              <a:cs typeface="Comfortaa"/>
              <a:sym typeface="Comfortaa"/>
            </a:endParaRPr>
          </a:p>
          <a:p>
            <a:pPr indent="0" lvl="0" marL="0" rtl="0" algn="l">
              <a:spcBef>
                <a:spcPts val="800"/>
              </a:spcBef>
              <a:spcAft>
                <a:spcPts val="0"/>
              </a:spcAft>
              <a:buNone/>
            </a:pPr>
            <a:r>
              <a:t/>
            </a:r>
            <a:endParaRPr sz="1700">
              <a:latin typeface="Comfortaa"/>
              <a:ea typeface="Comfortaa"/>
              <a:cs typeface="Comfortaa"/>
              <a:sym typeface="Comfortaa"/>
            </a:endParaRPr>
          </a:p>
          <a:p>
            <a:pPr indent="-336550" lvl="1" marL="914400" rtl="0" algn="l">
              <a:spcBef>
                <a:spcPts val="400"/>
              </a:spcBef>
              <a:spcAft>
                <a:spcPts val="0"/>
              </a:spcAft>
              <a:buSzPts val="1700"/>
              <a:buFont typeface="Comfortaa"/>
              <a:buChar char="○"/>
            </a:pPr>
            <a:r>
              <a:rPr lang="en" sz="1700">
                <a:latin typeface="Comfortaa"/>
                <a:ea typeface="Comfortaa"/>
                <a:cs typeface="Comfortaa"/>
                <a:sym typeface="Comfortaa"/>
              </a:rPr>
              <a:t>Data Analyst and Business Analyst have similar shapes</a:t>
            </a:r>
            <a:endParaRPr sz="1700">
              <a:latin typeface="Comfortaa"/>
              <a:ea typeface="Comfortaa"/>
              <a:cs typeface="Comfortaa"/>
              <a:sym typeface="Comfortaa"/>
            </a:endParaRPr>
          </a:p>
          <a:p>
            <a:pPr indent="0" lvl="0" marL="0" rtl="0" algn="l">
              <a:spcBef>
                <a:spcPts val="800"/>
              </a:spcBef>
              <a:spcAft>
                <a:spcPts val="0"/>
              </a:spcAft>
              <a:buNone/>
            </a:pPr>
            <a:r>
              <a:t/>
            </a:r>
            <a:endParaRPr sz="1700">
              <a:latin typeface="Comfortaa"/>
              <a:ea typeface="Comfortaa"/>
              <a:cs typeface="Comfortaa"/>
              <a:sym typeface="Comfortaa"/>
            </a:endParaRPr>
          </a:p>
        </p:txBody>
      </p:sp>
      <p:sp>
        <p:nvSpPr>
          <p:cNvPr id="289" name="Google Shape;289;p44"/>
          <p:cNvSpPr txBox="1"/>
          <p:nvPr>
            <p:ph type="title"/>
          </p:nvPr>
        </p:nvSpPr>
        <p:spPr>
          <a:xfrm>
            <a:off x="88023" y="97529"/>
            <a:ext cx="7886700" cy="994200"/>
          </a:xfrm>
          <a:prstGeom prst="rect">
            <a:avLst/>
          </a:prstGeom>
        </p:spPr>
        <p:txBody>
          <a:bodyPr anchorCtr="0" anchor="ctr" bIns="34275" lIns="68575" spcFirstLastPara="1" rIns="68575" wrap="square" tIns="34275">
            <a:normAutofit/>
          </a:bodyPr>
          <a:lstStyle/>
          <a:p>
            <a:pPr indent="0" lvl="0" marL="0" rtl="0" algn="l">
              <a:lnSpc>
                <a:spcPct val="150000"/>
              </a:lnSpc>
              <a:spcBef>
                <a:spcPts val="0"/>
              </a:spcBef>
              <a:spcAft>
                <a:spcPts val="1200"/>
              </a:spcAft>
              <a:buNone/>
            </a:pPr>
            <a:r>
              <a:rPr lang="en">
                <a:latin typeface="Comfortaa"/>
                <a:ea typeface="Comfortaa"/>
                <a:cs typeface="Comfortaa"/>
                <a:sym typeface="Comfortaa"/>
              </a:rPr>
              <a:t>Statistical Analysis</a:t>
            </a:r>
            <a:endParaRPr/>
          </a:p>
        </p:txBody>
      </p:sp>
      <p:pic>
        <p:nvPicPr>
          <p:cNvPr id="290" name="Google Shape;290;p44"/>
          <p:cNvPicPr preferRelativeResize="0"/>
          <p:nvPr/>
        </p:nvPicPr>
        <p:blipFill>
          <a:blip r:embed="rId3">
            <a:alphaModFix/>
          </a:blip>
          <a:stretch>
            <a:fillRect/>
          </a:stretch>
        </p:blipFill>
        <p:spPr>
          <a:xfrm>
            <a:off x="4754818" y="1369225"/>
            <a:ext cx="4411332" cy="326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5"/>
          <p:cNvSpPr txBox="1"/>
          <p:nvPr>
            <p:ph idx="1" type="body"/>
          </p:nvPr>
        </p:nvSpPr>
        <p:spPr>
          <a:xfrm>
            <a:off x="135648" y="1091719"/>
            <a:ext cx="7886700" cy="3263400"/>
          </a:xfrm>
          <a:prstGeom prst="rect">
            <a:avLst/>
          </a:prstGeom>
        </p:spPr>
        <p:txBody>
          <a:bodyPr anchorCtr="0" anchor="t" bIns="34275" lIns="68575" spcFirstLastPara="1" rIns="68575" wrap="square" tIns="34275">
            <a:normAutofit/>
          </a:bodyPr>
          <a:lstStyle/>
          <a:p>
            <a:pPr indent="0" lvl="0" marL="0" rtl="0" algn="l">
              <a:lnSpc>
                <a:spcPct val="140000"/>
              </a:lnSpc>
              <a:spcBef>
                <a:spcPts val="0"/>
              </a:spcBef>
              <a:spcAft>
                <a:spcPts val="0"/>
              </a:spcAft>
              <a:buNone/>
            </a:pPr>
            <a:r>
              <a:rPr lang="en" sz="1700">
                <a:latin typeface="Comfortaa"/>
                <a:ea typeface="Comfortaa"/>
                <a:cs typeface="Comfortaa"/>
                <a:sym typeface="Comfortaa"/>
              </a:rPr>
              <a:t>Skill Requirement</a:t>
            </a:r>
            <a:endParaRPr sz="1700">
              <a:latin typeface="Comfortaa"/>
              <a:ea typeface="Comfortaa"/>
              <a:cs typeface="Comfortaa"/>
              <a:sym typeface="Comfortaa"/>
            </a:endParaRPr>
          </a:p>
          <a:p>
            <a:pPr indent="-336550" lvl="0" marL="457200" rtl="0" algn="l">
              <a:lnSpc>
                <a:spcPct val="100000"/>
              </a:lnSpc>
              <a:spcBef>
                <a:spcPts val="800"/>
              </a:spcBef>
              <a:spcAft>
                <a:spcPts val="0"/>
              </a:spcAft>
              <a:buSzPts val="1700"/>
              <a:buFont typeface="Comfortaa"/>
              <a:buChar char="●"/>
            </a:pPr>
            <a:r>
              <a:rPr lang="en" sz="1700">
                <a:latin typeface="Comfortaa"/>
                <a:ea typeface="Comfortaa"/>
                <a:cs typeface="Comfortaa"/>
                <a:sym typeface="Comfortaa"/>
              </a:rPr>
              <a:t>Tokenize text of all job descriptions  </a:t>
            </a:r>
            <a:endParaRPr sz="1700">
              <a:latin typeface="Comfortaa"/>
              <a:ea typeface="Comfortaa"/>
              <a:cs typeface="Comfortaa"/>
              <a:sym typeface="Comfortaa"/>
            </a:endParaRPr>
          </a:p>
          <a:p>
            <a:pPr indent="-336550" lvl="0" marL="457200" rtl="0" algn="l">
              <a:lnSpc>
                <a:spcPct val="100000"/>
              </a:lnSpc>
              <a:spcBef>
                <a:spcPts val="0"/>
              </a:spcBef>
              <a:spcAft>
                <a:spcPts val="0"/>
              </a:spcAft>
              <a:buSzPts val="1700"/>
              <a:buFont typeface="Comfortaa"/>
              <a:buChar char="●"/>
            </a:pPr>
            <a:r>
              <a:rPr lang="en" sz="1700">
                <a:latin typeface="Comfortaa"/>
                <a:ea typeface="Comfortaa"/>
                <a:cs typeface="Comfortaa"/>
                <a:sym typeface="Comfortaa"/>
              </a:rPr>
              <a:t>Identify and extract top 30+ skills  </a:t>
            </a:r>
            <a:endParaRPr sz="1700">
              <a:latin typeface="Comfortaa"/>
              <a:ea typeface="Comfortaa"/>
              <a:cs typeface="Comfortaa"/>
              <a:sym typeface="Comfortaa"/>
            </a:endParaRPr>
          </a:p>
          <a:p>
            <a:pPr indent="-336550" lvl="0" marL="457200" rtl="0" algn="l">
              <a:lnSpc>
                <a:spcPct val="100000"/>
              </a:lnSpc>
              <a:spcBef>
                <a:spcPts val="0"/>
              </a:spcBef>
              <a:spcAft>
                <a:spcPts val="0"/>
              </a:spcAft>
              <a:buSzPts val="1700"/>
              <a:buFont typeface="Comfortaa"/>
              <a:buChar char="●"/>
            </a:pPr>
            <a:r>
              <a:rPr lang="en" sz="1700">
                <a:latin typeface="Comfortaa"/>
                <a:ea typeface="Comfortaa"/>
                <a:cs typeface="Comfortaa"/>
                <a:sym typeface="Comfortaa"/>
              </a:rPr>
              <a:t>Generate data frame of top 10 skills for 4 job titles</a:t>
            </a:r>
            <a:endParaRPr sz="1700">
              <a:latin typeface="Comfortaa"/>
              <a:ea typeface="Comfortaa"/>
              <a:cs typeface="Comfortaa"/>
              <a:sym typeface="Comfortaa"/>
            </a:endParaRPr>
          </a:p>
        </p:txBody>
      </p:sp>
      <p:sp>
        <p:nvSpPr>
          <p:cNvPr id="296" name="Google Shape;296;p45"/>
          <p:cNvSpPr txBox="1"/>
          <p:nvPr>
            <p:ph type="title"/>
          </p:nvPr>
        </p:nvSpPr>
        <p:spPr>
          <a:xfrm>
            <a:off x="88023" y="97529"/>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Comfortaa"/>
                <a:ea typeface="Comfortaa"/>
                <a:cs typeface="Comfortaa"/>
                <a:sym typeface="Comfortaa"/>
              </a:rPr>
              <a:t>Text Extraction</a:t>
            </a:r>
            <a:endParaRPr>
              <a:latin typeface="Comfortaa"/>
              <a:ea typeface="Comfortaa"/>
              <a:cs typeface="Comfortaa"/>
              <a:sym typeface="Comfortaa"/>
            </a:endParaRPr>
          </a:p>
        </p:txBody>
      </p:sp>
      <p:pic>
        <p:nvPicPr>
          <p:cNvPr id="297" name="Google Shape;297;p45"/>
          <p:cNvPicPr preferRelativeResize="0"/>
          <p:nvPr/>
        </p:nvPicPr>
        <p:blipFill>
          <a:blip r:embed="rId3">
            <a:alphaModFix/>
          </a:blip>
          <a:stretch>
            <a:fillRect/>
          </a:stretch>
        </p:blipFill>
        <p:spPr>
          <a:xfrm>
            <a:off x="245325" y="2934449"/>
            <a:ext cx="8441477" cy="1203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