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e342cd4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ee342cd4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e342cd4a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1ee342cd4a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e342cd4a_0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ee342cd4a_0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eefde762a_3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eefde762a_3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efde762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eefde762a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e342cd4a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ee342cd4a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efde762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eefde762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e342cd4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ee342cd4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efde762a_3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eefde762a_3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eefde762a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eefde762a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efde762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eefde762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ee342cd4a_0_4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ee342cd4a_0_4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eefde762a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eefde762a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89116"/>
          <a:stretch/>
        </p:blipFill>
        <p:spPr>
          <a:xfrm>
            <a:off x="0" y="0"/>
            <a:ext cx="9144000" cy="5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80879"/>
          <a:stretch/>
        </p:blipFill>
        <p:spPr>
          <a:xfrm>
            <a:off x="0" y="4735286"/>
            <a:ext cx="9144000" cy="408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13"/>
          <p:cNvGrpSpPr/>
          <p:nvPr/>
        </p:nvGrpSpPr>
        <p:grpSpPr>
          <a:xfrm>
            <a:off x="-28027" y="65181"/>
            <a:ext cx="405524" cy="424248"/>
            <a:chOff x="2033330" y="1890864"/>
            <a:chExt cx="956199" cy="1000349"/>
          </a:xfrm>
        </p:grpSpPr>
        <p:sp>
          <p:nvSpPr>
            <p:cNvPr id="54" name="Google Shape;54;p13"/>
            <p:cNvSpPr/>
            <p:nvPr/>
          </p:nvSpPr>
          <p:spPr>
            <a:xfrm flipH="1" rot="-1786424">
              <a:off x="2099911" y="1975485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flipH="1" rot="-1786424">
              <a:off x="2099913" y="2420534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flipH="1" rot="-1786424">
              <a:off x="2479510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89116"/>
          <a:stretch/>
        </p:blipFill>
        <p:spPr>
          <a:xfrm>
            <a:off x="0" y="0"/>
            <a:ext cx="9144000" cy="5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80879"/>
          <a:stretch/>
        </p:blipFill>
        <p:spPr>
          <a:xfrm>
            <a:off x="0" y="4735286"/>
            <a:ext cx="9144000" cy="408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7"/>
          <p:cNvGrpSpPr/>
          <p:nvPr/>
        </p:nvGrpSpPr>
        <p:grpSpPr>
          <a:xfrm>
            <a:off x="-28027" y="65181"/>
            <a:ext cx="405524" cy="424248"/>
            <a:chOff x="2033330" y="1890864"/>
            <a:chExt cx="956199" cy="1000349"/>
          </a:xfrm>
        </p:grpSpPr>
        <p:sp>
          <p:nvSpPr>
            <p:cNvPr id="77" name="Google Shape;77;p17"/>
            <p:cNvSpPr/>
            <p:nvPr/>
          </p:nvSpPr>
          <p:spPr>
            <a:xfrm flipH="1" rot="-1786424">
              <a:off x="2099911" y="1975485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 rot="-1786424">
              <a:off x="2099913" y="2420534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flipH="1" rot="-1786424">
              <a:off x="2479510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spn.com/nba/draft/bestavailable/_/position/ovr/page/1" TargetMode="External"/><Relationship Id="rId4" Type="http://schemas.openxmlformats.org/officeDocument/2006/relationships/hyperlink" Target="https://plexkits.com/march-madness-brack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6"/>
          <p:cNvGrpSpPr/>
          <p:nvPr/>
        </p:nvGrpSpPr>
        <p:grpSpPr>
          <a:xfrm>
            <a:off x="-2922857" y="-7753826"/>
            <a:ext cx="14989500" cy="15004125"/>
            <a:chOff x="-3897143" y="-10338435"/>
            <a:chExt cx="19986000" cy="20005500"/>
          </a:xfrm>
        </p:grpSpPr>
        <p:sp>
          <p:nvSpPr>
            <p:cNvPr id="138" name="Google Shape;138;p26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 rot="-8249391">
              <a:off x="-901560" y="-7490761"/>
              <a:ext cx="13994834" cy="14310152"/>
            </a:xfrm>
            <a:prstGeom prst="chord">
              <a:avLst>
                <a:gd fmla="val 4600706" name="adj1"/>
                <a:gd fmla="val 18879388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6"/>
          <p:cNvSpPr/>
          <p:nvPr/>
        </p:nvSpPr>
        <p:spPr>
          <a:xfrm flipH="1" rot="-3600688">
            <a:off x="6198200" y="2089427"/>
            <a:ext cx="332515" cy="2894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 flipH="1" rot="-1788154">
            <a:off x="3701690" y="1115609"/>
            <a:ext cx="332587" cy="289571"/>
          </a:xfrm>
          <a:prstGeom prst="triangle">
            <a:avLst>
              <a:gd fmla="val 50000" name="adj"/>
            </a:avLst>
          </a:prstGeom>
          <a:solidFill>
            <a:srgbClr val="1B90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 flipH="1" rot="-3600688">
            <a:off x="2275666" y="4682572"/>
            <a:ext cx="332515" cy="2894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 flipH="1" rot="-1788154">
            <a:off x="1686315" y="784527"/>
            <a:ext cx="332587" cy="289571"/>
          </a:xfrm>
          <a:prstGeom prst="triangle">
            <a:avLst>
              <a:gd fmla="val 50000" name="adj"/>
            </a:avLst>
          </a:prstGeom>
          <a:solidFill>
            <a:srgbClr val="FDCD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 flipH="1" rot="-3600688">
            <a:off x="2692754" y="3878474"/>
            <a:ext cx="332515" cy="289499"/>
          </a:xfrm>
          <a:prstGeom prst="triangle">
            <a:avLst>
              <a:gd fmla="val 50000" name="adj"/>
            </a:avLst>
          </a:prstGeom>
          <a:solidFill>
            <a:srgbClr val="55C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 flipH="1" rot="-3600688">
            <a:off x="1019128" y="1872998"/>
            <a:ext cx="332515" cy="2894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692302" y="1468750"/>
            <a:ext cx="5759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200">
                <a:solidFill>
                  <a:schemeClr val="dk1"/>
                </a:solidFill>
              </a:rPr>
              <a:t>March Madness</a:t>
            </a:r>
            <a:endParaRPr b="1" sz="4100">
              <a:solidFill>
                <a:srgbClr val="595E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1269042" y="2442567"/>
            <a:ext cx="1001848" cy="750262"/>
            <a:chOff x="1653731" y="1890864"/>
            <a:chExt cx="1335798" cy="1000349"/>
          </a:xfrm>
        </p:grpSpPr>
        <p:sp>
          <p:nvSpPr>
            <p:cNvPr id="148" name="Google Shape;148;p26"/>
            <p:cNvSpPr/>
            <p:nvPr/>
          </p:nvSpPr>
          <p:spPr>
            <a:xfrm flipH="1" rot="-1786424">
              <a:off x="2099911" y="1975485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1B90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 flipH="1" rot="-1786424">
              <a:off x="2099913" y="2420534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93B78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flipH="1" rot="-1786424">
              <a:off x="2479510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55C1E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 flipH="1" rot="-1786424">
              <a:off x="1720312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FDCD5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6"/>
          <p:cNvGrpSpPr/>
          <p:nvPr/>
        </p:nvGrpSpPr>
        <p:grpSpPr>
          <a:xfrm flipH="1">
            <a:off x="6873110" y="2442567"/>
            <a:ext cx="1001849" cy="750262"/>
            <a:chOff x="1653731" y="1890864"/>
            <a:chExt cx="1335798" cy="1000349"/>
          </a:xfrm>
        </p:grpSpPr>
        <p:sp>
          <p:nvSpPr>
            <p:cNvPr id="153" name="Google Shape;153;p26"/>
            <p:cNvSpPr/>
            <p:nvPr/>
          </p:nvSpPr>
          <p:spPr>
            <a:xfrm flipH="1" rot="-1786424">
              <a:off x="2099911" y="1975485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1B90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 flipH="1" rot="-1786424">
              <a:off x="2099913" y="2420534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93B78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 flipH="1" rot="-1786424">
              <a:off x="2479510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55C1E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 flipH="1" rot="-1786424">
              <a:off x="1720312" y="2198009"/>
              <a:ext cx="443437" cy="386058"/>
            </a:xfrm>
            <a:prstGeom prst="triangle">
              <a:avLst>
                <a:gd fmla="val 50000" name="adj"/>
              </a:avLst>
            </a:prstGeom>
            <a:solidFill>
              <a:srgbClr val="FDCD5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6"/>
          <p:cNvSpPr/>
          <p:nvPr/>
        </p:nvSpPr>
        <p:spPr>
          <a:xfrm flipH="1" rot="6300079">
            <a:off x="8012572" y="3858715"/>
            <a:ext cx="332636" cy="289484"/>
          </a:xfrm>
          <a:prstGeom prst="triangle">
            <a:avLst>
              <a:gd fmla="val 50000" name="adj"/>
            </a:avLst>
          </a:prstGeom>
          <a:solidFill>
            <a:srgbClr val="55C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 flipH="1" rot="-341710">
            <a:off x="453004" y="4075066"/>
            <a:ext cx="332541" cy="28973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 flipH="1" rot="1538460">
            <a:off x="809928" y="4172292"/>
            <a:ext cx="332770" cy="289562"/>
          </a:xfrm>
          <a:prstGeom prst="triangle">
            <a:avLst>
              <a:gd fmla="val 50000" name="adj"/>
            </a:avLst>
          </a:prstGeom>
          <a:solidFill>
            <a:srgbClr val="55C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 flipH="1" rot="-1058068">
            <a:off x="1387305" y="4710763"/>
            <a:ext cx="332736" cy="289659"/>
          </a:xfrm>
          <a:prstGeom prst="triangle">
            <a:avLst>
              <a:gd fmla="val 50000" name="adj"/>
            </a:avLst>
          </a:prstGeom>
          <a:solidFill>
            <a:srgbClr val="FDCD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 rot="-1058068">
            <a:off x="7246782" y="4710763"/>
            <a:ext cx="332736" cy="28965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 flipH="1">
            <a:off x="8498609" y="4625803"/>
            <a:ext cx="332400" cy="289500"/>
          </a:xfrm>
          <a:prstGeom prst="triangle">
            <a:avLst>
              <a:gd fmla="val 50000" name="adj"/>
            </a:avLst>
          </a:prstGeom>
          <a:solidFill>
            <a:srgbClr val="FDCD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0" y="2496313"/>
            <a:ext cx="923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985 GHR Institute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Maoxi Li, Zongze Cao, Ruoxuan Cao, Nanzanxuan Chen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9425" y="4497725"/>
            <a:ext cx="82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Introduction-Problem Statement-Methodology-Flow Chart-Feature Creation-Feature Selection-Model Selection-Prediction Results</a:t>
            </a:r>
            <a:endParaRPr sz="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452320" y="0"/>
            <a:ext cx="26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selection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99" y="736525"/>
            <a:ext cx="7727298" cy="34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708300" y="4215725"/>
            <a:ext cx="77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these evaluation scores, we choose Random Forest as our model to predict.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452320" y="0"/>
            <a:ext cx="26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selection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38" y="618088"/>
            <a:ext cx="2573525" cy="17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262" y="618088"/>
            <a:ext cx="2567625" cy="1735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438" y="2790063"/>
            <a:ext cx="2567621" cy="17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587" y="2790062"/>
            <a:ext cx="2608984" cy="17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2107363" y="1153213"/>
            <a:ext cx="6957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SVM</a:t>
            </a:r>
            <a:endParaRPr b="1" sz="1600"/>
          </a:p>
        </p:txBody>
      </p:sp>
      <p:sp>
        <p:nvSpPr>
          <p:cNvPr id="270" name="Google Shape;270;p36"/>
          <p:cNvSpPr txBox="1"/>
          <p:nvPr/>
        </p:nvSpPr>
        <p:spPr>
          <a:xfrm>
            <a:off x="6171588" y="1153213"/>
            <a:ext cx="999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Random Forest</a:t>
            </a:r>
            <a:endParaRPr b="1" sz="1600"/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71" name="Google Shape;271;p36"/>
          <p:cNvSpPr txBox="1"/>
          <p:nvPr/>
        </p:nvSpPr>
        <p:spPr>
          <a:xfrm>
            <a:off x="1933363" y="3366438"/>
            <a:ext cx="10437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Neural Network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72" name="Google Shape;272;p36"/>
          <p:cNvSpPr txBox="1"/>
          <p:nvPr/>
        </p:nvSpPr>
        <p:spPr>
          <a:xfrm>
            <a:off x="5988875" y="3366438"/>
            <a:ext cx="1364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Logistic Regression</a:t>
            </a:r>
            <a:endParaRPr b="1" sz="1600"/>
          </a:p>
        </p:txBody>
      </p:sp>
      <p:sp>
        <p:nvSpPr>
          <p:cNvPr id="273" name="Google Shape;273;p36"/>
          <p:cNvSpPr txBox="1"/>
          <p:nvPr/>
        </p:nvSpPr>
        <p:spPr>
          <a:xfrm>
            <a:off x="1168450" y="4743300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Random Forest also has the best ROC curve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/>
        </p:nvSpPr>
        <p:spPr>
          <a:xfrm>
            <a:off x="1087572" y="1353511"/>
            <a:ext cx="42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087572" y="2738392"/>
            <a:ext cx="42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087572" y="3444260"/>
            <a:ext cx="42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474531" y="110025"/>
            <a:ext cx="592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Prediction Results- The Final Four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7471" l="22101" r="22085" t="18623"/>
          <a:stretch/>
        </p:blipFill>
        <p:spPr>
          <a:xfrm>
            <a:off x="4447437" y="556025"/>
            <a:ext cx="4696574" cy="41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303850" y="907050"/>
            <a:ext cx="38412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We predict the final four teams: Gonzaga; Kentucky; Villanova; Kansas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In the final four games: We predict that Kentucky(win rate: 56.2%) and Villanova(win rate: 54.26%) will win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We predict that the possibility of Kentucky winning final game is  60.21%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549800" y="839175"/>
            <a:ext cx="8131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https://www.espn.com/nba/draft/bestavailable/_/position/ovr/page/1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https://plexkits.com/march-madness-bracket/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49800" y="839175"/>
            <a:ext cx="81312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apply 4 models to predict the final winner: logistic regression; random forest; support vector machine(SVM); neural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Random Forest model was chosen as the final prediction model out of the four models we tried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0" y="2838950"/>
            <a:ext cx="2944525" cy="12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25" y="2562263"/>
            <a:ext cx="2150569" cy="18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699" y="2667676"/>
            <a:ext cx="2986325" cy="16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Statement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49800" y="839175"/>
            <a:ext cx="8131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Limited amount of data-around 1200 games in total,means we do not have enough data to do deep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attributes have an impact in models predicting the 2022 tournament?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 can we use those attribute to predict the winning team?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825" y="3006025"/>
            <a:ext cx="2235349" cy="1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0" y="692650"/>
            <a:ext cx="8839202" cy="40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28372" y="1362936"/>
            <a:ext cx="42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028372" y="2747817"/>
            <a:ext cx="42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15320" y="119450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Methodology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595975" y="899788"/>
            <a:ext cx="1724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Data collection and preprocessing</a:t>
            </a:r>
            <a:endParaRPr sz="900"/>
          </a:p>
        </p:txBody>
      </p:sp>
      <p:sp>
        <p:nvSpPr>
          <p:cNvPr id="190" name="Google Shape;190;p29"/>
          <p:cNvSpPr txBox="1"/>
          <p:nvPr/>
        </p:nvSpPr>
        <p:spPr>
          <a:xfrm>
            <a:off x="4721675" y="59410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measure the difference between competing teams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6645825" y="17553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Feature creation</a:t>
            </a:r>
            <a:endParaRPr sz="900"/>
          </a:p>
        </p:txBody>
      </p:sp>
      <p:sp>
        <p:nvSpPr>
          <p:cNvPr id="192" name="Google Shape;192;p29"/>
          <p:cNvSpPr txBox="1"/>
          <p:nvPr/>
        </p:nvSpPr>
        <p:spPr>
          <a:xfrm>
            <a:off x="5707375" y="2432838"/>
            <a:ext cx="246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Number of NBA draft players</a:t>
            </a:r>
            <a:endParaRPr sz="900"/>
          </a:p>
        </p:txBody>
      </p:sp>
      <p:sp>
        <p:nvSpPr>
          <p:cNvPr id="193" name="Google Shape;193;p29"/>
          <p:cNvSpPr txBox="1"/>
          <p:nvPr/>
        </p:nvSpPr>
        <p:spPr>
          <a:xfrm>
            <a:off x="3621075" y="2455313"/>
            <a:ext cx="15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Feature selection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50725" y="3140225"/>
            <a:ext cx="157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Model evaluation and selection</a:t>
            </a:r>
            <a:endParaRPr sz="900"/>
          </a:p>
        </p:txBody>
      </p:sp>
      <p:sp>
        <p:nvSpPr>
          <p:cNvPr id="195" name="Google Shape;195;p29"/>
          <p:cNvSpPr txBox="1"/>
          <p:nvPr/>
        </p:nvSpPr>
        <p:spPr>
          <a:xfrm>
            <a:off x="5276725" y="3955625"/>
            <a:ext cx="15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Final adjustment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939925" y="3850300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We choose the Random Forest model, because it has the lowest log loss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052925" y="3080700"/>
            <a:ext cx="19596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Discover more related features and put it into model to increase the accuracy, such as WS(Win Share), offensive/defensive rebound per game to determine which ones contribute significantly to winning</a:t>
            </a:r>
            <a:endParaRPr sz="1000"/>
          </a:p>
        </p:txBody>
      </p:sp>
      <p:sp>
        <p:nvSpPr>
          <p:cNvPr id="198" name="Google Shape;198;p29"/>
          <p:cNvSpPr txBox="1"/>
          <p:nvPr/>
        </p:nvSpPr>
        <p:spPr>
          <a:xfrm>
            <a:off x="355225" y="1902713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Only keep 30 attributes to help us predict the winning team,such as team1_log5, seed_diff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Work flow chart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4" name="Google Shape;204;p30"/>
          <p:cNvSpPr/>
          <p:nvPr/>
        </p:nvSpPr>
        <p:spPr>
          <a:xfrm rot="5400000">
            <a:off x="1499475" y="1611000"/>
            <a:ext cx="1617900" cy="410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5C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 rot="5400000">
            <a:off x="1544625" y="-558625"/>
            <a:ext cx="1527600" cy="4102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B90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68021" y="837180"/>
            <a:ext cx="328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Processing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781273" y="1387073"/>
            <a:ext cx="30543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Understanding the data structure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Represent games with difference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945092" y="2926574"/>
            <a:ext cx="1083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Tony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050085" y="2926563"/>
            <a:ext cx="251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Classification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54217" y="3318967"/>
            <a:ext cx="2708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 Forest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Logistic Regression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Support Vector Machine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Neural Networks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973615" y="1723681"/>
            <a:ext cx="270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 YOUR TEXT HERE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 YOUR TEXT HERE</a:t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p30"/>
          <p:cNvSpPr/>
          <p:nvPr/>
        </p:nvSpPr>
        <p:spPr>
          <a:xfrm rot="5400000">
            <a:off x="6229700" y="-558625"/>
            <a:ext cx="1527600" cy="4102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 rot="5400000">
            <a:off x="6229700" y="1611900"/>
            <a:ext cx="1527600" cy="4102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5353096" y="837180"/>
            <a:ext cx="328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907649" y="1387075"/>
            <a:ext cx="2171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For games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For researchers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6105203" y="2926575"/>
            <a:ext cx="177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Adjustment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639293" y="3534367"/>
            <a:ext cx="2708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Select best single model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Result: log_loss around 0.50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2067375" y="2305100"/>
            <a:ext cx="482100" cy="50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 rot="-5400000">
            <a:off x="4410363" y="3412938"/>
            <a:ext cx="482100" cy="50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10800000">
            <a:off x="6752450" y="2311425"/>
            <a:ext cx="482100" cy="50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Creation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49800" y="839175"/>
            <a:ext cx="813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Amount of NBA draft picks is a new feature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NBA teams have an annual draft to pick excellent players who want to enter the league.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amount of NBA draft picks on a franchise reflects how many significant and good players the team has.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function like this might be introduced to assess the team's potential.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474520" y="110025"/>
            <a:ext cx="269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Creation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49800" y="839175"/>
            <a:ext cx="81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49800" y="716675"/>
            <a:ext cx="72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NET Efficiency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525" y="737925"/>
            <a:ext cx="5121600" cy="14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549800" y="2235250"/>
            <a:ext cx="4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pythagorean winning percentage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150" y="2696950"/>
            <a:ext cx="4668676" cy="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549800" y="3753825"/>
            <a:ext cx="4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 Log Odds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100" y="3883375"/>
            <a:ext cx="2193900" cy="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452337" y="0"/>
            <a:ext cx="862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creation - Number of NBA Draft Players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29" y="666050"/>
            <a:ext cx="4104871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000" y="652500"/>
            <a:ext cx="27622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452337" y="0"/>
            <a:ext cx="862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Selection</a:t>
            </a:r>
            <a:endParaRPr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0" y="839550"/>
            <a:ext cx="3251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Heatmap shows the Multicollinearity between the variables, Delete variables with strong collinearity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Using SAS stepwise logistic regression to choose features that contribute more to the game results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-1569" l="1310" r="-1310" t="1569"/>
          <a:stretch/>
        </p:blipFill>
        <p:spPr>
          <a:xfrm>
            <a:off x="3204750" y="839550"/>
            <a:ext cx="5939250" cy="38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