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eem Kufi"/>
      <p:regular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-regular.fntdata"/><Relationship Id="rId16" Type="http://schemas.openxmlformats.org/officeDocument/2006/relationships/font" Target="fonts/ReemKufi-regular.fntdata"/><Relationship Id="rId19" Type="http://schemas.openxmlformats.org/officeDocument/2006/relationships/font" Target="fonts/SourceSansPro-italic.fntdata"/><Relationship Id="rId18" Type="http://schemas.openxmlformats.org/officeDocument/2006/relationships/font" Target="fonts/SourceSans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b455df24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b455df24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Neha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b455df24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b455df24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b455df24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b455df24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b455df241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b455df241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b455df241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b455df241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b455df241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b455df241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(Christina interview)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455df24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455df24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b455df241_3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b455df241_3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b455df241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b455df241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Notes-- wish that empathy maps (all notes with contradiction) on one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 that sticky notes went away--reduce clutter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Do people concretely notice when they are becoming burn out? How long does it take to notice?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Addressing the physical part of wellbeing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Feeling lazy while spending the whole day on zoom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Wanting to help people while not having enough time to help people.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6000"/>
              <a:buNone/>
              <a:defRPr sz="6000">
                <a:solidFill>
                  <a:srgbClr val="EBB55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Google Shape;100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2" name="Google Shape;132;p2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8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28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7" name="Google Shape;147;p28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1" name="Google Shape;151;p2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4" name="Google Shape;154;p29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1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32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3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3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34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4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4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36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37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38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0" name="Google Shape;200;p38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4" name="Google Shape;204;p38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39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40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1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1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2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ctrTitle"/>
          </p:nvPr>
        </p:nvSpPr>
        <p:spPr>
          <a:xfrm>
            <a:off x="1252050" y="1236550"/>
            <a:ext cx="66399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Needfinding:</a:t>
            </a:r>
            <a:r>
              <a:rPr b="1" lang="en"/>
              <a:t> Student Burnout</a:t>
            </a:r>
            <a:endParaRPr b="1"/>
          </a:p>
        </p:txBody>
      </p:sp>
      <p:sp>
        <p:nvSpPr>
          <p:cNvPr id="230" name="Google Shape;230;p43"/>
          <p:cNvSpPr txBox="1"/>
          <p:nvPr>
            <p:ph idx="1" type="subTitle"/>
          </p:nvPr>
        </p:nvSpPr>
        <p:spPr>
          <a:xfrm>
            <a:off x="3628100" y="3108338"/>
            <a:ext cx="39087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EduCAUtion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43"/>
          <p:cNvSpPr/>
          <p:nvPr/>
        </p:nvSpPr>
        <p:spPr>
          <a:xfrm rot="5400000">
            <a:off x="4558741" y="24096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ctrTitle"/>
          </p:nvPr>
        </p:nvSpPr>
        <p:spPr>
          <a:xfrm>
            <a:off x="1592850" y="19523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How can academic burnout be better identified and managed by faculty and students?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INTERVIEWEES</a:t>
            </a:r>
            <a:endParaRPr/>
          </a:p>
        </p:txBody>
      </p:sp>
      <p:sp>
        <p:nvSpPr>
          <p:cNvPr id="242" name="Google Shape;242;p45"/>
          <p:cNvSpPr txBox="1"/>
          <p:nvPr>
            <p:ph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3" name="Google Shape;243;p45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Undergrads</a:t>
            </a:r>
            <a:endParaRPr/>
          </a:p>
        </p:txBody>
      </p:sp>
      <p:sp>
        <p:nvSpPr>
          <p:cNvPr id="244" name="Google Shape;244;p45"/>
          <p:cNvSpPr txBox="1"/>
          <p:nvPr>
            <p:ph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5" name="Google Shape;245;p45"/>
          <p:cNvSpPr txBox="1"/>
          <p:nvPr>
            <p:ph idx="4" type="subTitle"/>
          </p:nvPr>
        </p:nvSpPr>
        <p:spPr>
          <a:xfrm>
            <a:off x="3284600" y="2786250"/>
            <a:ext cx="25707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Professionals</a:t>
            </a:r>
            <a:endParaRPr/>
          </a:p>
        </p:txBody>
      </p:sp>
      <p:sp>
        <p:nvSpPr>
          <p:cNvPr id="246" name="Google Shape;246;p45"/>
          <p:cNvSpPr txBox="1"/>
          <p:nvPr>
            <p:ph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7" name="Google Shape;247;p45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Grad students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262800" y="159000"/>
            <a:ext cx="5306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</a:t>
            </a:r>
            <a:r>
              <a:rPr lang="en">
                <a:solidFill>
                  <a:schemeClr val="dk2"/>
                </a:solidFill>
              </a:rPr>
              <a:t>—</a:t>
            </a:r>
            <a:r>
              <a:rPr lang="en"/>
              <a:t> </a:t>
            </a:r>
            <a:r>
              <a:rPr lang="en" sz="2000">
                <a:solidFill>
                  <a:srgbClr val="EBB55A"/>
                </a:solidFill>
              </a:rPr>
              <a:t>Newly graduated, working professional</a:t>
            </a:r>
            <a:endParaRPr sz="2000">
              <a:solidFill>
                <a:srgbClr val="EBB55A"/>
              </a:solidFill>
            </a:endParaRPr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69" y="448838"/>
            <a:ext cx="7080856" cy="4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263" y="395725"/>
            <a:ext cx="7359474" cy="43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6"/>
          <p:cNvSpPr/>
          <p:nvPr/>
        </p:nvSpPr>
        <p:spPr>
          <a:xfrm>
            <a:off x="892275" y="3465975"/>
            <a:ext cx="4494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6"/>
          <p:cNvSpPr/>
          <p:nvPr/>
        </p:nvSpPr>
        <p:spPr>
          <a:xfrm>
            <a:off x="3102975" y="3168875"/>
            <a:ext cx="4494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6"/>
          <p:cNvSpPr/>
          <p:nvPr/>
        </p:nvSpPr>
        <p:spPr>
          <a:xfrm>
            <a:off x="6023400" y="2571750"/>
            <a:ext cx="4494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75" y="448850"/>
            <a:ext cx="7359452" cy="424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6"/>
          <p:cNvSpPr/>
          <p:nvPr/>
        </p:nvSpPr>
        <p:spPr>
          <a:xfrm>
            <a:off x="1031575" y="626950"/>
            <a:ext cx="3903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/>
          <p:nvPr/>
        </p:nvSpPr>
        <p:spPr>
          <a:xfrm>
            <a:off x="1031575" y="2181450"/>
            <a:ext cx="3903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6"/>
          <p:cNvSpPr/>
          <p:nvPr/>
        </p:nvSpPr>
        <p:spPr>
          <a:xfrm>
            <a:off x="3301400" y="2688725"/>
            <a:ext cx="3903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275" y="395725"/>
            <a:ext cx="7281725" cy="42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6"/>
          <p:cNvSpPr/>
          <p:nvPr/>
        </p:nvSpPr>
        <p:spPr>
          <a:xfrm>
            <a:off x="3552375" y="2707175"/>
            <a:ext cx="390300" cy="35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6"/>
          <p:cNvSpPr/>
          <p:nvPr/>
        </p:nvSpPr>
        <p:spPr>
          <a:xfrm>
            <a:off x="5313675" y="3391900"/>
            <a:ext cx="390300" cy="35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275" y="395725"/>
            <a:ext cx="7359449" cy="434613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6"/>
          <p:cNvSpPr/>
          <p:nvPr/>
        </p:nvSpPr>
        <p:spPr>
          <a:xfrm>
            <a:off x="921825" y="448850"/>
            <a:ext cx="390300" cy="39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/>
          <p:nvPr/>
        </p:nvSpPr>
        <p:spPr>
          <a:xfrm>
            <a:off x="951375" y="1604300"/>
            <a:ext cx="390300" cy="35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/>
          <p:nvPr/>
        </p:nvSpPr>
        <p:spPr>
          <a:xfrm>
            <a:off x="3301400" y="2962050"/>
            <a:ext cx="390300" cy="35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/>
          <p:nvPr/>
        </p:nvSpPr>
        <p:spPr>
          <a:xfrm>
            <a:off x="5569200" y="1765925"/>
            <a:ext cx="390300" cy="353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4294967295" type="title"/>
          </p:nvPr>
        </p:nvSpPr>
        <p:spPr>
          <a:xfrm>
            <a:off x="1471650" y="0"/>
            <a:ext cx="62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Julia — </a:t>
            </a:r>
            <a:r>
              <a:rPr lang="en" sz="2000">
                <a:solidFill>
                  <a:schemeClr val="lt2"/>
                </a:solidFill>
              </a:rPr>
              <a:t>Newly graduated, working professional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87" y="610675"/>
            <a:ext cx="7343229" cy="429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103" y="610675"/>
            <a:ext cx="7279797" cy="42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4294967295" type="title"/>
          </p:nvPr>
        </p:nvSpPr>
        <p:spPr>
          <a:xfrm>
            <a:off x="3307925" y="37975"/>
            <a:ext cx="32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Jamie -</a:t>
            </a:r>
            <a:r>
              <a:rPr lang="en"/>
              <a:t> </a:t>
            </a:r>
            <a:r>
              <a:rPr lang="en" sz="2000">
                <a:solidFill>
                  <a:srgbClr val="EBB55A"/>
                </a:solidFill>
              </a:rPr>
              <a:t>University Lecturer</a:t>
            </a:r>
            <a:endParaRPr sz="2000">
              <a:solidFill>
                <a:srgbClr val="EBB55A"/>
              </a:solidFill>
            </a:endParaRPr>
          </a:p>
        </p:txBody>
      </p:sp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/>
          </a:blip>
          <a:srcRect b="4707" l="2677" r="2715" t="4242"/>
          <a:stretch/>
        </p:blipFill>
        <p:spPr>
          <a:xfrm>
            <a:off x="1104225" y="756825"/>
            <a:ext cx="7233327" cy="416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idx="4294967295" type="title"/>
          </p:nvPr>
        </p:nvSpPr>
        <p:spPr>
          <a:xfrm>
            <a:off x="1930925" y="46650"/>
            <a:ext cx="568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Alice - </a:t>
            </a:r>
            <a:r>
              <a:rPr lang="en" sz="2000">
                <a:solidFill>
                  <a:schemeClr val="lt2"/>
                </a:solidFill>
              </a:rPr>
              <a:t>Pre-Professional Graduate Student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00" y="667850"/>
            <a:ext cx="7266191" cy="4219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720000" y="421850"/>
            <a:ext cx="50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Virtual Learning has Affected Burnout</a:t>
            </a:r>
            <a:endParaRPr/>
          </a:p>
        </p:txBody>
      </p:sp>
      <p:sp>
        <p:nvSpPr>
          <p:cNvPr id="294" name="Google Shape;294;p50"/>
          <p:cNvSpPr txBox="1"/>
          <p:nvPr>
            <p:ph idx="2" type="title"/>
          </p:nvPr>
        </p:nvSpPr>
        <p:spPr>
          <a:xfrm>
            <a:off x="796200" y="2014725"/>
            <a:ext cx="27501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62.5%</a:t>
            </a:r>
            <a:endParaRPr/>
          </a:p>
        </p:txBody>
      </p:sp>
      <p:sp>
        <p:nvSpPr>
          <p:cNvPr id="295" name="Google Shape;295;p50"/>
          <p:cNvSpPr txBox="1"/>
          <p:nvPr>
            <p:ph idx="1" type="subTitle"/>
          </p:nvPr>
        </p:nvSpPr>
        <p:spPr>
          <a:xfrm>
            <a:off x="778350" y="2786250"/>
            <a:ext cx="26547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reported that virtual learning alleviated* their traditional stressors</a:t>
            </a:r>
            <a:endParaRPr/>
          </a:p>
        </p:txBody>
      </p:sp>
      <p:sp>
        <p:nvSpPr>
          <p:cNvPr id="296" name="Google Shape;296;p50"/>
          <p:cNvSpPr txBox="1"/>
          <p:nvPr>
            <p:ph idx="3" type="title"/>
          </p:nvPr>
        </p:nvSpPr>
        <p:spPr>
          <a:xfrm>
            <a:off x="5587875" y="2014725"/>
            <a:ext cx="2316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97" name="Google Shape;297;p50"/>
          <p:cNvSpPr txBox="1"/>
          <p:nvPr>
            <p:ph idx="4" type="subTitle"/>
          </p:nvPr>
        </p:nvSpPr>
        <p:spPr>
          <a:xfrm>
            <a:off x="5418527" y="2786250"/>
            <a:ext cx="26547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reported that virtual learning led to acute burnout</a:t>
            </a:r>
            <a:endParaRPr/>
          </a:p>
        </p:txBody>
      </p:sp>
      <p:sp>
        <p:nvSpPr>
          <p:cNvPr id="298" name="Google Shape;298;p50"/>
          <p:cNvSpPr txBox="1"/>
          <p:nvPr>
            <p:ph idx="2" type="title"/>
          </p:nvPr>
        </p:nvSpPr>
        <p:spPr>
          <a:xfrm>
            <a:off x="3433125" y="2052675"/>
            <a:ext cx="19854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and yet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299" name="Google Shape;299;p50"/>
          <p:cNvSpPr txBox="1"/>
          <p:nvPr>
            <p:ph idx="1" type="subTitle"/>
          </p:nvPr>
        </p:nvSpPr>
        <p:spPr>
          <a:xfrm>
            <a:off x="7333225" y="4686650"/>
            <a:ext cx="1905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*to any degree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5" name="Google Shape;305;p51"/>
          <p:cNvSpPr txBox="1"/>
          <p:nvPr>
            <p:ph idx="1" type="subTitle"/>
          </p:nvPr>
        </p:nvSpPr>
        <p:spPr>
          <a:xfrm>
            <a:off x="2086125" y="1734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Zoom is both better and worse for student’s health-- :) better accommodations but also :( loneliness </a:t>
            </a:r>
            <a:endParaRPr sz="1400"/>
          </a:p>
        </p:txBody>
      </p:sp>
      <p:sp>
        <p:nvSpPr>
          <p:cNvPr id="306" name="Google Shape;306;p51"/>
          <p:cNvSpPr txBox="1"/>
          <p:nvPr>
            <p:ph idx="2" type="subTitle"/>
          </p:nvPr>
        </p:nvSpPr>
        <p:spPr>
          <a:xfrm>
            <a:off x="5715150" y="1734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Some people don’t associate unhealthy levels of stress with burnout</a:t>
            </a:r>
            <a:endParaRPr sz="1700"/>
          </a:p>
        </p:txBody>
      </p:sp>
      <p:sp>
        <p:nvSpPr>
          <p:cNvPr id="307" name="Google Shape;307;p51"/>
          <p:cNvSpPr txBox="1"/>
          <p:nvPr>
            <p:ph idx="3" type="subTitle"/>
          </p:nvPr>
        </p:nvSpPr>
        <p:spPr>
          <a:xfrm>
            <a:off x="2086125" y="1417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TENSIONS</a:t>
            </a:r>
            <a:endParaRPr/>
          </a:p>
        </p:txBody>
      </p:sp>
      <p:sp>
        <p:nvSpPr>
          <p:cNvPr id="308" name="Google Shape;308;p51"/>
          <p:cNvSpPr txBox="1"/>
          <p:nvPr>
            <p:ph idx="4" type="subTitle"/>
          </p:nvPr>
        </p:nvSpPr>
        <p:spPr>
          <a:xfrm>
            <a:off x="5715150" y="1417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SURPRISES</a:t>
            </a:r>
            <a:endParaRPr/>
          </a:p>
        </p:txBody>
      </p:sp>
      <p:sp>
        <p:nvSpPr>
          <p:cNvPr id="309" name="Google Shape;309;p51"/>
          <p:cNvSpPr txBox="1"/>
          <p:nvPr>
            <p:ph idx="5" type="subTitle"/>
          </p:nvPr>
        </p:nvSpPr>
        <p:spPr>
          <a:xfrm>
            <a:off x="2086125" y="3096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Several students reported that Zoom improved their </a:t>
            </a:r>
            <a:r>
              <a:rPr lang="en" sz="1400"/>
              <a:t>relationships. O</a:t>
            </a:r>
            <a:r>
              <a:rPr lang="en" sz="1400"/>
              <a:t>ne student noted no significant changes in learning, just physical limitations.</a:t>
            </a:r>
            <a:endParaRPr sz="1400"/>
          </a:p>
        </p:txBody>
      </p:sp>
      <p:sp>
        <p:nvSpPr>
          <p:cNvPr id="310" name="Google Shape;310;p51"/>
          <p:cNvSpPr txBox="1"/>
          <p:nvPr>
            <p:ph idx="6" type="subTitle"/>
          </p:nvPr>
        </p:nvSpPr>
        <p:spPr>
          <a:xfrm>
            <a:off x="5715150" y="3096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Landscape of burnout is changing due to Zoom fatigue. </a:t>
            </a:r>
            <a:r>
              <a:rPr lang="en" sz="1400"/>
              <a:t>The difference between traditional stress  &amp; Zoom fatigue</a:t>
            </a:r>
            <a:r>
              <a:rPr lang="en" sz="1400"/>
              <a:t> is that people can no longer escape their problems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1" name="Google Shape;311;p51"/>
          <p:cNvSpPr txBox="1"/>
          <p:nvPr>
            <p:ph idx="7" type="subTitle"/>
          </p:nvPr>
        </p:nvSpPr>
        <p:spPr>
          <a:xfrm>
            <a:off x="2086125" y="2779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CONTRADICTIONS</a:t>
            </a:r>
            <a:endParaRPr/>
          </a:p>
        </p:txBody>
      </p:sp>
      <p:sp>
        <p:nvSpPr>
          <p:cNvPr id="312" name="Google Shape;312;p51"/>
          <p:cNvSpPr txBox="1"/>
          <p:nvPr>
            <p:ph idx="8" type="subTitle"/>
          </p:nvPr>
        </p:nvSpPr>
        <p:spPr>
          <a:xfrm>
            <a:off x="5715150" y="2779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13" name="Google Shape;313;p51"/>
          <p:cNvSpPr/>
          <p:nvPr/>
        </p:nvSpPr>
        <p:spPr>
          <a:xfrm>
            <a:off x="1981350" y="140857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5610375" y="1408575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1"/>
          <p:cNvSpPr/>
          <p:nvPr/>
        </p:nvSpPr>
        <p:spPr>
          <a:xfrm>
            <a:off x="1981350" y="2770650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1"/>
          <p:cNvSpPr/>
          <p:nvPr/>
        </p:nvSpPr>
        <p:spPr>
          <a:xfrm>
            <a:off x="5610375" y="2770650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51"/>
          <p:cNvGrpSpPr/>
          <p:nvPr/>
        </p:nvGrpSpPr>
        <p:grpSpPr>
          <a:xfrm>
            <a:off x="1383922" y="1686465"/>
            <a:ext cx="385049" cy="381803"/>
            <a:chOff x="-47529700" y="2342000"/>
            <a:chExt cx="302450" cy="299900"/>
          </a:xfrm>
        </p:grpSpPr>
        <p:sp>
          <p:nvSpPr>
            <p:cNvPr id="318" name="Google Shape;318;p51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1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51"/>
          <p:cNvGrpSpPr/>
          <p:nvPr/>
        </p:nvGrpSpPr>
        <p:grpSpPr>
          <a:xfrm>
            <a:off x="4994521" y="3027500"/>
            <a:ext cx="421914" cy="423864"/>
            <a:chOff x="-1333975" y="2365850"/>
            <a:chExt cx="292225" cy="293575"/>
          </a:xfrm>
        </p:grpSpPr>
        <p:sp>
          <p:nvSpPr>
            <p:cNvPr id="321" name="Google Shape;321;p51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51"/>
          <p:cNvGrpSpPr/>
          <p:nvPr/>
        </p:nvGrpSpPr>
        <p:grpSpPr>
          <a:xfrm>
            <a:off x="5026440" y="1694256"/>
            <a:ext cx="358056" cy="366240"/>
            <a:chOff x="-59475600" y="2658625"/>
            <a:chExt cx="309550" cy="316625"/>
          </a:xfrm>
        </p:grpSpPr>
        <p:sp>
          <p:nvSpPr>
            <p:cNvPr id="330" name="Google Shape;330;p51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51"/>
          <p:cNvGrpSpPr/>
          <p:nvPr/>
        </p:nvGrpSpPr>
        <p:grpSpPr>
          <a:xfrm>
            <a:off x="1400143" y="3062852"/>
            <a:ext cx="352617" cy="353193"/>
            <a:chOff x="-30805300" y="2298675"/>
            <a:chExt cx="290650" cy="291125"/>
          </a:xfrm>
        </p:grpSpPr>
        <p:sp>
          <p:nvSpPr>
            <p:cNvPr id="338" name="Google Shape;338;p51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EBB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