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2" d="100"/>
          <a:sy n="62" d="100"/>
        </p:scale>
        <p:origin x="10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285527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125876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327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2141949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8793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3331560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173113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324344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7664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8A6BF-FC9F-4870-9D2B-1CED53537DB6}"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75844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8A6BF-FC9F-4870-9D2B-1CED53537DB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227042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8A6BF-FC9F-4870-9D2B-1CED53537DB6}"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375135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8A6BF-FC9F-4870-9D2B-1CED53537DB6}"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144927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8A6BF-FC9F-4870-9D2B-1CED53537DB6}"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182484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C8A6BF-FC9F-4870-9D2B-1CED53537DB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302901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8A6BF-FC9F-4870-9D2B-1CED53537DB6}"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880DE-7DEB-4687-A75C-9BA5DF63430D}" type="slidenum">
              <a:rPr lang="en-US" smtClean="0"/>
              <a:t>‹#›</a:t>
            </a:fld>
            <a:endParaRPr lang="en-US"/>
          </a:p>
        </p:txBody>
      </p:sp>
    </p:spTree>
    <p:extLst>
      <p:ext uri="{BB962C8B-B14F-4D97-AF65-F5344CB8AC3E}">
        <p14:creationId xmlns:p14="http://schemas.microsoft.com/office/powerpoint/2010/main" val="3240511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C8A6BF-FC9F-4870-9D2B-1CED53537DB6}" type="datetimeFigureOut">
              <a:rPr lang="en-US" smtClean="0"/>
              <a:t>10/6/2020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7880DE-7DEB-4687-A75C-9BA5DF63430D}" type="slidenum">
              <a:rPr lang="en-US" smtClean="0"/>
              <a:t>‹#›</a:t>
            </a:fld>
            <a:endParaRPr lang="en-US"/>
          </a:p>
        </p:txBody>
      </p:sp>
    </p:spTree>
    <p:extLst>
      <p:ext uri="{BB962C8B-B14F-4D97-AF65-F5344CB8AC3E}">
        <p14:creationId xmlns:p14="http://schemas.microsoft.com/office/powerpoint/2010/main" val="395710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BDAC-8B74-458F-BCA8-4A471FEF062C}"/>
              </a:ext>
            </a:extLst>
          </p:cNvPr>
          <p:cNvSpPr>
            <a:spLocks noGrp="1"/>
          </p:cNvSpPr>
          <p:nvPr>
            <p:ph type="ctrTitle"/>
          </p:nvPr>
        </p:nvSpPr>
        <p:spPr/>
        <p:txBody>
          <a:bodyPr/>
          <a:lstStyle/>
          <a:p>
            <a:r>
              <a:rPr lang="en-IN" dirty="0"/>
              <a:t>Severity of Accident in Seattle</a:t>
            </a:r>
            <a:endParaRPr lang="en-US" dirty="0"/>
          </a:p>
        </p:txBody>
      </p:sp>
      <p:sp>
        <p:nvSpPr>
          <p:cNvPr id="3" name="Subtitle 2">
            <a:extLst>
              <a:ext uri="{FF2B5EF4-FFF2-40B4-BE49-F238E27FC236}">
                <a16:creationId xmlns:a16="http://schemas.microsoft.com/office/drawing/2014/main" id="{E753AA6F-0203-438B-AD47-D4D5213EDF3F}"/>
              </a:ext>
            </a:extLst>
          </p:cNvPr>
          <p:cNvSpPr>
            <a:spLocks noGrp="1"/>
          </p:cNvSpPr>
          <p:nvPr>
            <p:ph type="subTitle" idx="1"/>
          </p:nvPr>
        </p:nvSpPr>
        <p:spPr/>
        <p:txBody>
          <a:bodyPr/>
          <a:lstStyle/>
          <a:p>
            <a:r>
              <a:rPr lang="en-US" dirty="0"/>
              <a:t>Imanie Yahya</a:t>
            </a:r>
          </a:p>
        </p:txBody>
      </p:sp>
    </p:spTree>
    <p:extLst>
      <p:ext uri="{BB962C8B-B14F-4D97-AF65-F5344CB8AC3E}">
        <p14:creationId xmlns:p14="http://schemas.microsoft.com/office/powerpoint/2010/main" val="18789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3BAE-4216-4C43-A79B-16AD884C53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B47A870-7231-447B-946B-209EF56032BB}"/>
              </a:ext>
            </a:extLst>
          </p:cNvPr>
          <p:cNvSpPr>
            <a:spLocks noGrp="1"/>
          </p:cNvSpPr>
          <p:nvPr>
            <p:ph idx="1"/>
          </p:nvPr>
        </p:nvSpPr>
        <p:spPr>
          <a:xfrm>
            <a:off x="677334" y="1488613"/>
            <a:ext cx="8596668" cy="3880773"/>
          </a:xfrm>
        </p:spPr>
        <p:txBody>
          <a:bodyPr/>
          <a:lstStyle/>
          <a:p>
            <a:r>
              <a:rPr lang="en-US" dirty="0"/>
              <a:t>Based on historical data from weather conditions is the main factor that contribute to the different category of SEVERITYCODE.</a:t>
            </a:r>
          </a:p>
        </p:txBody>
      </p:sp>
    </p:spTree>
    <p:extLst>
      <p:ext uri="{BB962C8B-B14F-4D97-AF65-F5344CB8AC3E}">
        <p14:creationId xmlns:p14="http://schemas.microsoft.com/office/powerpoint/2010/main" val="258054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1731BC-F6A9-4887-9A95-71B18216F578}"/>
              </a:ext>
            </a:extLst>
          </p:cNvPr>
          <p:cNvSpPr>
            <a:spLocks noGrp="1"/>
          </p:cNvSpPr>
          <p:nvPr>
            <p:ph type="title"/>
          </p:nvPr>
        </p:nvSpPr>
        <p:spPr>
          <a:xfrm>
            <a:off x="563034" y="180022"/>
            <a:ext cx="8596668" cy="1416303"/>
          </a:xfrm>
        </p:spPr>
        <p:txBody>
          <a:bodyPr>
            <a:normAutofit fontScale="90000"/>
          </a:bodyPr>
          <a:lstStyle/>
          <a:p>
            <a:r>
              <a:rPr lang="en-US" b="1" i="0" dirty="0">
                <a:solidFill>
                  <a:srgbClr val="000000"/>
                </a:solidFill>
                <a:effectLst/>
                <a:latin typeface="inherit"/>
              </a:rPr>
              <a:t>Introduction/Business Problem</a:t>
            </a:r>
            <a:br>
              <a:rPr lang="en-US" b="1" i="0" dirty="0">
                <a:solidFill>
                  <a:srgbClr val="000000"/>
                </a:solidFill>
                <a:effectLst/>
                <a:latin typeface="inherit"/>
              </a:rPr>
            </a:br>
            <a:r>
              <a:rPr lang="en-US" sz="1800" b="0" i="0" dirty="0">
                <a:solidFill>
                  <a:srgbClr val="000000"/>
                </a:solidFill>
                <a:effectLst/>
                <a:latin typeface="Helvetica Neue"/>
              </a:rPr>
              <a:t>This project objective is to help drivers plan for their trip safely, indirectly will result in reduction on car accident frequency in a community. An </a:t>
            </a:r>
            <a:r>
              <a:rPr lang="en-US" sz="1800" b="0" i="0" dirty="0" err="1">
                <a:solidFill>
                  <a:srgbClr val="000000"/>
                </a:solidFill>
                <a:effectLst/>
                <a:latin typeface="Helvetica Neue"/>
              </a:rPr>
              <a:t>algorithim</a:t>
            </a:r>
            <a:r>
              <a:rPr lang="en-US" sz="1800" b="0" i="0" dirty="0">
                <a:solidFill>
                  <a:srgbClr val="000000"/>
                </a:solidFill>
                <a:effectLst/>
                <a:latin typeface="Helvetica Neue"/>
              </a:rPr>
              <a:t> will be developed to predict the severity of an accident given the weather, road and visibility conditions.</a:t>
            </a:r>
            <a:br>
              <a:rPr lang="en-US" sz="2000" b="0" i="0" dirty="0">
                <a:solidFill>
                  <a:srgbClr val="000000"/>
                </a:solidFill>
                <a:effectLst/>
                <a:latin typeface="Helvetica Neue"/>
              </a:rPr>
            </a:br>
            <a:endParaRPr lang="en-US" sz="1300" dirty="0"/>
          </a:p>
        </p:txBody>
      </p:sp>
      <p:sp>
        <p:nvSpPr>
          <p:cNvPr id="8" name="Text Placeholder 7">
            <a:extLst>
              <a:ext uri="{FF2B5EF4-FFF2-40B4-BE49-F238E27FC236}">
                <a16:creationId xmlns:a16="http://schemas.microsoft.com/office/drawing/2014/main" id="{02C4ECA1-0953-4F1E-AC1C-0DEA6EFC0772}"/>
              </a:ext>
            </a:extLst>
          </p:cNvPr>
          <p:cNvSpPr>
            <a:spLocks noGrp="1"/>
          </p:cNvSpPr>
          <p:nvPr>
            <p:ph type="body" idx="1"/>
          </p:nvPr>
        </p:nvSpPr>
        <p:spPr>
          <a:xfrm>
            <a:off x="563033" y="1584721"/>
            <a:ext cx="4185623" cy="576262"/>
          </a:xfrm>
        </p:spPr>
        <p:txBody>
          <a:bodyPr/>
          <a:lstStyle/>
          <a:p>
            <a:r>
              <a:rPr lang="en-US" dirty="0"/>
              <a:t>Data</a:t>
            </a:r>
          </a:p>
        </p:txBody>
      </p:sp>
      <p:sp>
        <p:nvSpPr>
          <p:cNvPr id="9" name="Content Placeholder 8">
            <a:extLst>
              <a:ext uri="{FF2B5EF4-FFF2-40B4-BE49-F238E27FC236}">
                <a16:creationId xmlns:a16="http://schemas.microsoft.com/office/drawing/2014/main" id="{50ADBAF7-88E3-484D-AC03-3CE8970A249F}"/>
              </a:ext>
            </a:extLst>
          </p:cNvPr>
          <p:cNvSpPr>
            <a:spLocks noGrp="1"/>
          </p:cNvSpPr>
          <p:nvPr>
            <p:ph sz="half" idx="2"/>
          </p:nvPr>
        </p:nvSpPr>
        <p:spPr>
          <a:xfrm>
            <a:off x="563033" y="2160983"/>
            <a:ext cx="4185623" cy="3304117"/>
          </a:xfrm>
        </p:spPr>
        <p:txBody>
          <a:bodyPr>
            <a:normAutofit/>
          </a:bodyPr>
          <a:lstStyle/>
          <a:p>
            <a:pPr algn="just"/>
            <a:r>
              <a:rPr lang="en-US" sz="1800" b="0" i="0" kern="0" dirty="0">
                <a:solidFill>
                  <a:srgbClr val="000000"/>
                </a:solidFill>
                <a:effectLst/>
                <a:latin typeface="Calibri Light" panose="020F0302020204030204" pitchFamily="34" charset="0"/>
                <a:cs typeface="Calibri Light" panose="020F0302020204030204" pitchFamily="34" charset="0"/>
              </a:rPr>
              <a:t>Target variable for this analysis will be 'SEVERITYCODE' because it is used measure the severity of an accident from 0 to 5 within the dataset. Attributes used to weigh the severity of an accident are 'WEATHER', 'ROADCOND' and 'LIGHTCOND'.</a:t>
            </a:r>
          </a:p>
          <a:p>
            <a:pPr algn="just"/>
            <a:r>
              <a:rPr lang="en-US" sz="1800" kern="0" dirty="0">
                <a:solidFill>
                  <a:srgbClr val="000000"/>
                </a:solidFill>
                <a:latin typeface="Calibri Light" panose="020F0302020204030204" pitchFamily="34" charset="0"/>
                <a:cs typeface="Calibri Light" panose="020F0302020204030204" pitchFamily="34" charset="0"/>
              </a:rPr>
              <a:t>Severity codes are as follows:</a:t>
            </a:r>
          </a:p>
          <a:p>
            <a:pPr marL="0" indent="0">
              <a:buNone/>
            </a:pPr>
            <a:endParaRPr lang="en-US" dirty="0"/>
          </a:p>
        </p:txBody>
      </p:sp>
      <p:sp>
        <p:nvSpPr>
          <p:cNvPr id="10" name="Text Placeholder 9">
            <a:extLst>
              <a:ext uri="{FF2B5EF4-FFF2-40B4-BE49-F238E27FC236}">
                <a16:creationId xmlns:a16="http://schemas.microsoft.com/office/drawing/2014/main" id="{6ABD0BA8-C2C7-4E36-883D-AA935242AF4B}"/>
              </a:ext>
            </a:extLst>
          </p:cNvPr>
          <p:cNvSpPr>
            <a:spLocks noGrp="1"/>
          </p:cNvSpPr>
          <p:nvPr>
            <p:ph type="body" sz="quarter" idx="3"/>
          </p:nvPr>
        </p:nvSpPr>
        <p:spPr>
          <a:xfrm>
            <a:off x="5033156" y="1584721"/>
            <a:ext cx="4185618" cy="576262"/>
          </a:xfrm>
        </p:spPr>
        <p:txBody>
          <a:bodyPr/>
          <a:lstStyle/>
          <a:p>
            <a:r>
              <a:rPr lang="en-US" b="1" i="0" dirty="0">
                <a:solidFill>
                  <a:srgbClr val="000000"/>
                </a:solidFill>
                <a:effectLst/>
                <a:latin typeface="Helvetica Neue"/>
              </a:rPr>
              <a:t>Extract Dataset &amp; Convert</a:t>
            </a:r>
          </a:p>
        </p:txBody>
      </p:sp>
      <p:sp>
        <p:nvSpPr>
          <p:cNvPr id="14" name="Content Placeholder 13">
            <a:extLst>
              <a:ext uri="{FF2B5EF4-FFF2-40B4-BE49-F238E27FC236}">
                <a16:creationId xmlns:a16="http://schemas.microsoft.com/office/drawing/2014/main" id="{8EF2FA20-B169-4989-9D34-82B3F9070B92}"/>
              </a:ext>
            </a:extLst>
          </p:cNvPr>
          <p:cNvSpPr>
            <a:spLocks noGrp="1"/>
          </p:cNvSpPr>
          <p:nvPr>
            <p:ph sz="quarter" idx="4"/>
          </p:nvPr>
        </p:nvSpPr>
        <p:spPr>
          <a:xfrm>
            <a:off x="5033157" y="2160983"/>
            <a:ext cx="4185617" cy="3304117"/>
          </a:xfrm>
        </p:spPr>
        <p:txBody>
          <a:bodyPr>
            <a:normAutofit/>
          </a:bodyPr>
          <a:lstStyle/>
          <a:p>
            <a:pPr algn="just"/>
            <a:r>
              <a:rPr lang="en-US" sz="1800" kern="0" dirty="0">
                <a:solidFill>
                  <a:srgbClr val="000000"/>
                </a:solidFill>
                <a:latin typeface="Calibri Light" panose="020F0302020204030204" pitchFamily="34" charset="0"/>
                <a:cs typeface="Calibri Light" panose="020F0302020204030204" pitchFamily="34" charset="0"/>
              </a:rPr>
              <a:t>In it's original form, this data is not fit for analysis. For one, there are many columns that we will not use for this model. Also, most of the features are of type object, when they should be numerical type.</a:t>
            </a:r>
          </a:p>
          <a:p>
            <a:pPr algn="just"/>
            <a:r>
              <a:rPr lang="en-US" sz="1800" kern="0" dirty="0">
                <a:solidFill>
                  <a:srgbClr val="000000"/>
                </a:solidFill>
                <a:latin typeface="Calibri Light" panose="020F0302020204030204" pitchFamily="34" charset="0"/>
                <a:cs typeface="Calibri Light" panose="020F0302020204030204" pitchFamily="34" charset="0"/>
              </a:rPr>
              <a:t>We must use label encoding to covert the features to our desired data type.</a:t>
            </a:r>
          </a:p>
          <a:p>
            <a:pPr algn="just"/>
            <a:endParaRPr lang="en-US" sz="1800" kern="0" dirty="0">
              <a:solidFill>
                <a:srgbClr val="000000"/>
              </a:solidFill>
              <a:latin typeface="Calibri Light" panose="020F0302020204030204" pitchFamily="34" charset="0"/>
              <a:cs typeface="Calibri Light" panose="020F0302020204030204" pitchFamily="34" charset="0"/>
            </a:endParaRPr>
          </a:p>
          <a:p>
            <a:pPr algn="just"/>
            <a:endParaRPr lang="en-US" sz="1800" kern="0" dirty="0">
              <a:solidFill>
                <a:srgbClr val="000000"/>
              </a:solidFill>
              <a:latin typeface="Calibri Light" panose="020F0302020204030204" pitchFamily="34" charset="0"/>
              <a:cs typeface="Calibri Light" panose="020F0302020204030204" pitchFamily="34" charset="0"/>
            </a:endParaRPr>
          </a:p>
          <a:p>
            <a:pPr algn="just"/>
            <a:endParaRPr lang="en-US" sz="1800" kern="0" dirty="0">
              <a:solidFill>
                <a:srgbClr val="000000"/>
              </a:solidFill>
              <a:latin typeface="Calibri Light" panose="020F0302020204030204" pitchFamily="34" charset="0"/>
              <a:cs typeface="Calibri Light" panose="020F0302020204030204" pitchFamily="34" charset="0"/>
            </a:endParaRPr>
          </a:p>
          <a:p>
            <a:pPr algn="just"/>
            <a:endParaRPr lang="en-US" sz="1800" kern="0" dirty="0">
              <a:solidFill>
                <a:srgbClr val="000000"/>
              </a:solidFill>
              <a:latin typeface="Calibri Light" panose="020F0302020204030204" pitchFamily="34" charset="0"/>
              <a:cs typeface="Calibri Light" panose="020F0302020204030204" pitchFamily="34" charset="0"/>
            </a:endParaRPr>
          </a:p>
          <a:p>
            <a:pPr algn="just"/>
            <a:endParaRPr lang="en-US" sz="1800" kern="0" dirty="0">
              <a:solidFill>
                <a:srgbClr val="000000"/>
              </a:solidFill>
              <a:latin typeface="Calibri Light" panose="020F0302020204030204" pitchFamily="34" charset="0"/>
              <a:cs typeface="Calibri Light" panose="020F0302020204030204" pitchFamily="34" charset="0"/>
            </a:endParaRPr>
          </a:p>
          <a:p>
            <a:pPr algn="just"/>
            <a:endParaRPr lang="en-US" sz="1800" kern="0" dirty="0">
              <a:solidFill>
                <a:srgbClr val="000000"/>
              </a:solidFill>
              <a:latin typeface="Calibri Light" panose="020F0302020204030204" pitchFamily="34" charset="0"/>
              <a:cs typeface="Calibri Light" panose="020F0302020204030204" pitchFamily="34" charset="0"/>
            </a:endParaRPr>
          </a:p>
          <a:p>
            <a:pPr algn="just"/>
            <a:endParaRPr lang="en-US" sz="1800" kern="0" dirty="0">
              <a:solidFill>
                <a:srgbClr val="000000"/>
              </a:solidFill>
              <a:latin typeface="Calibri Light" panose="020F0302020204030204" pitchFamily="34" charset="0"/>
              <a:cs typeface="Calibri Light" panose="020F0302020204030204" pitchFamily="34" charset="0"/>
            </a:endParaRPr>
          </a:p>
        </p:txBody>
      </p:sp>
      <p:pic>
        <p:nvPicPr>
          <p:cNvPr id="17" name="Picture 16">
            <a:extLst>
              <a:ext uri="{FF2B5EF4-FFF2-40B4-BE49-F238E27FC236}">
                <a16:creationId xmlns:a16="http://schemas.microsoft.com/office/drawing/2014/main" id="{6A591900-F11C-44D5-824C-E9551596930F}"/>
              </a:ext>
            </a:extLst>
          </p:cNvPr>
          <p:cNvPicPr>
            <a:picLocks noChangeAspect="1"/>
          </p:cNvPicPr>
          <p:nvPr/>
        </p:nvPicPr>
        <p:blipFill>
          <a:blip r:embed="rId2"/>
          <a:stretch>
            <a:fillRect/>
          </a:stretch>
        </p:blipFill>
        <p:spPr>
          <a:xfrm>
            <a:off x="1042684" y="4512385"/>
            <a:ext cx="3705972" cy="1905429"/>
          </a:xfrm>
          <a:prstGeom prst="rect">
            <a:avLst/>
          </a:prstGeom>
        </p:spPr>
      </p:pic>
      <p:pic>
        <p:nvPicPr>
          <p:cNvPr id="18" name="Picture 17">
            <a:extLst>
              <a:ext uri="{FF2B5EF4-FFF2-40B4-BE49-F238E27FC236}">
                <a16:creationId xmlns:a16="http://schemas.microsoft.com/office/drawing/2014/main" id="{483995D5-8BE3-4AC1-A48D-89F6385A6034}"/>
              </a:ext>
            </a:extLst>
          </p:cNvPr>
          <p:cNvPicPr>
            <a:picLocks noChangeAspect="1"/>
          </p:cNvPicPr>
          <p:nvPr/>
        </p:nvPicPr>
        <p:blipFill>
          <a:blip r:embed="rId3"/>
          <a:stretch>
            <a:fillRect/>
          </a:stretch>
        </p:blipFill>
        <p:spPr>
          <a:xfrm>
            <a:off x="5485958" y="4588799"/>
            <a:ext cx="3914775" cy="1752600"/>
          </a:xfrm>
          <a:prstGeom prst="rect">
            <a:avLst/>
          </a:prstGeom>
        </p:spPr>
      </p:pic>
      <p:pic>
        <p:nvPicPr>
          <p:cNvPr id="19" name="Picture 18">
            <a:extLst>
              <a:ext uri="{FF2B5EF4-FFF2-40B4-BE49-F238E27FC236}">
                <a16:creationId xmlns:a16="http://schemas.microsoft.com/office/drawing/2014/main" id="{8162A085-42F4-428A-BDF6-973E6AB86290}"/>
              </a:ext>
            </a:extLst>
          </p:cNvPr>
          <p:cNvPicPr>
            <a:picLocks noChangeAspect="1"/>
          </p:cNvPicPr>
          <p:nvPr/>
        </p:nvPicPr>
        <p:blipFill>
          <a:blip r:embed="rId4"/>
          <a:stretch>
            <a:fillRect/>
          </a:stretch>
        </p:blipFill>
        <p:spPr>
          <a:xfrm>
            <a:off x="9491966" y="5031711"/>
            <a:ext cx="1657350" cy="866775"/>
          </a:xfrm>
          <a:prstGeom prst="rect">
            <a:avLst/>
          </a:prstGeom>
        </p:spPr>
      </p:pic>
    </p:spTree>
    <p:extLst>
      <p:ext uri="{BB962C8B-B14F-4D97-AF65-F5344CB8AC3E}">
        <p14:creationId xmlns:p14="http://schemas.microsoft.com/office/powerpoint/2010/main" val="213974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77975FA2-2199-442B-A38F-D7228F00D858}"/>
              </a:ext>
            </a:extLst>
          </p:cNvPr>
          <p:cNvSpPr>
            <a:spLocks noGrp="1"/>
          </p:cNvSpPr>
          <p:nvPr>
            <p:ph type="body" idx="1"/>
          </p:nvPr>
        </p:nvSpPr>
        <p:spPr>
          <a:xfrm>
            <a:off x="675744" y="764188"/>
            <a:ext cx="4185623" cy="576262"/>
          </a:xfrm>
        </p:spPr>
        <p:txBody>
          <a:bodyPr/>
          <a:lstStyle/>
          <a:p>
            <a:r>
              <a:rPr lang="en-US" b="1" i="0" dirty="0">
                <a:solidFill>
                  <a:srgbClr val="08090A"/>
                </a:solidFill>
                <a:effectLst/>
                <a:latin typeface="-apple-system"/>
              </a:rPr>
              <a:t>Balancing the Dataset</a:t>
            </a:r>
          </a:p>
        </p:txBody>
      </p:sp>
      <p:sp>
        <p:nvSpPr>
          <p:cNvPr id="12" name="Content Placeholder 11">
            <a:extLst>
              <a:ext uri="{FF2B5EF4-FFF2-40B4-BE49-F238E27FC236}">
                <a16:creationId xmlns:a16="http://schemas.microsoft.com/office/drawing/2014/main" id="{722038C1-3778-4B3B-8549-19F2E28ABB27}"/>
              </a:ext>
            </a:extLst>
          </p:cNvPr>
          <p:cNvSpPr>
            <a:spLocks noGrp="1"/>
          </p:cNvSpPr>
          <p:nvPr>
            <p:ph sz="half" idx="2"/>
          </p:nvPr>
        </p:nvSpPr>
        <p:spPr>
          <a:xfrm>
            <a:off x="675743" y="1457986"/>
            <a:ext cx="4185623" cy="3304117"/>
          </a:xfrm>
        </p:spPr>
        <p:txBody>
          <a:bodyPr/>
          <a:lstStyle/>
          <a:p>
            <a:pPr algn="just"/>
            <a:r>
              <a:rPr lang="en-US" sz="1800" kern="0" dirty="0">
                <a:solidFill>
                  <a:srgbClr val="000000"/>
                </a:solidFill>
                <a:latin typeface="Calibri Light" panose="020F0302020204030204" pitchFamily="34" charset="0"/>
                <a:cs typeface="Calibri Light" panose="020F0302020204030204" pitchFamily="34" charset="0"/>
              </a:rPr>
              <a:t>Our target variable SEVERITYCODE is only 43% balanced. In fact, SEVERITYCODE in class 1 is nearly three times the size of class 2.</a:t>
            </a:r>
          </a:p>
          <a:p>
            <a:pPr algn="just"/>
            <a:endParaRPr lang="en-US" sz="1800" kern="0" dirty="0">
              <a:solidFill>
                <a:srgbClr val="000000"/>
              </a:solidFill>
              <a:latin typeface="Calibri Light" panose="020F0302020204030204" pitchFamily="34" charset="0"/>
              <a:cs typeface="Calibri Light" panose="020F0302020204030204" pitchFamily="34" charset="0"/>
            </a:endParaRPr>
          </a:p>
          <a:p>
            <a:pPr algn="just"/>
            <a:r>
              <a:rPr lang="en-US" sz="1800" kern="0" dirty="0">
                <a:solidFill>
                  <a:srgbClr val="000000"/>
                </a:solidFill>
                <a:latin typeface="Calibri Light" panose="020F0302020204030204" pitchFamily="34" charset="0"/>
                <a:cs typeface="Calibri Light" panose="020F0302020204030204" pitchFamily="34" charset="0"/>
              </a:rPr>
              <a:t>We can fix this by down sampling the majority class.</a:t>
            </a:r>
          </a:p>
          <a:p>
            <a:pPr algn="just"/>
            <a:endParaRPr lang="en-US" sz="1800" kern="0" dirty="0">
              <a:solidFill>
                <a:srgbClr val="000000"/>
              </a:solidFill>
              <a:latin typeface="Calibri Light" panose="020F0302020204030204" pitchFamily="34" charset="0"/>
              <a:cs typeface="Calibri Light" panose="020F0302020204030204" pitchFamily="34" charset="0"/>
            </a:endParaRPr>
          </a:p>
        </p:txBody>
      </p:sp>
      <p:sp>
        <p:nvSpPr>
          <p:cNvPr id="13" name="Text Placeholder 12">
            <a:extLst>
              <a:ext uri="{FF2B5EF4-FFF2-40B4-BE49-F238E27FC236}">
                <a16:creationId xmlns:a16="http://schemas.microsoft.com/office/drawing/2014/main" id="{15A6A6FF-6700-415A-AA56-319623D1080B}"/>
              </a:ext>
            </a:extLst>
          </p:cNvPr>
          <p:cNvSpPr>
            <a:spLocks noGrp="1"/>
          </p:cNvSpPr>
          <p:nvPr>
            <p:ph type="body" sz="quarter" idx="3"/>
          </p:nvPr>
        </p:nvSpPr>
        <p:spPr>
          <a:xfrm>
            <a:off x="5506837" y="764188"/>
            <a:ext cx="4185618" cy="576262"/>
          </a:xfrm>
        </p:spPr>
        <p:txBody>
          <a:bodyPr/>
          <a:lstStyle/>
          <a:p>
            <a:r>
              <a:rPr lang="en-US" dirty="0"/>
              <a:t>Methodology</a:t>
            </a:r>
          </a:p>
        </p:txBody>
      </p:sp>
      <p:sp>
        <p:nvSpPr>
          <p:cNvPr id="14" name="Content Placeholder 13">
            <a:extLst>
              <a:ext uri="{FF2B5EF4-FFF2-40B4-BE49-F238E27FC236}">
                <a16:creationId xmlns:a16="http://schemas.microsoft.com/office/drawing/2014/main" id="{7C44DE26-FB84-48CA-AA76-0C80F7DF392C}"/>
              </a:ext>
            </a:extLst>
          </p:cNvPr>
          <p:cNvSpPr>
            <a:spLocks noGrp="1"/>
          </p:cNvSpPr>
          <p:nvPr>
            <p:ph sz="quarter" idx="4"/>
          </p:nvPr>
        </p:nvSpPr>
        <p:spPr>
          <a:xfrm>
            <a:off x="5604994" y="1457986"/>
            <a:ext cx="4185617" cy="3304117"/>
          </a:xfrm>
        </p:spPr>
        <p:txBody>
          <a:bodyPr/>
          <a:lstStyle/>
          <a:p>
            <a:pPr marL="514350" indent="-514350">
              <a:buFont typeface="+mj-lt"/>
              <a:buAutoNum type="arabicPeriod"/>
            </a:pPr>
            <a:r>
              <a:rPr lang="en-US" dirty="0"/>
              <a:t>K-Nearest Neighbor(KNN)</a:t>
            </a:r>
          </a:p>
          <a:p>
            <a:pPr marL="514350" indent="-514350">
              <a:buFont typeface="+mj-lt"/>
              <a:buAutoNum type="arabicPeriod"/>
            </a:pPr>
            <a:r>
              <a:rPr lang="en-US" dirty="0"/>
              <a:t>Logistic Regression</a:t>
            </a:r>
          </a:p>
        </p:txBody>
      </p:sp>
      <p:pic>
        <p:nvPicPr>
          <p:cNvPr id="15" name="Picture 14">
            <a:extLst>
              <a:ext uri="{FF2B5EF4-FFF2-40B4-BE49-F238E27FC236}">
                <a16:creationId xmlns:a16="http://schemas.microsoft.com/office/drawing/2014/main" id="{D7BE5520-7CC7-45F7-A62B-8C9AFCC7E349}"/>
              </a:ext>
            </a:extLst>
          </p:cNvPr>
          <p:cNvPicPr>
            <a:picLocks noChangeAspect="1"/>
          </p:cNvPicPr>
          <p:nvPr/>
        </p:nvPicPr>
        <p:blipFill>
          <a:blip r:embed="rId2"/>
          <a:stretch>
            <a:fillRect/>
          </a:stretch>
        </p:blipFill>
        <p:spPr>
          <a:xfrm>
            <a:off x="1375008" y="3932635"/>
            <a:ext cx="3486358" cy="829468"/>
          </a:xfrm>
          <a:prstGeom prst="rect">
            <a:avLst/>
          </a:prstGeom>
        </p:spPr>
      </p:pic>
    </p:spTree>
    <p:extLst>
      <p:ext uri="{BB962C8B-B14F-4D97-AF65-F5344CB8AC3E}">
        <p14:creationId xmlns:p14="http://schemas.microsoft.com/office/powerpoint/2010/main" val="91886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95FC7F-ED68-4846-A939-407D58F5BF2C}"/>
              </a:ext>
            </a:extLst>
          </p:cNvPr>
          <p:cNvSpPr>
            <a:spLocks noGrp="1"/>
          </p:cNvSpPr>
          <p:nvPr>
            <p:ph type="body" idx="1"/>
          </p:nvPr>
        </p:nvSpPr>
        <p:spPr>
          <a:xfrm>
            <a:off x="830728" y="456169"/>
            <a:ext cx="4185623" cy="576262"/>
          </a:xfrm>
        </p:spPr>
        <p:txBody>
          <a:bodyPr/>
          <a:lstStyle/>
          <a:p>
            <a:r>
              <a:rPr lang="en-US" dirty="0"/>
              <a:t>Initialization</a:t>
            </a:r>
          </a:p>
        </p:txBody>
      </p:sp>
      <p:sp>
        <p:nvSpPr>
          <p:cNvPr id="10" name="Content Placeholder 9">
            <a:extLst>
              <a:ext uri="{FF2B5EF4-FFF2-40B4-BE49-F238E27FC236}">
                <a16:creationId xmlns:a16="http://schemas.microsoft.com/office/drawing/2014/main" id="{A0548845-5280-4D9D-AC2E-666A77D0B773}"/>
              </a:ext>
            </a:extLst>
          </p:cNvPr>
          <p:cNvSpPr>
            <a:spLocks noGrp="1"/>
          </p:cNvSpPr>
          <p:nvPr>
            <p:ph sz="half" idx="2"/>
          </p:nvPr>
        </p:nvSpPr>
        <p:spPr>
          <a:xfrm>
            <a:off x="830728" y="1032431"/>
            <a:ext cx="8313272" cy="5228884"/>
          </a:xfrm>
        </p:spPr>
        <p:txBody>
          <a:bodyPr>
            <a:normAutofit/>
          </a:bodyPr>
          <a:lstStyle/>
          <a:p>
            <a:r>
              <a:rPr lang="en-US" dirty="0"/>
              <a:t>Define X &amp; Y</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13" name="Picture 12">
            <a:extLst>
              <a:ext uri="{FF2B5EF4-FFF2-40B4-BE49-F238E27FC236}">
                <a16:creationId xmlns:a16="http://schemas.microsoft.com/office/drawing/2014/main" id="{538107AA-C7E5-4CA9-81A6-4461B01B7B26}"/>
              </a:ext>
            </a:extLst>
          </p:cNvPr>
          <p:cNvPicPr>
            <a:picLocks noChangeAspect="1"/>
          </p:cNvPicPr>
          <p:nvPr/>
        </p:nvPicPr>
        <p:blipFill>
          <a:blip r:embed="rId2"/>
          <a:stretch>
            <a:fillRect/>
          </a:stretch>
        </p:blipFill>
        <p:spPr>
          <a:xfrm>
            <a:off x="1403501" y="1422712"/>
            <a:ext cx="6714444" cy="3567741"/>
          </a:xfrm>
          <a:prstGeom prst="rect">
            <a:avLst/>
          </a:prstGeom>
        </p:spPr>
      </p:pic>
    </p:spTree>
    <p:extLst>
      <p:ext uri="{BB962C8B-B14F-4D97-AF65-F5344CB8AC3E}">
        <p14:creationId xmlns:p14="http://schemas.microsoft.com/office/powerpoint/2010/main" val="154963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9">
            <a:extLst>
              <a:ext uri="{FF2B5EF4-FFF2-40B4-BE49-F238E27FC236}">
                <a16:creationId xmlns:a16="http://schemas.microsoft.com/office/drawing/2014/main" id="{3585E9A2-3743-47AA-8006-8D709DABD354}"/>
              </a:ext>
            </a:extLst>
          </p:cNvPr>
          <p:cNvSpPr txBox="1">
            <a:spLocks/>
          </p:cNvSpPr>
          <p:nvPr/>
        </p:nvSpPr>
        <p:spPr>
          <a:xfrm>
            <a:off x="568905" y="520987"/>
            <a:ext cx="4185623" cy="330411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Normalize Dataset</a:t>
            </a:r>
          </a:p>
          <a:p>
            <a:endParaRPr lang="en-US" dirty="0"/>
          </a:p>
          <a:p>
            <a:endParaRPr lang="en-US" dirty="0"/>
          </a:p>
        </p:txBody>
      </p:sp>
      <p:pic>
        <p:nvPicPr>
          <p:cNvPr id="5" name="Picture 4">
            <a:extLst>
              <a:ext uri="{FF2B5EF4-FFF2-40B4-BE49-F238E27FC236}">
                <a16:creationId xmlns:a16="http://schemas.microsoft.com/office/drawing/2014/main" id="{0BB16DA5-2DA6-429E-82A9-F01D3A81378B}"/>
              </a:ext>
            </a:extLst>
          </p:cNvPr>
          <p:cNvPicPr>
            <a:picLocks noChangeAspect="1"/>
          </p:cNvPicPr>
          <p:nvPr/>
        </p:nvPicPr>
        <p:blipFill>
          <a:blip r:embed="rId2"/>
          <a:stretch>
            <a:fillRect/>
          </a:stretch>
        </p:blipFill>
        <p:spPr>
          <a:xfrm>
            <a:off x="1032848" y="916821"/>
            <a:ext cx="4191000" cy="3228975"/>
          </a:xfrm>
          <a:prstGeom prst="rect">
            <a:avLst/>
          </a:prstGeom>
        </p:spPr>
      </p:pic>
      <p:sp>
        <p:nvSpPr>
          <p:cNvPr id="7" name="Content Placeholder 9">
            <a:extLst>
              <a:ext uri="{FF2B5EF4-FFF2-40B4-BE49-F238E27FC236}">
                <a16:creationId xmlns:a16="http://schemas.microsoft.com/office/drawing/2014/main" id="{7500DDDF-6F77-4114-9607-E3CC352B98A4}"/>
              </a:ext>
            </a:extLst>
          </p:cNvPr>
          <p:cNvSpPr txBox="1">
            <a:spLocks/>
          </p:cNvSpPr>
          <p:nvPr/>
        </p:nvSpPr>
        <p:spPr>
          <a:xfrm>
            <a:off x="578669" y="4691485"/>
            <a:ext cx="8638736" cy="504290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Train/Test Split</a:t>
            </a:r>
          </a:p>
          <a:p>
            <a:endParaRPr lang="en-US" dirty="0"/>
          </a:p>
          <a:p>
            <a:endParaRPr lang="en-US" dirty="0"/>
          </a:p>
        </p:txBody>
      </p:sp>
      <p:pic>
        <p:nvPicPr>
          <p:cNvPr id="9" name="Picture 8">
            <a:extLst>
              <a:ext uri="{FF2B5EF4-FFF2-40B4-BE49-F238E27FC236}">
                <a16:creationId xmlns:a16="http://schemas.microsoft.com/office/drawing/2014/main" id="{0492DF2D-967C-4F92-884B-48FFD4924A80}"/>
              </a:ext>
            </a:extLst>
          </p:cNvPr>
          <p:cNvPicPr>
            <a:picLocks noChangeAspect="1"/>
          </p:cNvPicPr>
          <p:nvPr/>
        </p:nvPicPr>
        <p:blipFill>
          <a:blip r:embed="rId3"/>
          <a:stretch>
            <a:fillRect/>
          </a:stretch>
        </p:blipFill>
        <p:spPr>
          <a:xfrm>
            <a:off x="1032848" y="5054950"/>
            <a:ext cx="6305550" cy="1152525"/>
          </a:xfrm>
          <a:prstGeom prst="rect">
            <a:avLst/>
          </a:prstGeom>
        </p:spPr>
      </p:pic>
    </p:spTree>
    <p:extLst>
      <p:ext uri="{BB962C8B-B14F-4D97-AF65-F5344CB8AC3E}">
        <p14:creationId xmlns:p14="http://schemas.microsoft.com/office/powerpoint/2010/main" val="129959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A78BD6-4C7F-4E2A-B6E5-FA80A2888A15}"/>
              </a:ext>
            </a:extLst>
          </p:cNvPr>
          <p:cNvSpPr>
            <a:spLocks noGrp="1"/>
          </p:cNvSpPr>
          <p:nvPr>
            <p:ph type="title"/>
          </p:nvPr>
        </p:nvSpPr>
        <p:spPr/>
        <p:txBody>
          <a:bodyPr/>
          <a:lstStyle/>
          <a:p>
            <a:r>
              <a:rPr lang="en-US" dirty="0"/>
              <a:t>Modelling &amp; Predictions</a:t>
            </a:r>
          </a:p>
        </p:txBody>
      </p:sp>
      <p:sp>
        <p:nvSpPr>
          <p:cNvPr id="6" name="Content Placeholder 5">
            <a:extLst>
              <a:ext uri="{FF2B5EF4-FFF2-40B4-BE49-F238E27FC236}">
                <a16:creationId xmlns:a16="http://schemas.microsoft.com/office/drawing/2014/main" id="{40F7A35B-CAF4-4639-8B79-1B60D1910B1E}"/>
              </a:ext>
            </a:extLst>
          </p:cNvPr>
          <p:cNvSpPr>
            <a:spLocks noGrp="1"/>
          </p:cNvSpPr>
          <p:nvPr>
            <p:ph idx="1"/>
          </p:nvPr>
        </p:nvSpPr>
        <p:spPr>
          <a:xfrm>
            <a:off x="677334" y="1286359"/>
            <a:ext cx="8596668" cy="4755003"/>
          </a:xfrm>
        </p:spPr>
        <p:txBody>
          <a:bodyPr/>
          <a:lstStyle/>
          <a:p>
            <a:r>
              <a:rPr lang="en-US" dirty="0"/>
              <a:t>K-Nearest Neighbor (KNN)</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8C54F6DD-4F75-41AA-ACD9-59FAC3F69BCD}"/>
              </a:ext>
            </a:extLst>
          </p:cNvPr>
          <p:cNvPicPr>
            <a:picLocks noChangeAspect="1"/>
          </p:cNvPicPr>
          <p:nvPr/>
        </p:nvPicPr>
        <p:blipFill>
          <a:blip r:embed="rId2"/>
          <a:stretch>
            <a:fillRect/>
          </a:stretch>
        </p:blipFill>
        <p:spPr>
          <a:xfrm>
            <a:off x="1108451" y="1930400"/>
            <a:ext cx="6542378" cy="2494125"/>
          </a:xfrm>
          <a:prstGeom prst="rect">
            <a:avLst/>
          </a:prstGeom>
        </p:spPr>
      </p:pic>
    </p:spTree>
    <p:extLst>
      <p:ext uri="{BB962C8B-B14F-4D97-AF65-F5344CB8AC3E}">
        <p14:creationId xmlns:p14="http://schemas.microsoft.com/office/powerpoint/2010/main" val="287559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A78BD6-4C7F-4E2A-B6E5-FA80A2888A15}"/>
              </a:ext>
            </a:extLst>
          </p:cNvPr>
          <p:cNvSpPr>
            <a:spLocks noGrp="1"/>
          </p:cNvSpPr>
          <p:nvPr>
            <p:ph type="title"/>
          </p:nvPr>
        </p:nvSpPr>
        <p:spPr/>
        <p:txBody>
          <a:bodyPr/>
          <a:lstStyle/>
          <a:p>
            <a:r>
              <a:rPr lang="en-US" dirty="0"/>
              <a:t>Modelling &amp; Predictions (cont.)</a:t>
            </a:r>
          </a:p>
        </p:txBody>
      </p:sp>
      <p:sp>
        <p:nvSpPr>
          <p:cNvPr id="6" name="Content Placeholder 5">
            <a:extLst>
              <a:ext uri="{FF2B5EF4-FFF2-40B4-BE49-F238E27FC236}">
                <a16:creationId xmlns:a16="http://schemas.microsoft.com/office/drawing/2014/main" id="{40F7A35B-CAF4-4639-8B79-1B60D1910B1E}"/>
              </a:ext>
            </a:extLst>
          </p:cNvPr>
          <p:cNvSpPr>
            <a:spLocks noGrp="1"/>
          </p:cNvSpPr>
          <p:nvPr>
            <p:ph idx="1"/>
          </p:nvPr>
        </p:nvSpPr>
        <p:spPr>
          <a:xfrm>
            <a:off x="677334" y="1286359"/>
            <a:ext cx="8596668" cy="4755003"/>
          </a:xfrm>
        </p:spPr>
        <p:txBody>
          <a:bodyPr/>
          <a:lstStyle/>
          <a:p>
            <a:r>
              <a:rPr lang="en-US" dirty="0"/>
              <a:t>Linear Regression</a:t>
            </a:r>
          </a:p>
          <a:p>
            <a:endParaRPr lang="en-US" dirty="0"/>
          </a:p>
          <a:p>
            <a:endParaRPr lang="en-US" dirty="0"/>
          </a:p>
        </p:txBody>
      </p:sp>
      <p:pic>
        <p:nvPicPr>
          <p:cNvPr id="8" name="Picture 7">
            <a:extLst>
              <a:ext uri="{FF2B5EF4-FFF2-40B4-BE49-F238E27FC236}">
                <a16:creationId xmlns:a16="http://schemas.microsoft.com/office/drawing/2014/main" id="{22E5EE0C-CDA7-4A97-AE93-A5342771F110}"/>
              </a:ext>
            </a:extLst>
          </p:cNvPr>
          <p:cNvPicPr>
            <a:picLocks noChangeAspect="1"/>
          </p:cNvPicPr>
          <p:nvPr/>
        </p:nvPicPr>
        <p:blipFill>
          <a:blip r:embed="rId2"/>
          <a:stretch>
            <a:fillRect/>
          </a:stretch>
        </p:blipFill>
        <p:spPr>
          <a:xfrm>
            <a:off x="1460957" y="1621762"/>
            <a:ext cx="5705475" cy="4419600"/>
          </a:xfrm>
          <a:prstGeom prst="rect">
            <a:avLst/>
          </a:prstGeom>
        </p:spPr>
      </p:pic>
    </p:spTree>
    <p:extLst>
      <p:ext uri="{BB962C8B-B14F-4D97-AF65-F5344CB8AC3E}">
        <p14:creationId xmlns:p14="http://schemas.microsoft.com/office/powerpoint/2010/main" val="47063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0930-8515-4870-9D52-07ABE17B7D9A}"/>
              </a:ext>
            </a:extLst>
          </p:cNvPr>
          <p:cNvSpPr>
            <a:spLocks noGrp="1"/>
          </p:cNvSpPr>
          <p:nvPr>
            <p:ph type="title"/>
          </p:nvPr>
        </p:nvSpPr>
        <p:spPr/>
        <p:txBody>
          <a:bodyPr/>
          <a:lstStyle/>
          <a:p>
            <a:r>
              <a:rPr lang="en-US" dirty="0"/>
              <a:t>Result &amp; Evaluation</a:t>
            </a:r>
          </a:p>
        </p:txBody>
      </p:sp>
      <p:pic>
        <p:nvPicPr>
          <p:cNvPr id="4" name="Content Placeholder 3">
            <a:extLst>
              <a:ext uri="{FF2B5EF4-FFF2-40B4-BE49-F238E27FC236}">
                <a16:creationId xmlns:a16="http://schemas.microsoft.com/office/drawing/2014/main" id="{31F7029F-298A-4178-9D8B-62BEC75B51BB}"/>
              </a:ext>
            </a:extLst>
          </p:cNvPr>
          <p:cNvPicPr>
            <a:picLocks noGrp="1" noChangeAspect="1"/>
          </p:cNvPicPr>
          <p:nvPr>
            <p:ph idx="1"/>
          </p:nvPr>
        </p:nvPicPr>
        <p:blipFill rotWithShape="1">
          <a:blip r:embed="rId2"/>
          <a:srcRect b="50256"/>
          <a:stretch/>
        </p:blipFill>
        <p:spPr>
          <a:xfrm>
            <a:off x="475856" y="1460284"/>
            <a:ext cx="4584196" cy="3937431"/>
          </a:xfrm>
          <a:prstGeom prst="rect">
            <a:avLst/>
          </a:prstGeom>
        </p:spPr>
      </p:pic>
      <p:pic>
        <p:nvPicPr>
          <p:cNvPr id="5" name="Content Placeholder 3">
            <a:extLst>
              <a:ext uri="{FF2B5EF4-FFF2-40B4-BE49-F238E27FC236}">
                <a16:creationId xmlns:a16="http://schemas.microsoft.com/office/drawing/2014/main" id="{3DCA18F0-501F-4396-AADD-3F54B8688E6B}"/>
              </a:ext>
            </a:extLst>
          </p:cNvPr>
          <p:cNvPicPr>
            <a:picLocks noChangeAspect="1"/>
          </p:cNvPicPr>
          <p:nvPr/>
        </p:nvPicPr>
        <p:blipFill rotWithShape="1">
          <a:blip r:embed="rId2"/>
          <a:srcRect t="50256"/>
          <a:stretch/>
        </p:blipFill>
        <p:spPr>
          <a:xfrm>
            <a:off x="5456736" y="1460284"/>
            <a:ext cx="4362655" cy="3747147"/>
          </a:xfrm>
          <a:prstGeom prst="rect">
            <a:avLst/>
          </a:prstGeom>
        </p:spPr>
      </p:pic>
    </p:spTree>
    <p:extLst>
      <p:ext uri="{BB962C8B-B14F-4D97-AF65-F5344CB8AC3E}">
        <p14:creationId xmlns:p14="http://schemas.microsoft.com/office/powerpoint/2010/main" val="93509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7778-A26A-42EA-B987-B6D00E9C595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5337E92-B491-48CE-B0FC-17214BB69044}"/>
              </a:ext>
            </a:extLst>
          </p:cNvPr>
          <p:cNvSpPr>
            <a:spLocks noGrp="1"/>
          </p:cNvSpPr>
          <p:nvPr>
            <p:ph idx="1"/>
          </p:nvPr>
        </p:nvSpPr>
        <p:spPr>
          <a:xfrm>
            <a:off x="677334" y="1270000"/>
            <a:ext cx="8596668" cy="3880773"/>
          </a:xfrm>
        </p:spPr>
        <p:txBody>
          <a:bodyPr>
            <a:normAutofit/>
          </a:bodyPr>
          <a:lstStyle/>
          <a:p>
            <a:pPr algn="l"/>
            <a:r>
              <a:rPr lang="en-US" b="0" i="0" dirty="0">
                <a:solidFill>
                  <a:srgbClr val="08090A"/>
                </a:solidFill>
                <a:effectLst/>
                <a:latin typeface="-apple-system"/>
              </a:rPr>
              <a:t>Dataset provide is categorical data which is type 'object’. In order to carry the analysis using algorithm, label encoding is utilize to convert the data ‘object’ type to ‘numerical’ type.</a:t>
            </a:r>
            <a:endParaRPr lang="en-US" dirty="0">
              <a:solidFill>
                <a:srgbClr val="08090A"/>
              </a:solidFill>
              <a:latin typeface="-apple-system"/>
            </a:endParaRPr>
          </a:p>
          <a:p>
            <a:pPr algn="l"/>
            <a:r>
              <a:rPr lang="en-US" b="0" i="0" dirty="0">
                <a:solidFill>
                  <a:srgbClr val="08090A"/>
                </a:solidFill>
                <a:effectLst/>
                <a:latin typeface="-apple-system"/>
              </a:rPr>
              <a:t>Datasets provided is also imbalanced. As observed, SEVERITYCOD=1 was more than 2 times larger than SEVERITYCOD=2. </a:t>
            </a:r>
            <a:r>
              <a:rPr lang="en-US" b="0" i="0" dirty="0" err="1">
                <a:solidFill>
                  <a:srgbClr val="08090A"/>
                </a:solidFill>
                <a:effectLst/>
                <a:latin typeface="-apple-system"/>
              </a:rPr>
              <a:t>Downsampling</a:t>
            </a:r>
            <a:r>
              <a:rPr lang="en-US" b="0" i="0" dirty="0">
                <a:solidFill>
                  <a:srgbClr val="08090A"/>
                </a:solidFill>
                <a:effectLst/>
                <a:latin typeface="-apple-system"/>
              </a:rPr>
              <a:t> the majority class with </a:t>
            </a:r>
            <a:r>
              <a:rPr lang="en-US" b="0" i="0" dirty="0" err="1">
                <a:solidFill>
                  <a:srgbClr val="08090A"/>
                </a:solidFill>
                <a:effectLst/>
                <a:latin typeface="-apple-system"/>
              </a:rPr>
              <a:t>sklearn's</a:t>
            </a:r>
            <a:r>
              <a:rPr lang="en-US" b="0" i="0" dirty="0">
                <a:solidFill>
                  <a:srgbClr val="08090A"/>
                </a:solidFill>
                <a:effectLst/>
                <a:latin typeface="-apple-system"/>
              </a:rPr>
              <a:t> resample tool id used to the minority class exactly with 57052 values each.</a:t>
            </a:r>
          </a:p>
          <a:p>
            <a:pPr algn="l"/>
            <a:r>
              <a:rPr lang="en-US" b="0" i="0" dirty="0">
                <a:solidFill>
                  <a:srgbClr val="08090A"/>
                </a:solidFill>
                <a:effectLst/>
                <a:latin typeface="-apple-system"/>
              </a:rPr>
              <a:t>After the data is processed, </a:t>
            </a:r>
            <a:r>
              <a:rPr lang="en-US" dirty="0">
                <a:solidFill>
                  <a:srgbClr val="08090A"/>
                </a:solidFill>
                <a:latin typeface="-apple-system"/>
              </a:rPr>
              <a:t>they were analyze using </a:t>
            </a:r>
            <a:r>
              <a:rPr lang="en-US" b="0" i="0" dirty="0">
                <a:solidFill>
                  <a:srgbClr val="08090A"/>
                </a:solidFill>
                <a:effectLst/>
                <a:latin typeface="-apple-system"/>
              </a:rPr>
              <a:t>ML models; K-Nearest Neighbor and Logistic Regression. In this case, logistic regression is best used because of its binary nature.</a:t>
            </a:r>
          </a:p>
          <a:p>
            <a:pPr algn="l"/>
            <a:r>
              <a:rPr lang="en-US" b="0" i="0" dirty="0">
                <a:solidFill>
                  <a:srgbClr val="08090A"/>
                </a:solidFill>
                <a:effectLst/>
                <a:latin typeface="-apple-system"/>
              </a:rPr>
              <a:t>Evaluation metrics used to test the accuracy of our models were </a:t>
            </a:r>
            <a:r>
              <a:rPr lang="en-US" b="0" i="0" dirty="0" err="1">
                <a:solidFill>
                  <a:srgbClr val="08090A"/>
                </a:solidFill>
                <a:effectLst/>
                <a:latin typeface="-apple-system"/>
              </a:rPr>
              <a:t>jaccard</a:t>
            </a:r>
            <a:r>
              <a:rPr lang="en-US" b="0" i="0" dirty="0">
                <a:solidFill>
                  <a:srgbClr val="08090A"/>
                </a:solidFill>
                <a:effectLst/>
                <a:latin typeface="-apple-system"/>
              </a:rPr>
              <a:t> index, f-1 score and log loss for logistic regression. Choosing different k and C values helped to improve the accuracy of the model.</a:t>
            </a:r>
          </a:p>
          <a:p>
            <a:endParaRPr lang="en-US" dirty="0"/>
          </a:p>
        </p:txBody>
      </p:sp>
    </p:spTree>
    <p:extLst>
      <p:ext uri="{BB962C8B-B14F-4D97-AF65-F5344CB8AC3E}">
        <p14:creationId xmlns:p14="http://schemas.microsoft.com/office/powerpoint/2010/main" val="20575326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430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 Light</vt:lpstr>
      <vt:lpstr>Helvetica Neue</vt:lpstr>
      <vt:lpstr>inherit</vt:lpstr>
      <vt:lpstr>Trebuchet MS</vt:lpstr>
      <vt:lpstr>Wingdings 3</vt:lpstr>
      <vt:lpstr>Facet</vt:lpstr>
      <vt:lpstr>Severity of Accident in Seattle</vt:lpstr>
      <vt:lpstr>Introduction/Business Problem This project objective is to help drivers plan for their trip safely, indirectly will result in reduction on car accident frequency in a community. An algorithim will be developed to predict the severity of an accident given the weather, road and visibility conditions. </vt:lpstr>
      <vt:lpstr>PowerPoint Presentation</vt:lpstr>
      <vt:lpstr>PowerPoint Presentation</vt:lpstr>
      <vt:lpstr>PowerPoint Presentation</vt:lpstr>
      <vt:lpstr>Modelling &amp; Predictions</vt:lpstr>
      <vt:lpstr>Modelling &amp; Predictions (cont.)</vt:lpstr>
      <vt:lpstr>Result &amp; Evaluation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Imanie Yahya</dc:creator>
  <cp:lastModifiedBy>Imanie Yahya</cp:lastModifiedBy>
  <cp:revision>5</cp:revision>
  <dcterms:created xsi:type="dcterms:W3CDTF">2020-10-07T02:21:38Z</dcterms:created>
  <dcterms:modified xsi:type="dcterms:W3CDTF">2020-10-07T03:13:41Z</dcterms:modified>
</cp:coreProperties>
</file>