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0" r:id="rId2"/>
  </p:sldMasterIdLst>
  <p:sldIdLst>
    <p:sldId id="256" r:id="rId3"/>
    <p:sldId id="264" r:id="rId4"/>
    <p:sldId id="265" r:id="rId5"/>
    <p:sldId id="258" r:id="rId6"/>
    <p:sldId id="266" r:id="rId7"/>
    <p:sldId id="267" r:id="rId8"/>
    <p:sldId id="268" r:id="rId9"/>
    <p:sldId id="269" r:id="rId10"/>
    <p:sldId id="270" r:id="rId11"/>
    <p:sldId id="272" r:id="rId12"/>
    <p:sldId id="273" r:id="rId13"/>
    <p:sldId id="263" r:id="rId14"/>
    <p:sldId id="274" r:id="rId15"/>
    <p:sldId id="388" r:id="rId16"/>
  </p:sldIdLst>
  <p:sldSz cx="18288000" cy="10287000"/>
  <p:notesSz cx="6858000" cy="9144000"/>
  <p:embeddedFontLst>
    <p:embeddedFont>
      <p:font typeface="#9Slide03 BoosterNextFYBlack" panose="02000A03000000020004" pitchFamily="2"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C3C3"/>
    <a:srgbClr val="F59ABC"/>
    <a:srgbClr val="FFEFF5"/>
    <a:srgbClr val="FA91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68" autoAdjust="0"/>
    <p:restoredTop sz="94622" autoAdjust="0"/>
  </p:normalViewPr>
  <p:slideViewPr>
    <p:cSldViewPr>
      <p:cViewPr varScale="1">
        <p:scale>
          <a:sx n="79" d="100"/>
          <a:sy n="79" d="100"/>
        </p:scale>
        <p:origin x="32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04/22/2025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04/22/2025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21251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575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43930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04/22/2025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2534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04/22/2025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2158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04/22/2025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354057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04/22/2025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836636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5469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671478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547154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04/22/2025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33630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04/22/2025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04/22/2025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04/22/2025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04/22/2025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04/22/2025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04/22/2025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85046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335594" cy="10287000"/>
          </a:xfrm>
          <a:custGeom>
            <a:avLst/>
            <a:gdLst/>
            <a:ahLst/>
            <a:cxnLst/>
            <a:rect l="l" t="t" r="r" b="b"/>
            <a:pathLst>
              <a:path w="18310194" h="10287000">
                <a:moveTo>
                  <a:pt x="0" y="0"/>
                </a:moveTo>
                <a:lnTo>
                  <a:pt x="18310194" y="0"/>
                </a:lnTo>
                <a:lnTo>
                  <a:pt x="18310194"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2939571" y="-2928474"/>
            <a:ext cx="5856948" cy="5856948"/>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FFF"/>
            </a:solidFill>
          </p:spPr>
          <p:txBody>
            <a:bodyPr/>
            <a:lstStyle/>
            <a:p>
              <a:endParaRPr lang="en-US"/>
            </a:p>
          </p:txBody>
        </p:sp>
        <p:sp>
          <p:nvSpPr>
            <p:cNvPr id="5" name="TextBox 5"/>
            <p:cNvSpPr txBox="1"/>
            <p:nvPr/>
          </p:nvSpPr>
          <p:spPr>
            <a:xfrm>
              <a:off x="190500" y="133350"/>
              <a:ext cx="431800" cy="488950"/>
            </a:xfrm>
            <a:prstGeom prst="rect">
              <a:avLst/>
            </a:prstGeom>
          </p:spPr>
          <p:txBody>
            <a:bodyPr lIns="50800" tIns="50800" rIns="50800" bIns="50800" rtlCol="0" anchor="ctr"/>
            <a:lstStyle/>
            <a:p>
              <a:pPr algn="ctr">
                <a:lnSpc>
                  <a:spcPts val="3336"/>
                </a:lnSpc>
              </a:pPr>
              <a:endParaRPr/>
            </a:p>
          </p:txBody>
        </p:sp>
      </p:grpSp>
      <p:grpSp>
        <p:nvGrpSpPr>
          <p:cNvPr id="6" name="Group 6"/>
          <p:cNvGrpSpPr/>
          <p:nvPr/>
        </p:nvGrpSpPr>
        <p:grpSpPr>
          <a:xfrm>
            <a:off x="13554190" y="5505596"/>
            <a:ext cx="9562808" cy="9562808"/>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51A8DD">
                <a:alpha val="69804"/>
              </a:srgbClr>
            </a:solidFill>
          </p:spPr>
          <p:txBody>
            <a:bodyPr/>
            <a:lstStyle/>
            <a:p>
              <a:endParaRPr lang="en-US"/>
            </a:p>
          </p:txBody>
        </p:sp>
        <p:sp>
          <p:nvSpPr>
            <p:cNvPr id="8" name="TextBox 8"/>
            <p:cNvSpPr txBox="1"/>
            <p:nvPr/>
          </p:nvSpPr>
          <p:spPr>
            <a:xfrm>
              <a:off x="190500" y="133350"/>
              <a:ext cx="431800" cy="488950"/>
            </a:xfrm>
            <a:prstGeom prst="rect">
              <a:avLst/>
            </a:prstGeom>
          </p:spPr>
          <p:txBody>
            <a:bodyPr lIns="50800" tIns="50800" rIns="50800" bIns="50800" rtlCol="0" anchor="ctr"/>
            <a:lstStyle/>
            <a:p>
              <a:pPr algn="ctr">
                <a:lnSpc>
                  <a:spcPts val="3336"/>
                </a:lnSpc>
              </a:pPr>
              <a:endParaRPr/>
            </a:p>
          </p:txBody>
        </p:sp>
      </p:grpSp>
      <p:grpSp>
        <p:nvGrpSpPr>
          <p:cNvPr id="9" name="Group 9"/>
          <p:cNvGrpSpPr>
            <a:grpSpLocks noChangeAspect="1"/>
          </p:cNvGrpSpPr>
          <p:nvPr/>
        </p:nvGrpSpPr>
        <p:grpSpPr>
          <a:xfrm>
            <a:off x="6061038" y="2124515"/>
            <a:ext cx="6165924" cy="6037970"/>
            <a:chOff x="-72390" y="7620"/>
            <a:chExt cx="6487160" cy="6352540"/>
          </a:xfrm>
        </p:grpSpPr>
        <p:sp>
          <p:nvSpPr>
            <p:cNvPr id="10" name="Freeform 10"/>
            <p:cNvSpPr/>
            <p:nvPr/>
          </p:nvSpPr>
          <p:spPr>
            <a:xfrm>
              <a:off x="-72390" y="7620"/>
              <a:ext cx="6487160" cy="6352540"/>
            </a:xfrm>
            <a:custGeom>
              <a:avLst/>
              <a:gdLst/>
              <a:ahLst/>
              <a:cxnLst/>
              <a:rect l="l" t="t" r="r" b="b"/>
              <a:pathLst>
                <a:path w="6487160" h="6352540">
                  <a:moveTo>
                    <a:pt x="6322060" y="3176270"/>
                  </a:moveTo>
                  <a:cubicBezTo>
                    <a:pt x="6322060" y="2844800"/>
                    <a:pt x="6487160" y="2493010"/>
                    <a:pt x="6385560" y="2194560"/>
                  </a:cubicBezTo>
                  <a:cubicBezTo>
                    <a:pt x="6281420" y="1884680"/>
                    <a:pt x="5928360" y="1694180"/>
                    <a:pt x="5734050" y="1436370"/>
                  </a:cubicBezTo>
                  <a:cubicBezTo>
                    <a:pt x="5537200" y="1176020"/>
                    <a:pt x="5455920" y="796290"/>
                    <a:pt x="5185410" y="607060"/>
                  </a:cubicBezTo>
                  <a:cubicBezTo>
                    <a:pt x="4917440" y="420370"/>
                    <a:pt x="4517390" y="462280"/>
                    <a:pt x="4196080" y="360680"/>
                  </a:cubicBezTo>
                  <a:cubicBezTo>
                    <a:pt x="3884930" y="264160"/>
                    <a:pt x="3589020" y="0"/>
                    <a:pt x="3244850" y="0"/>
                  </a:cubicBezTo>
                  <a:cubicBezTo>
                    <a:pt x="2900680" y="0"/>
                    <a:pt x="2603500" y="262890"/>
                    <a:pt x="2293620" y="360680"/>
                  </a:cubicBezTo>
                  <a:cubicBezTo>
                    <a:pt x="1972310" y="461010"/>
                    <a:pt x="1570990" y="419100"/>
                    <a:pt x="1303020" y="607060"/>
                  </a:cubicBezTo>
                  <a:cubicBezTo>
                    <a:pt x="1032510" y="796290"/>
                    <a:pt x="951230" y="1176020"/>
                    <a:pt x="754380" y="1436370"/>
                  </a:cubicBezTo>
                  <a:cubicBezTo>
                    <a:pt x="558800" y="1694180"/>
                    <a:pt x="207010" y="1884680"/>
                    <a:pt x="101600" y="2194560"/>
                  </a:cubicBezTo>
                  <a:cubicBezTo>
                    <a:pt x="1270" y="2493010"/>
                    <a:pt x="165100" y="2844800"/>
                    <a:pt x="165100" y="3176270"/>
                  </a:cubicBezTo>
                  <a:cubicBezTo>
                    <a:pt x="165100" y="3507740"/>
                    <a:pt x="0" y="3859530"/>
                    <a:pt x="101600" y="4157980"/>
                  </a:cubicBezTo>
                  <a:cubicBezTo>
                    <a:pt x="205740" y="4467860"/>
                    <a:pt x="558800" y="4658360"/>
                    <a:pt x="753110" y="4916170"/>
                  </a:cubicBezTo>
                  <a:cubicBezTo>
                    <a:pt x="949960" y="5176520"/>
                    <a:pt x="1031240" y="5556250"/>
                    <a:pt x="1301750" y="5745480"/>
                  </a:cubicBezTo>
                  <a:cubicBezTo>
                    <a:pt x="1569720" y="5933440"/>
                    <a:pt x="1969770" y="5891530"/>
                    <a:pt x="2292350" y="5991860"/>
                  </a:cubicBezTo>
                  <a:cubicBezTo>
                    <a:pt x="2603500" y="6088380"/>
                    <a:pt x="2899410" y="6352540"/>
                    <a:pt x="3243580" y="6352540"/>
                  </a:cubicBezTo>
                  <a:cubicBezTo>
                    <a:pt x="3587750" y="6352540"/>
                    <a:pt x="3884930" y="6089650"/>
                    <a:pt x="4194810" y="5991860"/>
                  </a:cubicBezTo>
                  <a:cubicBezTo>
                    <a:pt x="4516120" y="5891530"/>
                    <a:pt x="4917440" y="5933440"/>
                    <a:pt x="5185410" y="5745480"/>
                  </a:cubicBezTo>
                  <a:cubicBezTo>
                    <a:pt x="5455920" y="5556250"/>
                    <a:pt x="5537200" y="5176520"/>
                    <a:pt x="5734050" y="4916170"/>
                  </a:cubicBezTo>
                  <a:cubicBezTo>
                    <a:pt x="5929630" y="4658360"/>
                    <a:pt x="6281420" y="4467860"/>
                    <a:pt x="6385560" y="4157980"/>
                  </a:cubicBezTo>
                  <a:cubicBezTo>
                    <a:pt x="6487160" y="3858260"/>
                    <a:pt x="6322060" y="3506470"/>
                    <a:pt x="6322060" y="3176270"/>
                  </a:cubicBezTo>
                  <a:close/>
                </a:path>
              </a:pathLst>
            </a:custGeom>
            <a:solidFill>
              <a:srgbClr val="51A8DD">
                <a:alpha val="29804"/>
              </a:srgbClr>
            </a:solidFill>
          </p:spPr>
          <p:txBody>
            <a:bodyPr/>
            <a:lstStyle/>
            <a:p>
              <a:endParaRPr lang="en-US"/>
            </a:p>
          </p:txBody>
        </p:sp>
      </p:grpSp>
      <p:grpSp>
        <p:nvGrpSpPr>
          <p:cNvPr id="11" name="Group 11"/>
          <p:cNvGrpSpPr/>
          <p:nvPr/>
        </p:nvGrpSpPr>
        <p:grpSpPr>
          <a:xfrm>
            <a:off x="530808" y="571500"/>
            <a:ext cx="3642468" cy="14853753"/>
            <a:chOff x="0" y="0"/>
            <a:chExt cx="4856624" cy="19805003"/>
          </a:xfrm>
        </p:grpSpPr>
      </p:grpSp>
      <p:grpSp>
        <p:nvGrpSpPr>
          <p:cNvPr id="12" name="Group 12"/>
          <p:cNvGrpSpPr/>
          <p:nvPr/>
        </p:nvGrpSpPr>
        <p:grpSpPr>
          <a:xfrm>
            <a:off x="14114724" y="-1268930"/>
            <a:ext cx="3642468" cy="10655070"/>
            <a:chOff x="0" y="0"/>
            <a:chExt cx="4856624" cy="14206760"/>
          </a:xfrm>
        </p:grpSpPr>
      </p:grpSp>
      <p:sp>
        <p:nvSpPr>
          <p:cNvPr id="15" name="TextBox 15"/>
          <p:cNvSpPr txBox="1"/>
          <p:nvPr/>
        </p:nvSpPr>
        <p:spPr>
          <a:xfrm>
            <a:off x="1143000" y="2928474"/>
            <a:ext cx="16002000" cy="3595343"/>
          </a:xfrm>
          <a:prstGeom prst="rect">
            <a:avLst/>
          </a:prstGeom>
        </p:spPr>
        <p:txBody>
          <a:bodyPr wrap="square" lIns="0" tIns="0" rIns="0" bIns="0" rtlCol="0" anchor="t">
            <a:spAutoFit/>
          </a:bodyPr>
          <a:lstStyle/>
          <a:p>
            <a:pPr algn="ctr">
              <a:lnSpc>
                <a:spcPts val="14560"/>
              </a:lnSpc>
            </a:pPr>
            <a:r>
              <a:rPr lang="en-US" sz="10400">
                <a:solidFill>
                  <a:srgbClr val="003C6B"/>
                </a:solidFill>
                <a:latin typeface="#9Slide03 BoosterNextFYBlack" panose="02000A03000000020004" pitchFamily="2" charset="0"/>
                <a:ea typeface="Muli"/>
                <a:cs typeface="Muli"/>
                <a:sym typeface="Muli"/>
              </a:rPr>
              <a:t>ỨNG DỤNG QUẢN LÝ TÀI CHÍNH THU CHI CÁ NHÂN</a:t>
            </a:r>
          </a:p>
        </p:txBody>
      </p:sp>
      <p:sp>
        <p:nvSpPr>
          <p:cNvPr id="17" name="TextBox 10">
            <a:extLst>
              <a:ext uri="{FF2B5EF4-FFF2-40B4-BE49-F238E27FC236}">
                <a16:creationId xmlns:a16="http://schemas.microsoft.com/office/drawing/2014/main" id="{3060E436-EB54-0D6D-752B-D1E1A33B5973}"/>
              </a:ext>
            </a:extLst>
          </p:cNvPr>
          <p:cNvSpPr txBox="1"/>
          <p:nvPr/>
        </p:nvSpPr>
        <p:spPr>
          <a:xfrm>
            <a:off x="9901807" y="6523817"/>
            <a:ext cx="7304765" cy="2034147"/>
          </a:xfrm>
          <a:prstGeom prst="rect">
            <a:avLst/>
          </a:prstGeom>
        </p:spPr>
        <p:txBody>
          <a:bodyPr lIns="0" tIns="0" rIns="0" bIns="0" rtlCol="0" anchor="t">
            <a:spAutoFit/>
          </a:bodyPr>
          <a:lstStyle/>
          <a:p>
            <a:pPr marL="0" lvl="0" indent="0">
              <a:lnSpc>
                <a:spcPts val="8222"/>
              </a:lnSpc>
            </a:pPr>
            <a:r>
              <a:rPr lang="en-US" sz="6324">
                <a:solidFill>
                  <a:srgbClr val="FFFFFF"/>
                </a:solidFill>
                <a:latin typeface="Arial" panose="020B0604020202020204" pitchFamily="34" charset="0"/>
                <a:ea typeface="Muli"/>
                <a:cs typeface="Arial" panose="020B0604020202020204" pitchFamily="34" charset="0"/>
                <a:sym typeface="Muli"/>
              </a:rPr>
              <a:t>Nhóm 2:</a:t>
            </a:r>
            <a:br>
              <a:rPr lang="en-US" sz="6324">
                <a:solidFill>
                  <a:srgbClr val="FFFFFF"/>
                </a:solidFill>
                <a:latin typeface="Arial" panose="020B0604020202020204" pitchFamily="34" charset="0"/>
                <a:ea typeface="Muli"/>
                <a:cs typeface="Arial" panose="020B0604020202020204" pitchFamily="34" charset="0"/>
                <a:sym typeface="Muli"/>
              </a:rPr>
            </a:br>
            <a:r>
              <a:rPr lang="en-US" sz="6324">
                <a:solidFill>
                  <a:srgbClr val="FFFFFF"/>
                </a:solidFill>
                <a:latin typeface="Arial" panose="020B0604020202020204" pitchFamily="34" charset="0"/>
                <a:ea typeface="Muli"/>
                <a:cs typeface="Arial" panose="020B0604020202020204" pitchFamily="34" charset="0"/>
                <a:sym typeface="Muli"/>
              </a:rPr>
              <a:t>Nguyễn Công Hoàn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B07EC-20CC-1F66-98DB-1B91D9DCB59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C5A1623-FAE8-85D7-B166-BF9B31C4818C}"/>
              </a:ext>
            </a:extLst>
          </p:cNvPr>
          <p:cNvSpPr/>
          <p:nvPr/>
        </p:nvSpPr>
        <p:spPr>
          <a:xfrm>
            <a:off x="0" y="-83362"/>
            <a:ext cx="18288000" cy="10370362"/>
          </a:xfrm>
          <a:custGeom>
            <a:avLst/>
            <a:gdLst/>
            <a:ahLst/>
            <a:cxnLst/>
            <a:rect l="l" t="t" r="r" b="b"/>
            <a:pathLst>
              <a:path w="18310194" h="10287000">
                <a:moveTo>
                  <a:pt x="0" y="0"/>
                </a:moveTo>
                <a:lnTo>
                  <a:pt x="18310194" y="0"/>
                </a:lnTo>
                <a:lnTo>
                  <a:pt x="18310194"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a:extLst>
              <a:ext uri="{FF2B5EF4-FFF2-40B4-BE49-F238E27FC236}">
                <a16:creationId xmlns:a16="http://schemas.microsoft.com/office/drawing/2014/main" id="{1F9901A2-4ADF-F603-A291-E65FD8D229C0}"/>
              </a:ext>
            </a:extLst>
          </p:cNvPr>
          <p:cNvGrpSpPr>
            <a:grpSpLocks noChangeAspect="1"/>
          </p:cNvGrpSpPr>
          <p:nvPr/>
        </p:nvGrpSpPr>
        <p:grpSpPr>
          <a:xfrm>
            <a:off x="-2464773" y="6706592"/>
            <a:ext cx="6687704" cy="6548922"/>
            <a:chOff x="-72390" y="7620"/>
            <a:chExt cx="6487160" cy="6352540"/>
          </a:xfrm>
        </p:grpSpPr>
        <p:sp>
          <p:nvSpPr>
            <p:cNvPr id="4" name="Freeform 4">
              <a:extLst>
                <a:ext uri="{FF2B5EF4-FFF2-40B4-BE49-F238E27FC236}">
                  <a16:creationId xmlns:a16="http://schemas.microsoft.com/office/drawing/2014/main" id="{0CEBFF1E-F9CD-92F3-503A-64B5F947A59F}"/>
                </a:ext>
              </a:extLst>
            </p:cNvPr>
            <p:cNvSpPr/>
            <p:nvPr/>
          </p:nvSpPr>
          <p:spPr>
            <a:xfrm>
              <a:off x="-72390" y="7620"/>
              <a:ext cx="6487160" cy="6352540"/>
            </a:xfrm>
            <a:custGeom>
              <a:avLst/>
              <a:gdLst/>
              <a:ahLst/>
              <a:cxnLst/>
              <a:rect l="l" t="t" r="r" b="b"/>
              <a:pathLst>
                <a:path w="6487160" h="6352540">
                  <a:moveTo>
                    <a:pt x="6322060" y="3176270"/>
                  </a:moveTo>
                  <a:cubicBezTo>
                    <a:pt x="6322060" y="2844800"/>
                    <a:pt x="6487160" y="2493010"/>
                    <a:pt x="6385560" y="2194560"/>
                  </a:cubicBezTo>
                  <a:cubicBezTo>
                    <a:pt x="6281420" y="1884680"/>
                    <a:pt x="5928360" y="1694180"/>
                    <a:pt x="5734050" y="1436370"/>
                  </a:cubicBezTo>
                  <a:cubicBezTo>
                    <a:pt x="5537200" y="1176020"/>
                    <a:pt x="5455920" y="796290"/>
                    <a:pt x="5185410" y="607060"/>
                  </a:cubicBezTo>
                  <a:cubicBezTo>
                    <a:pt x="4917440" y="420370"/>
                    <a:pt x="4517390" y="462280"/>
                    <a:pt x="4196080" y="360680"/>
                  </a:cubicBezTo>
                  <a:cubicBezTo>
                    <a:pt x="3884930" y="264160"/>
                    <a:pt x="3589020" y="0"/>
                    <a:pt x="3244850" y="0"/>
                  </a:cubicBezTo>
                  <a:cubicBezTo>
                    <a:pt x="2900680" y="0"/>
                    <a:pt x="2603500" y="262890"/>
                    <a:pt x="2293620" y="360680"/>
                  </a:cubicBezTo>
                  <a:cubicBezTo>
                    <a:pt x="1972310" y="461010"/>
                    <a:pt x="1570990" y="419100"/>
                    <a:pt x="1303020" y="607060"/>
                  </a:cubicBezTo>
                  <a:cubicBezTo>
                    <a:pt x="1032510" y="796290"/>
                    <a:pt x="951230" y="1176020"/>
                    <a:pt x="754380" y="1436370"/>
                  </a:cubicBezTo>
                  <a:cubicBezTo>
                    <a:pt x="558800" y="1694180"/>
                    <a:pt x="207010" y="1884680"/>
                    <a:pt x="101600" y="2194560"/>
                  </a:cubicBezTo>
                  <a:cubicBezTo>
                    <a:pt x="1270" y="2493010"/>
                    <a:pt x="165100" y="2844800"/>
                    <a:pt x="165100" y="3176270"/>
                  </a:cubicBezTo>
                  <a:cubicBezTo>
                    <a:pt x="165100" y="3507740"/>
                    <a:pt x="0" y="3859530"/>
                    <a:pt x="101600" y="4157980"/>
                  </a:cubicBezTo>
                  <a:cubicBezTo>
                    <a:pt x="205740" y="4467860"/>
                    <a:pt x="558800" y="4658360"/>
                    <a:pt x="753110" y="4916170"/>
                  </a:cubicBezTo>
                  <a:cubicBezTo>
                    <a:pt x="949960" y="5176520"/>
                    <a:pt x="1031240" y="5556250"/>
                    <a:pt x="1301750" y="5745480"/>
                  </a:cubicBezTo>
                  <a:cubicBezTo>
                    <a:pt x="1569720" y="5933440"/>
                    <a:pt x="1969770" y="5891530"/>
                    <a:pt x="2292350" y="5991860"/>
                  </a:cubicBezTo>
                  <a:cubicBezTo>
                    <a:pt x="2603500" y="6088380"/>
                    <a:pt x="2899410" y="6352540"/>
                    <a:pt x="3243580" y="6352540"/>
                  </a:cubicBezTo>
                  <a:cubicBezTo>
                    <a:pt x="3587750" y="6352540"/>
                    <a:pt x="3884930" y="6089650"/>
                    <a:pt x="4194810" y="5991860"/>
                  </a:cubicBezTo>
                  <a:cubicBezTo>
                    <a:pt x="4516120" y="5891530"/>
                    <a:pt x="4917440" y="5933440"/>
                    <a:pt x="5185410" y="5745480"/>
                  </a:cubicBezTo>
                  <a:cubicBezTo>
                    <a:pt x="5455920" y="5556250"/>
                    <a:pt x="5537200" y="5176520"/>
                    <a:pt x="5734050" y="4916170"/>
                  </a:cubicBezTo>
                  <a:cubicBezTo>
                    <a:pt x="5929630" y="4658360"/>
                    <a:pt x="6281420" y="4467860"/>
                    <a:pt x="6385560" y="4157980"/>
                  </a:cubicBezTo>
                  <a:cubicBezTo>
                    <a:pt x="6487160" y="3858260"/>
                    <a:pt x="6322060" y="3506470"/>
                    <a:pt x="6322060" y="3176270"/>
                  </a:cubicBezTo>
                  <a:close/>
                </a:path>
              </a:pathLst>
            </a:custGeom>
            <a:solidFill>
              <a:srgbClr val="F875A6">
                <a:alpha val="69804"/>
              </a:srgbClr>
            </a:solidFill>
          </p:spPr>
          <p:txBody>
            <a:bodyPr/>
            <a:lstStyle/>
            <a:p>
              <a:endParaRPr lang="en-US"/>
            </a:p>
          </p:txBody>
        </p:sp>
      </p:grpSp>
      <p:sp>
        <p:nvSpPr>
          <p:cNvPr id="20" name="TextBox 19">
            <a:extLst>
              <a:ext uri="{FF2B5EF4-FFF2-40B4-BE49-F238E27FC236}">
                <a16:creationId xmlns:a16="http://schemas.microsoft.com/office/drawing/2014/main" id="{A3D5E58C-3BDA-8CC0-5322-3A2AA457BF0C}"/>
              </a:ext>
            </a:extLst>
          </p:cNvPr>
          <p:cNvSpPr txBox="1"/>
          <p:nvPr/>
        </p:nvSpPr>
        <p:spPr>
          <a:xfrm>
            <a:off x="2508856" y="886616"/>
            <a:ext cx="13292481" cy="791563"/>
          </a:xfrm>
          <a:prstGeom prst="rect">
            <a:avLst/>
          </a:prstGeom>
        </p:spPr>
        <p:txBody>
          <a:bodyPr lIns="0" tIns="0" rIns="0" bIns="0" rtlCol="0" anchor="t">
            <a:spAutoFit/>
          </a:bodyPr>
          <a:lstStyle/>
          <a:p>
            <a:pPr algn="ctr">
              <a:lnSpc>
                <a:spcPts val="6719"/>
              </a:lnSpc>
            </a:pPr>
            <a:r>
              <a:rPr lang="en-US" sz="4800">
                <a:solidFill>
                  <a:srgbClr val="003C6B"/>
                </a:solidFill>
                <a:latin typeface="#9Slide03 BoosterNextFYBlack" panose="02000A03000000020004" pitchFamily="2" charset="0"/>
                <a:ea typeface="Muli"/>
                <a:cs typeface="Muli"/>
                <a:sym typeface="Muli"/>
              </a:rPr>
              <a:t>Giao diện dự án</a:t>
            </a:r>
          </a:p>
        </p:txBody>
      </p:sp>
      <p:sp>
        <p:nvSpPr>
          <p:cNvPr id="21" name="TextBox 20">
            <a:extLst>
              <a:ext uri="{FF2B5EF4-FFF2-40B4-BE49-F238E27FC236}">
                <a16:creationId xmlns:a16="http://schemas.microsoft.com/office/drawing/2014/main" id="{AE72A86D-CBCF-B84F-B56B-D1BA461B399E}"/>
              </a:ext>
            </a:extLst>
          </p:cNvPr>
          <p:cNvSpPr txBox="1"/>
          <p:nvPr/>
        </p:nvSpPr>
        <p:spPr>
          <a:xfrm>
            <a:off x="-1" y="-93630"/>
            <a:ext cx="18288000" cy="584775"/>
          </a:xfrm>
          <a:prstGeom prst="rect">
            <a:avLst/>
          </a:prstGeom>
          <a:solidFill>
            <a:srgbClr val="F59ABC"/>
          </a:solidFill>
        </p:spPr>
        <p:txBody>
          <a:bodyPr wrap="square" rtlCol="0">
            <a:spAutoFit/>
          </a:bodyPr>
          <a:lstStyle/>
          <a:p>
            <a:pPr algn="ctr"/>
            <a:r>
              <a:rPr lang="en-US" sz="3200">
                <a:solidFill>
                  <a:schemeClr val="tx2"/>
                </a:solidFill>
                <a:latin typeface="#9Slide03 BoosterNextFYBlack" panose="02000A03000000020004" pitchFamily="2" charset="0"/>
              </a:rPr>
              <a:t>Xây dựng chương trình</a:t>
            </a:r>
          </a:p>
        </p:txBody>
      </p:sp>
      <p:grpSp>
        <p:nvGrpSpPr>
          <p:cNvPr id="5" name="Group 5">
            <a:extLst>
              <a:ext uri="{FF2B5EF4-FFF2-40B4-BE49-F238E27FC236}">
                <a16:creationId xmlns:a16="http://schemas.microsoft.com/office/drawing/2014/main" id="{A78CDFCA-1CEA-7A4A-FA95-5343BA241404}"/>
              </a:ext>
            </a:extLst>
          </p:cNvPr>
          <p:cNvGrpSpPr/>
          <p:nvPr/>
        </p:nvGrpSpPr>
        <p:grpSpPr>
          <a:xfrm>
            <a:off x="15314958" y="-1257300"/>
            <a:ext cx="5861019" cy="5861019"/>
            <a:chOff x="0" y="0"/>
            <a:chExt cx="812800" cy="812800"/>
          </a:xfrm>
        </p:grpSpPr>
        <p:sp>
          <p:nvSpPr>
            <p:cNvPr id="7" name="TextBox 7">
              <a:extLst>
                <a:ext uri="{FF2B5EF4-FFF2-40B4-BE49-F238E27FC236}">
                  <a16:creationId xmlns:a16="http://schemas.microsoft.com/office/drawing/2014/main" id="{0CF0C66E-330A-0518-48F8-64AB0865B173}"/>
                </a:ext>
              </a:extLst>
            </p:cNvPr>
            <p:cNvSpPr txBox="1"/>
            <p:nvPr/>
          </p:nvSpPr>
          <p:spPr>
            <a:xfrm>
              <a:off x="190500" y="133350"/>
              <a:ext cx="431800" cy="488950"/>
            </a:xfrm>
            <a:prstGeom prst="rect">
              <a:avLst/>
            </a:prstGeom>
          </p:spPr>
          <p:txBody>
            <a:bodyPr lIns="50800" tIns="50800" rIns="50800" bIns="50800" rtlCol="0" anchor="ctr"/>
            <a:lstStyle/>
            <a:p>
              <a:pPr marL="0" lvl="0" indent="0" algn="ctr">
                <a:lnSpc>
                  <a:spcPts val="3336"/>
                </a:lnSpc>
                <a:spcBef>
                  <a:spcPct val="0"/>
                </a:spcBef>
              </a:pPr>
              <a:endParaRPr/>
            </a:p>
          </p:txBody>
        </p:sp>
        <p:sp>
          <p:nvSpPr>
            <p:cNvPr id="6" name="Freeform 6">
              <a:extLst>
                <a:ext uri="{FF2B5EF4-FFF2-40B4-BE49-F238E27FC236}">
                  <a16:creationId xmlns:a16="http://schemas.microsoft.com/office/drawing/2014/main" id="{3ADEEA83-3B2D-A4D0-A215-D77D431B5BFD}"/>
                </a:ext>
              </a:extLst>
            </p:cNvPr>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75A6">
                <a:alpha val="49804"/>
              </a:srgbClr>
            </a:solidFill>
            <a:ln cap="sq">
              <a:noFill/>
              <a:prstDash val="solid"/>
              <a:miter/>
            </a:ln>
          </p:spPr>
          <p:txBody>
            <a:bodyPr/>
            <a:lstStyle/>
            <a:p>
              <a:endParaRPr lang="en-US"/>
            </a:p>
          </p:txBody>
        </p:sp>
      </p:grpSp>
      <p:grpSp>
        <p:nvGrpSpPr>
          <p:cNvPr id="16" name="Group 15">
            <a:extLst>
              <a:ext uri="{FF2B5EF4-FFF2-40B4-BE49-F238E27FC236}">
                <a16:creationId xmlns:a16="http://schemas.microsoft.com/office/drawing/2014/main" id="{4A244280-D899-F712-2A3A-7640ED03F518}"/>
              </a:ext>
            </a:extLst>
          </p:cNvPr>
          <p:cNvGrpSpPr/>
          <p:nvPr/>
        </p:nvGrpSpPr>
        <p:grpSpPr>
          <a:xfrm>
            <a:off x="1071908" y="1790700"/>
            <a:ext cx="4583915" cy="7825336"/>
            <a:chOff x="1071908" y="1790700"/>
            <a:chExt cx="4583915" cy="7825336"/>
          </a:xfrm>
        </p:grpSpPr>
        <p:sp>
          <p:nvSpPr>
            <p:cNvPr id="12" name="TextBox 11">
              <a:extLst>
                <a:ext uri="{FF2B5EF4-FFF2-40B4-BE49-F238E27FC236}">
                  <a16:creationId xmlns:a16="http://schemas.microsoft.com/office/drawing/2014/main" id="{BD652B8B-851B-2BBB-3061-718AD8494797}"/>
                </a:ext>
              </a:extLst>
            </p:cNvPr>
            <p:cNvSpPr txBox="1"/>
            <p:nvPr/>
          </p:nvSpPr>
          <p:spPr>
            <a:xfrm>
              <a:off x="2096395" y="9246704"/>
              <a:ext cx="2534787" cy="369332"/>
            </a:xfrm>
            <a:prstGeom prst="rect">
              <a:avLst/>
            </a:prstGeom>
            <a:noFill/>
          </p:spPr>
          <p:txBody>
            <a:bodyPr wrap="square" rtlCol="0">
              <a:spAutoFit/>
            </a:bodyPr>
            <a:lstStyle/>
            <a:p>
              <a:pPr algn="ctr"/>
              <a:r>
                <a:rPr lang="en-US" u="sng">
                  <a:solidFill>
                    <a:schemeClr val="bg1"/>
                  </a:solidFill>
                </a:rPr>
                <a:t>Màn hình Ngân sách</a:t>
              </a:r>
            </a:p>
          </p:txBody>
        </p:sp>
        <p:pic>
          <p:nvPicPr>
            <p:cNvPr id="9" name="Picture 8" descr="A screenshot of a calendar&#10;&#10;AI-generated content may be incorrect.">
              <a:extLst>
                <a:ext uri="{FF2B5EF4-FFF2-40B4-BE49-F238E27FC236}">
                  <a16:creationId xmlns:a16="http://schemas.microsoft.com/office/drawing/2014/main" id="{54D1097B-AC1D-FC4E-8B9F-D0C7D415BF0B}"/>
                </a:ext>
              </a:extLst>
            </p:cNvPr>
            <p:cNvPicPr>
              <a:picLocks noChangeAspect="1"/>
            </p:cNvPicPr>
            <p:nvPr/>
          </p:nvPicPr>
          <p:blipFill>
            <a:blip r:embed="rId4"/>
            <a:stretch>
              <a:fillRect/>
            </a:stretch>
          </p:blipFill>
          <p:spPr>
            <a:xfrm>
              <a:off x="1071908" y="1790700"/>
              <a:ext cx="4583915" cy="7226338"/>
            </a:xfrm>
            <a:prstGeom prst="rect">
              <a:avLst/>
            </a:prstGeom>
          </p:spPr>
        </p:pic>
      </p:grpSp>
      <p:grpSp>
        <p:nvGrpSpPr>
          <p:cNvPr id="17" name="Group 16">
            <a:extLst>
              <a:ext uri="{FF2B5EF4-FFF2-40B4-BE49-F238E27FC236}">
                <a16:creationId xmlns:a16="http://schemas.microsoft.com/office/drawing/2014/main" id="{D9EAD6D8-72DE-03B2-5466-EF788B833857}"/>
              </a:ext>
            </a:extLst>
          </p:cNvPr>
          <p:cNvGrpSpPr/>
          <p:nvPr/>
        </p:nvGrpSpPr>
        <p:grpSpPr>
          <a:xfrm>
            <a:off x="6712250" y="1824424"/>
            <a:ext cx="4583845" cy="7791612"/>
            <a:chOff x="6712250" y="1824424"/>
            <a:chExt cx="4583845" cy="7791612"/>
          </a:xfrm>
        </p:grpSpPr>
        <p:sp>
          <p:nvSpPr>
            <p:cNvPr id="13" name="TextBox 12">
              <a:extLst>
                <a:ext uri="{FF2B5EF4-FFF2-40B4-BE49-F238E27FC236}">
                  <a16:creationId xmlns:a16="http://schemas.microsoft.com/office/drawing/2014/main" id="{BE4ACF59-6536-3425-C79B-23DBE85882CC}"/>
                </a:ext>
              </a:extLst>
            </p:cNvPr>
            <p:cNvSpPr txBox="1"/>
            <p:nvPr/>
          </p:nvSpPr>
          <p:spPr>
            <a:xfrm>
              <a:off x="7736777" y="9246704"/>
              <a:ext cx="2534787" cy="369332"/>
            </a:xfrm>
            <a:prstGeom prst="rect">
              <a:avLst/>
            </a:prstGeom>
            <a:noFill/>
          </p:spPr>
          <p:txBody>
            <a:bodyPr wrap="square" rtlCol="0">
              <a:spAutoFit/>
            </a:bodyPr>
            <a:lstStyle/>
            <a:p>
              <a:pPr algn="ctr"/>
              <a:r>
                <a:rPr lang="en-US" u="sng">
                  <a:solidFill>
                    <a:schemeClr val="bg1"/>
                  </a:solidFill>
                </a:rPr>
                <a:t>Màn hình Danh mục</a:t>
              </a:r>
            </a:p>
          </p:txBody>
        </p:sp>
        <p:pic>
          <p:nvPicPr>
            <p:cNvPr id="18" name="Picture 17" descr="A screenshot of a phone&#10;&#10;AI-generated content may be incorrect.">
              <a:extLst>
                <a:ext uri="{FF2B5EF4-FFF2-40B4-BE49-F238E27FC236}">
                  <a16:creationId xmlns:a16="http://schemas.microsoft.com/office/drawing/2014/main" id="{088639F5-45B9-4BAA-16A0-35C344F45EE3}"/>
                </a:ext>
              </a:extLst>
            </p:cNvPr>
            <p:cNvPicPr>
              <a:picLocks noChangeAspect="1"/>
            </p:cNvPicPr>
            <p:nvPr/>
          </p:nvPicPr>
          <p:blipFill>
            <a:blip r:embed="rId5"/>
            <a:stretch>
              <a:fillRect/>
            </a:stretch>
          </p:blipFill>
          <p:spPr>
            <a:xfrm>
              <a:off x="6712250" y="1824424"/>
              <a:ext cx="4583845" cy="7226338"/>
            </a:xfrm>
            <a:prstGeom prst="rect">
              <a:avLst/>
            </a:prstGeom>
          </p:spPr>
        </p:pic>
      </p:grpSp>
      <p:grpSp>
        <p:nvGrpSpPr>
          <p:cNvPr id="22" name="Group 21">
            <a:extLst>
              <a:ext uri="{FF2B5EF4-FFF2-40B4-BE49-F238E27FC236}">
                <a16:creationId xmlns:a16="http://schemas.microsoft.com/office/drawing/2014/main" id="{01453304-99EC-990F-B362-952F2CC5C9A7}"/>
              </a:ext>
            </a:extLst>
          </p:cNvPr>
          <p:cNvGrpSpPr/>
          <p:nvPr/>
        </p:nvGrpSpPr>
        <p:grpSpPr>
          <a:xfrm>
            <a:off x="12378204" y="1792357"/>
            <a:ext cx="4583915" cy="7792693"/>
            <a:chOff x="12378204" y="1792357"/>
            <a:chExt cx="4583915" cy="7792693"/>
          </a:xfrm>
        </p:grpSpPr>
        <p:sp>
          <p:nvSpPr>
            <p:cNvPr id="14" name="TextBox 13">
              <a:extLst>
                <a:ext uri="{FF2B5EF4-FFF2-40B4-BE49-F238E27FC236}">
                  <a16:creationId xmlns:a16="http://schemas.microsoft.com/office/drawing/2014/main" id="{386C4716-67A3-D03A-3D73-4445D2AB391C}"/>
                </a:ext>
              </a:extLst>
            </p:cNvPr>
            <p:cNvSpPr txBox="1"/>
            <p:nvPr/>
          </p:nvSpPr>
          <p:spPr>
            <a:xfrm>
              <a:off x="13377160" y="9215718"/>
              <a:ext cx="2534787" cy="369332"/>
            </a:xfrm>
            <a:prstGeom prst="rect">
              <a:avLst/>
            </a:prstGeom>
            <a:noFill/>
          </p:spPr>
          <p:txBody>
            <a:bodyPr wrap="square" rtlCol="0">
              <a:spAutoFit/>
            </a:bodyPr>
            <a:lstStyle/>
            <a:p>
              <a:pPr algn="ctr"/>
              <a:r>
                <a:rPr lang="en-US">
                  <a:solidFill>
                    <a:schemeClr val="bg1"/>
                  </a:solidFill>
                </a:rPr>
                <a:t>Màn hình Tài khoản</a:t>
              </a:r>
            </a:p>
          </p:txBody>
        </p:sp>
        <p:pic>
          <p:nvPicPr>
            <p:cNvPr id="15" name="Picture 14" descr="A black rectangular object with a white background&#10;&#10;AI-generated content may be incorrect.">
              <a:extLst>
                <a:ext uri="{FF2B5EF4-FFF2-40B4-BE49-F238E27FC236}">
                  <a16:creationId xmlns:a16="http://schemas.microsoft.com/office/drawing/2014/main" id="{A4F25877-E9CA-70B5-FF86-4A96BB9D72BF}"/>
                </a:ext>
              </a:extLst>
            </p:cNvPr>
            <p:cNvPicPr>
              <a:picLocks noChangeAspect="1"/>
            </p:cNvPicPr>
            <p:nvPr/>
          </p:nvPicPr>
          <p:blipFill>
            <a:blip r:embed="rId6"/>
            <a:stretch>
              <a:fillRect/>
            </a:stretch>
          </p:blipFill>
          <p:spPr>
            <a:xfrm>
              <a:off x="12378204" y="1792357"/>
              <a:ext cx="4583915" cy="7225746"/>
            </a:xfrm>
            <a:prstGeom prst="rect">
              <a:avLst/>
            </a:prstGeom>
          </p:spPr>
        </p:pic>
      </p:grpSp>
    </p:spTree>
    <p:extLst>
      <p:ext uri="{BB962C8B-B14F-4D97-AF65-F5344CB8AC3E}">
        <p14:creationId xmlns:p14="http://schemas.microsoft.com/office/powerpoint/2010/main" val="2073766039"/>
      </p:ext>
    </p:extLst>
  </p:cSld>
  <p:clrMapOvr>
    <a:masterClrMapping/>
  </p:clrMapOvr>
  <p:transition spd="slow">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arn(inVertical)">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0F1A2-2FC3-0C22-32D8-17995A69EFC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ABE9E26B-C071-F793-3BC7-96979EBECC93}"/>
              </a:ext>
            </a:extLst>
          </p:cNvPr>
          <p:cNvSpPr/>
          <p:nvPr/>
        </p:nvSpPr>
        <p:spPr>
          <a:xfrm>
            <a:off x="0" y="-83362"/>
            <a:ext cx="18287999" cy="10370362"/>
          </a:xfrm>
          <a:custGeom>
            <a:avLst/>
            <a:gdLst/>
            <a:ahLst/>
            <a:cxnLst/>
            <a:rect l="l" t="t" r="r" b="b"/>
            <a:pathLst>
              <a:path w="18310194" h="10287000">
                <a:moveTo>
                  <a:pt x="0" y="0"/>
                </a:moveTo>
                <a:lnTo>
                  <a:pt x="18310194" y="0"/>
                </a:lnTo>
                <a:lnTo>
                  <a:pt x="18310194"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a:extLst>
              <a:ext uri="{FF2B5EF4-FFF2-40B4-BE49-F238E27FC236}">
                <a16:creationId xmlns:a16="http://schemas.microsoft.com/office/drawing/2014/main" id="{800D178A-73AB-DD15-02D9-2C08D58D7810}"/>
              </a:ext>
            </a:extLst>
          </p:cNvPr>
          <p:cNvGrpSpPr>
            <a:grpSpLocks noChangeAspect="1"/>
          </p:cNvGrpSpPr>
          <p:nvPr/>
        </p:nvGrpSpPr>
        <p:grpSpPr>
          <a:xfrm>
            <a:off x="-2464773" y="6706592"/>
            <a:ext cx="6687704" cy="6548922"/>
            <a:chOff x="-72390" y="7620"/>
            <a:chExt cx="6487160" cy="6352540"/>
          </a:xfrm>
        </p:grpSpPr>
        <p:sp>
          <p:nvSpPr>
            <p:cNvPr id="4" name="Freeform 4">
              <a:extLst>
                <a:ext uri="{FF2B5EF4-FFF2-40B4-BE49-F238E27FC236}">
                  <a16:creationId xmlns:a16="http://schemas.microsoft.com/office/drawing/2014/main" id="{92976EBD-9B99-5FA2-FCD9-0A9BF06FC7D1}"/>
                </a:ext>
              </a:extLst>
            </p:cNvPr>
            <p:cNvSpPr/>
            <p:nvPr/>
          </p:nvSpPr>
          <p:spPr>
            <a:xfrm>
              <a:off x="-72390" y="7620"/>
              <a:ext cx="6487160" cy="6352540"/>
            </a:xfrm>
            <a:custGeom>
              <a:avLst/>
              <a:gdLst/>
              <a:ahLst/>
              <a:cxnLst/>
              <a:rect l="l" t="t" r="r" b="b"/>
              <a:pathLst>
                <a:path w="6487160" h="6352540">
                  <a:moveTo>
                    <a:pt x="6322060" y="3176270"/>
                  </a:moveTo>
                  <a:cubicBezTo>
                    <a:pt x="6322060" y="2844800"/>
                    <a:pt x="6487160" y="2493010"/>
                    <a:pt x="6385560" y="2194560"/>
                  </a:cubicBezTo>
                  <a:cubicBezTo>
                    <a:pt x="6281420" y="1884680"/>
                    <a:pt x="5928360" y="1694180"/>
                    <a:pt x="5734050" y="1436370"/>
                  </a:cubicBezTo>
                  <a:cubicBezTo>
                    <a:pt x="5537200" y="1176020"/>
                    <a:pt x="5455920" y="796290"/>
                    <a:pt x="5185410" y="607060"/>
                  </a:cubicBezTo>
                  <a:cubicBezTo>
                    <a:pt x="4917440" y="420370"/>
                    <a:pt x="4517390" y="462280"/>
                    <a:pt x="4196080" y="360680"/>
                  </a:cubicBezTo>
                  <a:cubicBezTo>
                    <a:pt x="3884930" y="264160"/>
                    <a:pt x="3589020" y="0"/>
                    <a:pt x="3244850" y="0"/>
                  </a:cubicBezTo>
                  <a:cubicBezTo>
                    <a:pt x="2900680" y="0"/>
                    <a:pt x="2603500" y="262890"/>
                    <a:pt x="2293620" y="360680"/>
                  </a:cubicBezTo>
                  <a:cubicBezTo>
                    <a:pt x="1972310" y="461010"/>
                    <a:pt x="1570990" y="419100"/>
                    <a:pt x="1303020" y="607060"/>
                  </a:cubicBezTo>
                  <a:cubicBezTo>
                    <a:pt x="1032510" y="796290"/>
                    <a:pt x="951230" y="1176020"/>
                    <a:pt x="754380" y="1436370"/>
                  </a:cubicBezTo>
                  <a:cubicBezTo>
                    <a:pt x="558800" y="1694180"/>
                    <a:pt x="207010" y="1884680"/>
                    <a:pt x="101600" y="2194560"/>
                  </a:cubicBezTo>
                  <a:cubicBezTo>
                    <a:pt x="1270" y="2493010"/>
                    <a:pt x="165100" y="2844800"/>
                    <a:pt x="165100" y="3176270"/>
                  </a:cubicBezTo>
                  <a:cubicBezTo>
                    <a:pt x="165100" y="3507740"/>
                    <a:pt x="0" y="3859530"/>
                    <a:pt x="101600" y="4157980"/>
                  </a:cubicBezTo>
                  <a:cubicBezTo>
                    <a:pt x="205740" y="4467860"/>
                    <a:pt x="558800" y="4658360"/>
                    <a:pt x="753110" y="4916170"/>
                  </a:cubicBezTo>
                  <a:cubicBezTo>
                    <a:pt x="949960" y="5176520"/>
                    <a:pt x="1031240" y="5556250"/>
                    <a:pt x="1301750" y="5745480"/>
                  </a:cubicBezTo>
                  <a:cubicBezTo>
                    <a:pt x="1569720" y="5933440"/>
                    <a:pt x="1969770" y="5891530"/>
                    <a:pt x="2292350" y="5991860"/>
                  </a:cubicBezTo>
                  <a:cubicBezTo>
                    <a:pt x="2603500" y="6088380"/>
                    <a:pt x="2899410" y="6352540"/>
                    <a:pt x="3243580" y="6352540"/>
                  </a:cubicBezTo>
                  <a:cubicBezTo>
                    <a:pt x="3587750" y="6352540"/>
                    <a:pt x="3884930" y="6089650"/>
                    <a:pt x="4194810" y="5991860"/>
                  </a:cubicBezTo>
                  <a:cubicBezTo>
                    <a:pt x="4516120" y="5891530"/>
                    <a:pt x="4917440" y="5933440"/>
                    <a:pt x="5185410" y="5745480"/>
                  </a:cubicBezTo>
                  <a:cubicBezTo>
                    <a:pt x="5455920" y="5556250"/>
                    <a:pt x="5537200" y="5176520"/>
                    <a:pt x="5734050" y="4916170"/>
                  </a:cubicBezTo>
                  <a:cubicBezTo>
                    <a:pt x="5929630" y="4658360"/>
                    <a:pt x="6281420" y="4467860"/>
                    <a:pt x="6385560" y="4157980"/>
                  </a:cubicBezTo>
                  <a:cubicBezTo>
                    <a:pt x="6487160" y="3858260"/>
                    <a:pt x="6322060" y="3506470"/>
                    <a:pt x="6322060" y="3176270"/>
                  </a:cubicBezTo>
                  <a:close/>
                </a:path>
              </a:pathLst>
            </a:custGeom>
            <a:solidFill>
              <a:srgbClr val="F875A6">
                <a:alpha val="69804"/>
              </a:srgbClr>
            </a:solidFill>
          </p:spPr>
          <p:txBody>
            <a:bodyPr/>
            <a:lstStyle/>
            <a:p>
              <a:endParaRPr lang="en-US"/>
            </a:p>
          </p:txBody>
        </p:sp>
      </p:grpSp>
      <p:sp>
        <p:nvSpPr>
          <p:cNvPr id="20" name="TextBox 19">
            <a:extLst>
              <a:ext uri="{FF2B5EF4-FFF2-40B4-BE49-F238E27FC236}">
                <a16:creationId xmlns:a16="http://schemas.microsoft.com/office/drawing/2014/main" id="{09C95F45-8DC0-EB30-457D-33E9C1466F1D}"/>
              </a:ext>
            </a:extLst>
          </p:cNvPr>
          <p:cNvSpPr txBox="1"/>
          <p:nvPr/>
        </p:nvSpPr>
        <p:spPr>
          <a:xfrm>
            <a:off x="2508856" y="886616"/>
            <a:ext cx="13292481" cy="791563"/>
          </a:xfrm>
          <a:prstGeom prst="rect">
            <a:avLst/>
          </a:prstGeom>
        </p:spPr>
        <p:txBody>
          <a:bodyPr lIns="0" tIns="0" rIns="0" bIns="0" rtlCol="0" anchor="t">
            <a:spAutoFit/>
          </a:bodyPr>
          <a:lstStyle/>
          <a:p>
            <a:pPr algn="ctr">
              <a:lnSpc>
                <a:spcPts val="6719"/>
              </a:lnSpc>
            </a:pPr>
            <a:r>
              <a:rPr lang="en-US" sz="4800">
                <a:solidFill>
                  <a:srgbClr val="003C6B"/>
                </a:solidFill>
                <a:latin typeface="#9Slide03 BoosterNextFYBlack" panose="02000A03000000020004" pitchFamily="2" charset="0"/>
                <a:ea typeface="Muli"/>
                <a:cs typeface="Muli"/>
                <a:sym typeface="Muli"/>
              </a:rPr>
              <a:t>Giao diện dự án</a:t>
            </a:r>
          </a:p>
        </p:txBody>
      </p:sp>
      <p:sp>
        <p:nvSpPr>
          <p:cNvPr id="21" name="TextBox 20">
            <a:extLst>
              <a:ext uri="{FF2B5EF4-FFF2-40B4-BE49-F238E27FC236}">
                <a16:creationId xmlns:a16="http://schemas.microsoft.com/office/drawing/2014/main" id="{D7CD95C0-B10F-FDB3-CF53-C13274716E29}"/>
              </a:ext>
            </a:extLst>
          </p:cNvPr>
          <p:cNvSpPr txBox="1"/>
          <p:nvPr/>
        </p:nvSpPr>
        <p:spPr>
          <a:xfrm>
            <a:off x="0" y="-83362"/>
            <a:ext cx="18278061" cy="584775"/>
          </a:xfrm>
          <a:prstGeom prst="rect">
            <a:avLst/>
          </a:prstGeom>
          <a:solidFill>
            <a:srgbClr val="F59ABC"/>
          </a:solidFill>
        </p:spPr>
        <p:txBody>
          <a:bodyPr wrap="square" rtlCol="0">
            <a:spAutoFit/>
          </a:bodyPr>
          <a:lstStyle/>
          <a:p>
            <a:pPr algn="ctr"/>
            <a:r>
              <a:rPr lang="en-US" sz="3200">
                <a:solidFill>
                  <a:schemeClr val="tx2"/>
                </a:solidFill>
                <a:latin typeface="#9Slide03 BoosterNextFYBlack" panose="02000A03000000020004" pitchFamily="2" charset="0"/>
              </a:rPr>
              <a:t>Xây dựng chương trình</a:t>
            </a:r>
          </a:p>
        </p:txBody>
      </p:sp>
      <p:grpSp>
        <p:nvGrpSpPr>
          <p:cNvPr id="5" name="Group 5">
            <a:extLst>
              <a:ext uri="{FF2B5EF4-FFF2-40B4-BE49-F238E27FC236}">
                <a16:creationId xmlns:a16="http://schemas.microsoft.com/office/drawing/2014/main" id="{E525345D-8099-51E7-7088-9F2403041DC1}"/>
              </a:ext>
            </a:extLst>
          </p:cNvPr>
          <p:cNvGrpSpPr/>
          <p:nvPr/>
        </p:nvGrpSpPr>
        <p:grpSpPr>
          <a:xfrm>
            <a:off x="15314958" y="-1257300"/>
            <a:ext cx="5861019" cy="5861019"/>
            <a:chOff x="0" y="0"/>
            <a:chExt cx="812800" cy="812800"/>
          </a:xfrm>
        </p:grpSpPr>
        <p:sp>
          <p:nvSpPr>
            <p:cNvPr id="7" name="TextBox 7">
              <a:extLst>
                <a:ext uri="{FF2B5EF4-FFF2-40B4-BE49-F238E27FC236}">
                  <a16:creationId xmlns:a16="http://schemas.microsoft.com/office/drawing/2014/main" id="{6A45F4D6-5B99-519B-024E-D095D16C7C46}"/>
                </a:ext>
              </a:extLst>
            </p:cNvPr>
            <p:cNvSpPr txBox="1"/>
            <p:nvPr/>
          </p:nvSpPr>
          <p:spPr>
            <a:xfrm>
              <a:off x="190500" y="133350"/>
              <a:ext cx="431800" cy="488950"/>
            </a:xfrm>
            <a:prstGeom prst="rect">
              <a:avLst/>
            </a:prstGeom>
          </p:spPr>
          <p:txBody>
            <a:bodyPr lIns="50800" tIns="50800" rIns="50800" bIns="50800" rtlCol="0" anchor="ctr"/>
            <a:lstStyle/>
            <a:p>
              <a:pPr marL="0" lvl="0" indent="0" algn="ctr">
                <a:lnSpc>
                  <a:spcPts val="3336"/>
                </a:lnSpc>
                <a:spcBef>
                  <a:spcPct val="0"/>
                </a:spcBef>
              </a:pPr>
              <a:endParaRPr/>
            </a:p>
          </p:txBody>
        </p:sp>
        <p:sp>
          <p:nvSpPr>
            <p:cNvPr id="6" name="Freeform 6">
              <a:extLst>
                <a:ext uri="{FF2B5EF4-FFF2-40B4-BE49-F238E27FC236}">
                  <a16:creationId xmlns:a16="http://schemas.microsoft.com/office/drawing/2014/main" id="{A2D23D0C-2C3E-0B42-F304-5F49FB085761}"/>
                </a:ext>
              </a:extLst>
            </p:cNvPr>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75A6">
                <a:alpha val="49804"/>
              </a:srgbClr>
            </a:solidFill>
            <a:ln cap="sq">
              <a:noFill/>
              <a:prstDash val="solid"/>
              <a:miter/>
            </a:ln>
          </p:spPr>
          <p:txBody>
            <a:bodyPr/>
            <a:lstStyle/>
            <a:p>
              <a:endParaRPr lang="en-US"/>
            </a:p>
          </p:txBody>
        </p:sp>
      </p:grpSp>
      <p:grpSp>
        <p:nvGrpSpPr>
          <p:cNvPr id="17" name="Group 16">
            <a:extLst>
              <a:ext uri="{FF2B5EF4-FFF2-40B4-BE49-F238E27FC236}">
                <a16:creationId xmlns:a16="http://schemas.microsoft.com/office/drawing/2014/main" id="{924A5498-5527-00D4-7B08-27163D77A8CE}"/>
              </a:ext>
            </a:extLst>
          </p:cNvPr>
          <p:cNvGrpSpPr/>
          <p:nvPr/>
        </p:nvGrpSpPr>
        <p:grpSpPr>
          <a:xfrm>
            <a:off x="2374656" y="2019300"/>
            <a:ext cx="4583845" cy="7698046"/>
            <a:chOff x="1180674" y="1917990"/>
            <a:chExt cx="4583845" cy="7698046"/>
          </a:xfrm>
        </p:grpSpPr>
        <p:sp>
          <p:nvSpPr>
            <p:cNvPr id="12" name="TextBox 11">
              <a:extLst>
                <a:ext uri="{FF2B5EF4-FFF2-40B4-BE49-F238E27FC236}">
                  <a16:creationId xmlns:a16="http://schemas.microsoft.com/office/drawing/2014/main" id="{489F557A-4805-4C89-B7E9-B86C63B3E021}"/>
                </a:ext>
              </a:extLst>
            </p:cNvPr>
            <p:cNvSpPr txBox="1"/>
            <p:nvPr/>
          </p:nvSpPr>
          <p:spPr>
            <a:xfrm>
              <a:off x="2096395" y="9246704"/>
              <a:ext cx="2752405" cy="369332"/>
            </a:xfrm>
            <a:prstGeom prst="rect">
              <a:avLst/>
            </a:prstGeom>
            <a:noFill/>
          </p:spPr>
          <p:txBody>
            <a:bodyPr wrap="square" rtlCol="0">
              <a:spAutoFit/>
            </a:bodyPr>
            <a:lstStyle/>
            <a:p>
              <a:pPr algn="ctr"/>
              <a:r>
                <a:rPr lang="en-US" u="sng">
                  <a:solidFill>
                    <a:schemeClr val="bg1"/>
                  </a:solidFill>
                </a:rPr>
                <a:t>Màn hình Thêm giao dịch</a:t>
              </a:r>
            </a:p>
          </p:txBody>
        </p:sp>
        <p:pic>
          <p:nvPicPr>
            <p:cNvPr id="10" name="Picture 9" descr="A screenshot of a calendar&#10;&#10;AI-generated content may be incorrect.">
              <a:extLst>
                <a:ext uri="{FF2B5EF4-FFF2-40B4-BE49-F238E27FC236}">
                  <a16:creationId xmlns:a16="http://schemas.microsoft.com/office/drawing/2014/main" id="{11AA5AFC-971A-001F-EC05-D1552C066B74}"/>
                </a:ext>
              </a:extLst>
            </p:cNvPr>
            <p:cNvPicPr>
              <a:picLocks noChangeAspect="1"/>
            </p:cNvPicPr>
            <p:nvPr/>
          </p:nvPicPr>
          <p:blipFill>
            <a:blip r:embed="rId4"/>
            <a:stretch>
              <a:fillRect/>
            </a:stretch>
          </p:blipFill>
          <p:spPr>
            <a:xfrm>
              <a:off x="1180674" y="1917990"/>
              <a:ext cx="4583845" cy="7226043"/>
            </a:xfrm>
            <a:prstGeom prst="rect">
              <a:avLst/>
            </a:prstGeom>
          </p:spPr>
        </p:pic>
      </p:grpSp>
      <p:grpSp>
        <p:nvGrpSpPr>
          <p:cNvPr id="16" name="Group 15">
            <a:extLst>
              <a:ext uri="{FF2B5EF4-FFF2-40B4-BE49-F238E27FC236}">
                <a16:creationId xmlns:a16="http://schemas.microsoft.com/office/drawing/2014/main" id="{4EF9D19E-88CE-55B0-6E78-96C88FB140EC}"/>
              </a:ext>
            </a:extLst>
          </p:cNvPr>
          <p:cNvGrpSpPr/>
          <p:nvPr/>
        </p:nvGrpSpPr>
        <p:grpSpPr>
          <a:xfrm>
            <a:off x="10902060" y="2019300"/>
            <a:ext cx="4581582" cy="7698046"/>
            <a:chOff x="6713379" y="1917990"/>
            <a:chExt cx="4581582" cy="7698046"/>
          </a:xfrm>
        </p:grpSpPr>
        <p:sp>
          <p:nvSpPr>
            <p:cNvPr id="13" name="TextBox 12">
              <a:extLst>
                <a:ext uri="{FF2B5EF4-FFF2-40B4-BE49-F238E27FC236}">
                  <a16:creationId xmlns:a16="http://schemas.microsoft.com/office/drawing/2014/main" id="{BC4028A1-0E34-D467-BD4D-D97331E50FBA}"/>
                </a:ext>
              </a:extLst>
            </p:cNvPr>
            <p:cNvSpPr txBox="1"/>
            <p:nvPr/>
          </p:nvSpPr>
          <p:spPr>
            <a:xfrm>
              <a:off x="7736777" y="9246704"/>
              <a:ext cx="2534787" cy="369332"/>
            </a:xfrm>
            <a:prstGeom prst="rect">
              <a:avLst/>
            </a:prstGeom>
            <a:noFill/>
          </p:spPr>
          <p:txBody>
            <a:bodyPr wrap="square" rtlCol="0">
              <a:spAutoFit/>
            </a:bodyPr>
            <a:lstStyle/>
            <a:p>
              <a:pPr algn="ctr"/>
              <a:r>
                <a:rPr lang="en-US" u="sng">
                  <a:solidFill>
                    <a:schemeClr val="bg1"/>
                  </a:solidFill>
                </a:rPr>
                <a:t>Màn hình Tìm kiếm</a:t>
              </a:r>
            </a:p>
          </p:txBody>
        </p:sp>
        <p:pic>
          <p:nvPicPr>
            <p:cNvPr id="11" name="Picture 10" descr="A screenshot of a phone&#10;&#10;AI-generated content may be incorrect.">
              <a:extLst>
                <a:ext uri="{FF2B5EF4-FFF2-40B4-BE49-F238E27FC236}">
                  <a16:creationId xmlns:a16="http://schemas.microsoft.com/office/drawing/2014/main" id="{681EFE10-65B7-DFB0-3C97-4CBDB939D34F}"/>
                </a:ext>
              </a:extLst>
            </p:cNvPr>
            <p:cNvPicPr>
              <a:picLocks noChangeAspect="1"/>
            </p:cNvPicPr>
            <p:nvPr/>
          </p:nvPicPr>
          <p:blipFill>
            <a:blip r:embed="rId5"/>
            <a:stretch>
              <a:fillRect/>
            </a:stretch>
          </p:blipFill>
          <p:spPr>
            <a:xfrm>
              <a:off x="6713379" y="1917990"/>
              <a:ext cx="4581582" cy="7222531"/>
            </a:xfrm>
            <a:prstGeom prst="rect">
              <a:avLst/>
            </a:prstGeom>
          </p:spPr>
        </p:pic>
      </p:grpSp>
    </p:spTree>
    <p:extLst>
      <p:ext uri="{BB962C8B-B14F-4D97-AF65-F5344CB8AC3E}">
        <p14:creationId xmlns:p14="http://schemas.microsoft.com/office/powerpoint/2010/main" val="754907344"/>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 y="-93630"/>
            <a:ext cx="18299097" cy="10380630"/>
          </a:xfrm>
          <a:custGeom>
            <a:avLst/>
            <a:gdLst/>
            <a:ahLst/>
            <a:cxnLst/>
            <a:rect l="l" t="t" r="r" b="b"/>
            <a:pathLst>
              <a:path w="18310194" h="10287000">
                <a:moveTo>
                  <a:pt x="0" y="0"/>
                </a:moveTo>
                <a:lnTo>
                  <a:pt x="18310194" y="0"/>
                </a:lnTo>
                <a:lnTo>
                  <a:pt x="18310194"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a:grpSpLocks noChangeAspect="1"/>
          </p:cNvGrpSpPr>
          <p:nvPr/>
        </p:nvGrpSpPr>
        <p:grpSpPr>
          <a:xfrm>
            <a:off x="1331274" y="1510218"/>
            <a:ext cx="7420553" cy="7266563"/>
            <a:chOff x="-72390" y="7620"/>
            <a:chExt cx="6487160" cy="6352540"/>
          </a:xfrm>
        </p:grpSpPr>
        <p:sp>
          <p:nvSpPr>
            <p:cNvPr id="4" name="Freeform 4"/>
            <p:cNvSpPr/>
            <p:nvPr/>
          </p:nvSpPr>
          <p:spPr>
            <a:xfrm>
              <a:off x="-72390" y="7620"/>
              <a:ext cx="6487160" cy="6352540"/>
            </a:xfrm>
            <a:custGeom>
              <a:avLst/>
              <a:gdLst/>
              <a:ahLst/>
              <a:cxnLst/>
              <a:rect l="l" t="t" r="r" b="b"/>
              <a:pathLst>
                <a:path w="6487160" h="6352540">
                  <a:moveTo>
                    <a:pt x="6322060" y="3176270"/>
                  </a:moveTo>
                  <a:cubicBezTo>
                    <a:pt x="6322060" y="2844800"/>
                    <a:pt x="6487160" y="2493010"/>
                    <a:pt x="6385560" y="2194560"/>
                  </a:cubicBezTo>
                  <a:cubicBezTo>
                    <a:pt x="6281420" y="1884680"/>
                    <a:pt x="5928360" y="1694180"/>
                    <a:pt x="5734050" y="1436370"/>
                  </a:cubicBezTo>
                  <a:cubicBezTo>
                    <a:pt x="5537200" y="1176020"/>
                    <a:pt x="5455920" y="796290"/>
                    <a:pt x="5185410" y="607060"/>
                  </a:cubicBezTo>
                  <a:cubicBezTo>
                    <a:pt x="4917440" y="420370"/>
                    <a:pt x="4517390" y="462280"/>
                    <a:pt x="4196080" y="360680"/>
                  </a:cubicBezTo>
                  <a:cubicBezTo>
                    <a:pt x="3884930" y="264160"/>
                    <a:pt x="3589020" y="0"/>
                    <a:pt x="3244850" y="0"/>
                  </a:cubicBezTo>
                  <a:cubicBezTo>
                    <a:pt x="2900680" y="0"/>
                    <a:pt x="2603500" y="262890"/>
                    <a:pt x="2293620" y="360680"/>
                  </a:cubicBezTo>
                  <a:cubicBezTo>
                    <a:pt x="1972310" y="461010"/>
                    <a:pt x="1570990" y="419100"/>
                    <a:pt x="1303020" y="607060"/>
                  </a:cubicBezTo>
                  <a:cubicBezTo>
                    <a:pt x="1032510" y="796290"/>
                    <a:pt x="951230" y="1176020"/>
                    <a:pt x="754380" y="1436370"/>
                  </a:cubicBezTo>
                  <a:cubicBezTo>
                    <a:pt x="558800" y="1694180"/>
                    <a:pt x="207010" y="1884680"/>
                    <a:pt x="101600" y="2194560"/>
                  </a:cubicBezTo>
                  <a:cubicBezTo>
                    <a:pt x="1270" y="2493010"/>
                    <a:pt x="165100" y="2844800"/>
                    <a:pt x="165100" y="3176270"/>
                  </a:cubicBezTo>
                  <a:cubicBezTo>
                    <a:pt x="165100" y="3507740"/>
                    <a:pt x="0" y="3859530"/>
                    <a:pt x="101600" y="4157980"/>
                  </a:cubicBezTo>
                  <a:cubicBezTo>
                    <a:pt x="205740" y="4467860"/>
                    <a:pt x="558800" y="4658360"/>
                    <a:pt x="753110" y="4916170"/>
                  </a:cubicBezTo>
                  <a:cubicBezTo>
                    <a:pt x="949960" y="5176520"/>
                    <a:pt x="1031240" y="5556250"/>
                    <a:pt x="1301750" y="5745480"/>
                  </a:cubicBezTo>
                  <a:cubicBezTo>
                    <a:pt x="1569720" y="5933440"/>
                    <a:pt x="1969770" y="5891530"/>
                    <a:pt x="2292350" y="5991860"/>
                  </a:cubicBezTo>
                  <a:cubicBezTo>
                    <a:pt x="2603500" y="6088380"/>
                    <a:pt x="2899410" y="6352540"/>
                    <a:pt x="3243580" y="6352540"/>
                  </a:cubicBezTo>
                  <a:cubicBezTo>
                    <a:pt x="3587750" y="6352540"/>
                    <a:pt x="3884930" y="6089650"/>
                    <a:pt x="4194810" y="5991860"/>
                  </a:cubicBezTo>
                  <a:cubicBezTo>
                    <a:pt x="4516120" y="5891530"/>
                    <a:pt x="4917440" y="5933440"/>
                    <a:pt x="5185410" y="5745480"/>
                  </a:cubicBezTo>
                  <a:cubicBezTo>
                    <a:pt x="5455920" y="5556250"/>
                    <a:pt x="5537200" y="5176520"/>
                    <a:pt x="5734050" y="4916170"/>
                  </a:cubicBezTo>
                  <a:cubicBezTo>
                    <a:pt x="5929630" y="4658360"/>
                    <a:pt x="6281420" y="4467860"/>
                    <a:pt x="6385560" y="4157980"/>
                  </a:cubicBezTo>
                  <a:cubicBezTo>
                    <a:pt x="6487160" y="3858260"/>
                    <a:pt x="6322060" y="3506470"/>
                    <a:pt x="6322060" y="3176270"/>
                  </a:cubicBezTo>
                  <a:close/>
                </a:path>
              </a:pathLst>
            </a:custGeom>
            <a:solidFill>
              <a:srgbClr val="F875A6">
                <a:alpha val="29804"/>
              </a:srgbClr>
            </a:solidFill>
          </p:spPr>
          <p:txBody>
            <a:bodyPr/>
            <a:lstStyle/>
            <a:p>
              <a:endParaRPr lang="en-US"/>
            </a:p>
          </p:txBody>
        </p:sp>
      </p:grpSp>
      <p:grpSp>
        <p:nvGrpSpPr>
          <p:cNvPr id="5" name="Group 5"/>
          <p:cNvGrpSpPr/>
          <p:nvPr/>
        </p:nvGrpSpPr>
        <p:grpSpPr>
          <a:xfrm>
            <a:off x="14470037" y="6457940"/>
            <a:ext cx="7658120" cy="765812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75A6"/>
            </a:solidFill>
          </p:spPr>
          <p:txBody>
            <a:bodyPr/>
            <a:lstStyle/>
            <a:p>
              <a:endParaRPr lang="en-US"/>
            </a:p>
          </p:txBody>
        </p:sp>
        <p:sp>
          <p:nvSpPr>
            <p:cNvPr id="7" name="TextBox 7"/>
            <p:cNvSpPr txBox="1"/>
            <p:nvPr/>
          </p:nvSpPr>
          <p:spPr>
            <a:xfrm>
              <a:off x="190500" y="133350"/>
              <a:ext cx="431800" cy="488950"/>
            </a:xfrm>
            <a:prstGeom prst="rect">
              <a:avLst/>
            </a:prstGeom>
          </p:spPr>
          <p:txBody>
            <a:bodyPr lIns="50800" tIns="50800" rIns="50800" bIns="50800" rtlCol="0" anchor="ctr"/>
            <a:lstStyle/>
            <a:p>
              <a:pPr algn="ctr">
                <a:lnSpc>
                  <a:spcPts val="3336"/>
                </a:lnSpc>
              </a:pPr>
              <a:endParaRPr/>
            </a:p>
          </p:txBody>
        </p:sp>
      </p:grpSp>
      <p:grpSp>
        <p:nvGrpSpPr>
          <p:cNvPr id="11" name="Group 11"/>
          <p:cNvGrpSpPr/>
          <p:nvPr/>
        </p:nvGrpSpPr>
        <p:grpSpPr>
          <a:xfrm>
            <a:off x="-2142869" y="-2131772"/>
            <a:ext cx="4263544" cy="4263544"/>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C97C1">
                <a:alpha val="29804"/>
              </a:srgbClr>
            </a:solidFill>
          </p:spPr>
          <p:txBody>
            <a:bodyPr/>
            <a:lstStyle/>
            <a:p>
              <a:endParaRPr lang="en-US"/>
            </a:p>
          </p:txBody>
        </p:sp>
        <p:sp>
          <p:nvSpPr>
            <p:cNvPr id="13" name="TextBox 13"/>
            <p:cNvSpPr txBox="1"/>
            <p:nvPr/>
          </p:nvSpPr>
          <p:spPr>
            <a:xfrm>
              <a:off x="190500" y="133350"/>
              <a:ext cx="431800" cy="488950"/>
            </a:xfrm>
            <a:prstGeom prst="rect">
              <a:avLst/>
            </a:prstGeom>
          </p:spPr>
          <p:txBody>
            <a:bodyPr lIns="50800" tIns="50800" rIns="50800" bIns="50800" rtlCol="0" anchor="ctr"/>
            <a:lstStyle/>
            <a:p>
              <a:pPr algn="ctr">
                <a:lnSpc>
                  <a:spcPts val="3336"/>
                </a:lnSpc>
              </a:pPr>
              <a:endParaRPr/>
            </a:p>
          </p:txBody>
        </p:sp>
      </p:grpSp>
      <p:sp>
        <p:nvSpPr>
          <p:cNvPr id="14" name="TextBox 13">
            <a:extLst>
              <a:ext uri="{FF2B5EF4-FFF2-40B4-BE49-F238E27FC236}">
                <a16:creationId xmlns:a16="http://schemas.microsoft.com/office/drawing/2014/main" id="{E19767FA-846F-5585-C95D-04CC8745B6A6}"/>
              </a:ext>
            </a:extLst>
          </p:cNvPr>
          <p:cNvSpPr txBox="1"/>
          <p:nvPr/>
        </p:nvSpPr>
        <p:spPr>
          <a:xfrm>
            <a:off x="-64727" y="-93630"/>
            <a:ext cx="18363824" cy="584775"/>
          </a:xfrm>
          <a:prstGeom prst="rect">
            <a:avLst/>
          </a:prstGeom>
          <a:solidFill>
            <a:srgbClr val="F59ABC"/>
          </a:solidFill>
        </p:spPr>
        <p:txBody>
          <a:bodyPr wrap="square" rtlCol="0">
            <a:spAutoFit/>
          </a:bodyPr>
          <a:lstStyle/>
          <a:p>
            <a:pPr algn="ctr"/>
            <a:r>
              <a:rPr lang="en-US" sz="3200">
                <a:solidFill>
                  <a:schemeClr val="tx2"/>
                </a:solidFill>
                <a:latin typeface="#9Slide03 BoosterNextFYBlack" panose="02000A03000000020004" pitchFamily="2" charset="0"/>
              </a:rPr>
              <a:t>Kết luận và hướng phát triển</a:t>
            </a:r>
          </a:p>
        </p:txBody>
      </p:sp>
      <p:sp>
        <p:nvSpPr>
          <p:cNvPr id="15" name="TextBox 14">
            <a:extLst>
              <a:ext uri="{FF2B5EF4-FFF2-40B4-BE49-F238E27FC236}">
                <a16:creationId xmlns:a16="http://schemas.microsoft.com/office/drawing/2014/main" id="{31453947-6C4A-9E22-369B-02F728FA9DC5}"/>
              </a:ext>
            </a:extLst>
          </p:cNvPr>
          <p:cNvSpPr txBox="1"/>
          <p:nvPr/>
        </p:nvSpPr>
        <p:spPr>
          <a:xfrm>
            <a:off x="1787828" y="608939"/>
            <a:ext cx="14712344" cy="783484"/>
          </a:xfrm>
          <a:prstGeom prst="rect">
            <a:avLst/>
          </a:prstGeom>
        </p:spPr>
        <p:txBody>
          <a:bodyPr wrap="square" lIns="0" tIns="0" rIns="0" bIns="0" rtlCol="0" anchor="t">
            <a:spAutoFit/>
          </a:bodyPr>
          <a:lstStyle/>
          <a:p>
            <a:pPr algn="ctr">
              <a:lnSpc>
                <a:spcPts val="6719"/>
              </a:lnSpc>
            </a:pPr>
            <a:r>
              <a:rPr lang="en-US" sz="4800">
                <a:solidFill>
                  <a:srgbClr val="003C6B"/>
                </a:solidFill>
                <a:latin typeface="#9Slide03 BoosterNextFYBlack" panose="02000A03000000020004" pitchFamily="2" charset="0"/>
                <a:ea typeface="Muli"/>
                <a:cs typeface="Muli"/>
                <a:sym typeface="Muli"/>
              </a:rPr>
              <a:t>Những phần đã thực hiện và hạn chế của ứng dụng</a:t>
            </a:r>
          </a:p>
        </p:txBody>
      </p:sp>
      <p:sp>
        <p:nvSpPr>
          <p:cNvPr id="16" name="TextBox 15">
            <a:extLst>
              <a:ext uri="{FF2B5EF4-FFF2-40B4-BE49-F238E27FC236}">
                <a16:creationId xmlns:a16="http://schemas.microsoft.com/office/drawing/2014/main" id="{44386B5E-AC0B-74C4-C551-AE8B55A282D5}"/>
              </a:ext>
            </a:extLst>
          </p:cNvPr>
          <p:cNvSpPr txBox="1"/>
          <p:nvPr/>
        </p:nvSpPr>
        <p:spPr>
          <a:xfrm>
            <a:off x="914400" y="1697518"/>
            <a:ext cx="5388261" cy="713978"/>
          </a:xfrm>
          <a:prstGeom prst="rect">
            <a:avLst/>
          </a:prstGeom>
        </p:spPr>
        <p:txBody>
          <a:bodyPr wrap="square" lIns="0" tIns="0" rIns="0" bIns="0" rtlCol="0" anchor="t">
            <a:spAutoFit/>
          </a:bodyPr>
          <a:lstStyle/>
          <a:p>
            <a:pPr algn="ctr">
              <a:lnSpc>
                <a:spcPts val="6719"/>
              </a:lnSpc>
            </a:pPr>
            <a:r>
              <a:rPr lang="en-US" sz="2400">
                <a:solidFill>
                  <a:srgbClr val="003C6B"/>
                </a:solidFill>
                <a:latin typeface="#9Slide03 BoosterNextFYBlack" panose="02000A03000000020004" pitchFamily="2" charset="0"/>
                <a:ea typeface="Muli"/>
                <a:cs typeface="Muli"/>
                <a:sym typeface="Muli"/>
              </a:rPr>
              <a:t>Đã thực hiện được</a:t>
            </a:r>
          </a:p>
        </p:txBody>
      </p:sp>
      <p:sp>
        <p:nvSpPr>
          <p:cNvPr id="17" name="TextBox 16">
            <a:extLst>
              <a:ext uri="{FF2B5EF4-FFF2-40B4-BE49-F238E27FC236}">
                <a16:creationId xmlns:a16="http://schemas.microsoft.com/office/drawing/2014/main" id="{4E2328A3-2E4B-799D-E755-66739E62E055}"/>
              </a:ext>
            </a:extLst>
          </p:cNvPr>
          <p:cNvSpPr txBox="1"/>
          <p:nvPr/>
        </p:nvSpPr>
        <p:spPr>
          <a:xfrm>
            <a:off x="1676400" y="2674571"/>
            <a:ext cx="5504038" cy="1754326"/>
          </a:xfrm>
          <a:prstGeom prst="rect">
            <a:avLst/>
          </a:prstGeom>
          <a:noFill/>
        </p:spPr>
        <p:txBody>
          <a:bodyPr wrap="square" rtlCol="0">
            <a:spAutoFit/>
          </a:bodyPr>
          <a:lstStyle/>
          <a:p>
            <a:pPr marL="285750" indent="-285750">
              <a:buFontTx/>
              <a:buChar char="-"/>
            </a:pPr>
            <a:r>
              <a:rPr lang="en-US">
                <a:latin typeface="Arial" panose="020B0604020202020204" pitchFamily="34" charset="0"/>
                <a:cs typeface="Arial" panose="020B0604020202020204" pitchFamily="34" charset="0"/>
              </a:rPr>
              <a:t>Chức năng đăng nhập, đăng xuất</a:t>
            </a:r>
          </a:p>
          <a:p>
            <a:pPr marL="285750" indent="-285750">
              <a:buFontTx/>
              <a:buChar char="-"/>
            </a:pPr>
            <a:r>
              <a:rPr lang="en-US">
                <a:latin typeface="Arial" panose="020B0604020202020204" pitchFamily="34" charset="0"/>
                <a:cs typeface="Arial" panose="020B0604020202020204" pitchFamily="34" charset="0"/>
              </a:rPr>
              <a:t>Chức năng đăng ký tài khoản</a:t>
            </a:r>
          </a:p>
          <a:p>
            <a:pPr marL="285750" indent="-285750">
              <a:buFontTx/>
              <a:buChar char="-"/>
            </a:pPr>
            <a:r>
              <a:rPr lang="en-US">
                <a:latin typeface="Arial" panose="020B0604020202020204" pitchFamily="34" charset="0"/>
                <a:cs typeface="Arial" panose="020B0604020202020204" pitchFamily="34" charset="0"/>
              </a:rPr>
              <a:t>Chức năng hiển thị thông tin giao dịch, số dư của người dùng</a:t>
            </a:r>
          </a:p>
          <a:p>
            <a:pPr marL="285750" indent="-285750">
              <a:buFontTx/>
              <a:buChar char="-"/>
            </a:pPr>
            <a:r>
              <a:rPr lang="en-US">
                <a:latin typeface="Arial" panose="020B0604020202020204" pitchFamily="34" charset="0"/>
                <a:cs typeface="Arial" panose="020B0604020202020204" pitchFamily="34" charset="0"/>
              </a:rPr>
              <a:t>Chức năng them mới giao dịch</a:t>
            </a:r>
          </a:p>
          <a:p>
            <a:pPr marL="285750" indent="-285750">
              <a:buFontTx/>
              <a:buChar char="-"/>
            </a:pPr>
            <a:r>
              <a:rPr lang="en-US">
                <a:latin typeface="Arial" panose="020B0604020202020204" pitchFamily="34" charset="0"/>
                <a:cs typeface="Arial" panose="020B0604020202020204" pitchFamily="34" charset="0"/>
              </a:rPr>
              <a:t>Chức năng tìm kiếm giao dịch</a:t>
            </a:r>
          </a:p>
        </p:txBody>
      </p:sp>
      <p:sp>
        <p:nvSpPr>
          <p:cNvPr id="19" name="TextBox 18">
            <a:extLst>
              <a:ext uri="{FF2B5EF4-FFF2-40B4-BE49-F238E27FC236}">
                <a16:creationId xmlns:a16="http://schemas.microsoft.com/office/drawing/2014/main" id="{91875108-38EF-FEFD-5C5A-BDDF55B1A2B7}"/>
              </a:ext>
            </a:extLst>
          </p:cNvPr>
          <p:cNvSpPr txBox="1"/>
          <p:nvPr/>
        </p:nvSpPr>
        <p:spPr>
          <a:xfrm>
            <a:off x="10829969" y="1702735"/>
            <a:ext cx="5388261" cy="713978"/>
          </a:xfrm>
          <a:prstGeom prst="rect">
            <a:avLst/>
          </a:prstGeom>
        </p:spPr>
        <p:txBody>
          <a:bodyPr wrap="square" lIns="0" tIns="0" rIns="0" bIns="0" rtlCol="0" anchor="t">
            <a:spAutoFit/>
          </a:bodyPr>
          <a:lstStyle/>
          <a:p>
            <a:pPr algn="ctr">
              <a:lnSpc>
                <a:spcPts val="6719"/>
              </a:lnSpc>
            </a:pPr>
            <a:r>
              <a:rPr lang="en-US" sz="2400">
                <a:solidFill>
                  <a:srgbClr val="003C6B"/>
                </a:solidFill>
                <a:latin typeface="#9Slide03 BoosterNextFYBlack" panose="02000A03000000020004" pitchFamily="2" charset="0"/>
                <a:ea typeface="Muli"/>
                <a:cs typeface="Muli"/>
                <a:sym typeface="Muli"/>
              </a:rPr>
              <a:t>Hạn chế</a:t>
            </a:r>
          </a:p>
        </p:txBody>
      </p:sp>
      <p:sp>
        <p:nvSpPr>
          <p:cNvPr id="20" name="TextBox 19">
            <a:extLst>
              <a:ext uri="{FF2B5EF4-FFF2-40B4-BE49-F238E27FC236}">
                <a16:creationId xmlns:a16="http://schemas.microsoft.com/office/drawing/2014/main" id="{769A4624-FC92-5831-D830-CC7B7B9098F5}"/>
              </a:ext>
            </a:extLst>
          </p:cNvPr>
          <p:cNvSpPr txBox="1"/>
          <p:nvPr/>
        </p:nvSpPr>
        <p:spPr>
          <a:xfrm>
            <a:off x="11009498" y="2669426"/>
            <a:ext cx="5388261" cy="1477328"/>
          </a:xfrm>
          <a:prstGeom prst="rect">
            <a:avLst/>
          </a:prstGeom>
          <a:noFill/>
        </p:spPr>
        <p:txBody>
          <a:bodyPr wrap="square" rtlCol="0">
            <a:spAutoFit/>
          </a:bodyPr>
          <a:lstStyle/>
          <a:p>
            <a:pPr marL="285750" indent="-285750">
              <a:buFontTx/>
              <a:buChar char="-"/>
            </a:pPr>
            <a:r>
              <a:rPr lang="en-US">
                <a:latin typeface="Arial" panose="020B0604020202020204" pitchFamily="34" charset="0"/>
                <a:cs typeface="Arial" panose="020B0604020202020204" pitchFamily="34" charset="0"/>
              </a:rPr>
              <a:t>Màn hình Tài khoản người dùng còn sơ sài</a:t>
            </a:r>
          </a:p>
          <a:p>
            <a:pPr marL="285750" indent="-285750">
              <a:buFontTx/>
              <a:buChar char="-"/>
            </a:pPr>
            <a:r>
              <a:rPr lang="en-US">
                <a:latin typeface="Arial" panose="020B0604020202020204" pitchFamily="34" charset="0"/>
                <a:cs typeface="Arial" panose="020B0604020202020204" pitchFamily="34" charset="0"/>
              </a:rPr>
              <a:t>Chưa thực hiện được chức năng </a:t>
            </a:r>
            <a:r>
              <a:rPr lang="en-US" sz="1800" b="0" i="0">
                <a:solidFill>
                  <a:srgbClr val="000000"/>
                </a:solidFill>
                <a:effectLst/>
                <a:latin typeface="Arial" panose="020B0604020202020204" pitchFamily="34" charset="0"/>
                <a:cs typeface="Arial" panose="020B0604020202020204" pitchFamily="34" charset="0"/>
              </a:rPr>
              <a:t>Statistic</a:t>
            </a:r>
          </a:p>
          <a:p>
            <a:pPr marL="285750" indent="-285750">
              <a:buFontTx/>
              <a:buChar char="-"/>
            </a:pPr>
            <a:r>
              <a:rPr lang="en-US">
                <a:solidFill>
                  <a:srgbClr val="000000"/>
                </a:solidFill>
                <a:latin typeface="Arial" panose="020B0604020202020204" pitchFamily="34" charset="0"/>
                <a:cs typeface="Arial" panose="020B0604020202020204" pitchFamily="34" charset="0"/>
              </a:rPr>
              <a:t>Chưa thống kê được thu nhập, chi tiêu của người dùng theo từng ngày, tuần, tháng, năm</a:t>
            </a:r>
          </a:p>
          <a:p>
            <a:pPr marL="285750" indent="-285750">
              <a:buFontTx/>
              <a:buChar char="-"/>
            </a:pPr>
            <a:r>
              <a:rPr lang="en-US">
                <a:solidFill>
                  <a:srgbClr val="000000"/>
                </a:solidFill>
                <a:latin typeface="Arial" panose="020B0604020202020204" pitchFamily="34" charset="0"/>
                <a:cs typeface="Arial" panose="020B0604020202020204" pitchFamily="34" charset="0"/>
              </a:rPr>
              <a:t>Chưa có chức năng hiện nhắc nhở người dùng</a:t>
            </a:r>
            <a:endParaRPr lang="en-US">
              <a:latin typeface="Arial" panose="020B0604020202020204" pitchFamily="34" charset="0"/>
              <a:cs typeface="Arial" panose="020B0604020202020204"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inVertic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arn(inVertical)">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arn(inVertical)">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42711-1490-DC62-0B92-8C5B660DEBF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CDA805BE-CB47-8256-043B-B4EF761EA63D}"/>
              </a:ext>
            </a:extLst>
          </p:cNvPr>
          <p:cNvSpPr/>
          <p:nvPr/>
        </p:nvSpPr>
        <p:spPr>
          <a:xfrm>
            <a:off x="-1" y="-93630"/>
            <a:ext cx="18299097" cy="10380630"/>
          </a:xfrm>
          <a:custGeom>
            <a:avLst/>
            <a:gdLst/>
            <a:ahLst/>
            <a:cxnLst/>
            <a:rect l="l" t="t" r="r" b="b"/>
            <a:pathLst>
              <a:path w="18310194" h="10287000">
                <a:moveTo>
                  <a:pt x="0" y="0"/>
                </a:moveTo>
                <a:lnTo>
                  <a:pt x="18310194" y="0"/>
                </a:lnTo>
                <a:lnTo>
                  <a:pt x="18310194"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a:extLst>
              <a:ext uri="{FF2B5EF4-FFF2-40B4-BE49-F238E27FC236}">
                <a16:creationId xmlns:a16="http://schemas.microsoft.com/office/drawing/2014/main" id="{AFA38D7D-8AB6-0132-2331-DDF186D49763}"/>
              </a:ext>
            </a:extLst>
          </p:cNvPr>
          <p:cNvGrpSpPr>
            <a:grpSpLocks noChangeAspect="1"/>
          </p:cNvGrpSpPr>
          <p:nvPr/>
        </p:nvGrpSpPr>
        <p:grpSpPr>
          <a:xfrm>
            <a:off x="1331274" y="1510218"/>
            <a:ext cx="7420553" cy="7266563"/>
            <a:chOff x="-72390" y="7620"/>
            <a:chExt cx="6487160" cy="6352540"/>
          </a:xfrm>
        </p:grpSpPr>
        <p:sp>
          <p:nvSpPr>
            <p:cNvPr id="4" name="Freeform 4">
              <a:extLst>
                <a:ext uri="{FF2B5EF4-FFF2-40B4-BE49-F238E27FC236}">
                  <a16:creationId xmlns:a16="http://schemas.microsoft.com/office/drawing/2014/main" id="{17567B96-0229-6BE6-BF77-83FB0806BE1D}"/>
                </a:ext>
              </a:extLst>
            </p:cNvPr>
            <p:cNvSpPr/>
            <p:nvPr/>
          </p:nvSpPr>
          <p:spPr>
            <a:xfrm>
              <a:off x="-72390" y="7620"/>
              <a:ext cx="6487160" cy="6352540"/>
            </a:xfrm>
            <a:custGeom>
              <a:avLst/>
              <a:gdLst/>
              <a:ahLst/>
              <a:cxnLst/>
              <a:rect l="l" t="t" r="r" b="b"/>
              <a:pathLst>
                <a:path w="6487160" h="6352540">
                  <a:moveTo>
                    <a:pt x="6322060" y="3176270"/>
                  </a:moveTo>
                  <a:cubicBezTo>
                    <a:pt x="6322060" y="2844800"/>
                    <a:pt x="6487160" y="2493010"/>
                    <a:pt x="6385560" y="2194560"/>
                  </a:cubicBezTo>
                  <a:cubicBezTo>
                    <a:pt x="6281420" y="1884680"/>
                    <a:pt x="5928360" y="1694180"/>
                    <a:pt x="5734050" y="1436370"/>
                  </a:cubicBezTo>
                  <a:cubicBezTo>
                    <a:pt x="5537200" y="1176020"/>
                    <a:pt x="5455920" y="796290"/>
                    <a:pt x="5185410" y="607060"/>
                  </a:cubicBezTo>
                  <a:cubicBezTo>
                    <a:pt x="4917440" y="420370"/>
                    <a:pt x="4517390" y="462280"/>
                    <a:pt x="4196080" y="360680"/>
                  </a:cubicBezTo>
                  <a:cubicBezTo>
                    <a:pt x="3884930" y="264160"/>
                    <a:pt x="3589020" y="0"/>
                    <a:pt x="3244850" y="0"/>
                  </a:cubicBezTo>
                  <a:cubicBezTo>
                    <a:pt x="2900680" y="0"/>
                    <a:pt x="2603500" y="262890"/>
                    <a:pt x="2293620" y="360680"/>
                  </a:cubicBezTo>
                  <a:cubicBezTo>
                    <a:pt x="1972310" y="461010"/>
                    <a:pt x="1570990" y="419100"/>
                    <a:pt x="1303020" y="607060"/>
                  </a:cubicBezTo>
                  <a:cubicBezTo>
                    <a:pt x="1032510" y="796290"/>
                    <a:pt x="951230" y="1176020"/>
                    <a:pt x="754380" y="1436370"/>
                  </a:cubicBezTo>
                  <a:cubicBezTo>
                    <a:pt x="558800" y="1694180"/>
                    <a:pt x="207010" y="1884680"/>
                    <a:pt x="101600" y="2194560"/>
                  </a:cubicBezTo>
                  <a:cubicBezTo>
                    <a:pt x="1270" y="2493010"/>
                    <a:pt x="165100" y="2844800"/>
                    <a:pt x="165100" y="3176270"/>
                  </a:cubicBezTo>
                  <a:cubicBezTo>
                    <a:pt x="165100" y="3507740"/>
                    <a:pt x="0" y="3859530"/>
                    <a:pt x="101600" y="4157980"/>
                  </a:cubicBezTo>
                  <a:cubicBezTo>
                    <a:pt x="205740" y="4467860"/>
                    <a:pt x="558800" y="4658360"/>
                    <a:pt x="753110" y="4916170"/>
                  </a:cubicBezTo>
                  <a:cubicBezTo>
                    <a:pt x="949960" y="5176520"/>
                    <a:pt x="1031240" y="5556250"/>
                    <a:pt x="1301750" y="5745480"/>
                  </a:cubicBezTo>
                  <a:cubicBezTo>
                    <a:pt x="1569720" y="5933440"/>
                    <a:pt x="1969770" y="5891530"/>
                    <a:pt x="2292350" y="5991860"/>
                  </a:cubicBezTo>
                  <a:cubicBezTo>
                    <a:pt x="2603500" y="6088380"/>
                    <a:pt x="2899410" y="6352540"/>
                    <a:pt x="3243580" y="6352540"/>
                  </a:cubicBezTo>
                  <a:cubicBezTo>
                    <a:pt x="3587750" y="6352540"/>
                    <a:pt x="3884930" y="6089650"/>
                    <a:pt x="4194810" y="5991860"/>
                  </a:cubicBezTo>
                  <a:cubicBezTo>
                    <a:pt x="4516120" y="5891530"/>
                    <a:pt x="4917440" y="5933440"/>
                    <a:pt x="5185410" y="5745480"/>
                  </a:cubicBezTo>
                  <a:cubicBezTo>
                    <a:pt x="5455920" y="5556250"/>
                    <a:pt x="5537200" y="5176520"/>
                    <a:pt x="5734050" y="4916170"/>
                  </a:cubicBezTo>
                  <a:cubicBezTo>
                    <a:pt x="5929630" y="4658360"/>
                    <a:pt x="6281420" y="4467860"/>
                    <a:pt x="6385560" y="4157980"/>
                  </a:cubicBezTo>
                  <a:cubicBezTo>
                    <a:pt x="6487160" y="3858260"/>
                    <a:pt x="6322060" y="3506470"/>
                    <a:pt x="6322060" y="3176270"/>
                  </a:cubicBezTo>
                  <a:close/>
                </a:path>
              </a:pathLst>
            </a:custGeom>
            <a:solidFill>
              <a:srgbClr val="F875A6">
                <a:alpha val="29804"/>
              </a:srgbClr>
            </a:solidFill>
          </p:spPr>
          <p:txBody>
            <a:bodyPr/>
            <a:lstStyle/>
            <a:p>
              <a:endParaRPr lang="en-US"/>
            </a:p>
          </p:txBody>
        </p:sp>
      </p:grpSp>
      <p:grpSp>
        <p:nvGrpSpPr>
          <p:cNvPr id="5" name="Group 5">
            <a:extLst>
              <a:ext uri="{FF2B5EF4-FFF2-40B4-BE49-F238E27FC236}">
                <a16:creationId xmlns:a16="http://schemas.microsoft.com/office/drawing/2014/main" id="{3BE2B3C0-BBF0-781C-97B2-76C6A79C9BB5}"/>
              </a:ext>
            </a:extLst>
          </p:cNvPr>
          <p:cNvGrpSpPr/>
          <p:nvPr/>
        </p:nvGrpSpPr>
        <p:grpSpPr>
          <a:xfrm>
            <a:off x="14470037" y="6457940"/>
            <a:ext cx="7658120" cy="7658120"/>
            <a:chOff x="0" y="0"/>
            <a:chExt cx="812800" cy="812800"/>
          </a:xfrm>
        </p:grpSpPr>
        <p:sp>
          <p:nvSpPr>
            <p:cNvPr id="6" name="Freeform 6">
              <a:extLst>
                <a:ext uri="{FF2B5EF4-FFF2-40B4-BE49-F238E27FC236}">
                  <a16:creationId xmlns:a16="http://schemas.microsoft.com/office/drawing/2014/main" id="{2B82C94D-D319-6CE3-CDE0-7A09915847AB}"/>
                </a:ext>
              </a:extLst>
            </p:cNvPr>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75A6"/>
            </a:solidFill>
          </p:spPr>
          <p:txBody>
            <a:bodyPr/>
            <a:lstStyle/>
            <a:p>
              <a:endParaRPr lang="en-US"/>
            </a:p>
          </p:txBody>
        </p:sp>
        <p:sp>
          <p:nvSpPr>
            <p:cNvPr id="7" name="TextBox 7">
              <a:extLst>
                <a:ext uri="{FF2B5EF4-FFF2-40B4-BE49-F238E27FC236}">
                  <a16:creationId xmlns:a16="http://schemas.microsoft.com/office/drawing/2014/main" id="{619B6A7D-7015-DCC9-710C-99AA4708EE79}"/>
                </a:ext>
              </a:extLst>
            </p:cNvPr>
            <p:cNvSpPr txBox="1"/>
            <p:nvPr/>
          </p:nvSpPr>
          <p:spPr>
            <a:xfrm>
              <a:off x="190500" y="133350"/>
              <a:ext cx="431800" cy="488950"/>
            </a:xfrm>
            <a:prstGeom prst="rect">
              <a:avLst/>
            </a:prstGeom>
          </p:spPr>
          <p:txBody>
            <a:bodyPr lIns="50800" tIns="50800" rIns="50800" bIns="50800" rtlCol="0" anchor="ctr"/>
            <a:lstStyle/>
            <a:p>
              <a:pPr algn="ctr">
                <a:lnSpc>
                  <a:spcPts val="3336"/>
                </a:lnSpc>
              </a:pPr>
              <a:endParaRPr/>
            </a:p>
          </p:txBody>
        </p:sp>
      </p:grpSp>
      <p:grpSp>
        <p:nvGrpSpPr>
          <p:cNvPr id="11" name="Group 11">
            <a:extLst>
              <a:ext uri="{FF2B5EF4-FFF2-40B4-BE49-F238E27FC236}">
                <a16:creationId xmlns:a16="http://schemas.microsoft.com/office/drawing/2014/main" id="{46C419B8-4618-A55F-6EC3-B0DF2140BBD4}"/>
              </a:ext>
            </a:extLst>
          </p:cNvPr>
          <p:cNvGrpSpPr/>
          <p:nvPr/>
        </p:nvGrpSpPr>
        <p:grpSpPr>
          <a:xfrm>
            <a:off x="-2142869" y="-2131772"/>
            <a:ext cx="4263544" cy="4263544"/>
            <a:chOff x="0" y="0"/>
            <a:chExt cx="812800" cy="812800"/>
          </a:xfrm>
        </p:grpSpPr>
        <p:sp>
          <p:nvSpPr>
            <p:cNvPr id="12" name="Freeform 12">
              <a:extLst>
                <a:ext uri="{FF2B5EF4-FFF2-40B4-BE49-F238E27FC236}">
                  <a16:creationId xmlns:a16="http://schemas.microsoft.com/office/drawing/2014/main" id="{FE487114-4B77-E1C6-8B90-CBA185DD8690}"/>
                </a:ext>
              </a:extLst>
            </p:cNvPr>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C97C1">
                <a:alpha val="29804"/>
              </a:srgbClr>
            </a:solidFill>
          </p:spPr>
          <p:txBody>
            <a:bodyPr/>
            <a:lstStyle/>
            <a:p>
              <a:endParaRPr lang="en-US"/>
            </a:p>
          </p:txBody>
        </p:sp>
        <p:sp>
          <p:nvSpPr>
            <p:cNvPr id="13" name="TextBox 13">
              <a:extLst>
                <a:ext uri="{FF2B5EF4-FFF2-40B4-BE49-F238E27FC236}">
                  <a16:creationId xmlns:a16="http://schemas.microsoft.com/office/drawing/2014/main" id="{6C72A2FA-D3E7-76FB-F917-9144A2124185}"/>
                </a:ext>
              </a:extLst>
            </p:cNvPr>
            <p:cNvSpPr txBox="1"/>
            <p:nvPr/>
          </p:nvSpPr>
          <p:spPr>
            <a:xfrm>
              <a:off x="190500" y="133350"/>
              <a:ext cx="431800" cy="488950"/>
            </a:xfrm>
            <a:prstGeom prst="rect">
              <a:avLst/>
            </a:prstGeom>
          </p:spPr>
          <p:txBody>
            <a:bodyPr lIns="50800" tIns="50800" rIns="50800" bIns="50800" rtlCol="0" anchor="ctr"/>
            <a:lstStyle/>
            <a:p>
              <a:pPr algn="ctr">
                <a:lnSpc>
                  <a:spcPts val="3336"/>
                </a:lnSpc>
              </a:pPr>
              <a:endParaRPr/>
            </a:p>
          </p:txBody>
        </p:sp>
      </p:grpSp>
      <p:sp>
        <p:nvSpPr>
          <p:cNvPr id="14" name="TextBox 13">
            <a:extLst>
              <a:ext uri="{FF2B5EF4-FFF2-40B4-BE49-F238E27FC236}">
                <a16:creationId xmlns:a16="http://schemas.microsoft.com/office/drawing/2014/main" id="{AB8EFF89-0825-C4F9-0633-106197C430D3}"/>
              </a:ext>
            </a:extLst>
          </p:cNvPr>
          <p:cNvSpPr txBox="1"/>
          <p:nvPr/>
        </p:nvSpPr>
        <p:spPr>
          <a:xfrm>
            <a:off x="-64727" y="-93630"/>
            <a:ext cx="18363824" cy="584775"/>
          </a:xfrm>
          <a:prstGeom prst="rect">
            <a:avLst/>
          </a:prstGeom>
          <a:solidFill>
            <a:srgbClr val="F59ABC"/>
          </a:solidFill>
        </p:spPr>
        <p:txBody>
          <a:bodyPr wrap="square" rtlCol="0">
            <a:spAutoFit/>
          </a:bodyPr>
          <a:lstStyle/>
          <a:p>
            <a:pPr algn="ctr"/>
            <a:r>
              <a:rPr lang="en-US" sz="3200">
                <a:solidFill>
                  <a:schemeClr val="tx2"/>
                </a:solidFill>
                <a:latin typeface="#9Slide03 BoosterNextFYBlack" panose="02000A03000000020004" pitchFamily="2" charset="0"/>
              </a:rPr>
              <a:t>Kết luận và hướng phát triển</a:t>
            </a:r>
          </a:p>
        </p:txBody>
      </p:sp>
      <p:sp>
        <p:nvSpPr>
          <p:cNvPr id="15" name="TextBox 14">
            <a:extLst>
              <a:ext uri="{FF2B5EF4-FFF2-40B4-BE49-F238E27FC236}">
                <a16:creationId xmlns:a16="http://schemas.microsoft.com/office/drawing/2014/main" id="{88E8B893-09CA-4F03-8FE2-1E9B5475E3E3}"/>
              </a:ext>
            </a:extLst>
          </p:cNvPr>
          <p:cNvSpPr txBox="1"/>
          <p:nvPr/>
        </p:nvSpPr>
        <p:spPr>
          <a:xfrm>
            <a:off x="1787828" y="608939"/>
            <a:ext cx="14712344" cy="783484"/>
          </a:xfrm>
          <a:prstGeom prst="rect">
            <a:avLst/>
          </a:prstGeom>
        </p:spPr>
        <p:txBody>
          <a:bodyPr wrap="square" lIns="0" tIns="0" rIns="0" bIns="0" rtlCol="0" anchor="t">
            <a:spAutoFit/>
          </a:bodyPr>
          <a:lstStyle/>
          <a:p>
            <a:pPr algn="ctr">
              <a:lnSpc>
                <a:spcPts val="6719"/>
              </a:lnSpc>
            </a:pPr>
            <a:r>
              <a:rPr lang="en-US" sz="4800">
                <a:solidFill>
                  <a:srgbClr val="003C6B"/>
                </a:solidFill>
                <a:latin typeface="#9Slide03 BoosterNextFYBlack" panose="02000A03000000020004" pitchFamily="2" charset="0"/>
                <a:ea typeface="Muli"/>
                <a:cs typeface="Muli"/>
                <a:sym typeface="Muli"/>
              </a:rPr>
              <a:t>Hướng phát triển</a:t>
            </a:r>
          </a:p>
        </p:txBody>
      </p:sp>
      <p:sp>
        <p:nvSpPr>
          <p:cNvPr id="8" name="TextBox 7">
            <a:extLst>
              <a:ext uri="{FF2B5EF4-FFF2-40B4-BE49-F238E27FC236}">
                <a16:creationId xmlns:a16="http://schemas.microsoft.com/office/drawing/2014/main" id="{A75BF0BF-7757-BA4D-4CFA-5066D57AA759}"/>
              </a:ext>
            </a:extLst>
          </p:cNvPr>
          <p:cNvSpPr txBox="1"/>
          <p:nvPr/>
        </p:nvSpPr>
        <p:spPr>
          <a:xfrm>
            <a:off x="2588058" y="2739705"/>
            <a:ext cx="11900125" cy="1200329"/>
          </a:xfrm>
          <a:prstGeom prst="rect">
            <a:avLst/>
          </a:prstGeom>
          <a:noFill/>
        </p:spPr>
        <p:txBody>
          <a:bodyPr wrap="square" rtlCol="0">
            <a:spAutoFit/>
          </a:bodyPr>
          <a:lstStyle/>
          <a:p>
            <a:pPr marL="285750" indent="-285750">
              <a:buFontTx/>
              <a:buChar char="-"/>
            </a:pPr>
            <a:r>
              <a:rPr lang="en-US" sz="2400">
                <a:latin typeface="Arial" panose="020B0604020202020204" pitchFamily="34" charset="0"/>
                <a:cs typeface="Arial" panose="020B0604020202020204" pitchFamily="34" charset="0"/>
              </a:rPr>
              <a:t>Thêm các chức năng chưa thực hiện được</a:t>
            </a:r>
          </a:p>
          <a:p>
            <a:pPr marL="285750" indent="-285750">
              <a:buFontTx/>
              <a:buChar char="-"/>
            </a:pPr>
            <a:r>
              <a:rPr lang="en-US" sz="2400">
                <a:latin typeface="Arial" panose="020B0604020202020204" pitchFamily="34" charset="0"/>
                <a:cs typeface="Arial" panose="020B0604020202020204" pitchFamily="34" charset="0"/>
              </a:rPr>
              <a:t>Phát triển đa nền tảng. Ví dụ: Phát triển ứng dụng cho hệ điều hành IOS</a:t>
            </a:r>
          </a:p>
          <a:p>
            <a:pPr marL="285750" indent="-285750">
              <a:buFontTx/>
              <a:buChar char="-"/>
            </a:pPr>
            <a:r>
              <a:rPr lang="en-US" sz="2400">
                <a:latin typeface="Arial" panose="020B0604020202020204" pitchFamily="34" charset="0"/>
                <a:cs typeface="Arial" panose="020B0604020202020204" pitchFamily="34" charset="0"/>
              </a:rPr>
              <a:t>Tích hợp công nghệ AI để gợi ý cách quản lý tài chính cho khách hàng</a:t>
            </a:r>
          </a:p>
        </p:txBody>
      </p:sp>
    </p:spTree>
    <p:extLst>
      <p:ext uri="{BB962C8B-B14F-4D97-AF65-F5344CB8AC3E}">
        <p14:creationId xmlns:p14="http://schemas.microsoft.com/office/powerpoint/2010/main" val="56350326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4AA82-A491-850D-8204-E2A2E3B911F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D149541C-7DB5-3A1E-B6A8-B44F4E5A0A9D}"/>
              </a:ext>
            </a:extLst>
          </p:cNvPr>
          <p:cNvSpPr/>
          <p:nvPr/>
        </p:nvSpPr>
        <p:spPr>
          <a:xfrm>
            <a:off x="-64727" y="-93630"/>
            <a:ext cx="18363824" cy="10380630"/>
          </a:xfrm>
          <a:custGeom>
            <a:avLst/>
            <a:gdLst/>
            <a:ahLst/>
            <a:cxnLst/>
            <a:rect l="l" t="t" r="r" b="b"/>
            <a:pathLst>
              <a:path w="18310194" h="10287000">
                <a:moveTo>
                  <a:pt x="0" y="0"/>
                </a:moveTo>
                <a:lnTo>
                  <a:pt x="18310194" y="0"/>
                </a:lnTo>
                <a:lnTo>
                  <a:pt x="18310194"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9" name="Picture 8" descr="A picture containing graphics, graphic design, clipart, text&#10;&#10;Description automatically generated">
            <a:extLst>
              <a:ext uri="{FF2B5EF4-FFF2-40B4-BE49-F238E27FC236}">
                <a16:creationId xmlns:a16="http://schemas.microsoft.com/office/drawing/2014/main" id="{41EA0ECB-823C-7A64-B3D3-22DE375039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53" y="328020"/>
            <a:ext cx="18370450" cy="9674379"/>
          </a:xfrm>
          <a:prstGeom prst="rect">
            <a:avLst/>
          </a:prstGeom>
          <a:solidFill>
            <a:srgbClr val="F6C3C3"/>
          </a:solidFill>
        </p:spPr>
      </p:pic>
    </p:spTree>
    <p:extLst>
      <p:ext uri="{BB962C8B-B14F-4D97-AF65-F5344CB8AC3E}">
        <p14:creationId xmlns:p14="http://schemas.microsoft.com/office/powerpoint/2010/main" val="86758650"/>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956E3-EE83-625C-2E97-539ABF0B34A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52C4E88-307A-2F4A-0E45-282B71D744D7}"/>
              </a:ext>
            </a:extLst>
          </p:cNvPr>
          <p:cNvSpPr/>
          <p:nvPr/>
        </p:nvSpPr>
        <p:spPr>
          <a:xfrm>
            <a:off x="0" y="1"/>
            <a:ext cx="18287999" cy="10286999"/>
          </a:xfrm>
          <a:custGeom>
            <a:avLst/>
            <a:gdLst/>
            <a:ahLst/>
            <a:cxnLst/>
            <a:rect l="l" t="t" r="r" b="b"/>
            <a:pathLst>
              <a:path w="17607585" h="9892261">
                <a:moveTo>
                  <a:pt x="0" y="0"/>
                </a:moveTo>
                <a:lnTo>
                  <a:pt x="17607586" y="0"/>
                </a:lnTo>
                <a:lnTo>
                  <a:pt x="17607586" y="9892261"/>
                </a:lnTo>
                <a:lnTo>
                  <a:pt x="0" y="98922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a:extLst>
              <a:ext uri="{FF2B5EF4-FFF2-40B4-BE49-F238E27FC236}">
                <a16:creationId xmlns:a16="http://schemas.microsoft.com/office/drawing/2014/main" id="{8B72DDB9-C2AA-F2F0-063E-E45D6F8BF4CC}"/>
              </a:ext>
            </a:extLst>
          </p:cNvPr>
          <p:cNvGrpSpPr>
            <a:grpSpLocks noChangeAspect="1"/>
          </p:cNvGrpSpPr>
          <p:nvPr/>
        </p:nvGrpSpPr>
        <p:grpSpPr>
          <a:xfrm>
            <a:off x="13296189" y="5260595"/>
            <a:ext cx="8340901" cy="8167813"/>
            <a:chOff x="-72390" y="7620"/>
            <a:chExt cx="6487160" cy="6352540"/>
          </a:xfrm>
        </p:grpSpPr>
        <p:sp>
          <p:nvSpPr>
            <p:cNvPr id="4" name="Freeform 4">
              <a:extLst>
                <a:ext uri="{FF2B5EF4-FFF2-40B4-BE49-F238E27FC236}">
                  <a16:creationId xmlns:a16="http://schemas.microsoft.com/office/drawing/2014/main" id="{71991E1B-8526-8E93-20F3-F36D58EDE60E}"/>
                </a:ext>
              </a:extLst>
            </p:cNvPr>
            <p:cNvSpPr/>
            <p:nvPr/>
          </p:nvSpPr>
          <p:spPr>
            <a:xfrm>
              <a:off x="-72390" y="7620"/>
              <a:ext cx="6487160" cy="6352540"/>
            </a:xfrm>
            <a:custGeom>
              <a:avLst/>
              <a:gdLst/>
              <a:ahLst/>
              <a:cxnLst/>
              <a:rect l="l" t="t" r="r" b="b"/>
              <a:pathLst>
                <a:path w="6487160" h="6352540">
                  <a:moveTo>
                    <a:pt x="6322060" y="3176270"/>
                  </a:moveTo>
                  <a:cubicBezTo>
                    <a:pt x="6322060" y="2844800"/>
                    <a:pt x="6487160" y="2493010"/>
                    <a:pt x="6385560" y="2194560"/>
                  </a:cubicBezTo>
                  <a:cubicBezTo>
                    <a:pt x="6281420" y="1884680"/>
                    <a:pt x="5928360" y="1694180"/>
                    <a:pt x="5734050" y="1436370"/>
                  </a:cubicBezTo>
                  <a:cubicBezTo>
                    <a:pt x="5537200" y="1176020"/>
                    <a:pt x="5455920" y="796290"/>
                    <a:pt x="5185410" y="607060"/>
                  </a:cubicBezTo>
                  <a:cubicBezTo>
                    <a:pt x="4917440" y="420370"/>
                    <a:pt x="4517390" y="462280"/>
                    <a:pt x="4196080" y="360680"/>
                  </a:cubicBezTo>
                  <a:cubicBezTo>
                    <a:pt x="3884930" y="264160"/>
                    <a:pt x="3589020" y="0"/>
                    <a:pt x="3244850" y="0"/>
                  </a:cubicBezTo>
                  <a:cubicBezTo>
                    <a:pt x="2900680" y="0"/>
                    <a:pt x="2603500" y="262890"/>
                    <a:pt x="2293620" y="360680"/>
                  </a:cubicBezTo>
                  <a:cubicBezTo>
                    <a:pt x="1972310" y="461010"/>
                    <a:pt x="1570990" y="419100"/>
                    <a:pt x="1303020" y="607060"/>
                  </a:cubicBezTo>
                  <a:cubicBezTo>
                    <a:pt x="1032510" y="796290"/>
                    <a:pt x="951230" y="1176020"/>
                    <a:pt x="754380" y="1436370"/>
                  </a:cubicBezTo>
                  <a:cubicBezTo>
                    <a:pt x="558800" y="1694180"/>
                    <a:pt x="207010" y="1884680"/>
                    <a:pt x="101600" y="2194560"/>
                  </a:cubicBezTo>
                  <a:cubicBezTo>
                    <a:pt x="1270" y="2493010"/>
                    <a:pt x="165100" y="2844800"/>
                    <a:pt x="165100" y="3176270"/>
                  </a:cubicBezTo>
                  <a:cubicBezTo>
                    <a:pt x="165100" y="3507740"/>
                    <a:pt x="0" y="3859530"/>
                    <a:pt x="101600" y="4157980"/>
                  </a:cubicBezTo>
                  <a:cubicBezTo>
                    <a:pt x="205740" y="4467860"/>
                    <a:pt x="558800" y="4658360"/>
                    <a:pt x="753110" y="4916170"/>
                  </a:cubicBezTo>
                  <a:cubicBezTo>
                    <a:pt x="949960" y="5176520"/>
                    <a:pt x="1031240" y="5556250"/>
                    <a:pt x="1301750" y="5745480"/>
                  </a:cubicBezTo>
                  <a:cubicBezTo>
                    <a:pt x="1569720" y="5933440"/>
                    <a:pt x="1969770" y="5891530"/>
                    <a:pt x="2292350" y="5991860"/>
                  </a:cubicBezTo>
                  <a:cubicBezTo>
                    <a:pt x="2603500" y="6088380"/>
                    <a:pt x="2899410" y="6352540"/>
                    <a:pt x="3243580" y="6352540"/>
                  </a:cubicBezTo>
                  <a:cubicBezTo>
                    <a:pt x="3587750" y="6352540"/>
                    <a:pt x="3884930" y="6089650"/>
                    <a:pt x="4194810" y="5991860"/>
                  </a:cubicBezTo>
                  <a:cubicBezTo>
                    <a:pt x="4516120" y="5891530"/>
                    <a:pt x="4917440" y="5933440"/>
                    <a:pt x="5185410" y="5745480"/>
                  </a:cubicBezTo>
                  <a:cubicBezTo>
                    <a:pt x="5455920" y="5556250"/>
                    <a:pt x="5537200" y="5176520"/>
                    <a:pt x="5734050" y="4916170"/>
                  </a:cubicBezTo>
                  <a:cubicBezTo>
                    <a:pt x="5929630" y="4658360"/>
                    <a:pt x="6281420" y="4467860"/>
                    <a:pt x="6385560" y="4157980"/>
                  </a:cubicBezTo>
                  <a:cubicBezTo>
                    <a:pt x="6487160" y="3858260"/>
                    <a:pt x="6322060" y="3506470"/>
                    <a:pt x="6322060" y="3176270"/>
                  </a:cubicBezTo>
                  <a:close/>
                </a:path>
              </a:pathLst>
            </a:custGeom>
            <a:solidFill>
              <a:srgbClr val="A7DFFC"/>
            </a:solidFill>
          </p:spPr>
          <p:txBody>
            <a:bodyPr/>
            <a:lstStyle/>
            <a:p>
              <a:endParaRPr lang="en-US"/>
            </a:p>
          </p:txBody>
        </p:sp>
      </p:grpSp>
      <p:grpSp>
        <p:nvGrpSpPr>
          <p:cNvPr id="5" name="Group 5">
            <a:extLst>
              <a:ext uri="{FF2B5EF4-FFF2-40B4-BE49-F238E27FC236}">
                <a16:creationId xmlns:a16="http://schemas.microsoft.com/office/drawing/2014/main" id="{ABA6FD54-7C87-DDBB-F284-897416703CE4}"/>
              </a:ext>
            </a:extLst>
          </p:cNvPr>
          <p:cNvGrpSpPr>
            <a:grpSpLocks noChangeAspect="1"/>
          </p:cNvGrpSpPr>
          <p:nvPr/>
        </p:nvGrpSpPr>
        <p:grpSpPr>
          <a:xfrm>
            <a:off x="-1796997" y="5980454"/>
            <a:ext cx="7369863" cy="7216926"/>
            <a:chOff x="-72390" y="7620"/>
            <a:chExt cx="6487160" cy="6352540"/>
          </a:xfrm>
        </p:grpSpPr>
        <p:sp>
          <p:nvSpPr>
            <p:cNvPr id="6" name="Freeform 6">
              <a:extLst>
                <a:ext uri="{FF2B5EF4-FFF2-40B4-BE49-F238E27FC236}">
                  <a16:creationId xmlns:a16="http://schemas.microsoft.com/office/drawing/2014/main" id="{121EE2AC-0D31-8A56-FB28-3FA24229A90E}"/>
                </a:ext>
              </a:extLst>
            </p:cNvPr>
            <p:cNvSpPr/>
            <p:nvPr/>
          </p:nvSpPr>
          <p:spPr>
            <a:xfrm>
              <a:off x="-72390" y="7620"/>
              <a:ext cx="6487160" cy="6352540"/>
            </a:xfrm>
            <a:custGeom>
              <a:avLst/>
              <a:gdLst/>
              <a:ahLst/>
              <a:cxnLst/>
              <a:rect l="l" t="t" r="r" b="b"/>
              <a:pathLst>
                <a:path w="6487160" h="6352540">
                  <a:moveTo>
                    <a:pt x="6322060" y="3176270"/>
                  </a:moveTo>
                  <a:cubicBezTo>
                    <a:pt x="6322060" y="2844800"/>
                    <a:pt x="6487160" y="2493010"/>
                    <a:pt x="6385560" y="2194560"/>
                  </a:cubicBezTo>
                  <a:cubicBezTo>
                    <a:pt x="6281420" y="1884680"/>
                    <a:pt x="5928360" y="1694180"/>
                    <a:pt x="5734050" y="1436370"/>
                  </a:cubicBezTo>
                  <a:cubicBezTo>
                    <a:pt x="5537200" y="1176020"/>
                    <a:pt x="5455920" y="796290"/>
                    <a:pt x="5185410" y="607060"/>
                  </a:cubicBezTo>
                  <a:cubicBezTo>
                    <a:pt x="4917440" y="420370"/>
                    <a:pt x="4517390" y="462280"/>
                    <a:pt x="4196080" y="360680"/>
                  </a:cubicBezTo>
                  <a:cubicBezTo>
                    <a:pt x="3884930" y="264160"/>
                    <a:pt x="3589020" y="0"/>
                    <a:pt x="3244850" y="0"/>
                  </a:cubicBezTo>
                  <a:cubicBezTo>
                    <a:pt x="2900680" y="0"/>
                    <a:pt x="2603500" y="262890"/>
                    <a:pt x="2293620" y="360680"/>
                  </a:cubicBezTo>
                  <a:cubicBezTo>
                    <a:pt x="1972310" y="461010"/>
                    <a:pt x="1570990" y="419100"/>
                    <a:pt x="1303020" y="607060"/>
                  </a:cubicBezTo>
                  <a:cubicBezTo>
                    <a:pt x="1032510" y="796290"/>
                    <a:pt x="951230" y="1176020"/>
                    <a:pt x="754380" y="1436370"/>
                  </a:cubicBezTo>
                  <a:cubicBezTo>
                    <a:pt x="558800" y="1694180"/>
                    <a:pt x="207010" y="1884680"/>
                    <a:pt x="101600" y="2194560"/>
                  </a:cubicBezTo>
                  <a:cubicBezTo>
                    <a:pt x="1270" y="2493010"/>
                    <a:pt x="165100" y="2844800"/>
                    <a:pt x="165100" y="3176270"/>
                  </a:cubicBezTo>
                  <a:cubicBezTo>
                    <a:pt x="165100" y="3507740"/>
                    <a:pt x="0" y="3859530"/>
                    <a:pt x="101600" y="4157980"/>
                  </a:cubicBezTo>
                  <a:cubicBezTo>
                    <a:pt x="205740" y="4467860"/>
                    <a:pt x="558800" y="4658360"/>
                    <a:pt x="753110" y="4916170"/>
                  </a:cubicBezTo>
                  <a:cubicBezTo>
                    <a:pt x="949960" y="5176520"/>
                    <a:pt x="1031240" y="5556250"/>
                    <a:pt x="1301750" y="5745480"/>
                  </a:cubicBezTo>
                  <a:cubicBezTo>
                    <a:pt x="1569720" y="5933440"/>
                    <a:pt x="1969770" y="5891530"/>
                    <a:pt x="2292350" y="5991860"/>
                  </a:cubicBezTo>
                  <a:cubicBezTo>
                    <a:pt x="2603500" y="6088380"/>
                    <a:pt x="2899410" y="6352540"/>
                    <a:pt x="3243580" y="6352540"/>
                  </a:cubicBezTo>
                  <a:cubicBezTo>
                    <a:pt x="3587750" y="6352540"/>
                    <a:pt x="3884930" y="6089650"/>
                    <a:pt x="4194810" y="5991860"/>
                  </a:cubicBezTo>
                  <a:cubicBezTo>
                    <a:pt x="4516120" y="5891530"/>
                    <a:pt x="4917440" y="5933440"/>
                    <a:pt x="5185410" y="5745480"/>
                  </a:cubicBezTo>
                  <a:cubicBezTo>
                    <a:pt x="5455920" y="5556250"/>
                    <a:pt x="5537200" y="5176520"/>
                    <a:pt x="5734050" y="4916170"/>
                  </a:cubicBezTo>
                  <a:cubicBezTo>
                    <a:pt x="5929630" y="4658360"/>
                    <a:pt x="6281420" y="4467860"/>
                    <a:pt x="6385560" y="4157980"/>
                  </a:cubicBezTo>
                  <a:cubicBezTo>
                    <a:pt x="6487160" y="3858260"/>
                    <a:pt x="6322060" y="3506470"/>
                    <a:pt x="6322060" y="3176270"/>
                  </a:cubicBezTo>
                  <a:close/>
                </a:path>
              </a:pathLst>
            </a:custGeom>
            <a:solidFill>
              <a:srgbClr val="A7DFFC"/>
            </a:solidFill>
          </p:spPr>
          <p:txBody>
            <a:bodyPr/>
            <a:lstStyle/>
            <a:p>
              <a:endParaRPr lang="en-US"/>
            </a:p>
          </p:txBody>
        </p:sp>
      </p:grpSp>
      <p:sp>
        <p:nvSpPr>
          <p:cNvPr id="7" name="TextBox 7">
            <a:extLst>
              <a:ext uri="{FF2B5EF4-FFF2-40B4-BE49-F238E27FC236}">
                <a16:creationId xmlns:a16="http://schemas.microsoft.com/office/drawing/2014/main" id="{B68D7A93-523C-C2B7-578D-03FDD5F1DF94}"/>
              </a:ext>
            </a:extLst>
          </p:cNvPr>
          <p:cNvSpPr txBox="1"/>
          <p:nvPr/>
        </p:nvSpPr>
        <p:spPr>
          <a:xfrm>
            <a:off x="2497759" y="2949586"/>
            <a:ext cx="13292481" cy="4151265"/>
          </a:xfrm>
          <a:prstGeom prst="rect">
            <a:avLst/>
          </a:prstGeom>
        </p:spPr>
        <p:txBody>
          <a:bodyPr lIns="0" tIns="0" rIns="0" bIns="0" rtlCol="0" anchor="t">
            <a:spAutoFit/>
          </a:bodyPr>
          <a:lstStyle/>
          <a:p>
            <a:pPr>
              <a:lnSpc>
                <a:spcPts val="6719"/>
              </a:lnSpc>
            </a:pPr>
            <a:r>
              <a:rPr lang="vi-VN" sz="2400"/>
              <a:t>Trong bối cảnh chi phí sinh hoạt ngày càng tăng và thói quen chi tiêu không kiểm soát trở nên phổ biến, nhiều người trẻ đang gặp khó khăn trong việc quản lý tài chính cá nhân một cách hiệu quả. Việc thiếu công cụ hỗ trợ rõ ràng khiến việc ghi chép thu chi trở nên rời rạc và dễ bị lãng quên. Xuất phát từ nhu cầu thực tế đó, ứng dụng quản lý tài chính cá nhân đã ra đời nhằm giúp người dùng theo dõi dòng tiền, kiểm soát chi tiêu và xây dựng thói quen tài chính lành mạnh mỗi ngày.</a:t>
            </a:r>
            <a:endParaRPr lang="en-US" sz="2400">
              <a:solidFill>
                <a:srgbClr val="003C6B"/>
              </a:solidFill>
              <a:latin typeface="Arial" panose="020B0604020202020204" pitchFamily="34" charset="0"/>
              <a:ea typeface="Muli"/>
              <a:cs typeface="Arial" panose="020B0604020202020204" pitchFamily="34" charset="0"/>
              <a:sym typeface="Muli"/>
            </a:endParaRPr>
          </a:p>
        </p:txBody>
      </p:sp>
      <p:sp>
        <p:nvSpPr>
          <p:cNvPr id="8" name="TextBox 7">
            <a:extLst>
              <a:ext uri="{FF2B5EF4-FFF2-40B4-BE49-F238E27FC236}">
                <a16:creationId xmlns:a16="http://schemas.microsoft.com/office/drawing/2014/main" id="{7AC9C745-E3BF-A959-0A5F-0560ECFED41C}"/>
              </a:ext>
            </a:extLst>
          </p:cNvPr>
          <p:cNvSpPr txBox="1"/>
          <p:nvPr/>
        </p:nvSpPr>
        <p:spPr>
          <a:xfrm>
            <a:off x="2528239" y="1398300"/>
            <a:ext cx="13292481" cy="791563"/>
          </a:xfrm>
          <a:prstGeom prst="rect">
            <a:avLst/>
          </a:prstGeom>
        </p:spPr>
        <p:txBody>
          <a:bodyPr lIns="0" tIns="0" rIns="0" bIns="0" rtlCol="0" anchor="t">
            <a:spAutoFit/>
          </a:bodyPr>
          <a:lstStyle/>
          <a:p>
            <a:pPr algn="ctr">
              <a:lnSpc>
                <a:spcPts val="6719"/>
              </a:lnSpc>
            </a:pPr>
            <a:r>
              <a:rPr lang="en-US" sz="4800">
                <a:solidFill>
                  <a:srgbClr val="003C6B"/>
                </a:solidFill>
                <a:latin typeface="#9Slide03 BoosterNextFYBlack" panose="02000A03000000020004" pitchFamily="2" charset="0"/>
                <a:ea typeface="Muli"/>
                <a:cs typeface="Muli"/>
                <a:sym typeface="Muli"/>
              </a:rPr>
              <a:t>Lời mở đầu</a:t>
            </a:r>
          </a:p>
        </p:txBody>
      </p:sp>
    </p:spTree>
    <p:extLst>
      <p:ext uri="{BB962C8B-B14F-4D97-AF65-F5344CB8AC3E}">
        <p14:creationId xmlns:p14="http://schemas.microsoft.com/office/powerpoint/2010/main" val="352024573"/>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FA2E8-5A10-9A86-5396-2BD3C739DDD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2477315-3BE5-EACA-F7BC-61469D2ABC83}"/>
              </a:ext>
            </a:extLst>
          </p:cNvPr>
          <p:cNvSpPr/>
          <p:nvPr/>
        </p:nvSpPr>
        <p:spPr>
          <a:xfrm>
            <a:off x="-2" y="-3158"/>
            <a:ext cx="18287999" cy="10286999"/>
          </a:xfrm>
          <a:custGeom>
            <a:avLst/>
            <a:gdLst/>
            <a:ahLst/>
            <a:cxnLst/>
            <a:rect l="l" t="t" r="r" b="b"/>
            <a:pathLst>
              <a:path w="17607585" h="9892261">
                <a:moveTo>
                  <a:pt x="0" y="0"/>
                </a:moveTo>
                <a:lnTo>
                  <a:pt x="17607586" y="0"/>
                </a:lnTo>
                <a:lnTo>
                  <a:pt x="17607586" y="9892261"/>
                </a:lnTo>
                <a:lnTo>
                  <a:pt x="0" y="98922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a:extLst>
              <a:ext uri="{FF2B5EF4-FFF2-40B4-BE49-F238E27FC236}">
                <a16:creationId xmlns:a16="http://schemas.microsoft.com/office/drawing/2014/main" id="{BA06C77D-021D-6276-7540-7DC7B7669D3F}"/>
              </a:ext>
            </a:extLst>
          </p:cNvPr>
          <p:cNvGrpSpPr>
            <a:grpSpLocks noChangeAspect="1"/>
          </p:cNvGrpSpPr>
          <p:nvPr/>
        </p:nvGrpSpPr>
        <p:grpSpPr>
          <a:xfrm>
            <a:off x="13296189" y="5260595"/>
            <a:ext cx="8340901" cy="8167813"/>
            <a:chOff x="-72390" y="7620"/>
            <a:chExt cx="6487160" cy="6352540"/>
          </a:xfrm>
        </p:grpSpPr>
        <p:sp>
          <p:nvSpPr>
            <p:cNvPr id="4" name="Freeform 4">
              <a:extLst>
                <a:ext uri="{FF2B5EF4-FFF2-40B4-BE49-F238E27FC236}">
                  <a16:creationId xmlns:a16="http://schemas.microsoft.com/office/drawing/2014/main" id="{81CE1715-8465-E942-DEA2-768CAB18A71F}"/>
                </a:ext>
              </a:extLst>
            </p:cNvPr>
            <p:cNvSpPr/>
            <p:nvPr/>
          </p:nvSpPr>
          <p:spPr>
            <a:xfrm>
              <a:off x="-72390" y="7620"/>
              <a:ext cx="6487160" cy="6352540"/>
            </a:xfrm>
            <a:custGeom>
              <a:avLst/>
              <a:gdLst/>
              <a:ahLst/>
              <a:cxnLst/>
              <a:rect l="l" t="t" r="r" b="b"/>
              <a:pathLst>
                <a:path w="6487160" h="6352540">
                  <a:moveTo>
                    <a:pt x="6322060" y="3176270"/>
                  </a:moveTo>
                  <a:cubicBezTo>
                    <a:pt x="6322060" y="2844800"/>
                    <a:pt x="6487160" y="2493010"/>
                    <a:pt x="6385560" y="2194560"/>
                  </a:cubicBezTo>
                  <a:cubicBezTo>
                    <a:pt x="6281420" y="1884680"/>
                    <a:pt x="5928360" y="1694180"/>
                    <a:pt x="5734050" y="1436370"/>
                  </a:cubicBezTo>
                  <a:cubicBezTo>
                    <a:pt x="5537200" y="1176020"/>
                    <a:pt x="5455920" y="796290"/>
                    <a:pt x="5185410" y="607060"/>
                  </a:cubicBezTo>
                  <a:cubicBezTo>
                    <a:pt x="4917440" y="420370"/>
                    <a:pt x="4517390" y="462280"/>
                    <a:pt x="4196080" y="360680"/>
                  </a:cubicBezTo>
                  <a:cubicBezTo>
                    <a:pt x="3884930" y="264160"/>
                    <a:pt x="3589020" y="0"/>
                    <a:pt x="3244850" y="0"/>
                  </a:cubicBezTo>
                  <a:cubicBezTo>
                    <a:pt x="2900680" y="0"/>
                    <a:pt x="2603500" y="262890"/>
                    <a:pt x="2293620" y="360680"/>
                  </a:cubicBezTo>
                  <a:cubicBezTo>
                    <a:pt x="1972310" y="461010"/>
                    <a:pt x="1570990" y="419100"/>
                    <a:pt x="1303020" y="607060"/>
                  </a:cubicBezTo>
                  <a:cubicBezTo>
                    <a:pt x="1032510" y="796290"/>
                    <a:pt x="951230" y="1176020"/>
                    <a:pt x="754380" y="1436370"/>
                  </a:cubicBezTo>
                  <a:cubicBezTo>
                    <a:pt x="558800" y="1694180"/>
                    <a:pt x="207010" y="1884680"/>
                    <a:pt x="101600" y="2194560"/>
                  </a:cubicBezTo>
                  <a:cubicBezTo>
                    <a:pt x="1270" y="2493010"/>
                    <a:pt x="165100" y="2844800"/>
                    <a:pt x="165100" y="3176270"/>
                  </a:cubicBezTo>
                  <a:cubicBezTo>
                    <a:pt x="165100" y="3507740"/>
                    <a:pt x="0" y="3859530"/>
                    <a:pt x="101600" y="4157980"/>
                  </a:cubicBezTo>
                  <a:cubicBezTo>
                    <a:pt x="205740" y="4467860"/>
                    <a:pt x="558800" y="4658360"/>
                    <a:pt x="753110" y="4916170"/>
                  </a:cubicBezTo>
                  <a:cubicBezTo>
                    <a:pt x="949960" y="5176520"/>
                    <a:pt x="1031240" y="5556250"/>
                    <a:pt x="1301750" y="5745480"/>
                  </a:cubicBezTo>
                  <a:cubicBezTo>
                    <a:pt x="1569720" y="5933440"/>
                    <a:pt x="1969770" y="5891530"/>
                    <a:pt x="2292350" y="5991860"/>
                  </a:cubicBezTo>
                  <a:cubicBezTo>
                    <a:pt x="2603500" y="6088380"/>
                    <a:pt x="2899410" y="6352540"/>
                    <a:pt x="3243580" y="6352540"/>
                  </a:cubicBezTo>
                  <a:cubicBezTo>
                    <a:pt x="3587750" y="6352540"/>
                    <a:pt x="3884930" y="6089650"/>
                    <a:pt x="4194810" y="5991860"/>
                  </a:cubicBezTo>
                  <a:cubicBezTo>
                    <a:pt x="4516120" y="5891530"/>
                    <a:pt x="4917440" y="5933440"/>
                    <a:pt x="5185410" y="5745480"/>
                  </a:cubicBezTo>
                  <a:cubicBezTo>
                    <a:pt x="5455920" y="5556250"/>
                    <a:pt x="5537200" y="5176520"/>
                    <a:pt x="5734050" y="4916170"/>
                  </a:cubicBezTo>
                  <a:cubicBezTo>
                    <a:pt x="5929630" y="4658360"/>
                    <a:pt x="6281420" y="4467860"/>
                    <a:pt x="6385560" y="4157980"/>
                  </a:cubicBezTo>
                  <a:cubicBezTo>
                    <a:pt x="6487160" y="3858260"/>
                    <a:pt x="6322060" y="3506470"/>
                    <a:pt x="6322060" y="3176270"/>
                  </a:cubicBezTo>
                  <a:close/>
                </a:path>
              </a:pathLst>
            </a:custGeom>
            <a:solidFill>
              <a:srgbClr val="A7DFFC"/>
            </a:solidFill>
          </p:spPr>
          <p:txBody>
            <a:bodyPr/>
            <a:lstStyle/>
            <a:p>
              <a:endParaRPr lang="en-US"/>
            </a:p>
          </p:txBody>
        </p:sp>
      </p:grpSp>
      <p:grpSp>
        <p:nvGrpSpPr>
          <p:cNvPr id="5" name="Group 5">
            <a:extLst>
              <a:ext uri="{FF2B5EF4-FFF2-40B4-BE49-F238E27FC236}">
                <a16:creationId xmlns:a16="http://schemas.microsoft.com/office/drawing/2014/main" id="{894E3DEA-C4D4-519E-AE95-3793ADE5F1F7}"/>
              </a:ext>
            </a:extLst>
          </p:cNvPr>
          <p:cNvGrpSpPr>
            <a:grpSpLocks noChangeAspect="1"/>
          </p:cNvGrpSpPr>
          <p:nvPr/>
        </p:nvGrpSpPr>
        <p:grpSpPr>
          <a:xfrm>
            <a:off x="-1796997" y="5980454"/>
            <a:ext cx="7369863" cy="7216926"/>
            <a:chOff x="-72390" y="7620"/>
            <a:chExt cx="6487160" cy="6352540"/>
          </a:xfrm>
        </p:grpSpPr>
        <p:sp>
          <p:nvSpPr>
            <p:cNvPr id="6" name="Freeform 6">
              <a:extLst>
                <a:ext uri="{FF2B5EF4-FFF2-40B4-BE49-F238E27FC236}">
                  <a16:creationId xmlns:a16="http://schemas.microsoft.com/office/drawing/2014/main" id="{351C1876-56A8-1009-9951-BAF27513E22E}"/>
                </a:ext>
              </a:extLst>
            </p:cNvPr>
            <p:cNvSpPr/>
            <p:nvPr/>
          </p:nvSpPr>
          <p:spPr>
            <a:xfrm>
              <a:off x="-72390" y="7620"/>
              <a:ext cx="6487160" cy="6352540"/>
            </a:xfrm>
            <a:custGeom>
              <a:avLst/>
              <a:gdLst/>
              <a:ahLst/>
              <a:cxnLst/>
              <a:rect l="l" t="t" r="r" b="b"/>
              <a:pathLst>
                <a:path w="6487160" h="6352540">
                  <a:moveTo>
                    <a:pt x="6322060" y="3176270"/>
                  </a:moveTo>
                  <a:cubicBezTo>
                    <a:pt x="6322060" y="2844800"/>
                    <a:pt x="6487160" y="2493010"/>
                    <a:pt x="6385560" y="2194560"/>
                  </a:cubicBezTo>
                  <a:cubicBezTo>
                    <a:pt x="6281420" y="1884680"/>
                    <a:pt x="5928360" y="1694180"/>
                    <a:pt x="5734050" y="1436370"/>
                  </a:cubicBezTo>
                  <a:cubicBezTo>
                    <a:pt x="5537200" y="1176020"/>
                    <a:pt x="5455920" y="796290"/>
                    <a:pt x="5185410" y="607060"/>
                  </a:cubicBezTo>
                  <a:cubicBezTo>
                    <a:pt x="4917440" y="420370"/>
                    <a:pt x="4517390" y="462280"/>
                    <a:pt x="4196080" y="360680"/>
                  </a:cubicBezTo>
                  <a:cubicBezTo>
                    <a:pt x="3884930" y="264160"/>
                    <a:pt x="3589020" y="0"/>
                    <a:pt x="3244850" y="0"/>
                  </a:cubicBezTo>
                  <a:cubicBezTo>
                    <a:pt x="2900680" y="0"/>
                    <a:pt x="2603500" y="262890"/>
                    <a:pt x="2293620" y="360680"/>
                  </a:cubicBezTo>
                  <a:cubicBezTo>
                    <a:pt x="1972310" y="461010"/>
                    <a:pt x="1570990" y="419100"/>
                    <a:pt x="1303020" y="607060"/>
                  </a:cubicBezTo>
                  <a:cubicBezTo>
                    <a:pt x="1032510" y="796290"/>
                    <a:pt x="951230" y="1176020"/>
                    <a:pt x="754380" y="1436370"/>
                  </a:cubicBezTo>
                  <a:cubicBezTo>
                    <a:pt x="558800" y="1694180"/>
                    <a:pt x="207010" y="1884680"/>
                    <a:pt x="101600" y="2194560"/>
                  </a:cubicBezTo>
                  <a:cubicBezTo>
                    <a:pt x="1270" y="2493010"/>
                    <a:pt x="165100" y="2844800"/>
                    <a:pt x="165100" y="3176270"/>
                  </a:cubicBezTo>
                  <a:cubicBezTo>
                    <a:pt x="165100" y="3507740"/>
                    <a:pt x="0" y="3859530"/>
                    <a:pt x="101600" y="4157980"/>
                  </a:cubicBezTo>
                  <a:cubicBezTo>
                    <a:pt x="205740" y="4467860"/>
                    <a:pt x="558800" y="4658360"/>
                    <a:pt x="753110" y="4916170"/>
                  </a:cubicBezTo>
                  <a:cubicBezTo>
                    <a:pt x="949960" y="5176520"/>
                    <a:pt x="1031240" y="5556250"/>
                    <a:pt x="1301750" y="5745480"/>
                  </a:cubicBezTo>
                  <a:cubicBezTo>
                    <a:pt x="1569720" y="5933440"/>
                    <a:pt x="1969770" y="5891530"/>
                    <a:pt x="2292350" y="5991860"/>
                  </a:cubicBezTo>
                  <a:cubicBezTo>
                    <a:pt x="2603500" y="6088380"/>
                    <a:pt x="2899410" y="6352540"/>
                    <a:pt x="3243580" y="6352540"/>
                  </a:cubicBezTo>
                  <a:cubicBezTo>
                    <a:pt x="3587750" y="6352540"/>
                    <a:pt x="3884930" y="6089650"/>
                    <a:pt x="4194810" y="5991860"/>
                  </a:cubicBezTo>
                  <a:cubicBezTo>
                    <a:pt x="4516120" y="5891530"/>
                    <a:pt x="4917440" y="5933440"/>
                    <a:pt x="5185410" y="5745480"/>
                  </a:cubicBezTo>
                  <a:cubicBezTo>
                    <a:pt x="5455920" y="5556250"/>
                    <a:pt x="5537200" y="5176520"/>
                    <a:pt x="5734050" y="4916170"/>
                  </a:cubicBezTo>
                  <a:cubicBezTo>
                    <a:pt x="5929630" y="4658360"/>
                    <a:pt x="6281420" y="4467860"/>
                    <a:pt x="6385560" y="4157980"/>
                  </a:cubicBezTo>
                  <a:cubicBezTo>
                    <a:pt x="6487160" y="3858260"/>
                    <a:pt x="6322060" y="3506470"/>
                    <a:pt x="6322060" y="3176270"/>
                  </a:cubicBezTo>
                  <a:close/>
                </a:path>
              </a:pathLst>
            </a:custGeom>
            <a:solidFill>
              <a:srgbClr val="A7DFFC"/>
            </a:solidFill>
          </p:spPr>
          <p:txBody>
            <a:bodyPr/>
            <a:lstStyle/>
            <a:p>
              <a:endParaRPr lang="en-US"/>
            </a:p>
          </p:txBody>
        </p:sp>
      </p:grpSp>
      <p:sp>
        <p:nvSpPr>
          <p:cNvPr id="8" name="TextBox 7">
            <a:extLst>
              <a:ext uri="{FF2B5EF4-FFF2-40B4-BE49-F238E27FC236}">
                <a16:creationId xmlns:a16="http://schemas.microsoft.com/office/drawing/2014/main" id="{74527CFA-E505-ECD5-D167-C5F18EE0B296}"/>
              </a:ext>
            </a:extLst>
          </p:cNvPr>
          <p:cNvSpPr txBox="1"/>
          <p:nvPr/>
        </p:nvSpPr>
        <p:spPr>
          <a:xfrm>
            <a:off x="2497758" y="649675"/>
            <a:ext cx="13292481" cy="791563"/>
          </a:xfrm>
          <a:prstGeom prst="rect">
            <a:avLst/>
          </a:prstGeom>
        </p:spPr>
        <p:txBody>
          <a:bodyPr lIns="0" tIns="0" rIns="0" bIns="0" rtlCol="0" anchor="t">
            <a:spAutoFit/>
          </a:bodyPr>
          <a:lstStyle/>
          <a:p>
            <a:pPr algn="ctr">
              <a:lnSpc>
                <a:spcPts val="6719"/>
              </a:lnSpc>
            </a:pPr>
            <a:r>
              <a:rPr lang="en-US" sz="4800">
                <a:solidFill>
                  <a:srgbClr val="003C6B"/>
                </a:solidFill>
                <a:latin typeface="#9Slide03 BoosterNextFYBlack" panose="02000A03000000020004" pitchFamily="2" charset="0"/>
                <a:ea typeface="Muli"/>
                <a:cs typeface="Muli"/>
                <a:sym typeface="Muli"/>
              </a:rPr>
              <a:t>Mục lục</a:t>
            </a:r>
          </a:p>
        </p:txBody>
      </p:sp>
      <p:grpSp>
        <p:nvGrpSpPr>
          <p:cNvPr id="46" name="Group 45">
            <a:extLst>
              <a:ext uri="{FF2B5EF4-FFF2-40B4-BE49-F238E27FC236}">
                <a16:creationId xmlns:a16="http://schemas.microsoft.com/office/drawing/2014/main" id="{1FA461BB-ACAE-4C2C-3369-80E134FAF0EC}"/>
              </a:ext>
            </a:extLst>
          </p:cNvPr>
          <p:cNvGrpSpPr/>
          <p:nvPr/>
        </p:nvGrpSpPr>
        <p:grpSpPr>
          <a:xfrm>
            <a:off x="6873783" y="2305773"/>
            <a:ext cx="1681025" cy="2269209"/>
            <a:chOff x="8891581" y="2417091"/>
            <a:chExt cx="1681025" cy="2269209"/>
          </a:xfrm>
        </p:grpSpPr>
        <p:sp>
          <p:nvSpPr>
            <p:cNvPr id="20" name="Rounded Rectangle 8">
              <a:extLst>
                <a:ext uri="{FF2B5EF4-FFF2-40B4-BE49-F238E27FC236}">
                  <a16:creationId xmlns:a16="http://schemas.microsoft.com/office/drawing/2014/main" id="{94BEA149-6B6D-0B8B-D568-8FAC5FF88C6B}"/>
                </a:ext>
              </a:extLst>
            </p:cNvPr>
            <p:cNvSpPr/>
            <p:nvPr/>
          </p:nvSpPr>
          <p:spPr>
            <a:xfrm>
              <a:off x="8891581" y="2417091"/>
              <a:ext cx="1681025" cy="226920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1"/>
            </a:solidFill>
            <a:ln w="12700">
              <a:gradFill flip="none" rotWithShape="1">
                <a:gsLst>
                  <a:gs pos="0">
                    <a:schemeClr val="bg1">
                      <a:alpha val="0"/>
                    </a:schemeClr>
                  </a:gs>
                  <a:gs pos="100000">
                    <a:schemeClr val="bg1">
                      <a:lumMod val="0"/>
                      <a:lumOff val="100000"/>
                    </a:schemeClr>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1" name="TextBox 20">
              <a:extLst>
                <a:ext uri="{FF2B5EF4-FFF2-40B4-BE49-F238E27FC236}">
                  <a16:creationId xmlns:a16="http://schemas.microsoft.com/office/drawing/2014/main" id="{A33DBA20-7816-6621-ADA3-52F650A69CF6}"/>
                </a:ext>
              </a:extLst>
            </p:cNvPr>
            <p:cNvSpPr txBox="1"/>
            <p:nvPr/>
          </p:nvSpPr>
          <p:spPr>
            <a:xfrm>
              <a:off x="8891581" y="2968442"/>
              <a:ext cx="1681025" cy="1477328"/>
            </a:xfrm>
            <a:prstGeom prst="rect">
              <a:avLst/>
            </a:prstGeom>
            <a:noFill/>
          </p:spPr>
          <p:txBody>
            <a:bodyPr wrap="square" rtlCol="0">
              <a:spAutoFit/>
            </a:bodyPr>
            <a:lstStyle/>
            <a:p>
              <a:pPr algn="ctr"/>
              <a:r>
                <a:rPr lang="en-US" sz="3000">
                  <a:solidFill>
                    <a:schemeClr val="bg1"/>
                  </a:solidFill>
                  <a:latin typeface="+mj-lt"/>
                  <a:cs typeface="Times New Roman" panose="02020603050405020304" pitchFamily="18" charset="0"/>
                </a:rPr>
                <a:t>Phân tích thiết kế hệ thống</a:t>
              </a:r>
            </a:p>
          </p:txBody>
        </p:sp>
      </p:grpSp>
      <p:sp>
        <p:nvSpPr>
          <p:cNvPr id="11" name="Rounded Rectangle 1">
            <a:extLst>
              <a:ext uri="{FF2B5EF4-FFF2-40B4-BE49-F238E27FC236}">
                <a16:creationId xmlns:a16="http://schemas.microsoft.com/office/drawing/2014/main" id="{DCC031DA-4E57-4E52-51E7-B1D19F991E7E}"/>
              </a:ext>
            </a:extLst>
          </p:cNvPr>
          <p:cNvSpPr/>
          <p:nvPr/>
        </p:nvSpPr>
        <p:spPr>
          <a:xfrm>
            <a:off x="4087405" y="1788356"/>
            <a:ext cx="10113186" cy="348921"/>
          </a:xfrm>
          <a:prstGeom prst="roundRect">
            <a:avLst>
              <a:gd name="adj" fmla="val 50000"/>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45" name="Group 44">
            <a:extLst>
              <a:ext uri="{FF2B5EF4-FFF2-40B4-BE49-F238E27FC236}">
                <a16:creationId xmlns:a16="http://schemas.microsoft.com/office/drawing/2014/main" id="{ACDB0E4E-C055-F4F1-AE8C-2A1050AE039F}"/>
              </a:ext>
            </a:extLst>
          </p:cNvPr>
          <p:cNvGrpSpPr/>
          <p:nvPr/>
        </p:nvGrpSpPr>
        <p:grpSpPr>
          <a:xfrm>
            <a:off x="9662712" y="2332332"/>
            <a:ext cx="1681025" cy="2237307"/>
            <a:chOff x="7142631" y="2448993"/>
            <a:chExt cx="1681025" cy="2237307"/>
          </a:xfrm>
        </p:grpSpPr>
        <p:sp>
          <p:nvSpPr>
            <p:cNvPr id="36" name="Rounded Rectangle 8">
              <a:extLst>
                <a:ext uri="{FF2B5EF4-FFF2-40B4-BE49-F238E27FC236}">
                  <a16:creationId xmlns:a16="http://schemas.microsoft.com/office/drawing/2014/main" id="{94CA5615-B866-57A8-0FB3-8A6950B6D97F}"/>
                </a:ext>
              </a:extLst>
            </p:cNvPr>
            <p:cNvSpPr/>
            <p:nvPr/>
          </p:nvSpPr>
          <p:spPr>
            <a:xfrm>
              <a:off x="7142631" y="2448993"/>
              <a:ext cx="1681025" cy="2237307"/>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1"/>
            </a:solidFill>
            <a:ln w="12700">
              <a:gradFill flip="none" rotWithShape="1">
                <a:gsLst>
                  <a:gs pos="0">
                    <a:schemeClr val="bg1">
                      <a:alpha val="0"/>
                    </a:schemeClr>
                  </a:gs>
                  <a:gs pos="100000">
                    <a:schemeClr val="bg1">
                      <a:lumMod val="0"/>
                      <a:lumOff val="100000"/>
                    </a:schemeClr>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5" name="TextBox 34">
              <a:extLst>
                <a:ext uri="{FF2B5EF4-FFF2-40B4-BE49-F238E27FC236}">
                  <a16:creationId xmlns:a16="http://schemas.microsoft.com/office/drawing/2014/main" id="{2B26A683-C6D3-D611-C4D3-3BAE7208FAC8}"/>
                </a:ext>
              </a:extLst>
            </p:cNvPr>
            <p:cNvSpPr txBox="1"/>
            <p:nvPr/>
          </p:nvSpPr>
          <p:spPr>
            <a:xfrm>
              <a:off x="7180190" y="2721608"/>
              <a:ext cx="1605906" cy="1938992"/>
            </a:xfrm>
            <a:prstGeom prst="rect">
              <a:avLst/>
            </a:prstGeom>
            <a:noFill/>
          </p:spPr>
          <p:txBody>
            <a:bodyPr wrap="square" rtlCol="0">
              <a:spAutoFit/>
            </a:bodyPr>
            <a:lstStyle/>
            <a:p>
              <a:pPr algn="ctr"/>
              <a:r>
                <a:rPr lang="en-US" sz="3000">
                  <a:solidFill>
                    <a:schemeClr val="bg1"/>
                  </a:solidFill>
                  <a:latin typeface="+mj-lt"/>
                  <a:cs typeface="Times New Roman" panose="02020603050405020304" pitchFamily="18" charset="0"/>
                </a:rPr>
                <a:t>Xây dựng chương trình</a:t>
              </a:r>
            </a:p>
          </p:txBody>
        </p:sp>
      </p:grpSp>
      <p:grpSp>
        <p:nvGrpSpPr>
          <p:cNvPr id="47" name="Group 46">
            <a:extLst>
              <a:ext uri="{FF2B5EF4-FFF2-40B4-BE49-F238E27FC236}">
                <a16:creationId xmlns:a16="http://schemas.microsoft.com/office/drawing/2014/main" id="{648607CE-0C13-4291-1B2F-3666D369C629}"/>
              </a:ext>
            </a:extLst>
          </p:cNvPr>
          <p:cNvGrpSpPr/>
          <p:nvPr/>
        </p:nvGrpSpPr>
        <p:grpSpPr>
          <a:xfrm>
            <a:off x="12451641" y="2377056"/>
            <a:ext cx="1748950" cy="2269209"/>
            <a:chOff x="8172475" y="5841357"/>
            <a:chExt cx="1748950" cy="2269209"/>
          </a:xfrm>
        </p:grpSpPr>
        <p:sp>
          <p:nvSpPr>
            <p:cNvPr id="40" name="Rounded Rectangle 8">
              <a:extLst>
                <a:ext uri="{FF2B5EF4-FFF2-40B4-BE49-F238E27FC236}">
                  <a16:creationId xmlns:a16="http://schemas.microsoft.com/office/drawing/2014/main" id="{5436BB29-6D25-D782-C9DD-AADD4EB388F6}"/>
                </a:ext>
              </a:extLst>
            </p:cNvPr>
            <p:cNvSpPr/>
            <p:nvPr/>
          </p:nvSpPr>
          <p:spPr>
            <a:xfrm>
              <a:off x="8206438" y="5841357"/>
              <a:ext cx="1681025" cy="226920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1"/>
            </a:solidFill>
            <a:ln w="12700">
              <a:gradFill flip="none" rotWithShape="1">
                <a:gsLst>
                  <a:gs pos="0">
                    <a:schemeClr val="bg1">
                      <a:alpha val="0"/>
                    </a:schemeClr>
                  </a:gs>
                  <a:gs pos="100000">
                    <a:schemeClr val="bg1">
                      <a:lumMod val="0"/>
                      <a:lumOff val="100000"/>
                    </a:schemeClr>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9" name="TextBox 38">
              <a:extLst>
                <a:ext uri="{FF2B5EF4-FFF2-40B4-BE49-F238E27FC236}">
                  <a16:creationId xmlns:a16="http://schemas.microsoft.com/office/drawing/2014/main" id="{629CC378-26D7-3E84-7FAB-1477F28E2507}"/>
                </a:ext>
              </a:extLst>
            </p:cNvPr>
            <p:cNvSpPr txBox="1"/>
            <p:nvPr/>
          </p:nvSpPr>
          <p:spPr>
            <a:xfrm>
              <a:off x="8172475" y="6392581"/>
              <a:ext cx="1748950" cy="1477328"/>
            </a:xfrm>
            <a:prstGeom prst="rect">
              <a:avLst/>
            </a:prstGeom>
            <a:noFill/>
          </p:spPr>
          <p:txBody>
            <a:bodyPr wrap="square" rtlCol="0">
              <a:spAutoFit/>
            </a:bodyPr>
            <a:lstStyle/>
            <a:p>
              <a:pPr algn="ctr"/>
              <a:r>
                <a:rPr lang="en-US" sz="3000">
                  <a:solidFill>
                    <a:schemeClr val="bg1"/>
                  </a:solidFill>
                  <a:latin typeface="+mj-lt"/>
                  <a:cs typeface="Times New Roman" panose="02020603050405020304" pitchFamily="18" charset="0"/>
                </a:rPr>
                <a:t>Kết luận và hướng phát triển</a:t>
              </a:r>
            </a:p>
          </p:txBody>
        </p:sp>
      </p:grpSp>
      <p:grpSp>
        <p:nvGrpSpPr>
          <p:cNvPr id="44" name="Group 43">
            <a:extLst>
              <a:ext uri="{FF2B5EF4-FFF2-40B4-BE49-F238E27FC236}">
                <a16:creationId xmlns:a16="http://schemas.microsoft.com/office/drawing/2014/main" id="{C41BECFC-3CD3-6E3D-3738-EC6065E570ED}"/>
              </a:ext>
            </a:extLst>
          </p:cNvPr>
          <p:cNvGrpSpPr/>
          <p:nvPr/>
        </p:nvGrpSpPr>
        <p:grpSpPr>
          <a:xfrm>
            <a:off x="4084854" y="2300430"/>
            <a:ext cx="1681025" cy="2269209"/>
            <a:chOff x="5387858" y="5140342"/>
            <a:chExt cx="1681025" cy="2269209"/>
          </a:xfrm>
        </p:grpSpPr>
        <p:sp>
          <p:nvSpPr>
            <p:cNvPr id="42" name="Rounded Rectangle 8">
              <a:extLst>
                <a:ext uri="{FF2B5EF4-FFF2-40B4-BE49-F238E27FC236}">
                  <a16:creationId xmlns:a16="http://schemas.microsoft.com/office/drawing/2014/main" id="{5A8B0EFE-716D-C7C8-76ED-7C9EAAEF47B7}"/>
                </a:ext>
              </a:extLst>
            </p:cNvPr>
            <p:cNvSpPr/>
            <p:nvPr/>
          </p:nvSpPr>
          <p:spPr>
            <a:xfrm>
              <a:off x="5387858" y="5140342"/>
              <a:ext cx="1681025" cy="2269209"/>
            </a:xfrm>
            <a:custGeom>
              <a:avLst/>
              <a:gdLst/>
              <a:ahLst/>
              <a:cxnLst/>
              <a:rect l="l" t="t" r="r" b="b"/>
              <a:pathLst>
                <a:path w="1260140" h="1872209">
                  <a:moveTo>
                    <a:pt x="630071" y="0"/>
                  </a:moveTo>
                  <a:lnTo>
                    <a:pt x="799749" y="292548"/>
                  </a:lnTo>
                  <a:lnTo>
                    <a:pt x="1107260" y="292548"/>
                  </a:lnTo>
                  <a:cubicBezTo>
                    <a:pt x="1191693" y="292548"/>
                    <a:pt x="1260140" y="360995"/>
                    <a:pt x="1260140" y="445428"/>
                  </a:cubicBezTo>
                  <a:lnTo>
                    <a:pt x="1260140" y="1719329"/>
                  </a:lnTo>
                  <a:cubicBezTo>
                    <a:pt x="1260140" y="1803762"/>
                    <a:pt x="1191693" y="1872209"/>
                    <a:pt x="1107260" y="1872209"/>
                  </a:cubicBezTo>
                  <a:lnTo>
                    <a:pt x="152880" y="1872209"/>
                  </a:lnTo>
                  <a:cubicBezTo>
                    <a:pt x="68447" y="1872209"/>
                    <a:pt x="0" y="1803762"/>
                    <a:pt x="0" y="1719329"/>
                  </a:cubicBezTo>
                  <a:lnTo>
                    <a:pt x="0" y="445428"/>
                  </a:lnTo>
                  <a:cubicBezTo>
                    <a:pt x="0" y="360995"/>
                    <a:pt x="68447" y="292548"/>
                    <a:pt x="152880" y="292548"/>
                  </a:cubicBezTo>
                  <a:lnTo>
                    <a:pt x="460393" y="292548"/>
                  </a:lnTo>
                  <a:close/>
                </a:path>
              </a:pathLst>
            </a:custGeom>
            <a:solidFill>
              <a:schemeClr val="accent1"/>
            </a:solidFill>
            <a:ln w="12700">
              <a:gradFill flip="none" rotWithShape="1">
                <a:gsLst>
                  <a:gs pos="0">
                    <a:schemeClr val="bg1">
                      <a:alpha val="0"/>
                    </a:schemeClr>
                  </a:gs>
                  <a:gs pos="100000">
                    <a:schemeClr val="bg1">
                      <a:lumMod val="0"/>
                      <a:lumOff val="100000"/>
                    </a:schemeClr>
                  </a:gs>
                </a:gsLst>
                <a:lin ang="81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3" name="TextBox 42">
              <a:extLst>
                <a:ext uri="{FF2B5EF4-FFF2-40B4-BE49-F238E27FC236}">
                  <a16:creationId xmlns:a16="http://schemas.microsoft.com/office/drawing/2014/main" id="{6ADB64B1-5446-9E5C-CADF-D5EE0DEB280E}"/>
                </a:ext>
              </a:extLst>
            </p:cNvPr>
            <p:cNvSpPr txBox="1"/>
            <p:nvPr/>
          </p:nvSpPr>
          <p:spPr>
            <a:xfrm>
              <a:off x="5595549" y="5661775"/>
              <a:ext cx="1260140" cy="1477328"/>
            </a:xfrm>
            <a:prstGeom prst="rect">
              <a:avLst/>
            </a:prstGeom>
            <a:noFill/>
          </p:spPr>
          <p:txBody>
            <a:bodyPr wrap="square" rtlCol="0">
              <a:spAutoFit/>
            </a:bodyPr>
            <a:lstStyle/>
            <a:p>
              <a:pPr algn="ctr"/>
              <a:r>
                <a:rPr lang="en-US" sz="3000">
                  <a:solidFill>
                    <a:schemeClr val="bg1"/>
                  </a:solidFill>
                  <a:latin typeface="+mj-lt"/>
                  <a:cs typeface="Times New Roman" panose="02020603050405020304" pitchFamily="18" charset="0"/>
                </a:rPr>
                <a:t>Cơ sở lý thuyết</a:t>
              </a:r>
            </a:p>
          </p:txBody>
        </p:sp>
      </p:grpSp>
    </p:spTree>
    <p:extLst>
      <p:ext uri="{BB962C8B-B14F-4D97-AF65-F5344CB8AC3E}">
        <p14:creationId xmlns:p14="http://schemas.microsoft.com/office/powerpoint/2010/main" val="360132325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3362"/>
            <a:ext cx="18310194" cy="10370361"/>
          </a:xfrm>
          <a:custGeom>
            <a:avLst/>
            <a:gdLst/>
            <a:ahLst/>
            <a:cxnLst/>
            <a:rect l="l" t="t" r="r" b="b"/>
            <a:pathLst>
              <a:path w="18310194" h="10287000">
                <a:moveTo>
                  <a:pt x="0" y="0"/>
                </a:moveTo>
                <a:lnTo>
                  <a:pt x="18310194" y="0"/>
                </a:lnTo>
                <a:lnTo>
                  <a:pt x="18310194"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a:grpSpLocks noChangeAspect="1"/>
          </p:cNvGrpSpPr>
          <p:nvPr/>
        </p:nvGrpSpPr>
        <p:grpSpPr>
          <a:xfrm>
            <a:off x="-2464773" y="6706592"/>
            <a:ext cx="6687704" cy="6548922"/>
            <a:chOff x="-72390" y="7620"/>
            <a:chExt cx="6487160" cy="6352540"/>
          </a:xfrm>
        </p:grpSpPr>
        <p:sp>
          <p:nvSpPr>
            <p:cNvPr id="4" name="Freeform 4"/>
            <p:cNvSpPr/>
            <p:nvPr/>
          </p:nvSpPr>
          <p:spPr>
            <a:xfrm>
              <a:off x="-72390" y="7620"/>
              <a:ext cx="6487160" cy="6352540"/>
            </a:xfrm>
            <a:custGeom>
              <a:avLst/>
              <a:gdLst/>
              <a:ahLst/>
              <a:cxnLst/>
              <a:rect l="l" t="t" r="r" b="b"/>
              <a:pathLst>
                <a:path w="6487160" h="6352540">
                  <a:moveTo>
                    <a:pt x="6322060" y="3176270"/>
                  </a:moveTo>
                  <a:cubicBezTo>
                    <a:pt x="6322060" y="2844800"/>
                    <a:pt x="6487160" y="2493010"/>
                    <a:pt x="6385560" y="2194560"/>
                  </a:cubicBezTo>
                  <a:cubicBezTo>
                    <a:pt x="6281420" y="1884680"/>
                    <a:pt x="5928360" y="1694180"/>
                    <a:pt x="5734050" y="1436370"/>
                  </a:cubicBezTo>
                  <a:cubicBezTo>
                    <a:pt x="5537200" y="1176020"/>
                    <a:pt x="5455920" y="796290"/>
                    <a:pt x="5185410" y="607060"/>
                  </a:cubicBezTo>
                  <a:cubicBezTo>
                    <a:pt x="4917440" y="420370"/>
                    <a:pt x="4517390" y="462280"/>
                    <a:pt x="4196080" y="360680"/>
                  </a:cubicBezTo>
                  <a:cubicBezTo>
                    <a:pt x="3884930" y="264160"/>
                    <a:pt x="3589020" y="0"/>
                    <a:pt x="3244850" y="0"/>
                  </a:cubicBezTo>
                  <a:cubicBezTo>
                    <a:pt x="2900680" y="0"/>
                    <a:pt x="2603500" y="262890"/>
                    <a:pt x="2293620" y="360680"/>
                  </a:cubicBezTo>
                  <a:cubicBezTo>
                    <a:pt x="1972310" y="461010"/>
                    <a:pt x="1570990" y="419100"/>
                    <a:pt x="1303020" y="607060"/>
                  </a:cubicBezTo>
                  <a:cubicBezTo>
                    <a:pt x="1032510" y="796290"/>
                    <a:pt x="951230" y="1176020"/>
                    <a:pt x="754380" y="1436370"/>
                  </a:cubicBezTo>
                  <a:cubicBezTo>
                    <a:pt x="558800" y="1694180"/>
                    <a:pt x="207010" y="1884680"/>
                    <a:pt x="101600" y="2194560"/>
                  </a:cubicBezTo>
                  <a:cubicBezTo>
                    <a:pt x="1270" y="2493010"/>
                    <a:pt x="165100" y="2844800"/>
                    <a:pt x="165100" y="3176270"/>
                  </a:cubicBezTo>
                  <a:cubicBezTo>
                    <a:pt x="165100" y="3507740"/>
                    <a:pt x="0" y="3859530"/>
                    <a:pt x="101600" y="4157980"/>
                  </a:cubicBezTo>
                  <a:cubicBezTo>
                    <a:pt x="205740" y="4467860"/>
                    <a:pt x="558800" y="4658360"/>
                    <a:pt x="753110" y="4916170"/>
                  </a:cubicBezTo>
                  <a:cubicBezTo>
                    <a:pt x="949960" y="5176520"/>
                    <a:pt x="1031240" y="5556250"/>
                    <a:pt x="1301750" y="5745480"/>
                  </a:cubicBezTo>
                  <a:cubicBezTo>
                    <a:pt x="1569720" y="5933440"/>
                    <a:pt x="1969770" y="5891530"/>
                    <a:pt x="2292350" y="5991860"/>
                  </a:cubicBezTo>
                  <a:cubicBezTo>
                    <a:pt x="2603500" y="6088380"/>
                    <a:pt x="2899410" y="6352540"/>
                    <a:pt x="3243580" y="6352540"/>
                  </a:cubicBezTo>
                  <a:cubicBezTo>
                    <a:pt x="3587750" y="6352540"/>
                    <a:pt x="3884930" y="6089650"/>
                    <a:pt x="4194810" y="5991860"/>
                  </a:cubicBezTo>
                  <a:cubicBezTo>
                    <a:pt x="4516120" y="5891530"/>
                    <a:pt x="4917440" y="5933440"/>
                    <a:pt x="5185410" y="5745480"/>
                  </a:cubicBezTo>
                  <a:cubicBezTo>
                    <a:pt x="5455920" y="5556250"/>
                    <a:pt x="5537200" y="5176520"/>
                    <a:pt x="5734050" y="4916170"/>
                  </a:cubicBezTo>
                  <a:cubicBezTo>
                    <a:pt x="5929630" y="4658360"/>
                    <a:pt x="6281420" y="4467860"/>
                    <a:pt x="6385560" y="4157980"/>
                  </a:cubicBezTo>
                  <a:cubicBezTo>
                    <a:pt x="6487160" y="3858260"/>
                    <a:pt x="6322060" y="3506470"/>
                    <a:pt x="6322060" y="3176270"/>
                  </a:cubicBezTo>
                  <a:close/>
                </a:path>
              </a:pathLst>
            </a:custGeom>
            <a:solidFill>
              <a:srgbClr val="F875A6">
                <a:alpha val="69804"/>
              </a:srgbClr>
            </a:solidFill>
          </p:spPr>
          <p:txBody>
            <a:bodyPr/>
            <a:lstStyle/>
            <a:p>
              <a:endParaRPr lang="en-US"/>
            </a:p>
          </p:txBody>
        </p:sp>
      </p:grpSp>
      <p:sp>
        <p:nvSpPr>
          <p:cNvPr id="20" name="TextBox 19">
            <a:extLst>
              <a:ext uri="{FF2B5EF4-FFF2-40B4-BE49-F238E27FC236}">
                <a16:creationId xmlns:a16="http://schemas.microsoft.com/office/drawing/2014/main" id="{52ED2939-BB8C-4FA3-0BA3-5D78AA7CF6DD}"/>
              </a:ext>
            </a:extLst>
          </p:cNvPr>
          <p:cNvSpPr txBox="1"/>
          <p:nvPr/>
        </p:nvSpPr>
        <p:spPr>
          <a:xfrm>
            <a:off x="2508856" y="886616"/>
            <a:ext cx="13292481" cy="791563"/>
          </a:xfrm>
          <a:prstGeom prst="rect">
            <a:avLst/>
          </a:prstGeom>
        </p:spPr>
        <p:txBody>
          <a:bodyPr lIns="0" tIns="0" rIns="0" bIns="0" rtlCol="0" anchor="t">
            <a:spAutoFit/>
          </a:bodyPr>
          <a:lstStyle/>
          <a:p>
            <a:pPr algn="ctr">
              <a:lnSpc>
                <a:spcPts val="6719"/>
              </a:lnSpc>
            </a:pPr>
            <a:r>
              <a:rPr lang="en-US" sz="4800">
                <a:solidFill>
                  <a:srgbClr val="003C6B"/>
                </a:solidFill>
                <a:latin typeface="#9Slide03 BoosterNextFYBlack" panose="02000A03000000020004" pitchFamily="2" charset="0"/>
                <a:ea typeface="Muli"/>
                <a:cs typeface="Muli"/>
                <a:sym typeface="Muli"/>
              </a:rPr>
              <a:t>Tổng quan về ứng dụng</a:t>
            </a:r>
          </a:p>
        </p:txBody>
      </p:sp>
      <p:sp>
        <p:nvSpPr>
          <p:cNvPr id="21" name="TextBox 20">
            <a:extLst>
              <a:ext uri="{FF2B5EF4-FFF2-40B4-BE49-F238E27FC236}">
                <a16:creationId xmlns:a16="http://schemas.microsoft.com/office/drawing/2014/main" id="{74F7B61A-6A6F-CF00-96F7-6D41CB0A2AA4}"/>
              </a:ext>
            </a:extLst>
          </p:cNvPr>
          <p:cNvSpPr txBox="1"/>
          <p:nvPr/>
        </p:nvSpPr>
        <p:spPr>
          <a:xfrm>
            <a:off x="0" y="-83361"/>
            <a:ext cx="18310194" cy="584775"/>
          </a:xfrm>
          <a:prstGeom prst="rect">
            <a:avLst/>
          </a:prstGeom>
          <a:solidFill>
            <a:srgbClr val="F59ABC"/>
          </a:solidFill>
        </p:spPr>
        <p:txBody>
          <a:bodyPr wrap="square" rtlCol="0">
            <a:spAutoFit/>
          </a:bodyPr>
          <a:lstStyle/>
          <a:p>
            <a:pPr algn="ctr"/>
            <a:r>
              <a:rPr lang="en-US" sz="3200">
                <a:solidFill>
                  <a:schemeClr val="tx2"/>
                </a:solidFill>
                <a:latin typeface="#9Slide03 BoosterNextFYBlack" panose="02000A03000000020004" pitchFamily="2" charset="0"/>
              </a:rPr>
              <a:t>Cơ sở lý thuyết</a:t>
            </a:r>
          </a:p>
        </p:txBody>
      </p:sp>
      <p:grpSp>
        <p:nvGrpSpPr>
          <p:cNvPr id="5" name="Group 5"/>
          <p:cNvGrpSpPr/>
          <p:nvPr/>
        </p:nvGrpSpPr>
        <p:grpSpPr>
          <a:xfrm>
            <a:off x="15314958" y="-1257300"/>
            <a:ext cx="5861019" cy="5861019"/>
            <a:chOff x="0" y="0"/>
            <a:chExt cx="812800" cy="812800"/>
          </a:xfrm>
        </p:grpSpPr>
        <p:sp>
          <p:nvSpPr>
            <p:cNvPr id="7" name="TextBox 7"/>
            <p:cNvSpPr txBox="1"/>
            <p:nvPr/>
          </p:nvSpPr>
          <p:spPr>
            <a:xfrm>
              <a:off x="190500" y="133350"/>
              <a:ext cx="431800" cy="488950"/>
            </a:xfrm>
            <a:prstGeom prst="rect">
              <a:avLst/>
            </a:prstGeom>
          </p:spPr>
          <p:txBody>
            <a:bodyPr lIns="50800" tIns="50800" rIns="50800" bIns="50800" rtlCol="0" anchor="ctr"/>
            <a:lstStyle/>
            <a:p>
              <a:pPr marL="0" lvl="0" indent="0" algn="ctr">
                <a:lnSpc>
                  <a:spcPts val="3336"/>
                </a:lnSpc>
                <a:spcBef>
                  <a:spcPct val="0"/>
                </a:spcBef>
              </a:pPr>
              <a:endParaRPr/>
            </a:p>
          </p:txBody>
        </p:sp>
        <p:sp>
          <p:nvSpPr>
            <p:cNvPr id="6" name="Freeform 6"/>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75A6">
                <a:alpha val="49804"/>
              </a:srgbClr>
            </a:solidFill>
            <a:ln cap="sq">
              <a:noFill/>
              <a:prstDash val="solid"/>
              <a:miter/>
            </a:ln>
          </p:spPr>
          <p:txBody>
            <a:bodyPr/>
            <a:lstStyle/>
            <a:p>
              <a:endParaRPr lang="en-US"/>
            </a:p>
          </p:txBody>
        </p:sp>
      </p:grpSp>
      <p:sp>
        <p:nvSpPr>
          <p:cNvPr id="22" name="TextBox 21">
            <a:extLst>
              <a:ext uri="{FF2B5EF4-FFF2-40B4-BE49-F238E27FC236}">
                <a16:creationId xmlns:a16="http://schemas.microsoft.com/office/drawing/2014/main" id="{379E0422-5BED-0394-1EEC-ECD4EE6AEAE7}"/>
              </a:ext>
            </a:extLst>
          </p:cNvPr>
          <p:cNvSpPr txBox="1"/>
          <p:nvPr/>
        </p:nvSpPr>
        <p:spPr>
          <a:xfrm>
            <a:off x="2667000" y="2628900"/>
            <a:ext cx="13134337" cy="2400657"/>
          </a:xfrm>
          <a:prstGeom prst="rect">
            <a:avLst/>
          </a:prstGeom>
          <a:noFill/>
        </p:spPr>
        <p:txBody>
          <a:bodyPr wrap="square" rtlCol="0">
            <a:spAutoFit/>
          </a:bodyPr>
          <a:lstStyle/>
          <a:p>
            <a:pPr marL="285750" indent="-285750">
              <a:buFontTx/>
              <a:buChar char="-"/>
            </a:pPr>
            <a:r>
              <a:rPr lang="en-US" sz="3000"/>
              <a:t>“Xây dựng ứng dụng quản lý tài chính cá nhân” là đề tài phát triển ứng dụng Android bằng ngôn ngữ lập trình Java. Nhằm cung cấp công cụ giúp người dùng có thể quản lý chi tiêu, thu nhập một cách hiệu quả.</a:t>
            </a:r>
          </a:p>
          <a:p>
            <a:pPr marL="285750" indent="-285750">
              <a:buFontTx/>
              <a:buChar char="-"/>
            </a:pPr>
            <a:r>
              <a:rPr lang="en-US" sz="3000"/>
              <a:t>Java, Android Studio, SQLite là những công cụ hữu ích giúp tạo nên một ứng dụng Android.</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ircle(in)">
                                      <p:cBhvr>
                                        <p:cTn id="7"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9DC01-0F62-98EE-14B0-48F1E5AFB13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E2B93C5-B63F-EA4F-26B6-3053F0C631C9}"/>
              </a:ext>
            </a:extLst>
          </p:cNvPr>
          <p:cNvSpPr/>
          <p:nvPr/>
        </p:nvSpPr>
        <p:spPr>
          <a:xfrm>
            <a:off x="0" y="-83362"/>
            <a:ext cx="18310194" cy="10370361"/>
          </a:xfrm>
          <a:custGeom>
            <a:avLst/>
            <a:gdLst/>
            <a:ahLst/>
            <a:cxnLst/>
            <a:rect l="l" t="t" r="r" b="b"/>
            <a:pathLst>
              <a:path w="18310194" h="10287000">
                <a:moveTo>
                  <a:pt x="0" y="0"/>
                </a:moveTo>
                <a:lnTo>
                  <a:pt x="18310194" y="0"/>
                </a:lnTo>
                <a:lnTo>
                  <a:pt x="18310194"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a:extLst>
              <a:ext uri="{FF2B5EF4-FFF2-40B4-BE49-F238E27FC236}">
                <a16:creationId xmlns:a16="http://schemas.microsoft.com/office/drawing/2014/main" id="{4A7C5DAD-B03E-0723-D816-B4424E88FC3B}"/>
              </a:ext>
            </a:extLst>
          </p:cNvPr>
          <p:cNvGrpSpPr>
            <a:grpSpLocks noChangeAspect="1"/>
          </p:cNvGrpSpPr>
          <p:nvPr/>
        </p:nvGrpSpPr>
        <p:grpSpPr>
          <a:xfrm>
            <a:off x="-2464773" y="6706592"/>
            <a:ext cx="6687704" cy="6548922"/>
            <a:chOff x="-72390" y="7620"/>
            <a:chExt cx="6487160" cy="6352540"/>
          </a:xfrm>
        </p:grpSpPr>
        <p:sp>
          <p:nvSpPr>
            <p:cNvPr id="4" name="Freeform 4">
              <a:extLst>
                <a:ext uri="{FF2B5EF4-FFF2-40B4-BE49-F238E27FC236}">
                  <a16:creationId xmlns:a16="http://schemas.microsoft.com/office/drawing/2014/main" id="{F9935225-B2E0-904C-0E16-49B07BBA8688}"/>
                </a:ext>
              </a:extLst>
            </p:cNvPr>
            <p:cNvSpPr/>
            <p:nvPr/>
          </p:nvSpPr>
          <p:spPr>
            <a:xfrm>
              <a:off x="-72390" y="7620"/>
              <a:ext cx="6487160" cy="6352540"/>
            </a:xfrm>
            <a:custGeom>
              <a:avLst/>
              <a:gdLst/>
              <a:ahLst/>
              <a:cxnLst/>
              <a:rect l="l" t="t" r="r" b="b"/>
              <a:pathLst>
                <a:path w="6487160" h="6352540">
                  <a:moveTo>
                    <a:pt x="6322060" y="3176270"/>
                  </a:moveTo>
                  <a:cubicBezTo>
                    <a:pt x="6322060" y="2844800"/>
                    <a:pt x="6487160" y="2493010"/>
                    <a:pt x="6385560" y="2194560"/>
                  </a:cubicBezTo>
                  <a:cubicBezTo>
                    <a:pt x="6281420" y="1884680"/>
                    <a:pt x="5928360" y="1694180"/>
                    <a:pt x="5734050" y="1436370"/>
                  </a:cubicBezTo>
                  <a:cubicBezTo>
                    <a:pt x="5537200" y="1176020"/>
                    <a:pt x="5455920" y="796290"/>
                    <a:pt x="5185410" y="607060"/>
                  </a:cubicBezTo>
                  <a:cubicBezTo>
                    <a:pt x="4917440" y="420370"/>
                    <a:pt x="4517390" y="462280"/>
                    <a:pt x="4196080" y="360680"/>
                  </a:cubicBezTo>
                  <a:cubicBezTo>
                    <a:pt x="3884930" y="264160"/>
                    <a:pt x="3589020" y="0"/>
                    <a:pt x="3244850" y="0"/>
                  </a:cubicBezTo>
                  <a:cubicBezTo>
                    <a:pt x="2900680" y="0"/>
                    <a:pt x="2603500" y="262890"/>
                    <a:pt x="2293620" y="360680"/>
                  </a:cubicBezTo>
                  <a:cubicBezTo>
                    <a:pt x="1972310" y="461010"/>
                    <a:pt x="1570990" y="419100"/>
                    <a:pt x="1303020" y="607060"/>
                  </a:cubicBezTo>
                  <a:cubicBezTo>
                    <a:pt x="1032510" y="796290"/>
                    <a:pt x="951230" y="1176020"/>
                    <a:pt x="754380" y="1436370"/>
                  </a:cubicBezTo>
                  <a:cubicBezTo>
                    <a:pt x="558800" y="1694180"/>
                    <a:pt x="207010" y="1884680"/>
                    <a:pt x="101600" y="2194560"/>
                  </a:cubicBezTo>
                  <a:cubicBezTo>
                    <a:pt x="1270" y="2493010"/>
                    <a:pt x="165100" y="2844800"/>
                    <a:pt x="165100" y="3176270"/>
                  </a:cubicBezTo>
                  <a:cubicBezTo>
                    <a:pt x="165100" y="3507740"/>
                    <a:pt x="0" y="3859530"/>
                    <a:pt x="101600" y="4157980"/>
                  </a:cubicBezTo>
                  <a:cubicBezTo>
                    <a:pt x="205740" y="4467860"/>
                    <a:pt x="558800" y="4658360"/>
                    <a:pt x="753110" y="4916170"/>
                  </a:cubicBezTo>
                  <a:cubicBezTo>
                    <a:pt x="949960" y="5176520"/>
                    <a:pt x="1031240" y="5556250"/>
                    <a:pt x="1301750" y="5745480"/>
                  </a:cubicBezTo>
                  <a:cubicBezTo>
                    <a:pt x="1569720" y="5933440"/>
                    <a:pt x="1969770" y="5891530"/>
                    <a:pt x="2292350" y="5991860"/>
                  </a:cubicBezTo>
                  <a:cubicBezTo>
                    <a:pt x="2603500" y="6088380"/>
                    <a:pt x="2899410" y="6352540"/>
                    <a:pt x="3243580" y="6352540"/>
                  </a:cubicBezTo>
                  <a:cubicBezTo>
                    <a:pt x="3587750" y="6352540"/>
                    <a:pt x="3884930" y="6089650"/>
                    <a:pt x="4194810" y="5991860"/>
                  </a:cubicBezTo>
                  <a:cubicBezTo>
                    <a:pt x="4516120" y="5891530"/>
                    <a:pt x="4917440" y="5933440"/>
                    <a:pt x="5185410" y="5745480"/>
                  </a:cubicBezTo>
                  <a:cubicBezTo>
                    <a:pt x="5455920" y="5556250"/>
                    <a:pt x="5537200" y="5176520"/>
                    <a:pt x="5734050" y="4916170"/>
                  </a:cubicBezTo>
                  <a:cubicBezTo>
                    <a:pt x="5929630" y="4658360"/>
                    <a:pt x="6281420" y="4467860"/>
                    <a:pt x="6385560" y="4157980"/>
                  </a:cubicBezTo>
                  <a:cubicBezTo>
                    <a:pt x="6487160" y="3858260"/>
                    <a:pt x="6322060" y="3506470"/>
                    <a:pt x="6322060" y="3176270"/>
                  </a:cubicBezTo>
                  <a:close/>
                </a:path>
              </a:pathLst>
            </a:custGeom>
            <a:solidFill>
              <a:srgbClr val="F875A6">
                <a:alpha val="69804"/>
              </a:srgbClr>
            </a:solidFill>
          </p:spPr>
          <p:txBody>
            <a:bodyPr/>
            <a:lstStyle/>
            <a:p>
              <a:endParaRPr lang="en-US"/>
            </a:p>
          </p:txBody>
        </p:sp>
      </p:grpSp>
      <p:sp>
        <p:nvSpPr>
          <p:cNvPr id="20" name="TextBox 19">
            <a:extLst>
              <a:ext uri="{FF2B5EF4-FFF2-40B4-BE49-F238E27FC236}">
                <a16:creationId xmlns:a16="http://schemas.microsoft.com/office/drawing/2014/main" id="{EBE04181-8F5C-83CD-4556-7FEFA14A42DD}"/>
              </a:ext>
            </a:extLst>
          </p:cNvPr>
          <p:cNvSpPr txBox="1"/>
          <p:nvPr/>
        </p:nvSpPr>
        <p:spPr>
          <a:xfrm>
            <a:off x="2508856" y="886616"/>
            <a:ext cx="13292481" cy="791563"/>
          </a:xfrm>
          <a:prstGeom prst="rect">
            <a:avLst/>
          </a:prstGeom>
        </p:spPr>
        <p:txBody>
          <a:bodyPr lIns="0" tIns="0" rIns="0" bIns="0" rtlCol="0" anchor="t">
            <a:spAutoFit/>
          </a:bodyPr>
          <a:lstStyle/>
          <a:p>
            <a:pPr algn="ctr">
              <a:lnSpc>
                <a:spcPts val="6719"/>
              </a:lnSpc>
            </a:pPr>
            <a:r>
              <a:rPr lang="en-US" sz="4800">
                <a:solidFill>
                  <a:srgbClr val="003C6B"/>
                </a:solidFill>
                <a:latin typeface="#9Slide03 BoosterNextFYBlack" panose="02000A03000000020004" pitchFamily="2" charset="0"/>
                <a:ea typeface="Muli"/>
                <a:cs typeface="Muli"/>
                <a:sym typeface="Muli"/>
              </a:rPr>
              <a:t>Giới thiệu ngôn ngữ lập trình Java</a:t>
            </a:r>
          </a:p>
        </p:txBody>
      </p:sp>
      <p:sp>
        <p:nvSpPr>
          <p:cNvPr id="21" name="TextBox 20">
            <a:extLst>
              <a:ext uri="{FF2B5EF4-FFF2-40B4-BE49-F238E27FC236}">
                <a16:creationId xmlns:a16="http://schemas.microsoft.com/office/drawing/2014/main" id="{856FC88E-8308-4195-2DC6-E409E6075F6B}"/>
              </a:ext>
            </a:extLst>
          </p:cNvPr>
          <p:cNvSpPr txBox="1"/>
          <p:nvPr/>
        </p:nvSpPr>
        <p:spPr>
          <a:xfrm>
            <a:off x="0" y="-83361"/>
            <a:ext cx="18310194" cy="584775"/>
          </a:xfrm>
          <a:prstGeom prst="rect">
            <a:avLst/>
          </a:prstGeom>
          <a:solidFill>
            <a:srgbClr val="F59ABC"/>
          </a:solidFill>
        </p:spPr>
        <p:txBody>
          <a:bodyPr wrap="square" rtlCol="0">
            <a:spAutoFit/>
          </a:bodyPr>
          <a:lstStyle/>
          <a:p>
            <a:pPr algn="ctr"/>
            <a:r>
              <a:rPr lang="en-US" sz="3200">
                <a:solidFill>
                  <a:schemeClr val="tx2"/>
                </a:solidFill>
                <a:latin typeface="#9Slide03 BoosterNextFYBlack" panose="02000A03000000020004" pitchFamily="2" charset="0"/>
              </a:rPr>
              <a:t>Cơ sở lý thuyết</a:t>
            </a:r>
          </a:p>
        </p:txBody>
      </p:sp>
      <p:grpSp>
        <p:nvGrpSpPr>
          <p:cNvPr id="5" name="Group 5">
            <a:extLst>
              <a:ext uri="{FF2B5EF4-FFF2-40B4-BE49-F238E27FC236}">
                <a16:creationId xmlns:a16="http://schemas.microsoft.com/office/drawing/2014/main" id="{7BAF2245-0F1B-18A2-7192-77393C5B68D3}"/>
              </a:ext>
            </a:extLst>
          </p:cNvPr>
          <p:cNvGrpSpPr/>
          <p:nvPr/>
        </p:nvGrpSpPr>
        <p:grpSpPr>
          <a:xfrm>
            <a:off x="15314958" y="-1257300"/>
            <a:ext cx="5861019" cy="5861019"/>
            <a:chOff x="0" y="0"/>
            <a:chExt cx="812800" cy="812800"/>
          </a:xfrm>
        </p:grpSpPr>
        <p:sp>
          <p:nvSpPr>
            <p:cNvPr id="7" name="TextBox 7">
              <a:extLst>
                <a:ext uri="{FF2B5EF4-FFF2-40B4-BE49-F238E27FC236}">
                  <a16:creationId xmlns:a16="http://schemas.microsoft.com/office/drawing/2014/main" id="{20DEAC2A-8D27-EF13-457D-F468F2FF4F5D}"/>
                </a:ext>
              </a:extLst>
            </p:cNvPr>
            <p:cNvSpPr txBox="1"/>
            <p:nvPr/>
          </p:nvSpPr>
          <p:spPr>
            <a:xfrm>
              <a:off x="190500" y="133350"/>
              <a:ext cx="431800" cy="488950"/>
            </a:xfrm>
            <a:prstGeom prst="rect">
              <a:avLst/>
            </a:prstGeom>
          </p:spPr>
          <p:txBody>
            <a:bodyPr lIns="50800" tIns="50800" rIns="50800" bIns="50800" rtlCol="0" anchor="ctr"/>
            <a:lstStyle/>
            <a:p>
              <a:pPr marL="0" lvl="0" indent="0" algn="ctr">
                <a:lnSpc>
                  <a:spcPts val="3336"/>
                </a:lnSpc>
                <a:spcBef>
                  <a:spcPct val="0"/>
                </a:spcBef>
              </a:pPr>
              <a:endParaRPr/>
            </a:p>
          </p:txBody>
        </p:sp>
        <p:sp>
          <p:nvSpPr>
            <p:cNvPr id="6" name="Freeform 6">
              <a:extLst>
                <a:ext uri="{FF2B5EF4-FFF2-40B4-BE49-F238E27FC236}">
                  <a16:creationId xmlns:a16="http://schemas.microsoft.com/office/drawing/2014/main" id="{8B95B1B8-9AC1-C137-AA0A-7C5C53DBC063}"/>
                </a:ext>
              </a:extLst>
            </p:cNvPr>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75A6">
                <a:alpha val="49804"/>
              </a:srgbClr>
            </a:solidFill>
            <a:ln cap="sq">
              <a:noFill/>
              <a:prstDash val="solid"/>
              <a:miter/>
            </a:ln>
          </p:spPr>
          <p:txBody>
            <a:bodyPr/>
            <a:lstStyle/>
            <a:p>
              <a:endParaRPr lang="en-US"/>
            </a:p>
          </p:txBody>
        </p:sp>
      </p:grpSp>
      <p:sp>
        <p:nvSpPr>
          <p:cNvPr id="22" name="TextBox 21">
            <a:extLst>
              <a:ext uri="{FF2B5EF4-FFF2-40B4-BE49-F238E27FC236}">
                <a16:creationId xmlns:a16="http://schemas.microsoft.com/office/drawing/2014/main" id="{D4CE0C21-6B12-0535-8D8D-EDAFC9CCCD12}"/>
              </a:ext>
            </a:extLst>
          </p:cNvPr>
          <p:cNvSpPr txBox="1"/>
          <p:nvPr/>
        </p:nvSpPr>
        <p:spPr>
          <a:xfrm>
            <a:off x="2576831" y="2059317"/>
            <a:ext cx="13134337" cy="6001643"/>
          </a:xfrm>
          <a:prstGeom prst="rect">
            <a:avLst/>
          </a:prstGeom>
          <a:noFill/>
        </p:spPr>
        <p:txBody>
          <a:bodyPr wrap="square" rtlCol="0">
            <a:spAutoFit/>
          </a:bodyPr>
          <a:lstStyle/>
          <a:p>
            <a:pPr marL="285750" indent="-285750">
              <a:buFontTx/>
              <a:buChar char="-"/>
            </a:pPr>
            <a:r>
              <a:rPr lang="vi-VN" sz="3200"/>
              <a:t>Java là một ngôn ngữ lập trình hướng đối tượng mạnh mẽ, được phát triển bởi Sun Microsystems vào năm 1995 và hiện nay thuộc sở hữu của Oracle. </a:t>
            </a:r>
            <a:endParaRPr lang="en-US" sz="3200"/>
          </a:p>
          <a:p>
            <a:pPr marL="285750" indent="-285750">
              <a:buFontTx/>
              <a:buChar char="-"/>
            </a:pPr>
            <a:r>
              <a:rPr lang="vi-VN" sz="3200"/>
              <a:t>Java nổi bật với khẩu hiệu 'Write once, run anywhere’</a:t>
            </a:r>
            <a:r>
              <a:rPr lang="en-US" sz="3200"/>
              <a:t>,</a:t>
            </a:r>
            <a:r>
              <a:rPr lang="vi-VN" sz="3200"/>
              <a:t> cho phép các chương trình được viết bằng Java có thể chạy trên nhiều nền tảng khác nhau mà không cần chỉnh sửa mã nguồn. </a:t>
            </a:r>
            <a:endParaRPr lang="en-US" sz="3200"/>
          </a:p>
          <a:p>
            <a:pPr marL="285750" indent="-285750">
              <a:buFontTx/>
              <a:buChar char="-"/>
            </a:pPr>
            <a:r>
              <a:rPr lang="vi-VN" sz="3200"/>
              <a:t>Với cú pháp rõ ràng, hệ sinh thái phong phú và khả năng quản lý bộ nhớ tự động (garbage collection), Java đã trở thành một trong những ngôn ngữ phổ biến nhất thế giới. </a:t>
            </a:r>
            <a:endParaRPr lang="en-US" sz="3200"/>
          </a:p>
          <a:p>
            <a:pPr marL="285750" indent="-285750">
              <a:buFontTx/>
              <a:buChar char="-"/>
            </a:pPr>
            <a:r>
              <a:rPr lang="vi-VN" sz="3200"/>
              <a:t>Java được sử dụng rộng rãi trong nhiều lĩnh vực như phát triển ứng dụng Android, hệ thống doanh nghiệp, phần mềm desktop, web backend, và cả hệ thống nhúng. </a:t>
            </a:r>
            <a:endParaRPr lang="en-US" sz="3000"/>
          </a:p>
        </p:txBody>
      </p:sp>
    </p:spTree>
    <p:extLst>
      <p:ext uri="{BB962C8B-B14F-4D97-AF65-F5344CB8AC3E}">
        <p14:creationId xmlns:p14="http://schemas.microsoft.com/office/powerpoint/2010/main" val="386495621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ircle(in)">
                                      <p:cBhvr>
                                        <p:cTn id="7"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0EF03-8B94-57A9-83D6-CE72A28922D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C7C82F0-9EB4-550C-B8A0-11E413F61B12}"/>
              </a:ext>
            </a:extLst>
          </p:cNvPr>
          <p:cNvSpPr/>
          <p:nvPr/>
        </p:nvSpPr>
        <p:spPr>
          <a:xfrm>
            <a:off x="0" y="-83362"/>
            <a:ext cx="18310194" cy="10370362"/>
          </a:xfrm>
          <a:custGeom>
            <a:avLst/>
            <a:gdLst/>
            <a:ahLst/>
            <a:cxnLst/>
            <a:rect l="l" t="t" r="r" b="b"/>
            <a:pathLst>
              <a:path w="18310194" h="10287000">
                <a:moveTo>
                  <a:pt x="0" y="0"/>
                </a:moveTo>
                <a:lnTo>
                  <a:pt x="18310194" y="0"/>
                </a:lnTo>
                <a:lnTo>
                  <a:pt x="18310194"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a:extLst>
              <a:ext uri="{FF2B5EF4-FFF2-40B4-BE49-F238E27FC236}">
                <a16:creationId xmlns:a16="http://schemas.microsoft.com/office/drawing/2014/main" id="{BEC642CF-4264-8679-CBCF-D758264EA90F}"/>
              </a:ext>
            </a:extLst>
          </p:cNvPr>
          <p:cNvGrpSpPr>
            <a:grpSpLocks noChangeAspect="1"/>
          </p:cNvGrpSpPr>
          <p:nvPr/>
        </p:nvGrpSpPr>
        <p:grpSpPr>
          <a:xfrm>
            <a:off x="-2464773" y="6706592"/>
            <a:ext cx="6687704" cy="6548922"/>
            <a:chOff x="-72390" y="7620"/>
            <a:chExt cx="6487160" cy="6352540"/>
          </a:xfrm>
        </p:grpSpPr>
        <p:sp>
          <p:nvSpPr>
            <p:cNvPr id="4" name="Freeform 4">
              <a:extLst>
                <a:ext uri="{FF2B5EF4-FFF2-40B4-BE49-F238E27FC236}">
                  <a16:creationId xmlns:a16="http://schemas.microsoft.com/office/drawing/2014/main" id="{F5C99A7C-0DA9-EBE9-FF2E-52B1D5266E30}"/>
                </a:ext>
              </a:extLst>
            </p:cNvPr>
            <p:cNvSpPr/>
            <p:nvPr/>
          </p:nvSpPr>
          <p:spPr>
            <a:xfrm>
              <a:off x="-72390" y="7620"/>
              <a:ext cx="6487160" cy="6352540"/>
            </a:xfrm>
            <a:custGeom>
              <a:avLst/>
              <a:gdLst/>
              <a:ahLst/>
              <a:cxnLst/>
              <a:rect l="l" t="t" r="r" b="b"/>
              <a:pathLst>
                <a:path w="6487160" h="6352540">
                  <a:moveTo>
                    <a:pt x="6322060" y="3176270"/>
                  </a:moveTo>
                  <a:cubicBezTo>
                    <a:pt x="6322060" y="2844800"/>
                    <a:pt x="6487160" y="2493010"/>
                    <a:pt x="6385560" y="2194560"/>
                  </a:cubicBezTo>
                  <a:cubicBezTo>
                    <a:pt x="6281420" y="1884680"/>
                    <a:pt x="5928360" y="1694180"/>
                    <a:pt x="5734050" y="1436370"/>
                  </a:cubicBezTo>
                  <a:cubicBezTo>
                    <a:pt x="5537200" y="1176020"/>
                    <a:pt x="5455920" y="796290"/>
                    <a:pt x="5185410" y="607060"/>
                  </a:cubicBezTo>
                  <a:cubicBezTo>
                    <a:pt x="4917440" y="420370"/>
                    <a:pt x="4517390" y="462280"/>
                    <a:pt x="4196080" y="360680"/>
                  </a:cubicBezTo>
                  <a:cubicBezTo>
                    <a:pt x="3884930" y="264160"/>
                    <a:pt x="3589020" y="0"/>
                    <a:pt x="3244850" y="0"/>
                  </a:cubicBezTo>
                  <a:cubicBezTo>
                    <a:pt x="2900680" y="0"/>
                    <a:pt x="2603500" y="262890"/>
                    <a:pt x="2293620" y="360680"/>
                  </a:cubicBezTo>
                  <a:cubicBezTo>
                    <a:pt x="1972310" y="461010"/>
                    <a:pt x="1570990" y="419100"/>
                    <a:pt x="1303020" y="607060"/>
                  </a:cubicBezTo>
                  <a:cubicBezTo>
                    <a:pt x="1032510" y="796290"/>
                    <a:pt x="951230" y="1176020"/>
                    <a:pt x="754380" y="1436370"/>
                  </a:cubicBezTo>
                  <a:cubicBezTo>
                    <a:pt x="558800" y="1694180"/>
                    <a:pt x="207010" y="1884680"/>
                    <a:pt x="101600" y="2194560"/>
                  </a:cubicBezTo>
                  <a:cubicBezTo>
                    <a:pt x="1270" y="2493010"/>
                    <a:pt x="165100" y="2844800"/>
                    <a:pt x="165100" y="3176270"/>
                  </a:cubicBezTo>
                  <a:cubicBezTo>
                    <a:pt x="165100" y="3507740"/>
                    <a:pt x="0" y="3859530"/>
                    <a:pt x="101600" y="4157980"/>
                  </a:cubicBezTo>
                  <a:cubicBezTo>
                    <a:pt x="205740" y="4467860"/>
                    <a:pt x="558800" y="4658360"/>
                    <a:pt x="753110" y="4916170"/>
                  </a:cubicBezTo>
                  <a:cubicBezTo>
                    <a:pt x="949960" y="5176520"/>
                    <a:pt x="1031240" y="5556250"/>
                    <a:pt x="1301750" y="5745480"/>
                  </a:cubicBezTo>
                  <a:cubicBezTo>
                    <a:pt x="1569720" y="5933440"/>
                    <a:pt x="1969770" y="5891530"/>
                    <a:pt x="2292350" y="5991860"/>
                  </a:cubicBezTo>
                  <a:cubicBezTo>
                    <a:pt x="2603500" y="6088380"/>
                    <a:pt x="2899410" y="6352540"/>
                    <a:pt x="3243580" y="6352540"/>
                  </a:cubicBezTo>
                  <a:cubicBezTo>
                    <a:pt x="3587750" y="6352540"/>
                    <a:pt x="3884930" y="6089650"/>
                    <a:pt x="4194810" y="5991860"/>
                  </a:cubicBezTo>
                  <a:cubicBezTo>
                    <a:pt x="4516120" y="5891530"/>
                    <a:pt x="4917440" y="5933440"/>
                    <a:pt x="5185410" y="5745480"/>
                  </a:cubicBezTo>
                  <a:cubicBezTo>
                    <a:pt x="5455920" y="5556250"/>
                    <a:pt x="5537200" y="5176520"/>
                    <a:pt x="5734050" y="4916170"/>
                  </a:cubicBezTo>
                  <a:cubicBezTo>
                    <a:pt x="5929630" y="4658360"/>
                    <a:pt x="6281420" y="4467860"/>
                    <a:pt x="6385560" y="4157980"/>
                  </a:cubicBezTo>
                  <a:cubicBezTo>
                    <a:pt x="6487160" y="3858260"/>
                    <a:pt x="6322060" y="3506470"/>
                    <a:pt x="6322060" y="3176270"/>
                  </a:cubicBezTo>
                  <a:close/>
                </a:path>
              </a:pathLst>
            </a:custGeom>
            <a:solidFill>
              <a:srgbClr val="F875A6">
                <a:alpha val="69804"/>
              </a:srgbClr>
            </a:solidFill>
          </p:spPr>
          <p:txBody>
            <a:bodyPr/>
            <a:lstStyle/>
            <a:p>
              <a:endParaRPr lang="en-US"/>
            </a:p>
          </p:txBody>
        </p:sp>
      </p:grpSp>
      <p:sp>
        <p:nvSpPr>
          <p:cNvPr id="20" name="TextBox 19">
            <a:extLst>
              <a:ext uri="{FF2B5EF4-FFF2-40B4-BE49-F238E27FC236}">
                <a16:creationId xmlns:a16="http://schemas.microsoft.com/office/drawing/2014/main" id="{7ABEE593-B2CD-751F-0B79-18FFF845195A}"/>
              </a:ext>
            </a:extLst>
          </p:cNvPr>
          <p:cNvSpPr txBox="1"/>
          <p:nvPr/>
        </p:nvSpPr>
        <p:spPr>
          <a:xfrm>
            <a:off x="2508856" y="886616"/>
            <a:ext cx="13292481" cy="791563"/>
          </a:xfrm>
          <a:prstGeom prst="rect">
            <a:avLst/>
          </a:prstGeom>
        </p:spPr>
        <p:txBody>
          <a:bodyPr lIns="0" tIns="0" rIns="0" bIns="0" rtlCol="0" anchor="t">
            <a:spAutoFit/>
          </a:bodyPr>
          <a:lstStyle/>
          <a:p>
            <a:pPr algn="ctr">
              <a:lnSpc>
                <a:spcPts val="6719"/>
              </a:lnSpc>
            </a:pPr>
            <a:r>
              <a:rPr lang="en-US" sz="4800">
                <a:solidFill>
                  <a:srgbClr val="003C6B"/>
                </a:solidFill>
                <a:latin typeface="#9Slide03 BoosterNextFYBlack" panose="02000A03000000020004" pitchFamily="2" charset="0"/>
                <a:ea typeface="Muli"/>
                <a:cs typeface="Muli"/>
                <a:sym typeface="Muli"/>
              </a:rPr>
              <a:t>Giới thiệu về Android Studio</a:t>
            </a:r>
          </a:p>
        </p:txBody>
      </p:sp>
      <p:sp>
        <p:nvSpPr>
          <p:cNvPr id="21" name="TextBox 20">
            <a:extLst>
              <a:ext uri="{FF2B5EF4-FFF2-40B4-BE49-F238E27FC236}">
                <a16:creationId xmlns:a16="http://schemas.microsoft.com/office/drawing/2014/main" id="{866145F7-1D3C-B18A-5E70-816B7645E4B7}"/>
              </a:ext>
            </a:extLst>
          </p:cNvPr>
          <p:cNvSpPr txBox="1"/>
          <p:nvPr/>
        </p:nvSpPr>
        <p:spPr>
          <a:xfrm>
            <a:off x="0" y="-83361"/>
            <a:ext cx="18310194" cy="584775"/>
          </a:xfrm>
          <a:prstGeom prst="rect">
            <a:avLst/>
          </a:prstGeom>
          <a:solidFill>
            <a:srgbClr val="F59ABC"/>
          </a:solidFill>
        </p:spPr>
        <p:txBody>
          <a:bodyPr wrap="square" rtlCol="0">
            <a:spAutoFit/>
          </a:bodyPr>
          <a:lstStyle/>
          <a:p>
            <a:pPr algn="ctr"/>
            <a:r>
              <a:rPr lang="en-US" sz="3200">
                <a:solidFill>
                  <a:schemeClr val="tx2"/>
                </a:solidFill>
                <a:latin typeface="#9Slide03 BoosterNextFYBlack" panose="02000A03000000020004" pitchFamily="2" charset="0"/>
              </a:rPr>
              <a:t>Cơ sở lý thuyết</a:t>
            </a:r>
          </a:p>
        </p:txBody>
      </p:sp>
      <p:grpSp>
        <p:nvGrpSpPr>
          <p:cNvPr id="5" name="Group 5">
            <a:extLst>
              <a:ext uri="{FF2B5EF4-FFF2-40B4-BE49-F238E27FC236}">
                <a16:creationId xmlns:a16="http://schemas.microsoft.com/office/drawing/2014/main" id="{0C3C099D-F101-C05D-33CB-CE3BBB2020CB}"/>
              </a:ext>
            </a:extLst>
          </p:cNvPr>
          <p:cNvGrpSpPr/>
          <p:nvPr/>
        </p:nvGrpSpPr>
        <p:grpSpPr>
          <a:xfrm>
            <a:off x="15314958" y="-1257300"/>
            <a:ext cx="5861019" cy="5861019"/>
            <a:chOff x="0" y="0"/>
            <a:chExt cx="812800" cy="812800"/>
          </a:xfrm>
        </p:grpSpPr>
        <p:sp>
          <p:nvSpPr>
            <p:cNvPr id="7" name="TextBox 7">
              <a:extLst>
                <a:ext uri="{FF2B5EF4-FFF2-40B4-BE49-F238E27FC236}">
                  <a16:creationId xmlns:a16="http://schemas.microsoft.com/office/drawing/2014/main" id="{B2AAC1EE-9CDE-7C3B-342F-BB669587CC5F}"/>
                </a:ext>
              </a:extLst>
            </p:cNvPr>
            <p:cNvSpPr txBox="1"/>
            <p:nvPr/>
          </p:nvSpPr>
          <p:spPr>
            <a:xfrm>
              <a:off x="190500" y="133350"/>
              <a:ext cx="431800" cy="488950"/>
            </a:xfrm>
            <a:prstGeom prst="rect">
              <a:avLst/>
            </a:prstGeom>
          </p:spPr>
          <p:txBody>
            <a:bodyPr lIns="50800" tIns="50800" rIns="50800" bIns="50800" rtlCol="0" anchor="ctr"/>
            <a:lstStyle/>
            <a:p>
              <a:pPr marL="0" lvl="0" indent="0" algn="ctr">
                <a:lnSpc>
                  <a:spcPts val="3336"/>
                </a:lnSpc>
                <a:spcBef>
                  <a:spcPct val="0"/>
                </a:spcBef>
              </a:pPr>
              <a:endParaRPr/>
            </a:p>
          </p:txBody>
        </p:sp>
        <p:sp>
          <p:nvSpPr>
            <p:cNvPr id="6" name="Freeform 6">
              <a:extLst>
                <a:ext uri="{FF2B5EF4-FFF2-40B4-BE49-F238E27FC236}">
                  <a16:creationId xmlns:a16="http://schemas.microsoft.com/office/drawing/2014/main" id="{5055F435-5DF5-0241-1792-150F7AA99926}"/>
                </a:ext>
              </a:extLst>
            </p:cNvPr>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75A6">
                <a:alpha val="49804"/>
              </a:srgbClr>
            </a:solidFill>
            <a:ln cap="sq">
              <a:noFill/>
              <a:prstDash val="solid"/>
              <a:miter/>
            </a:ln>
          </p:spPr>
          <p:txBody>
            <a:bodyPr/>
            <a:lstStyle/>
            <a:p>
              <a:endParaRPr lang="en-US"/>
            </a:p>
          </p:txBody>
        </p:sp>
      </p:grpSp>
      <p:sp>
        <p:nvSpPr>
          <p:cNvPr id="22" name="TextBox 21">
            <a:extLst>
              <a:ext uri="{FF2B5EF4-FFF2-40B4-BE49-F238E27FC236}">
                <a16:creationId xmlns:a16="http://schemas.microsoft.com/office/drawing/2014/main" id="{F4F5818D-38FF-A103-F147-0BEFCC842A16}"/>
              </a:ext>
            </a:extLst>
          </p:cNvPr>
          <p:cNvSpPr txBox="1"/>
          <p:nvPr/>
        </p:nvSpPr>
        <p:spPr>
          <a:xfrm>
            <a:off x="2576831" y="2059317"/>
            <a:ext cx="13134337" cy="5509200"/>
          </a:xfrm>
          <a:prstGeom prst="rect">
            <a:avLst/>
          </a:prstGeom>
          <a:noFill/>
        </p:spPr>
        <p:txBody>
          <a:bodyPr wrap="square" rtlCol="0">
            <a:spAutoFit/>
          </a:bodyPr>
          <a:lstStyle/>
          <a:p>
            <a:pPr marL="285750" indent="-285750">
              <a:buFontTx/>
              <a:buChar char="-"/>
            </a:pPr>
            <a:r>
              <a:rPr lang="vi-VN" sz="3200"/>
              <a:t>Android Studio là môi trường phát triển tích hợp (IDE) chính thức do Google cung cấp dành cho lập trình ứng dụng Android. </a:t>
            </a:r>
            <a:endParaRPr lang="en-US" sz="3200"/>
          </a:p>
          <a:p>
            <a:pPr marL="285750" indent="-285750">
              <a:buFontTx/>
              <a:buChar char="-"/>
            </a:pPr>
            <a:r>
              <a:rPr lang="vi-VN" sz="3200"/>
              <a:t>Được xây dựng dựa trên nền tảng IntelliJ IDEA, Android Studio hỗ trợ đầy đủ các công cụ giúp lập trình viên thiết kế, viết mã, kiểm thử và tối ưu hóa ứng dụng một cách hiệu quả. </a:t>
            </a:r>
            <a:endParaRPr lang="en-US" sz="3200"/>
          </a:p>
          <a:p>
            <a:pPr marL="285750" indent="-285750">
              <a:buFontTx/>
              <a:buChar char="-"/>
            </a:pPr>
            <a:r>
              <a:rPr lang="vi-VN" sz="3200"/>
              <a:t>IDE này cung cấp nhiều tính năng nổi bật như trình giả lập Android, hệ thống build Gradle mạnh mẽ, công cụ thiết kế giao diện kéo–thả, kiểm tra hiệu năng, và hỗ trợ trực tiếp Kotlin, Java, C++. </a:t>
            </a:r>
            <a:endParaRPr lang="en-US" sz="3200"/>
          </a:p>
          <a:p>
            <a:pPr marL="285750" indent="-285750">
              <a:buFontTx/>
              <a:buChar char="-"/>
            </a:pPr>
            <a:r>
              <a:rPr lang="vi-VN" sz="3200"/>
              <a:t>Với giao diện thân thiện và khả năng tích hợp cao, Android Studio trở thành công cụ không thể thiếu đối với bất kỳ ai muốn phát triển ứng dụng cho hệ điều hành Android.</a:t>
            </a:r>
            <a:endParaRPr lang="en-US" sz="3000"/>
          </a:p>
        </p:txBody>
      </p:sp>
    </p:spTree>
    <p:extLst>
      <p:ext uri="{BB962C8B-B14F-4D97-AF65-F5344CB8AC3E}">
        <p14:creationId xmlns:p14="http://schemas.microsoft.com/office/powerpoint/2010/main" val="377146624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ircle(in)">
                                      <p:cBhvr>
                                        <p:cTn id="7"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A471E-8281-DC3F-706F-18D6BB7CB08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DC7EBA4-846E-9DD7-6C05-6933E808B8D3}"/>
              </a:ext>
            </a:extLst>
          </p:cNvPr>
          <p:cNvSpPr/>
          <p:nvPr/>
        </p:nvSpPr>
        <p:spPr>
          <a:xfrm>
            <a:off x="0" y="-83362"/>
            <a:ext cx="18310194" cy="10370362"/>
          </a:xfrm>
          <a:custGeom>
            <a:avLst/>
            <a:gdLst/>
            <a:ahLst/>
            <a:cxnLst/>
            <a:rect l="l" t="t" r="r" b="b"/>
            <a:pathLst>
              <a:path w="18310194" h="10287000">
                <a:moveTo>
                  <a:pt x="0" y="0"/>
                </a:moveTo>
                <a:lnTo>
                  <a:pt x="18310194" y="0"/>
                </a:lnTo>
                <a:lnTo>
                  <a:pt x="18310194"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a:extLst>
              <a:ext uri="{FF2B5EF4-FFF2-40B4-BE49-F238E27FC236}">
                <a16:creationId xmlns:a16="http://schemas.microsoft.com/office/drawing/2014/main" id="{BC5D10CE-B2C8-34B7-5180-ACE1A0FF7E2E}"/>
              </a:ext>
            </a:extLst>
          </p:cNvPr>
          <p:cNvGrpSpPr>
            <a:grpSpLocks noChangeAspect="1"/>
          </p:cNvGrpSpPr>
          <p:nvPr/>
        </p:nvGrpSpPr>
        <p:grpSpPr>
          <a:xfrm>
            <a:off x="-2464773" y="6706592"/>
            <a:ext cx="6687704" cy="6548922"/>
            <a:chOff x="-72390" y="7620"/>
            <a:chExt cx="6487160" cy="6352540"/>
          </a:xfrm>
        </p:grpSpPr>
        <p:sp>
          <p:nvSpPr>
            <p:cNvPr id="4" name="Freeform 4">
              <a:extLst>
                <a:ext uri="{FF2B5EF4-FFF2-40B4-BE49-F238E27FC236}">
                  <a16:creationId xmlns:a16="http://schemas.microsoft.com/office/drawing/2014/main" id="{68C9C645-A095-B326-D9A0-7E43F4BA7538}"/>
                </a:ext>
              </a:extLst>
            </p:cNvPr>
            <p:cNvSpPr/>
            <p:nvPr/>
          </p:nvSpPr>
          <p:spPr>
            <a:xfrm>
              <a:off x="-72390" y="7620"/>
              <a:ext cx="6487160" cy="6352540"/>
            </a:xfrm>
            <a:custGeom>
              <a:avLst/>
              <a:gdLst/>
              <a:ahLst/>
              <a:cxnLst/>
              <a:rect l="l" t="t" r="r" b="b"/>
              <a:pathLst>
                <a:path w="6487160" h="6352540">
                  <a:moveTo>
                    <a:pt x="6322060" y="3176270"/>
                  </a:moveTo>
                  <a:cubicBezTo>
                    <a:pt x="6322060" y="2844800"/>
                    <a:pt x="6487160" y="2493010"/>
                    <a:pt x="6385560" y="2194560"/>
                  </a:cubicBezTo>
                  <a:cubicBezTo>
                    <a:pt x="6281420" y="1884680"/>
                    <a:pt x="5928360" y="1694180"/>
                    <a:pt x="5734050" y="1436370"/>
                  </a:cubicBezTo>
                  <a:cubicBezTo>
                    <a:pt x="5537200" y="1176020"/>
                    <a:pt x="5455920" y="796290"/>
                    <a:pt x="5185410" y="607060"/>
                  </a:cubicBezTo>
                  <a:cubicBezTo>
                    <a:pt x="4917440" y="420370"/>
                    <a:pt x="4517390" y="462280"/>
                    <a:pt x="4196080" y="360680"/>
                  </a:cubicBezTo>
                  <a:cubicBezTo>
                    <a:pt x="3884930" y="264160"/>
                    <a:pt x="3589020" y="0"/>
                    <a:pt x="3244850" y="0"/>
                  </a:cubicBezTo>
                  <a:cubicBezTo>
                    <a:pt x="2900680" y="0"/>
                    <a:pt x="2603500" y="262890"/>
                    <a:pt x="2293620" y="360680"/>
                  </a:cubicBezTo>
                  <a:cubicBezTo>
                    <a:pt x="1972310" y="461010"/>
                    <a:pt x="1570990" y="419100"/>
                    <a:pt x="1303020" y="607060"/>
                  </a:cubicBezTo>
                  <a:cubicBezTo>
                    <a:pt x="1032510" y="796290"/>
                    <a:pt x="951230" y="1176020"/>
                    <a:pt x="754380" y="1436370"/>
                  </a:cubicBezTo>
                  <a:cubicBezTo>
                    <a:pt x="558800" y="1694180"/>
                    <a:pt x="207010" y="1884680"/>
                    <a:pt x="101600" y="2194560"/>
                  </a:cubicBezTo>
                  <a:cubicBezTo>
                    <a:pt x="1270" y="2493010"/>
                    <a:pt x="165100" y="2844800"/>
                    <a:pt x="165100" y="3176270"/>
                  </a:cubicBezTo>
                  <a:cubicBezTo>
                    <a:pt x="165100" y="3507740"/>
                    <a:pt x="0" y="3859530"/>
                    <a:pt x="101600" y="4157980"/>
                  </a:cubicBezTo>
                  <a:cubicBezTo>
                    <a:pt x="205740" y="4467860"/>
                    <a:pt x="558800" y="4658360"/>
                    <a:pt x="753110" y="4916170"/>
                  </a:cubicBezTo>
                  <a:cubicBezTo>
                    <a:pt x="949960" y="5176520"/>
                    <a:pt x="1031240" y="5556250"/>
                    <a:pt x="1301750" y="5745480"/>
                  </a:cubicBezTo>
                  <a:cubicBezTo>
                    <a:pt x="1569720" y="5933440"/>
                    <a:pt x="1969770" y="5891530"/>
                    <a:pt x="2292350" y="5991860"/>
                  </a:cubicBezTo>
                  <a:cubicBezTo>
                    <a:pt x="2603500" y="6088380"/>
                    <a:pt x="2899410" y="6352540"/>
                    <a:pt x="3243580" y="6352540"/>
                  </a:cubicBezTo>
                  <a:cubicBezTo>
                    <a:pt x="3587750" y="6352540"/>
                    <a:pt x="3884930" y="6089650"/>
                    <a:pt x="4194810" y="5991860"/>
                  </a:cubicBezTo>
                  <a:cubicBezTo>
                    <a:pt x="4516120" y="5891530"/>
                    <a:pt x="4917440" y="5933440"/>
                    <a:pt x="5185410" y="5745480"/>
                  </a:cubicBezTo>
                  <a:cubicBezTo>
                    <a:pt x="5455920" y="5556250"/>
                    <a:pt x="5537200" y="5176520"/>
                    <a:pt x="5734050" y="4916170"/>
                  </a:cubicBezTo>
                  <a:cubicBezTo>
                    <a:pt x="5929630" y="4658360"/>
                    <a:pt x="6281420" y="4467860"/>
                    <a:pt x="6385560" y="4157980"/>
                  </a:cubicBezTo>
                  <a:cubicBezTo>
                    <a:pt x="6487160" y="3858260"/>
                    <a:pt x="6322060" y="3506470"/>
                    <a:pt x="6322060" y="3176270"/>
                  </a:cubicBezTo>
                  <a:close/>
                </a:path>
              </a:pathLst>
            </a:custGeom>
            <a:solidFill>
              <a:srgbClr val="F875A6">
                <a:alpha val="69804"/>
              </a:srgbClr>
            </a:solidFill>
          </p:spPr>
          <p:txBody>
            <a:bodyPr/>
            <a:lstStyle/>
            <a:p>
              <a:endParaRPr lang="en-US"/>
            </a:p>
          </p:txBody>
        </p:sp>
      </p:grpSp>
      <p:sp>
        <p:nvSpPr>
          <p:cNvPr id="20" name="TextBox 19">
            <a:extLst>
              <a:ext uri="{FF2B5EF4-FFF2-40B4-BE49-F238E27FC236}">
                <a16:creationId xmlns:a16="http://schemas.microsoft.com/office/drawing/2014/main" id="{F379E1F6-593C-61FC-1015-360DC0969050}"/>
              </a:ext>
            </a:extLst>
          </p:cNvPr>
          <p:cNvSpPr txBox="1"/>
          <p:nvPr/>
        </p:nvSpPr>
        <p:spPr>
          <a:xfrm>
            <a:off x="2508856" y="886616"/>
            <a:ext cx="13292481" cy="791563"/>
          </a:xfrm>
          <a:prstGeom prst="rect">
            <a:avLst/>
          </a:prstGeom>
        </p:spPr>
        <p:txBody>
          <a:bodyPr lIns="0" tIns="0" rIns="0" bIns="0" rtlCol="0" anchor="t">
            <a:spAutoFit/>
          </a:bodyPr>
          <a:lstStyle/>
          <a:p>
            <a:pPr algn="ctr">
              <a:lnSpc>
                <a:spcPts val="6719"/>
              </a:lnSpc>
            </a:pPr>
            <a:r>
              <a:rPr lang="en-US" sz="4800">
                <a:solidFill>
                  <a:srgbClr val="003C6B"/>
                </a:solidFill>
                <a:latin typeface="#9Slide03 BoosterNextFYBlack" panose="02000A03000000020004" pitchFamily="2" charset="0"/>
                <a:ea typeface="Muli"/>
                <a:cs typeface="Muli"/>
                <a:sym typeface="Muli"/>
              </a:rPr>
              <a:t>Giới thiệu về SQLite</a:t>
            </a:r>
          </a:p>
        </p:txBody>
      </p:sp>
      <p:sp>
        <p:nvSpPr>
          <p:cNvPr id="21" name="TextBox 20">
            <a:extLst>
              <a:ext uri="{FF2B5EF4-FFF2-40B4-BE49-F238E27FC236}">
                <a16:creationId xmlns:a16="http://schemas.microsoft.com/office/drawing/2014/main" id="{B7F948B8-D9AF-7081-7182-DED797F11FAD}"/>
              </a:ext>
            </a:extLst>
          </p:cNvPr>
          <p:cNvSpPr txBox="1"/>
          <p:nvPr/>
        </p:nvSpPr>
        <p:spPr>
          <a:xfrm>
            <a:off x="0" y="-83361"/>
            <a:ext cx="18310194" cy="584775"/>
          </a:xfrm>
          <a:prstGeom prst="rect">
            <a:avLst/>
          </a:prstGeom>
          <a:solidFill>
            <a:srgbClr val="F59ABC"/>
          </a:solidFill>
        </p:spPr>
        <p:txBody>
          <a:bodyPr wrap="square" rtlCol="0">
            <a:spAutoFit/>
          </a:bodyPr>
          <a:lstStyle/>
          <a:p>
            <a:pPr algn="ctr"/>
            <a:r>
              <a:rPr lang="en-US" sz="3200">
                <a:solidFill>
                  <a:schemeClr val="tx2"/>
                </a:solidFill>
                <a:latin typeface="#9Slide03 BoosterNextFYBlack" panose="02000A03000000020004" pitchFamily="2" charset="0"/>
              </a:rPr>
              <a:t>Cơ sở lý thuyết</a:t>
            </a:r>
          </a:p>
        </p:txBody>
      </p:sp>
      <p:grpSp>
        <p:nvGrpSpPr>
          <p:cNvPr id="5" name="Group 5">
            <a:extLst>
              <a:ext uri="{FF2B5EF4-FFF2-40B4-BE49-F238E27FC236}">
                <a16:creationId xmlns:a16="http://schemas.microsoft.com/office/drawing/2014/main" id="{843ADA4E-9353-BA75-6949-73839C83304E}"/>
              </a:ext>
            </a:extLst>
          </p:cNvPr>
          <p:cNvGrpSpPr/>
          <p:nvPr/>
        </p:nvGrpSpPr>
        <p:grpSpPr>
          <a:xfrm>
            <a:off x="15314958" y="-1257300"/>
            <a:ext cx="5861019" cy="5861019"/>
            <a:chOff x="0" y="0"/>
            <a:chExt cx="812800" cy="812800"/>
          </a:xfrm>
        </p:grpSpPr>
        <p:sp>
          <p:nvSpPr>
            <p:cNvPr id="7" name="TextBox 7">
              <a:extLst>
                <a:ext uri="{FF2B5EF4-FFF2-40B4-BE49-F238E27FC236}">
                  <a16:creationId xmlns:a16="http://schemas.microsoft.com/office/drawing/2014/main" id="{E4CC45BB-FEDC-1F86-8CD6-2F33831FC105}"/>
                </a:ext>
              </a:extLst>
            </p:cNvPr>
            <p:cNvSpPr txBox="1"/>
            <p:nvPr/>
          </p:nvSpPr>
          <p:spPr>
            <a:xfrm>
              <a:off x="190500" y="133350"/>
              <a:ext cx="431800" cy="488950"/>
            </a:xfrm>
            <a:prstGeom prst="rect">
              <a:avLst/>
            </a:prstGeom>
          </p:spPr>
          <p:txBody>
            <a:bodyPr lIns="50800" tIns="50800" rIns="50800" bIns="50800" rtlCol="0" anchor="ctr"/>
            <a:lstStyle/>
            <a:p>
              <a:pPr marL="0" lvl="0" indent="0" algn="ctr">
                <a:lnSpc>
                  <a:spcPts val="3336"/>
                </a:lnSpc>
                <a:spcBef>
                  <a:spcPct val="0"/>
                </a:spcBef>
              </a:pPr>
              <a:endParaRPr/>
            </a:p>
          </p:txBody>
        </p:sp>
        <p:sp>
          <p:nvSpPr>
            <p:cNvPr id="6" name="Freeform 6">
              <a:extLst>
                <a:ext uri="{FF2B5EF4-FFF2-40B4-BE49-F238E27FC236}">
                  <a16:creationId xmlns:a16="http://schemas.microsoft.com/office/drawing/2014/main" id="{1DF8FF40-D217-F570-558B-8A1E819D5639}"/>
                </a:ext>
              </a:extLst>
            </p:cNvPr>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75A6">
                <a:alpha val="49804"/>
              </a:srgbClr>
            </a:solidFill>
            <a:ln cap="sq">
              <a:noFill/>
              <a:prstDash val="solid"/>
              <a:miter/>
            </a:ln>
          </p:spPr>
          <p:txBody>
            <a:bodyPr/>
            <a:lstStyle/>
            <a:p>
              <a:endParaRPr lang="en-US"/>
            </a:p>
          </p:txBody>
        </p:sp>
      </p:grpSp>
      <p:sp>
        <p:nvSpPr>
          <p:cNvPr id="22" name="TextBox 21">
            <a:extLst>
              <a:ext uri="{FF2B5EF4-FFF2-40B4-BE49-F238E27FC236}">
                <a16:creationId xmlns:a16="http://schemas.microsoft.com/office/drawing/2014/main" id="{55E45BF3-1E57-6688-9E2F-7FC6AFB073EF}"/>
              </a:ext>
            </a:extLst>
          </p:cNvPr>
          <p:cNvSpPr txBox="1"/>
          <p:nvPr/>
        </p:nvSpPr>
        <p:spPr>
          <a:xfrm>
            <a:off x="2576831" y="2059317"/>
            <a:ext cx="13134337" cy="6001643"/>
          </a:xfrm>
          <a:prstGeom prst="rect">
            <a:avLst/>
          </a:prstGeom>
          <a:noFill/>
        </p:spPr>
        <p:txBody>
          <a:bodyPr wrap="square" rtlCol="0">
            <a:spAutoFit/>
          </a:bodyPr>
          <a:lstStyle/>
          <a:p>
            <a:pPr marL="285750" indent="-285750">
              <a:buFontTx/>
              <a:buChar char="-"/>
            </a:pPr>
            <a:r>
              <a:rPr lang="vi-VN" sz="3200"/>
              <a:t>SQLite là một hệ quản trị cơ sở dữ liệu nhẹ, nhỏ gọn và tích hợp sẵn, được sử dụng rộng rãi trong các ứng dụng di động, đặc biệt là trên nền tảng Android. </a:t>
            </a:r>
            <a:endParaRPr lang="en-US" sz="3200"/>
          </a:p>
          <a:p>
            <a:pPr marL="285750" indent="-285750">
              <a:buFontTx/>
              <a:buChar char="-"/>
            </a:pPr>
            <a:r>
              <a:rPr lang="vi-VN" sz="3200"/>
              <a:t>Không giống như các hệ cơ sở dữ liệu máy chủ truyền thống, SQLite hoạt động theo mô hình nhúng (embedded), tức là cơ sở dữ liệu được lưu trữ trực tiếp trong một file duy nhất trên thiết bị, không cần cài đặt thêm máy chủ hay cấu hình phức tạp. </a:t>
            </a:r>
            <a:endParaRPr lang="en-US" sz="3200"/>
          </a:p>
          <a:p>
            <a:pPr marL="285750" indent="-285750">
              <a:buFontTx/>
              <a:buChar char="-"/>
            </a:pPr>
            <a:r>
              <a:rPr lang="vi-VN" sz="3200"/>
              <a:t>Nhờ tính đơn giản, tốc độ cao và khả năng hoạt động ổn định ngay cả khi không có kết nối mạng, SQLite trở thành lựa chọn lý tưởng cho các ứng dụng có quy mô dữ liệu vừa và nhỏ. </a:t>
            </a:r>
            <a:endParaRPr lang="en-US" sz="3200"/>
          </a:p>
          <a:p>
            <a:pPr marL="285750" indent="-285750">
              <a:buFontTx/>
              <a:buChar char="-"/>
            </a:pPr>
            <a:r>
              <a:rPr lang="vi-VN" sz="3200"/>
              <a:t>Ngoài ra, cú pháp SQL tiêu chuẩn và khả năng tích hợp dễ dàng cũng giúp lập trình viên thao tác với dữ liệu nhanh chóng và hiệu quả.</a:t>
            </a:r>
            <a:endParaRPr lang="en-US" sz="3000"/>
          </a:p>
        </p:txBody>
      </p:sp>
    </p:spTree>
    <p:extLst>
      <p:ext uri="{BB962C8B-B14F-4D97-AF65-F5344CB8AC3E}">
        <p14:creationId xmlns:p14="http://schemas.microsoft.com/office/powerpoint/2010/main" val="126331810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ircle(in)">
                                      <p:cBhvr>
                                        <p:cTn id="7"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9FCB0-1F0C-46A9-8687-E1EE66F8DD8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8D7E8B1-98D3-A88A-2292-37589E82CBAB}"/>
              </a:ext>
            </a:extLst>
          </p:cNvPr>
          <p:cNvSpPr/>
          <p:nvPr/>
        </p:nvSpPr>
        <p:spPr>
          <a:xfrm>
            <a:off x="0" y="-83362"/>
            <a:ext cx="18310194" cy="10370362"/>
          </a:xfrm>
          <a:custGeom>
            <a:avLst/>
            <a:gdLst/>
            <a:ahLst/>
            <a:cxnLst/>
            <a:rect l="l" t="t" r="r" b="b"/>
            <a:pathLst>
              <a:path w="18310194" h="10287000">
                <a:moveTo>
                  <a:pt x="0" y="0"/>
                </a:moveTo>
                <a:lnTo>
                  <a:pt x="18310194" y="0"/>
                </a:lnTo>
                <a:lnTo>
                  <a:pt x="18310194"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a:extLst>
              <a:ext uri="{FF2B5EF4-FFF2-40B4-BE49-F238E27FC236}">
                <a16:creationId xmlns:a16="http://schemas.microsoft.com/office/drawing/2014/main" id="{F28E9DB0-23A0-3C16-4023-8AD30EC0DDA4}"/>
              </a:ext>
            </a:extLst>
          </p:cNvPr>
          <p:cNvGrpSpPr>
            <a:grpSpLocks noChangeAspect="1"/>
          </p:cNvGrpSpPr>
          <p:nvPr/>
        </p:nvGrpSpPr>
        <p:grpSpPr>
          <a:xfrm>
            <a:off x="-2464773" y="6706592"/>
            <a:ext cx="6687704" cy="6548922"/>
            <a:chOff x="-72390" y="7620"/>
            <a:chExt cx="6487160" cy="6352540"/>
          </a:xfrm>
        </p:grpSpPr>
        <p:sp>
          <p:nvSpPr>
            <p:cNvPr id="4" name="Freeform 4">
              <a:extLst>
                <a:ext uri="{FF2B5EF4-FFF2-40B4-BE49-F238E27FC236}">
                  <a16:creationId xmlns:a16="http://schemas.microsoft.com/office/drawing/2014/main" id="{8FCC2C07-85AA-4382-CE1B-922478958B2B}"/>
                </a:ext>
              </a:extLst>
            </p:cNvPr>
            <p:cNvSpPr/>
            <p:nvPr/>
          </p:nvSpPr>
          <p:spPr>
            <a:xfrm>
              <a:off x="-72390" y="7620"/>
              <a:ext cx="6487160" cy="6352540"/>
            </a:xfrm>
            <a:custGeom>
              <a:avLst/>
              <a:gdLst/>
              <a:ahLst/>
              <a:cxnLst/>
              <a:rect l="l" t="t" r="r" b="b"/>
              <a:pathLst>
                <a:path w="6487160" h="6352540">
                  <a:moveTo>
                    <a:pt x="6322060" y="3176270"/>
                  </a:moveTo>
                  <a:cubicBezTo>
                    <a:pt x="6322060" y="2844800"/>
                    <a:pt x="6487160" y="2493010"/>
                    <a:pt x="6385560" y="2194560"/>
                  </a:cubicBezTo>
                  <a:cubicBezTo>
                    <a:pt x="6281420" y="1884680"/>
                    <a:pt x="5928360" y="1694180"/>
                    <a:pt x="5734050" y="1436370"/>
                  </a:cubicBezTo>
                  <a:cubicBezTo>
                    <a:pt x="5537200" y="1176020"/>
                    <a:pt x="5455920" y="796290"/>
                    <a:pt x="5185410" y="607060"/>
                  </a:cubicBezTo>
                  <a:cubicBezTo>
                    <a:pt x="4917440" y="420370"/>
                    <a:pt x="4517390" y="462280"/>
                    <a:pt x="4196080" y="360680"/>
                  </a:cubicBezTo>
                  <a:cubicBezTo>
                    <a:pt x="3884930" y="264160"/>
                    <a:pt x="3589020" y="0"/>
                    <a:pt x="3244850" y="0"/>
                  </a:cubicBezTo>
                  <a:cubicBezTo>
                    <a:pt x="2900680" y="0"/>
                    <a:pt x="2603500" y="262890"/>
                    <a:pt x="2293620" y="360680"/>
                  </a:cubicBezTo>
                  <a:cubicBezTo>
                    <a:pt x="1972310" y="461010"/>
                    <a:pt x="1570990" y="419100"/>
                    <a:pt x="1303020" y="607060"/>
                  </a:cubicBezTo>
                  <a:cubicBezTo>
                    <a:pt x="1032510" y="796290"/>
                    <a:pt x="951230" y="1176020"/>
                    <a:pt x="754380" y="1436370"/>
                  </a:cubicBezTo>
                  <a:cubicBezTo>
                    <a:pt x="558800" y="1694180"/>
                    <a:pt x="207010" y="1884680"/>
                    <a:pt x="101600" y="2194560"/>
                  </a:cubicBezTo>
                  <a:cubicBezTo>
                    <a:pt x="1270" y="2493010"/>
                    <a:pt x="165100" y="2844800"/>
                    <a:pt x="165100" y="3176270"/>
                  </a:cubicBezTo>
                  <a:cubicBezTo>
                    <a:pt x="165100" y="3507740"/>
                    <a:pt x="0" y="3859530"/>
                    <a:pt x="101600" y="4157980"/>
                  </a:cubicBezTo>
                  <a:cubicBezTo>
                    <a:pt x="205740" y="4467860"/>
                    <a:pt x="558800" y="4658360"/>
                    <a:pt x="753110" y="4916170"/>
                  </a:cubicBezTo>
                  <a:cubicBezTo>
                    <a:pt x="949960" y="5176520"/>
                    <a:pt x="1031240" y="5556250"/>
                    <a:pt x="1301750" y="5745480"/>
                  </a:cubicBezTo>
                  <a:cubicBezTo>
                    <a:pt x="1569720" y="5933440"/>
                    <a:pt x="1969770" y="5891530"/>
                    <a:pt x="2292350" y="5991860"/>
                  </a:cubicBezTo>
                  <a:cubicBezTo>
                    <a:pt x="2603500" y="6088380"/>
                    <a:pt x="2899410" y="6352540"/>
                    <a:pt x="3243580" y="6352540"/>
                  </a:cubicBezTo>
                  <a:cubicBezTo>
                    <a:pt x="3587750" y="6352540"/>
                    <a:pt x="3884930" y="6089650"/>
                    <a:pt x="4194810" y="5991860"/>
                  </a:cubicBezTo>
                  <a:cubicBezTo>
                    <a:pt x="4516120" y="5891530"/>
                    <a:pt x="4917440" y="5933440"/>
                    <a:pt x="5185410" y="5745480"/>
                  </a:cubicBezTo>
                  <a:cubicBezTo>
                    <a:pt x="5455920" y="5556250"/>
                    <a:pt x="5537200" y="5176520"/>
                    <a:pt x="5734050" y="4916170"/>
                  </a:cubicBezTo>
                  <a:cubicBezTo>
                    <a:pt x="5929630" y="4658360"/>
                    <a:pt x="6281420" y="4467860"/>
                    <a:pt x="6385560" y="4157980"/>
                  </a:cubicBezTo>
                  <a:cubicBezTo>
                    <a:pt x="6487160" y="3858260"/>
                    <a:pt x="6322060" y="3506470"/>
                    <a:pt x="6322060" y="3176270"/>
                  </a:cubicBezTo>
                  <a:close/>
                </a:path>
              </a:pathLst>
            </a:custGeom>
            <a:solidFill>
              <a:srgbClr val="F875A6">
                <a:alpha val="69804"/>
              </a:srgbClr>
            </a:solidFill>
          </p:spPr>
          <p:txBody>
            <a:bodyPr/>
            <a:lstStyle/>
            <a:p>
              <a:endParaRPr lang="en-US"/>
            </a:p>
          </p:txBody>
        </p:sp>
      </p:grpSp>
      <p:sp>
        <p:nvSpPr>
          <p:cNvPr id="20" name="TextBox 19">
            <a:extLst>
              <a:ext uri="{FF2B5EF4-FFF2-40B4-BE49-F238E27FC236}">
                <a16:creationId xmlns:a16="http://schemas.microsoft.com/office/drawing/2014/main" id="{EEE296FE-C592-DC66-81C8-9F93CE560A20}"/>
              </a:ext>
            </a:extLst>
          </p:cNvPr>
          <p:cNvSpPr txBox="1"/>
          <p:nvPr/>
        </p:nvSpPr>
        <p:spPr>
          <a:xfrm>
            <a:off x="2508856" y="886616"/>
            <a:ext cx="13292481" cy="791563"/>
          </a:xfrm>
          <a:prstGeom prst="rect">
            <a:avLst/>
          </a:prstGeom>
        </p:spPr>
        <p:txBody>
          <a:bodyPr lIns="0" tIns="0" rIns="0" bIns="0" rtlCol="0" anchor="t">
            <a:spAutoFit/>
          </a:bodyPr>
          <a:lstStyle/>
          <a:p>
            <a:pPr algn="ctr">
              <a:lnSpc>
                <a:spcPts val="6719"/>
              </a:lnSpc>
            </a:pPr>
            <a:r>
              <a:rPr lang="en-US" sz="4800">
                <a:solidFill>
                  <a:srgbClr val="003C6B"/>
                </a:solidFill>
                <a:latin typeface="#9Slide03 BoosterNextFYBlack" panose="02000A03000000020004" pitchFamily="2" charset="0"/>
                <a:ea typeface="Muli"/>
                <a:cs typeface="Muli"/>
                <a:sym typeface="Muli"/>
              </a:rPr>
              <a:t>Xác định tác nhân và chức năng</a:t>
            </a:r>
          </a:p>
        </p:txBody>
      </p:sp>
      <p:sp>
        <p:nvSpPr>
          <p:cNvPr id="21" name="TextBox 20">
            <a:extLst>
              <a:ext uri="{FF2B5EF4-FFF2-40B4-BE49-F238E27FC236}">
                <a16:creationId xmlns:a16="http://schemas.microsoft.com/office/drawing/2014/main" id="{C4398CB4-4B8B-47B9-5BB9-E5DBACD4A6DE}"/>
              </a:ext>
            </a:extLst>
          </p:cNvPr>
          <p:cNvSpPr txBox="1"/>
          <p:nvPr/>
        </p:nvSpPr>
        <p:spPr>
          <a:xfrm>
            <a:off x="0" y="-83361"/>
            <a:ext cx="18310194" cy="584775"/>
          </a:xfrm>
          <a:prstGeom prst="rect">
            <a:avLst/>
          </a:prstGeom>
          <a:solidFill>
            <a:srgbClr val="F59ABC"/>
          </a:solidFill>
        </p:spPr>
        <p:txBody>
          <a:bodyPr wrap="square" rtlCol="0">
            <a:spAutoFit/>
          </a:bodyPr>
          <a:lstStyle/>
          <a:p>
            <a:pPr algn="ctr"/>
            <a:r>
              <a:rPr lang="en-US" sz="3200">
                <a:solidFill>
                  <a:schemeClr val="tx2"/>
                </a:solidFill>
                <a:latin typeface="#9Slide03 BoosterNextFYBlack" panose="02000A03000000020004" pitchFamily="2" charset="0"/>
              </a:rPr>
              <a:t>Phân tích thiết kế hệ thống</a:t>
            </a:r>
          </a:p>
        </p:txBody>
      </p:sp>
      <p:grpSp>
        <p:nvGrpSpPr>
          <p:cNvPr id="5" name="Group 5">
            <a:extLst>
              <a:ext uri="{FF2B5EF4-FFF2-40B4-BE49-F238E27FC236}">
                <a16:creationId xmlns:a16="http://schemas.microsoft.com/office/drawing/2014/main" id="{727E0FC9-DDF4-5BC5-A130-E60CF482FCEA}"/>
              </a:ext>
            </a:extLst>
          </p:cNvPr>
          <p:cNvGrpSpPr/>
          <p:nvPr/>
        </p:nvGrpSpPr>
        <p:grpSpPr>
          <a:xfrm>
            <a:off x="15314958" y="-1257300"/>
            <a:ext cx="5861019" cy="5861019"/>
            <a:chOff x="0" y="0"/>
            <a:chExt cx="812800" cy="812800"/>
          </a:xfrm>
        </p:grpSpPr>
        <p:sp>
          <p:nvSpPr>
            <p:cNvPr id="7" name="TextBox 7">
              <a:extLst>
                <a:ext uri="{FF2B5EF4-FFF2-40B4-BE49-F238E27FC236}">
                  <a16:creationId xmlns:a16="http://schemas.microsoft.com/office/drawing/2014/main" id="{5039B82E-CB86-3DE4-6C96-B4CA9ADD29A5}"/>
                </a:ext>
              </a:extLst>
            </p:cNvPr>
            <p:cNvSpPr txBox="1"/>
            <p:nvPr/>
          </p:nvSpPr>
          <p:spPr>
            <a:xfrm>
              <a:off x="190500" y="133350"/>
              <a:ext cx="431800" cy="488950"/>
            </a:xfrm>
            <a:prstGeom prst="rect">
              <a:avLst/>
            </a:prstGeom>
          </p:spPr>
          <p:txBody>
            <a:bodyPr lIns="50800" tIns="50800" rIns="50800" bIns="50800" rtlCol="0" anchor="ctr"/>
            <a:lstStyle/>
            <a:p>
              <a:pPr marL="0" lvl="0" indent="0" algn="ctr">
                <a:lnSpc>
                  <a:spcPts val="3336"/>
                </a:lnSpc>
                <a:spcBef>
                  <a:spcPct val="0"/>
                </a:spcBef>
              </a:pPr>
              <a:endParaRPr/>
            </a:p>
          </p:txBody>
        </p:sp>
        <p:sp>
          <p:nvSpPr>
            <p:cNvPr id="6" name="Freeform 6">
              <a:extLst>
                <a:ext uri="{FF2B5EF4-FFF2-40B4-BE49-F238E27FC236}">
                  <a16:creationId xmlns:a16="http://schemas.microsoft.com/office/drawing/2014/main" id="{E74F1E32-EE20-35CB-4D2C-231C7431ECEA}"/>
                </a:ext>
              </a:extLst>
            </p:cNvPr>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75A6">
                <a:alpha val="49804"/>
              </a:srgbClr>
            </a:solidFill>
            <a:ln cap="sq">
              <a:noFill/>
              <a:prstDash val="solid"/>
              <a:miter/>
            </a:ln>
          </p:spPr>
          <p:txBody>
            <a:bodyPr/>
            <a:lstStyle/>
            <a:p>
              <a:endParaRPr lang="en-US"/>
            </a:p>
          </p:txBody>
        </p:sp>
      </p:grpSp>
      <p:graphicFrame>
        <p:nvGraphicFramePr>
          <p:cNvPr id="9" name="Table 8">
            <a:extLst>
              <a:ext uri="{FF2B5EF4-FFF2-40B4-BE49-F238E27FC236}">
                <a16:creationId xmlns:a16="http://schemas.microsoft.com/office/drawing/2014/main" id="{EF3B839E-B027-A61D-A943-BCE4A6AA5E9F}"/>
              </a:ext>
            </a:extLst>
          </p:cNvPr>
          <p:cNvGraphicFramePr>
            <a:graphicFrameLocks noGrp="1"/>
          </p:cNvGraphicFramePr>
          <p:nvPr>
            <p:extLst>
              <p:ext uri="{D42A27DB-BD31-4B8C-83A1-F6EECF244321}">
                <p14:modId xmlns:p14="http://schemas.microsoft.com/office/powerpoint/2010/main" val="2617189480"/>
              </p:ext>
            </p:extLst>
          </p:nvPr>
        </p:nvGraphicFramePr>
        <p:xfrm>
          <a:off x="3059096" y="2181726"/>
          <a:ext cx="12192000" cy="238252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3771149847"/>
                    </a:ext>
                  </a:extLst>
                </a:gridCol>
                <a:gridCol w="6096000">
                  <a:extLst>
                    <a:ext uri="{9D8B030D-6E8A-4147-A177-3AD203B41FA5}">
                      <a16:colId xmlns:a16="http://schemas.microsoft.com/office/drawing/2014/main" val="3840001955"/>
                    </a:ext>
                  </a:extLst>
                </a:gridCol>
              </a:tblGrid>
              <a:tr h="370840">
                <a:tc>
                  <a:txBody>
                    <a:bodyPr/>
                    <a:lstStyle/>
                    <a:p>
                      <a:r>
                        <a:rPr lang="en-US"/>
                        <a:t>Tác nhân</a:t>
                      </a:r>
                    </a:p>
                  </a:txBody>
                  <a:tcPr/>
                </a:tc>
                <a:tc>
                  <a:txBody>
                    <a:bodyPr/>
                    <a:lstStyle/>
                    <a:p>
                      <a:r>
                        <a:rPr lang="en-US"/>
                        <a:t>Chức năng</a:t>
                      </a:r>
                    </a:p>
                  </a:txBody>
                  <a:tcPr/>
                </a:tc>
                <a:extLst>
                  <a:ext uri="{0D108BD9-81ED-4DB2-BD59-A6C34878D82A}">
                    <a16:rowId xmlns:a16="http://schemas.microsoft.com/office/drawing/2014/main" val="1474223987"/>
                  </a:ext>
                </a:extLst>
              </a:tr>
              <a:tr h="370840">
                <a:tc>
                  <a:txBody>
                    <a:bodyPr/>
                    <a:lstStyle/>
                    <a:p>
                      <a:pPr algn="ctr"/>
                      <a:r>
                        <a:rPr lang="en-US"/>
                        <a:t>Người dùng (User)</a:t>
                      </a:r>
                    </a:p>
                  </a:txBody>
                  <a:tcPr anchor="ctr"/>
                </a:tc>
                <a:tc>
                  <a:txBody>
                    <a:bodyPr/>
                    <a:lstStyle/>
                    <a:p>
                      <a:pPr algn="l"/>
                      <a:r>
                        <a:rPr lang="en-US"/>
                        <a:t>Đăng nhập, đăng xuất,</a:t>
                      </a:r>
                    </a:p>
                    <a:p>
                      <a:pPr algn="l"/>
                      <a:r>
                        <a:rPr lang="en-US"/>
                        <a:t>Đăng ký tài khoản</a:t>
                      </a:r>
                    </a:p>
                    <a:p>
                      <a:pPr algn="l"/>
                      <a:r>
                        <a:rPr lang="en-US"/>
                        <a:t>Xem số dư tài khoản</a:t>
                      </a:r>
                    </a:p>
                    <a:p>
                      <a:pPr algn="l"/>
                      <a:r>
                        <a:rPr lang="en-US"/>
                        <a:t>Thêm giao dịch</a:t>
                      </a:r>
                    </a:p>
                    <a:p>
                      <a:pPr algn="l"/>
                      <a:r>
                        <a:rPr lang="en-US"/>
                        <a:t>Thực hiện tìm kiếm</a:t>
                      </a:r>
                    </a:p>
                    <a:p>
                      <a:pPr algn="l"/>
                      <a:r>
                        <a:rPr lang="en-US"/>
                        <a:t>Thêm ngân sách</a:t>
                      </a:r>
                    </a:p>
                    <a:p>
                      <a:pPr algn="l"/>
                      <a:r>
                        <a:rPr lang="en-US"/>
                        <a:t>Thêm danh mục</a:t>
                      </a:r>
                    </a:p>
                  </a:txBody>
                  <a:tcPr anchor="ctr"/>
                </a:tc>
                <a:extLst>
                  <a:ext uri="{0D108BD9-81ED-4DB2-BD59-A6C34878D82A}">
                    <a16:rowId xmlns:a16="http://schemas.microsoft.com/office/drawing/2014/main" val="3908351534"/>
                  </a:ext>
                </a:extLst>
              </a:tr>
            </a:tbl>
          </a:graphicData>
        </a:graphic>
      </p:graphicFrame>
    </p:spTree>
    <p:extLst>
      <p:ext uri="{BB962C8B-B14F-4D97-AF65-F5344CB8AC3E}">
        <p14:creationId xmlns:p14="http://schemas.microsoft.com/office/powerpoint/2010/main" val="2510299336"/>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3084F-4158-475F-30FF-D0907BCE570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B85AF0E-5322-DE46-08BF-308EBD32CE70}"/>
              </a:ext>
            </a:extLst>
          </p:cNvPr>
          <p:cNvSpPr/>
          <p:nvPr/>
        </p:nvSpPr>
        <p:spPr>
          <a:xfrm>
            <a:off x="-54788" y="-83362"/>
            <a:ext cx="18342788" cy="10370362"/>
          </a:xfrm>
          <a:custGeom>
            <a:avLst/>
            <a:gdLst/>
            <a:ahLst/>
            <a:cxnLst/>
            <a:rect l="l" t="t" r="r" b="b"/>
            <a:pathLst>
              <a:path w="18310194" h="10287000">
                <a:moveTo>
                  <a:pt x="0" y="0"/>
                </a:moveTo>
                <a:lnTo>
                  <a:pt x="18310194" y="0"/>
                </a:lnTo>
                <a:lnTo>
                  <a:pt x="18310194"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a:extLst>
              <a:ext uri="{FF2B5EF4-FFF2-40B4-BE49-F238E27FC236}">
                <a16:creationId xmlns:a16="http://schemas.microsoft.com/office/drawing/2014/main" id="{8BD79D5C-8B7E-3D9B-C6EA-95A5ED0772BF}"/>
              </a:ext>
            </a:extLst>
          </p:cNvPr>
          <p:cNvGrpSpPr>
            <a:grpSpLocks noChangeAspect="1"/>
          </p:cNvGrpSpPr>
          <p:nvPr/>
        </p:nvGrpSpPr>
        <p:grpSpPr>
          <a:xfrm>
            <a:off x="-2464773" y="6706592"/>
            <a:ext cx="6687704" cy="6548922"/>
            <a:chOff x="-72390" y="7620"/>
            <a:chExt cx="6487160" cy="6352540"/>
          </a:xfrm>
        </p:grpSpPr>
        <p:sp>
          <p:nvSpPr>
            <p:cNvPr id="4" name="Freeform 4">
              <a:extLst>
                <a:ext uri="{FF2B5EF4-FFF2-40B4-BE49-F238E27FC236}">
                  <a16:creationId xmlns:a16="http://schemas.microsoft.com/office/drawing/2014/main" id="{059350CE-CF61-08F4-1242-7AB971430105}"/>
                </a:ext>
              </a:extLst>
            </p:cNvPr>
            <p:cNvSpPr/>
            <p:nvPr/>
          </p:nvSpPr>
          <p:spPr>
            <a:xfrm>
              <a:off x="-72390" y="7620"/>
              <a:ext cx="6487160" cy="6352540"/>
            </a:xfrm>
            <a:custGeom>
              <a:avLst/>
              <a:gdLst/>
              <a:ahLst/>
              <a:cxnLst/>
              <a:rect l="l" t="t" r="r" b="b"/>
              <a:pathLst>
                <a:path w="6487160" h="6352540">
                  <a:moveTo>
                    <a:pt x="6322060" y="3176270"/>
                  </a:moveTo>
                  <a:cubicBezTo>
                    <a:pt x="6322060" y="2844800"/>
                    <a:pt x="6487160" y="2493010"/>
                    <a:pt x="6385560" y="2194560"/>
                  </a:cubicBezTo>
                  <a:cubicBezTo>
                    <a:pt x="6281420" y="1884680"/>
                    <a:pt x="5928360" y="1694180"/>
                    <a:pt x="5734050" y="1436370"/>
                  </a:cubicBezTo>
                  <a:cubicBezTo>
                    <a:pt x="5537200" y="1176020"/>
                    <a:pt x="5455920" y="796290"/>
                    <a:pt x="5185410" y="607060"/>
                  </a:cubicBezTo>
                  <a:cubicBezTo>
                    <a:pt x="4917440" y="420370"/>
                    <a:pt x="4517390" y="462280"/>
                    <a:pt x="4196080" y="360680"/>
                  </a:cubicBezTo>
                  <a:cubicBezTo>
                    <a:pt x="3884930" y="264160"/>
                    <a:pt x="3589020" y="0"/>
                    <a:pt x="3244850" y="0"/>
                  </a:cubicBezTo>
                  <a:cubicBezTo>
                    <a:pt x="2900680" y="0"/>
                    <a:pt x="2603500" y="262890"/>
                    <a:pt x="2293620" y="360680"/>
                  </a:cubicBezTo>
                  <a:cubicBezTo>
                    <a:pt x="1972310" y="461010"/>
                    <a:pt x="1570990" y="419100"/>
                    <a:pt x="1303020" y="607060"/>
                  </a:cubicBezTo>
                  <a:cubicBezTo>
                    <a:pt x="1032510" y="796290"/>
                    <a:pt x="951230" y="1176020"/>
                    <a:pt x="754380" y="1436370"/>
                  </a:cubicBezTo>
                  <a:cubicBezTo>
                    <a:pt x="558800" y="1694180"/>
                    <a:pt x="207010" y="1884680"/>
                    <a:pt x="101600" y="2194560"/>
                  </a:cubicBezTo>
                  <a:cubicBezTo>
                    <a:pt x="1270" y="2493010"/>
                    <a:pt x="165100" y="2844800"/>
                    <a:pt x="165100" y="3176270"/>
                  </a:cubicBezTo>
                  <a:cubicBezTo>
                    <a:pt x="165100" y="3507740"/>
                    <a:pt x="0" y="3859530"/>
                    <a:pt x="101600" y="4157980"/>
                  </a:cubicBezTo>
                  <a:cubicBezTo>
                    <a:pt x="205740" y="4467860"/>
                    <a:pt x="558800" y="4658360"/>
                    <a:pt x="753110" y="4916170"/>
                  </a:cubicBezTo>
                  <a:cubicBezTo>
                    <a:pt x="949960" y="5176520"/>
                    <a:pt x="1031240" y="5556250"/>
                    <a:pt x="1301750" y="5745480"/>
                  </a:cubicBezTo>
                  <a:cubicBezTo>
                    <a:pt x="1569720" y="5933440"/>
                    <a:pt x="1969770" y="5891530"/>
                    <a:pt x="2292350" y="5991860"/>
                  </a:cubicBezTo>
                  <a:cubicBezTo>
                    <a:pt x="2603500" y="6088380"/>
                    <a:pt x="2899410" y="6352540"/>
                    <a:pt x="3243580" y="6352540"/>
                  </a:cubicBezTo>
                  <a:cubicBezTo>
                    <a:pt x="3587750" y="6352540"/>
                    <a:pt x="3884930" y="6089650"/>
                    <a:pt x="4194810" y="5991860"/>
                  </a:cubicBezTo>
                  <a:cubicBezTo>
                    <a:pt x="4516120" y="5891530"/>
                    <a:pt x="4917440" y="5933440"/>
                    <a:pt x="5185410" y="5745480"/>
                  </a:cubicBezTo>
                  <a:cubicBezTo>
                    <a:pt x="5455920" y="5556250"/>
                    <a:pt x="5537200" y="5176520"/>
                    <a:pt x="5734050" y="4916170"/>
                  </a:cubicBezTo>
                  <a:cubicBezTo>
                    <a:pt x="5929630" y="4658360"/>
                    <a:pt x="6281420" y="4467860"/>
                    <a:pt x="6385560" y="4157980"/>
                  </a:cubicBezTo>
                  <a:cubicBezTo>
                    <a:pt x="6487160" y="3858260"/>
                    <a:pt x="6322060" y="3506470"/>
                    <a:pt x="6322060" y="3176270"/>
                  </a:cubicBezTo>
                  <a:close/>
                </a:path>
              </a:pathLst>
            </a:custGeom>
            <a:solidFill>
              <a:srgbClr val="F875A6">
                <a:alpha val="69804"/>
              </a:srgbClr>
            </a:solidFill>
          </p:spPr>
          <p:txBody>
            <a:bodyPr/>
            <a:lstStyle/>
            <a:p>
              <a:endParaRPr lang="en-US"/>
            </a:p>
          </p:txBody>
        </p:sp>
      </p:grpSp>
      <p:sp>
        <p:nvSpPr>
          <p:cNvPr id="20" name="TextBox 19">
            <a:extLst>
              <a:ext uri="{FF2B5EF4-FFF2-40B4-BE49-F238E27FC236}">
                <a16:creationId xmlns:a16="http://schemas.microsoft.com/office/drawing/2014/main" id="{AFBED198-3171-822D-7683-F6202F5CE78F}"/>
              </a:ext>
            </a:extLst>
          </p:cNvPr>
          <p:cNvSpPr txBox="1"/>
          <p:nvPr/>
        </p:nvSpPr>
        <p:spPr>
          <a:xfrm>
            <a:off x="2508856" y="886616"/>
            <a:ext cx="13292481" cy="791563"/>
          </a:xfrm>
          <a:prstGeom prst="rect">
            <a:avLst/>
          </a:prstGeom>
        </p:spPr>
        <p:txBody>
          <a:bodyPr lIns="0" tIns="0" rIns="0" bIns="0" rtlCol="0" anchor="t">
            <a:spAutoFit/>
          </a:bodyPr>
          <a:lstStyle/>
          <a:p>
            <a:pPr algn="ctr">
              <a:lnSpc>
                <a:spcPts val="6719"/>
              </a:lnSpc>
            </a:pPr>
            <a:r>
              <a:rPr lang="en-US" sz="4800">
                <a:solidFill>
                  <a:srgbClr val="003C6B"/>
                </a:solidFill>
                <a:latin typeface="#9Slide03 BoosterNextFYBlack" panose="02000A03000000020004" pitchFamily="2" charset="0"/>
                <a:ea typeface="Muli"/>
                <a:cs typeface="Muli"/>
                <a:sym typeface="Muli"/>
              </a:rPr>
              <a:t>Giao diện dự án</a:t>
            </a:r>
          </a:p>
        </p:txBody>
      </p:sp>
      <p:sp>
        <p:nvSpPr>
          <p:cNvPr id="21" name="TextBox 20">
            <a:extLst>
              <a:ext uri="{FF2B5EF4-FFF2-40B4-BE49-F238E27FC236}">
                <a16:creationId xmlns:a16="http://schemas.microsoft.com/office/drawing/2014/main" id="{3952D511-E557-3439-9099-496624CBA739}"/>
              </a:ext>
            </a:extLst>
          </p:cNvPr>
          <p:cNvSpPr txBox="1"/>
          <p:nvPr/>
        </p:nvSpPr>
        <p:spPr>
          <a:xfrm>
            <a:off x="-64728" y="-93630"/>
            <a:ext cx="18352727" cy="584775"/>
          </a:xfrm>
          <a:prstGeom prst="rect">
            <a:avLst/>
          </a:prstGeom>
          <a:solidFill>
            <a:srgbClr val="F59ABC"/>
          </a:solidFill>
        </p:spPr>
        <p:txBody>
          <a:bodyPr wrap="square" rtlCol="0">
            <a:spAutoFit/>
          </a:bodyPr>
          <a:lstStyle/>
          <a:p>
            <a:pPr algn="ctr"/>
            <a:r>
              <a:rPr lang="en-US" sz="3200">
                <a:solidFill>
                  <a:schemeClr val="tx2"/>
                </a:solidFill>
                <a:latin typeface="#9Slide03 BoosterNextFYBlack" panose="02000A03000000020004" pitchFamily="2" charset="0"/>
              </a:rPr>
              <a:t>Xây dựng chương trình</a:t>
            </a:r>
          </a:p>
        </p:txBody>
      </p:sp>
      <p:grpSp>
        <p:nvGrpSpPr>
          <p:cNvPr id="5" name="Group 5">
            <a:extLst>
              <a:ext uri="{FF2B5EF4-FFF2-40B4-BE49-F238E27FC236}">
                <a16:creationId xmlns:a16="http://schemas.microsoft.com/office/drawing/2014/main" id="{0A681BBA-60AB-83B5-6B0A-373575A26D80}"/>
              </a:ext>
            </a:extLst>
          </p:cNvPr>
          <p:cNvGrpSpPr/>
          <p:nvPr/>
        </p:nvGrpSpPr>
        <p:grpSpPr>
          <a:xfrm>
            <a:off x="15314958" y="-1257300"/>
            <a:ext cx="5861019" cy="5861019"/>
            <a:chOff x="0" y="0"/>
            <a:chExt cx="812800" cy="812800"/>
          </a:xfrm>
        </p:grpSpPr>
        <p:sp>
          <p:nvSpPr>
            <p:cNvPr id="7" name="TextBox 7">
              <a:extLst>
                <a:ext uri="{FF2B5EF4-FFF2-40B4-BE49-F238E27FC236}">
                  <a16:creationId xmlns:a16="http://schemas.microsoft.com/office/drawing/2014/main" id="{9B315DE5-083D-1E65-51CE-67FBCB3BCC1B}"/>
                </a:ext>
              </a:extLst>
            </p:cNvPr>
            <p:cNvSpPr txBox="1"/>
            <p:nvPr/>
          </p:nvSpPr>
          <p:spPr>
            <a:xfrm>
              <a:off x="190500" y="133350"/>
              <a:ext cx="431800" cy="488950"/>
            </a:xfrm>
            <a:prstGeom prst="rect">
              <a:avLst/>
            </a:prstGeom>
          </p:spPr>
          <p:txBody>
            <a:bodyPr lIns="50800" tIns="50800" rIns="50800" bIns="50800" rtlCol="0" anchor="ctr"/>
            <a:lstStyle/>
            <a:p>
              <a:pPr marL="0" lvl="0" indent="0" algn="ctr">
                <a:lnSpc>
                  <a:spcPts val="3336"/>
                </a:lnSpc>
                <a:spcBef>
                  <a:spcPct val="0"/>
                </a:spcBef>
              </a:pPr>
              <a:endParaRPr/>
            </a:p>
          </p:txBody>
        </p:sp>
        <p:sp>
          <p:nvSpPr>
            <p:cNvPr id="6" name="Freeform 6">
              <a:extLst>
                <a:ext uri="{FF2B5EF4-FFF2-40B4-BE49-F238E27FC236}">
                  <a16:creationId xmlns:a16="http://schemas.microsoft.com/office/drawing/2014/main" id="{7F7F4859-9C2F-D480-EE50-E3BB8E5BA110}"/>
                </a:ext>
              </a:extLst>
            </p:cNvPr>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75A6">
                <a:alpha val="49804"/>
              </a:srgbClr>
            </a:solidFill>
            <a:ln cap="sq">
              <a:noFill/>
              <a:prstDash val="solid"/>
              <a:miter/>
            </a:ln>
          </p:spPr>
          <p:txBody>
            <a:bodyPr/>
            <a:lstStyle/>
            <a:p>
              <a:endParaRPr lang="en-US"/>
            </a:p>
          </p:txBody>
        </p:sp>
      </p:grpSp>
      <p:grpSp>
        <p:nvGrpSpPr>
          <p:cNvPr id="18" name="Group 17">
            <a:extLst>
              <a:ext uri="{FF2B5EF4-FFF2-40B4-BE49-F238E27FC236}">
                <a16:creationId xmlns:a16="http://schemas.microsoft.com/office/drawing/2014/main" id="{8FD0F057-1FC2-8A6E-1BC4-E5EB6D293ED9}"/>
              </a:ext>
            </a:extLst>
          </p:cNvPr>
          <p:cNvGrpSpPr/>
          <p:nvPr/>
        </p:nvGrpSpPr>
        <p:grpSpPr>
          <a:xfrm>
            <a:off x="1071757" y="1790700"/>
            <a:ext cx="4584065" cy="7825336"/>
            <a:chOff x="1071757" y="1790700"/>
            <a:chExt cx="4584065" cy="7825336"/>
          </a:xfrm>
        </p:grpSpPr>
        <p:pic>
          <p:nvPicPr>
            <p:cNvPr id="8" name="Picture 7" descr="A screenshot of a phone&#10;&#10;AI-generated content may be incorrect.">
              <a:extLst>
                <a:ext uri="{FF2B5EF4-FFF2-40B4-BE49-F238E27FC236}">
                  <a16:creationId xmlns:a16="http://schemas.microsoft.com/office/drawing/2014/main" id="{0DE9548D-9733-92F0-71D0-DFA46EAF3B00}"/>
                </a:ext>
              </a:extLst>
            </p:cNvPr>
            <p:cNvPicPr>
              <a:picLocks noChangeAspect="1"/>
            </p:cNvPicPr>
            <p:nvPr/>
          </p:nvPicPr>
          <p:blipFill>
            <a:blip r:embed="rId4"/>
            <a:stretch>
              <a:fillRect/>
            </a:stretch>
          </p:blipFill>
          <p:spPr>
            <a:xfrm>
              <a:off x="1071757" y="1790700"/>
              <a:ext cx="4584065" cy="7226300"/>
            </a:xfrm>
            <a:prstGeom prst="rect">
              <a:avLst/>
            </a:prstGeom>
          </p:spPr>
        </p:pic>
        <p:sp>
          <p:nvSpPr>
            <p:cNvPr id="12" name="TextBox 11">
              <a:extLst>
                <a:ext uri="{FF2B5EF4-FFF2-40B4-BE49-F238E27FC236}">
                  <a16:creationId xmlns:a16="http://schemas.microsoft.com/office/drawing/2014/main" id="{ADB59D2D-B80D-FAC0-0A6A-F9E833467E2A}"/>
                </a:ext>
              </a:extLst>
            </p:cNvPr>
            <p:cNvSpPr txBox="1"/>
            <p:nvPr/>
          </p:nvSpPr>
          <p:spPr>
            <a:xfrm>
              <a:off x="2096395" y="9246704"/>
              <a:ext cx="2534787" cy="369332"/>
            </a:xfrm>
            <a:prstGeom prst="rect">
              <a:avLst/>
            </a:prstGeom>
            <a:noFill/>
          </p:spPr>
          <p:txBody>
            <a:bodyPr wrap="square" rtlCol="0">
              <a:spAutoFit/>
            </a:bodyPr>
            <a:lstStyle/>
            <a:p>
              <a:pPr algn="ctr"/>
              <a:r>
                <a:rPr lang="en-US" u="sng">
                  <a:solidFill>
                    <a:schemeClr val="bg1"/>
                  </a:solidFill>
                </a:rPr>
                <a:t>Màn hình Đăng nhập</a:t>
              </a:r>
            </a:p>
          </p:txBody>
        </p:sp>
      </p:grpSp>
      <p:grpSp>
        <p:nvGrpSpPr>
          <p:cNvPr id="19" name="Group 18">
            <a:extLst>
              <a:ext uri="{FF2B5EF4-FFF2-40B4-BE49-F238E27FC236}">
                <a16:creationId xmlns:a16="http://schemas.microsoft.com/office/drawing/2014/main" id="{AA754788-C863-5D07-D533-2187F7A886A2}"/>
              </a:ext>
            </a:extLst>
          </p:cNvPr>
          <p:cNvGrpSpPr/>
          <p:nvPr/>
        </p:nvGrpSpPr>
        <p:grpSpPr>
          <a:xfrm>
            <a:off x="6712140" y="1790700"/>
            <a:ext cx="4584065" cy="7825336"/>
            <a:chOff x="6712140" y="1790700"/>
            <a:chExt cx="4584065" cy="7825336"/>
          </a:xfrm>
        </p:grpSpPr>
        <p:pic>
          <p:nvPicPr>
            <p:cNvPr id="10" name="Picture 9" descr="A screenshot of a phone&#10;&#10;AI-generated content may be incorrect.">
              <a:extLst>
                <a:ext uri="{FF2B5EF4-FFF2-40B4-BE49-F238E27FC236}">
                  <a16:creationId xmlns:a16="http://schemas.microsoft.com/office/drawing/2014/main" id="{2EBB28C1-A569-5C4E-6AE6-07E133F2CECA}"/>
                </a:ext>
              </a:extLst>
            </p:cNvPr>
            <p:cNvPicPr>
              <a:picLocks noChangeAspect="1"/>
            </p:cNvPicPr>
            <p:nvPr/>
          </p:nvPicPr>
          <p:blipFill>
            <a:blip r:embed="rId5"/>
            <a:stretch>
              <a:fillRect/>
            </a:stretch>
          </p:blipFill>
          <p:spPr>
            <a:xfrm>
              <a:off x="6712140" y="1790700"/>
              <a:ext cx="4584065" cy="7226338"/>
            </a:xfrm>
            <a:prstGeom prst="rect">
              <a:avLst/>
            </a:prstGeom>
          </p:spPr>
        </p:pic>
        <p:sp>
          <p:nvSpPr>
            <p:cNvPr id="13" name="TextBox 12">
              <a:extLst>
                <a:ext uri="{FF2B5EF4-FFF2-40B4-BE49-F238E27FC236}">
                  <a16:creationId xmlns:a16="http://schemas.microsoft.com/office/drawing/2014/main" id="{00053356-BB07-CE05-F9BF-B6ED50A7F6DE}"/>
                </a:ext>
              </a:extLst>
            </p:cNvPr>
            <p:cNvSpPr txBox="1"/>
            <p:nvPr/>
          </p:nvSpPr>
          <p:spPr>
            <a:xfrm>
              <a:off x="7736777" y="9246704"/>
              <a:ext cx="2534787" cy="369332"/>
            </a:xfrm>
            <a:prstGeom prst="rect">
              <a:avLst/>
            </a:prstGeom>
            <a:noFill/>
          </p:spPr>
          <p:txBody>
            <a:bodyPr wrap="square" rtlCol="0">
              <a:spAutoFit/>
            </a:bodyPr>
            <a:lstStyle/>
            <a:p>
              <a:pPr algn="ctr"/>
              <a:r>
                <a:rPr lang="en-US" u="sng">
                  <a:solidFill>
                    <a:schemeClr val="bg1"/>
                  </a:solidFill>
                </a:rPr>
                <a:t>Màn hình Đăng ký</a:t>
              </a:r>
            </a:p>
          </p:txBody>
        </p:sp>
      </p:grpSp>
      <p:grpSp>
        <p:nvGrpSpPr>
          <p:cNvPr id="22" name="Group 21">
            <a:extLst>
              <a:ext uri="{FF2B5EF4-FFF2-40B4-BE49-F238E27FC236}">
                <a16:creationId xmlns:a16="http://schemas.microsoft.com/office/drawing/2014/main" id="{160813B8-BBA7-D6E4-9803-697D32E8EBA0}"/>
              </a:ext>
            </a:extLst>
          </p:cNvPr>
          <p:cNvGrpSpPr/>
          <p:nvPr/>
        </p:nvGrpSpPr>
        <p:grpSpPr>
          <a:xfrm>
            <a:off x="12352522" y="1790700"/>
            <a:ext cx="4584065" cy="7794350"/>
            <a:chOff x="12352522" y="1790700"/>
            <a:chExt cx="4584065" cy="7794350"/>
          </a:xfrm>
        </p:grpSpPr>
        <p:pic>
          <p:nvPicPr>
            <p:cNvPr id="11" name="Picture 10" descr="A screenshot of a phone&#10;&#10;AI-generated content may be incorrect.">
              <a:extLst>
                <a:ext uri="{FF2B5EF4-FFF2-40B4-BE49-F238E27FC236}">
                  <a16:creationId xmlns:a16="http://schemas.microsoft.com/office/drawing/2014/main" id="{CEDEDE71-9C19-E7D6-2294-B8245A86EE09}"/>
                </a:ext>
              </a:extLst>
            </p:cNvPr>
            <p:cNvPicPr>
              <a:picLocks noChangeAspect="1"/>
            </p:cNvPicPr>
            <p:nvPr/>
          </p:nvPicPr>
          <p:blipFill>
            <a:blip r:embed="rId6"/>
            <a:stretch>
              <a:fillRect/>
            </a:stretch>
          </p:blipFill>
          <p:spPr>
            <a:xfrm>
              <a:off x="12352522" y="1790700"/>
              <a:ext cx="4584065" cy="7226919"/>
            </a:xfrm>
            <a:prstGeom prst="rect">
              <a:avLst/>
            </a:prstGeom>
          </p:spPr>
        </p:pic>
        <p:sp>
          <p:nvSpPr>
            <p:cNvPr id="14" name="TextBox 13">
              <a:extLst>
                <a:ext uri="{FF2B5EF4-FFF2-40B4-BE49-F238E27FC236}">
                  <a16:creationId xmlns:a16="http://schemas.microsoft.com/office/drawing/2014/main" id="{FD2E5336-075D-DA28-8BF3-6373C8632A28}"/>
                </a:ext>
              </a:extLst>
            </p:cNvPr>
            <p:cNvSpPr txBox="1"/>
            <p:nvPr/>
          </p:nvSpPr>
          <p:spPr>
            <a:xfrm>
              <a:off x="13377160" y="9215718"/>
              <a:ext cx="2534787" cy="369332"/>
            </a:xfrm>
            <a:prstGeom prst="rect">
              <a:avLst/>
            </a:prstGeom>
            <a:noFill/>
          </p:spPr>
          <p:txBody>
            <a:bodyPr wrap="square" rtlCol="0">
              <a:spAutoFit/>
            </a:bodyPr>
            <a:lstStyle/>
            <a:p>
              <a:pPr algn="ctr"/>
              <a:r>
                <a:rPr lang="en-US">
                  <a:solidFill>
                    <a:schemeClr val="bg1"/>
                  </a:solidFill>
                </a:rPr>
                <a:t>Màn hình Trang chủ</a:t>
              </a:r>
            </a:p>
          </p:txBody>
        </p:sp>
      </p:grpSp>
    </p:spTree>
    <p:extLst>
      <p:ext uri="{BB962C8B-B14F-4D97-AF65-F5344CB8AC3E}">
        <p14:creationId xmlns:p14="http://schemas.microsoft.com/office/powerpoint/2010/main" val="215723474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barn(inVertical)">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994</Words>
  <Application>Microsoft Office PowerPoint</Application>
  <PresentationFormat>Custom</PresentationFormat>
  <Paragraphs>75</Paragraphs>
  <Slides>14</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#9Slide03 BoosterNextFYBlack</vt:lpstr>
      <vt:lpstr>Arial</vt:lpstr>
      <vt:lpstr>Calibri</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Khởi nghiệp Báo cáo Dự án Màu Xanh dương Hồng Trắng Phong cách Minh họa 2D</dc:title>
  <cp:lastModifiedBy>Công Hoàn Nguyễn</cp:lastModifiedBy>
  <cp:revision>11</cp:revision>
  <dcterms:created xsi:type="dcterms:W3CDTF">2006-08-16T00:00:00Z</dcterms:created>
  <dcterms:modified xsi:type="dcterms:W3CDTF">2025-04-22T00:33:00Z</dcterms:modified>
  <dc:identifier>DAGlTvgO-3U</dc:identifier>
</cp:coreProperties>
</file>