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82751" y="1139952"/>
            <a:ext cx="3657600" cy="454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14671" y="1299794"/>
            <a:ext cx="3762375" cy="426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010" y="162305"/>
            <a:ext cx="8421979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055" y="1254709"/>
            <a:ext cx="8209889" cy="378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93057" y="6356538"/>
            <a:ext cx="356870" cy="37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1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7340" y="1526398"/>
            <a:ext cx="5450840" cy="3470910"/>
          </a:xfrm>
          <a:prstGeom prst="rect">
            <a:avLst/>
          </a:prstGeom>
        </p:spPr>
        <p:txBody>
          <a:bodyPr wrap="square" lIns="0" tIns="287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dirty="0" sz="3200" spc="-5">
                <a:latin typeface="Liberation Sans Narrow"/>
                <a:cs typeface="Liberation Sans Narrow"/>
              </a:rPr>
              <a:t>FIT2100 Semester 2</a:t>
            </a:r>
            <a:r>
              <a:rPr dirty="0" sz="3200" spc="-45">
                <a:latin typeface="Liberation Sans Narrow"/>
                <a:cs typeface="Liberation Sans Narrow"/>
              </a:rPr>
              <a:t> </a:t>
            </a:r>
            <a:r>
              <a:rPr dirty="0" sz="3200" spc="-5">
                <a:latin typeface="Liberation Sans Narrow"/>
                <a:cs typeface="Liberation Sans Narrow"/>
              </a:rPr>
              <a:t>2020</a:t>
            </a:r>
            <a:endParaRPr sz="3200">
              <a:latin typeface="Liberation Sans Narrow"/>
              <a:cs typeface="Liberation Sans Narrow"/>
            </a:endParaRPr>
          </a:p>
          <a:p>
            <a:pPr marL="12700" marR="5080">
              <a:lnSpc>
                <a:spcPct val="156300"/>
              </a:lnSpc>
            </a:pPr>
            <a:r>
              <a:rPr dirty="0" sz="3200" spc="-5">
                <a:latin typeface="Liberation Sans Narrow"/>
                <a:cs typeface="Liberation Sans Narrow"/>
              </a:rPr>
              <a:t>Lecture 7: </a:t>
            </a:r>
            <a:r>
              <a:rPr dirty="0" sz="3200">
                <a:latin typeface="Liberation Sans Narrow"/>
                <a:cs typeface="Liberation Sans Narrow"/>
              </a:rPr>
              <a:t>Threads </a:t>
            </a:r>
            <a:r>
              <a:rPr dirty="0" sz="3200" spc="-5">
                <a:latin typeface="Liberation Sans Narrow"/>
                <a:cs typeface="Liberation Sans Narrow"/>
              </a:rPr>
              <a:t>and Concurrency  (Reading: Stallings, Chapter </a:t>
            </a:r>
            <a:r>
              <a:rPr dirty="0" sz="3200">
                <a:latin typeface="Liberation Sans Narrow"/>
                <a:cs typeface="Liberation Sans Narrow"/>
              </a:rPr>
              <a:t>4,</a:t>
            </a:r>
            <a:r>
              <a:rPr dirty="0" sz="3200" spc="-25">
                <a:latin typeface="Liberation Sans Narrow"/>
                <a:cs typeface="Liberation Sans Narrow"/>
              </a:rPr>
              <a:t> </a:t>
            </a:r>
            <a:r>
              <a:rPr dirty="0" sz="3200">
                <a:latin typeface="Liberation Sans Narrow"/>
                <a:cs typeface="Liberation Sans Narrow"/>
              </a:rPr>
              <a:t>5)</a:t>
            </a:r>
            <a:endParaRPr sz="32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00">
              <a:latin typeface="Liberation Sans Narrow"/>
              <a:cs typeface="Liberation Sans Narrow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latin typeface="Arial"/>
                <a:cs typeface="Arial"/>
              </a:rPr>
              <a:t>WEEK</a:t>
            </a:r>
            <a:r>
              <a:rPr dirty="0" sz="320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1017" y="306070"/>
            <a:ext cx="133604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0">
                <a:solidFill>
                  <a:srgbClr val="006CAD"/>
                </a:solidFill>
                <a:latin typeface="Liberation Sans Narrow"/>
                <a:cs typeface="Liberation Sans Narrow"/>
              </a:rPr>
              <a:t>MONASH  </a:t>
            </a:r>
            <a:r>
              <a:rPr dirty="0" sz="1800" spc="-15" b="0">
                <a:latin typeface="Liberation Sans Narrow"/>
                <a:cs typeface="Liberation Sans Narrow"/>
              </a:rPr>
              <a:t>INFORMATION  </a:t>
            </a:r>
            <a:r>
              <a:rPr dirty="0" sz="1800" spc="5" b="0">
                <a:latin typeface="Liberation Sans Narrow"/>
                <a:cs typeface="Liberation Sans Narrow"/>
              </a:rPr>
              <a:t>T</a:t>
            </a:r>
            <a:r>
              <a:rPr dirty="0" sz="1800" b="0">
                <a:latin typeface="Liberation Sans Narrow"/>
                <a:cs typeface="Liberation Sans Narrow"/>
              </a:rPr>
              <a:t>E</a:t>
            </a:r>
            <a:r>
              <a:rPr dirty="0" sz="1800" spc="-15" b="0">
                <a:latin typeface="Liberation Sans Narrow"/>
                <a:cs typeface="Liberation Sans Narrow"/>
              </a:rPr>
              <a:t>C</a:t>
            </a:r>
            <a:r>
              <a:rPr dirty="0" sz="1800" spc="-10" b="0">
                <a:latin typeface="Liberation Sans Narrow"/>
                <a:cs typeface="Liberation Sans Narrow"/>
              </a:rPr>
              <a:t>HN</a:t>
            </a:r>
            <a:r>
              <a:rPr dirty="0" sz="1800" spc="-5" b="0">
                <a:latin typeface="Liberation Sans Narrow"/>
                <a:cs typeface="Liberation Sans Narrow"/>
              </a:rPr>
              <a:t>OLO</a:t>
            </a:r>
            <a:r>
              <a:rPr dirty="0" sz="1800" b="0">
                <a:latin typeface="Liberation Sans Narrow"/>
                <a:cs typeface="Liberation Sans Narrow"/>
              </a:rPr>
              <a:t>GY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304927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Attributes </a:t>
            </a:r>
            <a:r>
              <a:rPr dirty="0" spc="5"/>
              <a:t>of </a:t>
            </a:r>
            <a:r>
              <a:rPr dirty="0"/>
              <a:t>a</a:t>
            </a:r>
            <a:r>
              <a:rPr dirty="0" spc="-190"/>
              <a:t> </a:t>
            </a:r>
            <a:r>
              <a:rPr dirty="0"/>
              <a:t>Thread</a:t>
            </a:r>
          </a:p>
        </p:txBody>
      </p:sp>
      <p:sp>
        <p:nvSpPr>
          <p:cNvPr id="4" name="object 4"/>
          <p:cNvSpPr/>
          <p:nvPr/>
        </p:nvSpPr>
        <p:spPr>
          <a:xfrm>
            <a:off x="896111" y="1469136"/>
            <a:ext cx="7351776" cy="3919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318071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Threads </a:t>
            </a:r>
            <a:r>
              <a:rPr dirty="0" spc="-5"/>
              <a:t>vs.</a:t>
            </a:r>
            <a:r>
              <a:rPr dirty="0" spc="-110"/>
              <a:t> </a:t>
            </a:r>
            <a:r>
              <a:rPr dirty="0" spc="-5"/>
              <a:t>Processes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6684" y="1095751"/>
            <a:ext cx="7971155" cy="4782820"/>
            <a:chOff x="586684" y="1095751"/>
            <a:chExt cx="7971155" cy="4782820"/>
          </a:xfrm>
        </p:grpSpPr>
        <p:sp>
          <p:nvSpPr>
            <p:cNvPr id="4" name="object 4"/>
            <p:cNvSpPr/>
            <p:nvPr/>
          </p:nvSpPr>
          <p:spPr>
            <a:xfrm>
              <a:off x="624839" y="1133855"/>
              <a:ext cx="7894320" cy="47061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5764" y="1114831"/>
              <a:ext cx="7932420" cy="4744720"/>
            </a:xfrm>
            <a:custGeom>
              <a:avLst/>
              <a:gdLst/>
              <a:ahLst/>
              <a:cxnLst/>
              <a:rect l="l" t="t" r="r" b="b"/>
              <a:pathLst>
                <a:path w="7932420" h="4744720">
                  <a:moveTo>
                    <a:pt x="0" y="4744212"/>
                  </a:moveTo>
                  <a:lnTo>
                    <a:pt x="7932420" y="4744212"/>
                  </a:lnTo>
                  <a:lnTo>
                    <a:pt x="7932420" y="0"/>
                  </a:lnTo>
                  <a:lnTo>
                    <a:pt x="0" y="0"/>
                  </a:lnTo>
                  <a:lnTo>
                    <a:pt x="0" y="4744212"/>
                  </a:lnTo>
                  <a:close/>
                </a:path>
              </a:pathLst>
            </a:custGeom>
            <a:ln w="38159">
              <a:solidFill>
                <a:srgbClr val="9311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61288" y="5352288"/>
            <a:ext cx="7004684" cy="4635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805" rIns="0" bIns="0" rtlCol="0" vert="horz">
            <a:spAutoFit/>
          </a:bodyPr>
          <a:lstStyle/>
          <a:p>
            <a:pPr marL="693420">
              <a:lnSpc>
                <a:spcPct val="100000"/>
              </a:lnSpc>
              <a:spcBef>
                <a:spcPts val="715"/>
              </a:spcBef>
            </a:pPr>
            <a:r>
              <a:rPr dirty="0" sz="1800" b="1">
                <a:solidFill>
                  <a:srgbClr val="931100"/>
                </a:solidFill>
                <a:latin typeface="Arial"/>
                <a:cs typeface="Arial"/>
              </a:rPr>
              <a:t>Single Threaded and Multithreaded Process</a:t>
            </a:r>
            <a:r>
              <a:rPr dirty="0" sz="1800" spc="-180" b="1">
                <a:solidFill>
                  <a:srgbClr val="9311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31100"/>
                </a:solidFill>
                <a:latin typeface="Arial"/>
                <a:cs typeface="Arial"/>
              </a:rPr>
              <a:t>Models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6871334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Thread </a:t>
            </a:r>
            <a:r>
              <a:rPr dirty="0" spc="-5"/>
              <a:t>States: </a:t>
            </a:r>
            <a:r>
              <a:rPr dirty="0"/>
              <a:t>Multi-threading </a:t>
            </a:r>
            <a:r>
              <a:rPr dirty="0" spc="5"/>
              <a:t>on </a:t>
            </a:r>
            <a:r>
              <a:rPr dirty="0"/>
              <a:t>a</a:t>
            </a:r>
            <a:r>
              <a:rPr dirty="0" spc="-225"/>
              <a:t> </a:t>
            </a:r>
            <a:r>
              <a:rPr dirty="0"/>
              <a:t>Uniprocessor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9044" y="827502"/>
            <a:ext cx="7538084" cy="4328795"/>
            <a:chOff x="419044" y="827502"/>
            <a:chExt cx="7538084" cy="4328795"/>
          </a:xfrm>
        </p:grpSpPr>
        <p:sp>
          <p:nvSpPr>
            <p:cNvPr id="4" name="object 4"/>
            <p:cNvSpPr/>
            <p:nvPr/>
          </p:nvSpPr>
          <p:spPr>
            <a:xfrm>
              <a:off x="457200" y="865632"/>
              <a:ext cx="7461504" cy="4251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8124" y="846582"/>
              <a:ext cx="7499984" cy="4290060"/>
            </a:xfrm>
            <a:custGeom>
              <a:avLst/>
              <a:gdLst/>
              <a:ahLst/>
              <a:cxnLst/>
              <a:rect l="l" t="t" r="r" b="b"/>
              <a:pathLst>
                <a:path w="7499984" h="4290060">
                  <a:moveTo>
                    <a:pt x="0" y="4290060"/>
                  </a:moveTo>
                  <a:lnTo>
                    <a:pt x="7499604" y="4290060"/>
                  </a:lnTo>
                  <a:lnTo>
                    <a:pt x="7499604" y="0"/>
                  </a:lnTo>
                  <a:lnTo>
                    <a:pt x="0" y="0"/>
                  </a:lnTo>
                  <a:lnTo>
                    <a:pt x="0" y="4290060"/>
                  </a:lnTo>
                  <a:close/>
                </a:path>
              </a:pathLst>
            </a:custGeom>
            <a:ln w="38159">
              <a:solidFill>
                <a:srgbClr val="A7A7A7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04443" y="5351475"/>
            <a:ext cx="7701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Arial"/>
                <a:cs typeface="Arial"/>
              </a:rPr>
              <a:t>e.g. One thread </a:t>
            </a:r>
            <a:r>
              <a:rPr dirty="0" sz="2400" spc="-10" i="1">
                <a:latin typeface="Arial"/>
                <a:cs typeface="Arial"/>
              </a:rPr>
              <a:t>may </a:t>
            </a:r>
            <a:r>
              <a:rPr dirty="0" sz="2400" i="1">
                <a:latin typeface="Arial"/>
                <a:cs typeface="Arial"/>
              </a:rPr>
              <a:t>run while another thread </a:t>
            </a:r>
            <a:r>
              <a:rPr dirty="0" sz="2400" spc="-5" i="1">
                <a:latin typeface="Arial"/>
                <a:cs typeface="Arial"/>
              </a:rPr>
              <a:t>is</a:t>
            </a:r>
            <a:r>
              <a:rPr dirty="0" sz="2400" spc="-1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blocked.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274637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Benefits </a:t>
            </a:r>
            <a:r>
              <a:rPr dirty="0" spc="5"/>
              <a:t>of</a:t>
            </a:r>
            <a:r>
              <a:rPr dirty="0" spc="-140"/>
              <a:t> </a:t>
            </a:r>
            <a:r>
              <a:rPr dirty="0"/>
              <a:t>Threads</a:t>
            </a:r>
          </a:p>
        </p:txBody>
      </p:sp>
      <p:sp>
        <p:nvSpPr>
          <p:cNvPr id="3" name="object 3"/>
          <p:cNvSpPr/>
          <p:nvPr/>
        </p:nvSpPr>
        <p:spPr>
          <a:xfrm>
            <a:off x="713231" y="1139952"/>
            <a:ext cx="7717535" cy="4578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43733" y="1162049"/>
            <a:ext cx="551243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 i="1">
                <a:latin typeface="Arial"/>
                <a:cs typeface="Arial"/>
              </a:rPr>
              <a:t>Threads == ‘lightweight</a:t>
            </a:r>
            <a:r>
              <a:rPr dirty="0" sz="2800" spc="-1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processes’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13103" y="762000"/>
            <a:ext cx="5907024" cy="5123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105"/>
              </a:spcBef>
            </a:pPr>
            <a:r>
              <a:rPr dirty="0"/>
              <a:t>Benefits </a:t>
            </a:r>
            <a:r>
              <a:rPr dirty="0" spc="5"/>
              <a:t>of </a:t>
            </a:r>
            <a:r>
              <a:rPr dirty="0"/>
              <a:t>Threads: Remote Procedure </a:t>
            </a:r>
            <a:r>
              <a:rPr dirty="0" spc="-5"/>
              <a:t>Call </a:t>
            </a:r>
            <a:r>
              <a:rPr dirty="0"/>
              <a:t>(RPC)</a:t>
            </a:r>
            <a:r>
              <a:rPr dirty="0" spc="-254"/>
              <a:t> </a:t>
            </a:r>
            <a:r>
              <a:rPr dirty="0"/>
              <a:t>Example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8457" y="6336893"/>
            <a:ext cx="306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Liberation Sans Narrow"/>
                <a:cs typeface="Liberation Sans Narrow"/>
              </a:rPr>
              <a:t>15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237426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More </a:t>
            </a:r>
            <a:r>
              <a:rPr dirty="0" spc="5"/>
              <a:t>on</a:t>
            </a:r>
            <a:r>
              <a:rPr dirty="0" spc="-130"/>
              <a:t> </a:t>
            </a:r>
            <a:r>
              <a:rPr dirty="0"/>
              <a:t>Threads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5414" y="1248283"/>
            <a:ext cx="8162925" cy="3526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1224280" indent="-34480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>
                <a:latin typeface="Arial"/>
                <a:cs typeface="Arial"/>
              </a:rPr>
              <a:t>For an OS that supports threads,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scheduling</a:t>
            </a:r>
            <a:r>
              <a:rPr dirty="0" sz="2400" spc="-19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 dispatching </a:t>
            </a:r>
            <a:r>
              <a:rPr dirty="0" sz="2400">
                <a:latin typeface="Arial"/>
                <a:cs typeface="Arial"/>
              </a:rPr>
              <a:t>is done on a thread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basis.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"/>
            </a:pPr>
            <a:endParaRPr sz="21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400">
                <a:latin typeface="Arial"/>
                <a:cs typeface="Arial"/>
              </a:rPr>
              <a:t>Most of the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state information </a:t>
            </a:r>
            <a:r>
              <a:rPr dirty="0" sz="2400" spc="-5">
                <a:latin typeface="Arial"/>
                <a:cs typeface="Arial"/>
              </a:rPr>
              <a:t>dealing </a:t>
            </a:r>
            <a:r>
              <a:rPr dirty="0" sz="2400" spc="-10">
                <a:latin typeface="Arial"/>
                <a:cs typeface="Arial"/>
              </a:rPr>
              <a:t>with </a:t>
            </a:r>
            <a:r>
              <a:rPr dirty="0" sz="2400" spc="-5">
                <a:latin typeface="Arial"/>
                <a:cs typeface="Arial"/>
              </a:rPr>
              <a:t>execution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maintained </a:t>
            </a:r>
            <a:r>
              <a:rPr dirty="0" sz="2400" spc="-5"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thread-level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structures:</a:t>
            </a:r>
            <a:endParaRPr sz="2400">
              <a:latin typeface="Arial"/>
              <a:cs typeface="Arial"/>
            </a:endParaRPr>
          </a:p>
          <a:p>
            <a:pPr lvl="1" marL="814069" indent="-344805">
              <a:lnSpc>
                <a:spcPct val="100000"/>
              </a:lnSpc>
              <a:spcBef>
                <a:spcPts val="1010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>
                <a:latin typeface="Arial"/>
                <a:cs typeface="Arial"/>
              </a:rPr>
              <a:t>Suspending a process </a:t>
            </a:r>
            <a:r>
              <a:rPr dirty="0" sz="2400" spc="-10">
                <a:latin typeface="Arial"/>
                <a:cs typeface="Arial"/>
              </a:rPr>
              <a:t>involves </a:t>
            </a:r>
            <a:r>
              <a:rPr dirty="0" sz="2400">
                <a:latin typeface="Arial"/>
                <a:cs typeface="Arial"/>
              </a:rPr>
              <a:t>suspending all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marL="814069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  <a:p>
            <a:pPr lvl="1" marL="814069" marR="168910" indent="-344805">
              <a:lnSpc>
                <a:spcPct val="100000"/>
              </a:lnSpc>
              <a:spcBef>
                <a:spcPts val="1010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 spc="-25">
                <a:latin typeface="Arial"/>
                <a:cs typeface="Arial"/>
              </a:rPr>
              <a:t>Termination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a </a:t>
            </a:r>
            <a:r>
              <a:rPr dirty="0" sz="2400">
                <a:latin typeface="Arial"/>
                <a:cs typeface="Arial"/>
              </a:rPr>
              <a:t>process terminates all threads</a:t>
            </a:r>
            <a:r>
              <a:rPr dirty="0" sz="2400" spc="-1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within 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process.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911" y="5300471"/>
            <a:ext cx="7504430" cy="424180"/>
          </a:xfrm>
          <a:prstGeom prst="rect">
            <a:avLst/>
          </a:prstGeom>
          <a:ln w="25560">
            <a:solidFill>
              <a:srgbClr val="932092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300"/>
              </a:spcBef>
            </a:pPr>
            <a:r>
              <a:rPr dirty="0" sz="2200" spc="-10">
                <a:solidFill>
                  <a:srgbClr val="932092"/>
                </a:solidFill>
                <a:latin typeface="Arial"/>
                <a:cs typeface="Arial"/>
              </a:rPr>
              <a:t>All </a:t>
            </a:r>
            <a:r>
              <a:rPr dirty="0" sz="2200">
                <a:solidFill>
                  <a:srgbClr val="932092"/>
                </a:solidFill>
                <a:latin typeface="Arial"/>
                <a:cs typeface="Arial"/>
              </a:rPr>
              <a:t>threads </a:t>
            </a:r>
            <a:r>
              <a:rPr dirty="0" sz="2200" spc="-10">
                <a:solidFill>
                  <a:srgbClr val="932092"/>
                </a:solidFill>
                <a:latin typeface="Arial"/>
                <a:cs typeface="Arial"/>
              </a:rPr>
              <a:t>within </a:t>
            </a:r>
            <a:r>
              <a:rPr dirty="0" sz="2200" spc="5">
                <a:solidFill>
                  <a:srgbClr val="932092"/>
                </a:solidFill>
                <a:latin typeface="Arial"/>
                <a:cs typeface="Arial"/>
              </a:rPr>
              <a:t>a </a:t>
            </a:r>
            <a:r>
              <a:rPr dirty="0" sz="2200">
                <a:solidFill>
                  <a:srgbClr val="932092"/>
                </a:solidFill>
                <a:latin typeface="Arial"/>
                <a:cs typeface="Arial"/>
              </a:rPr>
              <a:t>process share </a:t>
            </a:r>
            <a:r>
              <a:rPr dirty="0" sz="2200" spc="5">
                <a:solidFill>
                  <a:srgbClr val="932092"/>
                </a:solidFill>
                <a:latin typeface="Arial"/>
                <a:cs typeface="Arial"/>
              </a:rPr>
              <a:t>the same </a:t>
            </a:r>
            <a:r>
              <a:rPr dirty="0" sz="2200">
                <a:solidFill>
                  <a:srgbClr val="932092"/>
                </a:solidFill>
                <a:latin typeface="Arial"/>
                <a:cs typeface="Arial"/>
              </a:rPr>
              <a:t>address</a:t>
            </a:r>
            <a:r>
              <a:rPr dirty="0" sz="2200" spc="-12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932092"/>
                </a:solidFill>
                <a:latin typeface="Arial"/>
                <a:cs typeface="Arial"/>
              </a:rPr>
              <a:t>space.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84" y="2588717"/>
            <a:ext cx="437134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200" spc="-5" b="0">
                <a:latin typeface="Liberation Sans Narrow"/>
                <a:cs typeface="Liberation Sans Narrow"/>
              </a:rPr>
              <a:t>User-Level Thread (UTL)</a:t>
            </a:r>
            <a:r>
              <a:rPr dirty="0" sz="3200" spc="-80" b="0">
                <a:latin typeface="Liberation Sans Narrow"/>
                <a:cs typeface="Liberation Sans Narrow"/>
              </a:rPr>
              <a:t> </a:t>
            </a:r>
            <a:r>
              <a:rPr dirty="0" sz="3200" spc="-5" b="0">
                <a:latin typeface="Liberation Sans Narrow"/>
                <a:cs typeface="Liberation Sans Narrow"/>
              </a:rPr>
              <a:t>and  Kernel-Level Thread</a:t>
            </a:r>
            <a:r>
              <a:rPr dirty="0" sz="3200" spc="-35" b="0">
                <a:latin typeface="Liberation Sans Narrow"/>
                <a:cs typeface="Liberation Sans Narrow"/>
              </a:rPr>
              <a:t> </a:t>
            </a:r>
            <a:r>
              <a:rPr dirty="0" sz="3200" spc="-45" b="0">
                <a:latin typeface="Liberation Sans Narrow"/>
                <a:cs typeface="Liberation Sans Narrow"/>
              </a:rPr>
              <a:t>(KLT)</a:t>
            </a:r>
            <a:endParaRPr sz="3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8457" y="6336893"/>
            <a:ext cx="306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Liberation Sans Narrow"/>
                <a:cs typeface="Liberation Sans Narrow"/>
              </a:rPr>
              <a:t>17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369316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User-Level </a:t>
            </a:r>
            <a:r>
              <a:rPr dirty="0"/>
              <a:t>Threads</a:t>
            </a:r>
            <a:r>
              <a:rPr dirty="0" spc="-114"/>
              <a:t> </a:t>
            </a:r>
            <a:r>
              <a:rPr dirty="0" spc="-55"/>
              <a:t>(ULTs)</a:t>
            </a:r>
          </a:p>
        </p:txBody>
      </p:sp>
      <p:sp>
        <p:nvSpPr>
          <p:cNvPr id="4" name="object 4"/>
          <p:cNvSpPr/>
          <p:nvPr/>
        </p:nvSpPr>
        <p:spPr>
          <a:xfrm>
            <a:off x="600455" y="1033272"/>
            <a:ext cx="3874135" cy="4959350"/>
          </a:xfrm>
          <a:custGeom>
            <a:avLst/>
            <a:gdLst/>
            <a:ahLst/>
            <a:cxnLst/>
            <a:rect l="l" t="t" r="r" b="b"/>
            <a:pathLst>
              <a:path w="3874135" h="4959350">
                <a:moveTo>
                  <a:pt x="0" y="4959096"/>
                </a:moveTo>
                <a:lnTo>
                  <a:pt x="3874008" y="4959096"/>
                </a:lnTo>
                <a:lnTo>
                  <a:pt x="3874008" y="0"/>
                </a:lnTo>
                <a:lnTo>
                  <a:pt x="0" y="0"/>
                </a:lnTo>
                <a:lnTo>
                  <a:pt x="0" y="4959096"/>
                </a:lnTo>
                <a:close/>
              </a:path>
            </a:pathLst>
          </a:custGeom>
          <a:ln w="25560">
            <a:solidFill>
              <a:srgbClr val="A7A7A7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2561" y="1056208"/>
            <a:ext cx="3694429" cy="4798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173355" indent="-34480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All thread</a:t>
            </a:r>
            <a:r>
              <a:rPr dirty="0" sz="2400" spc="-12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management  </a:t>
            </a: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is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done by the  application</a:t>
            </a:r>
            <a:r>
              <a:rPr dirty="0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6870" marR="168275" indent="-344805">
              <a:lnSpc>
                <a:spcPct val="100000"/>
              </a:lnSpc>
              <a:spcBef>
                <a:spcPts val="101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 spc="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kernel </a:t>
            </a:r>
            <a:r>
              <a:rPr dirty="0" sz="2400" spc="-5">
                <a:latin typeface="Arial"/>
                <a:cs typeface="Arial"/>
              </a:rPr>
              <a:t>is </a:t>
            </a:r>
            <a:r>
              <a:rPr dirty="0" sz="2400">
                <a:latin typeface="Arial"/>
                <a:cs typeface="Arial"/>
              </a:rPr>
              <a:t>not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aware  </a:t>
            </a:r>
            <a:r>
              <a:rPr dirty="0" sz="2400">
                <a:latin typeface="Arial"/>
                <a:cs typeface="Arial"/>
              </a:rPr>
              <a:t>of the </a:t>
            </a:r>
            <a:r>
              <a:rPr dirty="0" sz="2400" spc="-5">
                <a:latin typeface="Arial"/>
                <a:cs typeface="Arial"/>
              </a:rPr>
              <a:t>existence </a:t>
            </a:r>
            <a:r>
              <a:rPr dirty="0" sz="2400">
                <a:latin typeface="Arial"/>
                <a:cs typeface="Arial"/>
              </a:rPr>
              <a:t>of  threads.</a:t>
            </a:r>
            <a:endParaRPr sz="24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1010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>
                <a:latin typeface="Arial"/>
                <a:cs typeface="Arial"/>
              </a:rPr>
              <a:t>Any application can be  programmed to be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5">
                <a:latin typeface="Arial"/>
                <a:cs typeface="Arial"/>
              </a:rPr>
              <a:t>multi-  </a:t>
            </a:r>
            <a:r>
              <a:rPr dirty="0" sz="2400">
                <a:latin typeface="Arial"/>
                <a:cs typeface="Arial"/>
              </a:rPr>
              <a:t>threaded by using </a:t>
            </a:r>
            <a:r>
              <a:rPr dirty="0" sz="2400" spc="-5"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threads</a:t>
            </a:r>
            <a:r>
              <a:rPr dirty="0" sz="2400" spc="-50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932092"/>
                </a:solidFill>
                <a:latin typeface="Arial"/>
                <a:cs typeface="Arial"/>
              </a:rPr>
              <a:t>library</a:t>
            </a:r>
            <a:r>
              <a:rPr dirty="0" sz="2400" spc="-25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lvl="1" marL="814069" marR="165735" indent="-344805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 spc="-10">
                <a:latin typeface="Arial"/>
                <a:cs typeface="Arial"/>
              </a:rPr>
              <a:t>Even </a:t>
            </a:r>
            <a:r>
              <a:rPr dirty="0" sz="2400">
                <a:latin typeface="Arial"/>
                <a:cs typeface="Arial"/>
              </a:rPr>
              <a:t>if OS does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not  support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threads.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56374" y="1318230"/>
            <a:ext cx="3746500" cy="3736975"/>
            <a:chOff x="4756374" y="1318230"/>
            <a:chExt cx="3746500" cy="3736975"/>
          </a:xfrm>
        </p:grpSpPr>
        <p:sp>
          <p:nvSpPr>
            <p:cNvPr id="7" name="object 7"/>
            <p:cNvSpPr/>
            <p:nvPr/>
          </p:nvSpPr>
          <p:spPr>
            <a:xfrm>
              <a:off x="4794503" y="1356360"/>
              <a:ext cx="3669792" cy="3660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75453" y="1337310"/>
              <a:ext cx="3708400" cy="3698875"/>
            </a:xfrm>
            <a:custGeom>
              <a:avLst/>
              <a:gdLst/>
              <a:ahLst/>
              <a:cxnLst/>
              <a:rect l="l" t="t" r="r" b="b"/>
              <a:pathLst>
                <a:path w="3708400" h="3698875">
                  <a:moveTo>
                    <a:pt x="0" y="3698748"/>
                  </a:moveTo>
                  <a:lnTo>
                    <a:pt x="3707892" y="3698748"/>
                  </a:lnTo>
                  <a:lnTo>
                    <a:pt x="3707892" y="0"/>
                  </a:lnTo>
                  <a:lnTo>
                    <a:pt x="0" y="0"/>
                  </a:lnTo>
                  <a:lnTo>
                    <a:pt x="0" y="3698748"/>
                  </a:lnTo>
                  <a:close/>
                </a:path>
              </a:pathLst>
            </a:custGeom>
            <a:ln w="38159">
              <a:solidFill>
                <a:srgbClr val="9311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405120" y="5093589"/>
            <a:ext cx="229616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" b="1">
                <a:solidFill>
                  <a:srgbClr val="931100"/>
                </a:solidFill>
                <a:latin typeface="Arial"/>
                <a:cs typeface="Arial"/>
              </a:rPr>
              <a:t>Pure</a:t>
            </a:r>
            <a:r>
              <a:rPr dirty="0" sz="2500" spc="-60" b="1">
                <a:solidFill>
                  <a:srgbClr val="9311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931100"/>
                </a:solidFill>
                <a:latin typeface="Arial"/>
                <a:cs typeface="Arial"/>
              </a:rPr>
              <a:t>user-level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1765" y="6293916"/>
            <a:ext cx="3060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Liberation Sans Narrow"/>
                <a:cs typeface="Liberation Sans Narrow"/>
              </a:rPr>
              <a:t>18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259080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ULTS:</a:t>
            </a:r>
            <a:r>
              <a:rPr dirty="0" spc="-170"/>
              <a:t> </a:t>
            </a:r>
            <a:r>
              <a:rPr dirty="0"/>
              <a:t>Advantages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8951" y="1228344"/>
            <a:ext cx="7623809" cy="4591050"/>
            <a:chOff x="758951" y="1228344"/>
            <a:chExt cx="7623809" cy="4591050"/>
          </a:xfrm>
        </p:grpSpPr>
        <p:sp>
          <p:nvSpPr>
            <p:cNvPr id="5" name="object 5"/>
            <p:cNvSpPr/>
            <p:nvPr/>
          </p:nvSpPr>
          <p:spPr>
            <a:xfrm>
              <a:off x="758951" y="1228344"/>
              <a:ext cx="3283458" cy="17686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1435" y="1266444"/>
              <a:ext cx="3160776" cy="16489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1435" y="1266444"/>
              <a:ext cx="3161030" cy="1649095"/>
            </a:xfrm>
            <a:custGeom>
              <a:avLst/>
              <a:gdLst/>
              <a:ahLst/>
              <a:cxnLst/>
              <a:rect l="l" t="t" r="r" b="b"/>
              <a:pathLst>
                <a:path w="3161029" h="1649095">
                  <a:moveTo>
                    <a:pt x="0" y="189356"/>
                  </a:moveTo>
                  <a:lnTo>
                    <a:pt x="6763" y="139038"/>
                  </a:lnTo>
                  <a:lnTo>
                    <a:pt x="25851" y="93810"/>
                  </a:lnTo>
                  <a:lnTo>
                    <a:pt x="55457" y="55483"/>
                  </a:lnTo>
                  <a:lnTo>
                    <a:pt x="93778" y="25865"/>
                  </a:lnTo>
                  <a:lnTo>
                    <a:pt x="139009" y="6768"/>
                  </a:lnTo>
                  <a:lnTo>
                    <a:pt x="189344" y="0"/>
                  </a:lnTo>
                  <a:lnTo>
                    <a:pt x="2971418" y="0"/>
                  </a:lnTo>
                  <a:lnTo>
                    <a:pt x="3021737" y="6768"/>
                  </a:lnTo>
                  <a:lnTo>
                    <a:pt x="3066965" y="25865"/>
                  </a:lnTo>
                  <a:lnTo>
                    <a:pt x="3105292" y="55483"/>
                  </a:lnTo>
                  <a:lnTo>
                    <a:pt x="3134910" y="93810"/>
                  </a:lnTo>
                  <a:lnTo>
                    <a:pt x="3154007" y="139038"/>
                  </a:lnTo>
                  <a:lnTo>
                    <a:pt x="3160776" y="189356"/>
                  </a:lnTo>
                  <a:lnTo>
                    <a:pt x="3160776" y="1459610"/>
                  </a:lnTo>
                  <a:lnTo>
                    <a:pt x="3154007" y="1509929"/>
                  </a:lnTo>
                  <a:lnTo>
                    <a:pt x="3134910" y="1555157"/>
                  </a:lnTo>
                  <a:lnTo>
                    <a:pt x="3105292" y="1593484"/>
                  </a:lnTo>
                  <a:lnTo>
                    <a:pt x="3066965" y="1623102"/>
                  </a:lnTo>
                  <a:lnTo>
                    <a:pt x="3021737" y="1642199"/>
                  </a:lnTo>
                  <a:lnTo>
                    <a:pt x="2971418" y="1648967"/>
                  </a:lnTo>
                  <a:lnTo>
                    <a:pt x="189344" y="1648967"/>
                  </a:lnTo>
                  <a:lnTo>
                    <a:pt x="139009" y="1642199"/>
                  </a:lnTo>
                  <a:lnTo>
                    <a:pt x="93778" y="1623102"/>
                  </a:lnTo>
                  <a:lnTo>
                    <a:pt x="55457" y="1593484"/>
                  </a:lnTo>
                  <a:lnTo>
                    <a:pt x="25851" y="1555157"/>
                  </a:lnTo>
                  <a:lnTo>
                    <a:pt x="6763" y="1509929"/>
                  </a:lnTo>
                  <a:lnTo>
                    <a:pt x="0" y="1459610"/>
                  </a:lnTo>
                  <a:lnTo>
                    <a:pt x="0" y="189356"/>
                  </a:lnTo>
                  <a:close/>
                </a:path>
              </a:pathLst>
            </a:custGeom>
            <a:ln w="38159">
              <a:solidFill>
                <a:srgbClr val="9311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40735" y="2685288"/>
              <a:ext cx="3283458" cy="17686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03219" y="2723388"/>
              <a:ext cx="3160776" cy="16489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03219" y="2723388"/>
              <a:ext cx="3161030" cy="1649095"/>
            </a:xfrm>
            <a:custGeom>
              <a:avLst/>
              <a:gdLst/>
              <a:ahLst/>
              <a:cxnLst/>
              <a:rect l="l" t="t" r="r" b="b"/>
              <a:pathLst>
                <a:path w="3161029" h="1649095">
                  <a:moveTo>
                    <a:pt x="0" y="189357"/>
                  </a:moveTo>
                  <a:lnTo>
                    <a:pt x="6768" y="139038"/>
                  </a:lnTo>
                  <a:lnTo>
                    <a:pt x="25865" y="93810"/>
                  </a:lnTo>
                  <a:lnTo>
                    <a:pt x="55483" y="55483"/>
                  </a:lnTo>
                  <a:lnTo>
                    <a:pt x="93810" y="25865"/>
                  </a:lnTo>
                  <a:lnTo>
                    <a:pt x="139038" y="6768"/>
                  </a:lnTo>
                  <a:lnTo>
                    <a:pt x="189356" y="0"/>
                  </a:lnTo>
                  <a:lnTo>
                    <a:pt x="2971419" y="0"/>
                  </a:lnTo>
                  <a:lnTo>
                    <a:pt x="3021737" y="6768"/>
                  </a:lnTo>
                  <a:lnTo>
                    <a:pt x="3066965" y="25865"/>
                  </a:lnTo>
                  <a:lnTo>
                    <a:pt x="3105292" y="55483"/>
                  </a:lnTo>
                  <a:lnTo>
                    <a:pt x="3134910" y="93810"/>
                  </a:lnTo>
                  <a:lnTo>
                    <a:pt x="3154007" y="139038"/>
                  </a:lnTo>
                  <a:lnTo>
                    <a:pt x="3160776" y="189357"/>
                  </a:lnTo>
                  <a:lnTo>
                    <a:pt x="3160776" y="1459611"/>
                  </a:lnTo>
                  <a:lnTo>
                    <a:pt x="3154007" y="1509929"/>
                  </a:lnTo>
                  <a:lnTo>
                    <a:pt x="3134910" y="1555157"/>
                  </a:lnTo>
                  <a:lnTo>
                    <a:pt x="3105292" y="1593484"/>
                  </a:lnTo>
                  <a:lnTo>
                    <a:pt x="3066965" y="1623102"/>
                  </a:lnTo>
                  <a:lnTo>
                    <a:pt x="3021737" y="1642199"/>
                  </a:lnTo>
                  <a:lnTo>
                    <a:pt x="2971419" y="1648968"/>
                  </a:lnTo>
                  <a:lnTo>
                    <a:pt x="189356" y="1648968"/>
                  </a:lnTo>
                  <a:lnTo>
                    <a:pt x="139038" y="1642199"/>
                  </a:lnTo>
                  <a:lnTo>
                    <a:pt x="93810" y="1623102"/>
                  </a:lnTo>
                  <a:lnTo>
                    <a:pt x="55483" y="1593484"/>
                  </a:lnTo>
                  <a:lnTo>
                    <a:pt x="25865" y="1555157"/>
                  </a:lnTo>
                  <a:lnTo>
                    <a:pt x="6768" y="1509929"/>
                  </a:lnTo>
                  <a:lnTo>
                    <a:pt x="0" y="1459611"/>
                  </a:lnTo>
                  <a:lnTo>
                    <a:pt x="0" y="189357"/>
                  </a:lnTo>
                  <a:close/>
                </a:path>
              </a:pathLst>
            </a:custGeom>
            <a:ln w="38159">
              <a:solidFill>
                <a:srgbClr val="9311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02351" y="4047744"/>
              <a:ext cx="3280409" cy="17716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64836" y="4085844"/>
              <a:ext cx="3157728" cy="16520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64836" y="4085844"/>
              <a:ext cx="3157855" cy="1652270"/>
            </a:xfrm>
            <a:custGeom>
              <a:avLst/>
              <a:gdLst/>
              <a:ahLst/>
              <a:cxnLst/>
              <a:rect l="l" t="t" r="r" b="b"/>
              <a:pathLst>
                <a:path w="3157854" h="1652270">
                  <a:moveTo>
                    <a:pt x="0" y="189737"/>
                  </a:moveTo>
                  <a:lnTo>
                    <a:pt x="6778" y="139303"/>
                  </a:lnTo>
                  <a:lnTo>
                    <a:pt x="25908" y="93979"/>
                  </a:lnTo>
                  <a:lnTo>
                    <a:pt x="55578" y="55578"/>
                  </a:lnTo>
                  <a:lnTo>
                    <a:pt x="93980" y="25907"/>
                  </a:lnTo>
                  <a:lnTo>
                    <a:pt x="139303" y="6778"/>
                  </a:lnTo>
                  <a:lnTo>
                    <a:pt x="189737" y="0"/>
                  </a:lnTo>
                  <a:lnTo>
                    <a:pt x="2967990" y="0"/>
                  </a:lnTo>
                  <a:lnTo>
                    <a:pt x="3018424" y="6778"/>
                  </a:lnTo>
                  <a:lnTo>
                    <a:pt x="3063748" y="25907"/>
                  </a:lnTo>
                  <a:lnTo>
                    <a:pt x="3102149" y="55578"/>
                  </a:lnTo>
                  <a:lnTo>
                    <a:pt x="3131820" y="93979"/>
                  </a:lnTo>
                  <a:lnTo>
                    <a:pt x="3150949" y="139303"/>
                  </a:lnTo>
                  <a:lnTo>
                    <a:pt x="3157728" y="189737"/>
                  </a:lnTo>
                  <a:lnTo>
                    <a:pt x="3157728" y="1462277"/>
                  </a:lnTo>
                  <a:lnTo>
                    <a:pt x="3150949" y="1512721"/>
                  </a:lnTo>
                  <a:lnTo>
                    <a:pt x="3131819" y="1558047"/>
                  </a:lnTo>
                  <a:lnTo>
                    <a:pt x="3102149" y="1596447"/>
                  </a:lnTo>
                  <a:lnTo>
                    <a:pt x="3063747" y="1626113"/>
                  </a:lnTo>
                  <a:lnTo>
                    <a:pt x="3018424" y="1645239"/>
                  </a:lnTo>
                  <a:lnTo>
                    <a:pt x="2967990" y="1652015"/>
                  </a:lnTo>
                  <a:lnTo>
                    <a:pt x="189737" y="1652015"/>
                  </a:lnTo>
                  <a:lnTo>
                    <a:pt x="139303" y="1645239"/>
                  </a:lnTo>
                  <a:lnTo>
                    <a:pt x="93979" y="1626113"/>
                  </a:lnTo>
                  <a:lnTo>
                    <a:pt x="55578" y="1596447"/>
                  </a:lnTo>
                  <a:lnTo>
                    <a:pt x="25907" y="1558047"/>
                  </a:lnTo>
                  <a:lnTo>
                    <a:pt x="6778" y="1512721"/>
                  </a:lnTo>
                  <a:lnTo>
                    <a:pt x="0" y="1462277"/>
                  </a:lnTo>
                  <a:lnTo>
                    <a:pt x="0" y="189737"/>
                  </a:lnTo>
                  <a:close/>
                </a:path>
              </a:pathLst>
            </a:custGeom>
            <a:ln w="38159">
              <a:solidFill>
                <a:srgbClr val="9311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71524" y="1565224"/>
            <a:ext cx="7250430" cy="3687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065" marR="4196715">
              <a:lnSpc>
                <a:spcPct val="100000"/>
              </a:lnSpc>
              <a:spcBef>
                <a:spcPts val="110"/>
              </a:spcBef>
            </a:pPr>
            <a:r>
              <a:rPr dirty="0" sz="2200" spc="-5" b="1">
                <a:solidFill>
                  <a:srgbClr val="FFFFFF"/>
                </a:solidFill>
                <a:latin typeface="Arial"/>
                <a:cs typeface="Arial"/>
              </a:rPr>
              <a:t>Thread </a:t>
            </a:r>
            <a:r>
              <a:rPr dirty="0" sz="2200" spc="10" b="1">
                <a:solidFill>
                  <a:srgbClr val="FFFFFF"/>
                </a:solidFill>
                <a:latin typeface="Arial"/>
                <a:cs typeface="Arial"/>
              </a:rPr>
              <a:t>switching</a:t>
            </a:r>
            <a:r>
              <a:rPr dirty="0" sz="220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does  </a:t>
            </a:r>
            <a:r>
              <a:rPr dirty="0" sz="2200" spc="-5" b="1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required kernel  mode</a:t>
            </a:r>
            <a:r>
              <a:rPr dirty="0" sz="22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algn="ctr" marR="17780">
              <a:lnSpc>
                <a:spcPct val="100000"/>
              </a:lnSpc>
              <a:spcBef>
                <a:spcPts val="2120"/>
              </a:spcBef>
            </a:pP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Scheduling can</a:t>
            </a:r>
            <a:r>
              <a:rPr dirty="0" sz="22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5" b="1">
                <a:solidFill>
                  <a:srgbClr val="FFFFFF"/>
                </a:solidFill>
                <a:latin typeface="Arial"/>
                <a:cs typeface="Arial"/>
              </a:rPr>
              <a:t>be</a:t>
            </a:r>
            <a:endParaRPr sz="2200">
              <a:latin typeface="Arial"/>
              <a:cs typeface="Arial"/>
            </a:endParaRPr>
          </a:p>
          <a:p>
            <a:pPr algn="ctr" marR="14604">
              <a:lnSpc>
                <a:spcPct val="100000"/>
              </a:lnSpc>
              <a:spcBef>
                <a:spcPts val="5"/>
              </a:spcBef>
            </a:pPr>
            <a:r>
              <a:rPr dirty="0" sz="2200" spc="5" b="1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22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5" b="1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Arial"/>
              <a:cs typeface="Arial"/>
            </a:endParaRPr>
          </a:p>
          <a:p>
            <a:pPr algn="ctr" marL="4499610">
              <a:lnSpc>
                <a:spcPct val="100000"/>
              </a:lnSpc>
            </a:pPr>
            <a:r>
              <a:rPr dirty="0" sz="2200" spc="-95" b="1">
                <a:solidFill>
                  <a:srgbClr val="FFFFFF"/>
                </a:solidFill>
                <a:latin typeface="Arial"/>
                <a:cs typeface="Arial"/>
              </a:rPr>
              <a:t>ULTs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2200" spc="5" b="1">
                <a:solidFill>
                  <a:srgbClr val="FFFFFF"/>
                </a:solidFill>
                <a:latin typeface="Arial"/>
                <a:cs typeface="Arial"/>
              </a:rPr>
              <a:t>run on</a:t>
            </a:r>
            <a:r>
              <a:rPr dirty="0" sz="22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any</a:t>
            </a:r>
            <a:endParaRPr sz="2200">
              <a:latin typeface="Arial"/>
              <a:cs typeface="Arial"/>
            </a:endParaRPr>
          </a:p>
          <a:p>
            <a:pPr algn="ctr" marL="4492625">
              <a:lnSpc>
                <a:spcPct val="100000"/>
              </a:lnSpc>
            </a:pPr>
            <a:r>
              <a:rPr dirty="0" sz="2200" spc="5" b="1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dirty="0" sz="22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414" y="1248283"/>
            <a:ext cx="7620634" cy="3202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500" spc="-5">
                <a:latin typeface="Arial"/>
                <a:cs typeface="Arial"/>
              </a:rPr>
              <a:t>In a typical OS, many </a:t>
            </a:r>
            <a:r>
              <a:rPr dirty="0" sz="2500" spc="-10">
                <a:latin typeface="Arial"/>
                <a:cs typeface="Arial"/>
              </a:rPr>
              <a:t>system </a:t>
            </a:r>
            <a:r>
              <a:rPr dirty="0" sz="2500" spc="-5">
                <a:latin typeface="Arial"/>
                <a:cs typeface="Arial"/>
              </a:rPr>
              <a:t>calls </a:t>
            </a:r>
            <a:r>
              <a:rPr dirty="0" sz="2500">
                <a:latin typeface="Arial"/>
                <a:cs typeface="Arial"/>
              </a:rPr>
              <a:t>are</a:t>
            </a:r>
            <a:r>
              <a:rPr dirty="0" sz="2500" spc="110">
                <a:latin typeface="Arial"/>
                <a:cs typeface="Arial"/>
              </a:rPr>
              <a:t> </a:t>
            </a:r>
            <a:r>
              <a:rPr dirty="0" sz="2500" spc="-5" i="1">
                <a:latin typeface="Arial"/>
                <a:cs typeface="Arial"/>
              </a:rPr>
              <a:t>blocking</a:t>
            </a:r>
            <a:r>
              <a:rPr dirty="0" sz="2500" spc="-5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"/>
            </a:pPr>
            <a:endParaRPr sz="3000">
              <a:latin typeface="Arial"/>
              <a:cs typeface="Arial"/>
            </a:endParaRPr>
          </a:p>
          <a:p>
            <a:pPr algn="just" marL="356870" marR="508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500" spc="10">
                <a:latin typeface="Arial"/>
                <a:cs typeface="Arial"/>
              </a:rPr>
              <a:t>When </a:t>
            </a:r>
            <a:r>
              <a:rPr dirty="0" sz="2500" spc="-5">
                <a:latin typeface="Arial"/>
                <a:cs typeface="Arial"/>
              </a:rPr>
              <a:t>a </a:t>
            </a:r>
            <a:r>
              <a:rPr dirty="0" sz="2500" spc="-65">
                <a:latin typeface="Arial"/>
                <a:cs typeface="Arial"/>
              </a:rPr>
              <a:t>ULT </a:t>
            </a:r>
            <a:r>
              <a:rPr dirty="0" sz="2500" spc="-5">
                <a:latin typeface="Arial"/>
                <a:cs typeface="Arial"/>
              </a:rPr>
              <a:t>executes a </a:t>
            </a:r>
            <a:r>
              <a:rPr dirty="0" sz="2500" spc="-10">
                <a:latin typeface="Arial"/>
                <a:cs typeface="Arial"/>
              </a:rPr>
              <a:t>system </a:t>
            </a:r>
            <a:r>
              <a:rPr dirty="0" sz="2500" spc="-5">
                <a:latin typeface="Arial"/>
                <a:cs typeface="Arial"/>
              </a:rPr>
              <a:t>call, not only is that  </a:t>
            </a:r>
            <a:r>
              <a:rPr dirty="0" sz="2500">
                <a:latin typeface="Arial"/>
                <a:cs typeface="Arial"/>
              </a:rPr>
              <a:t>thread </a:t>
            </a:r>
            <a:r>
              <a:rPr dirty="0" sz="2500" spc="-5">
                <a:latin typeface="Arial"/>
                <a:cs typeface="Arial"/>
              </a:rPr>
              <a:t>gets blocked, but all of </a:t>
            </a:r>
            <a:r>
              <a:rPr dirty="0" sz="2500">
                <a:latin typeface="Arial"/>
                <a:cs typeface="Arial"/>
              </a:rPr>
              <a:t>the threads </a:t>
            </a:r>
            <a:r>
              <a:rPr dirty="0" sz="2500" spc="-5">
                <a:latin typeface="Arial"/>
                <a:cs typeface="Arial"/>
              </a:rPr>
              <a:t>within the  </a:t>
            </a:r>
            <a:r>
              <a:rPr dirty="0" sz="2500">
                <a:latin typeface="Arial"/>
                <a:cs typeface="Arial"/>
              </a:rPr>
              <a:t>process are </a:t>
            </a:r>
            <a:r>
              <a:rPr dirty="0" sz="2500" spc="-5">
                <a:latin typeface="Arial"/>
                <a:cs typeface="Arial"/>
              </a:rPr>
              <a:t>also</a:t>
            </a:r>
            <a:r>
              <a:rPr dirty="0" sz="2500" spc="-40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blocked.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"/>
            </a:pPr>
            <a:endParaRPr sz="3050">
              <a:latin typeface="Arial"/>
              <a:cs typeface="Arial"/>
            </a:endParaRPr>
          </a:p>
          <a:p>
            <a:pPr algn="just" marL="356870" marR="74930" indent="-34480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500" spc="-5">
                <a:solidFill>
                  <a:srgbClr val="932092"/>
                </a:solidFill>
                <a:latin typeface="Arial"/>
                <a:cs typeface="Arial"/>
              </a:rPr>
              <a:t>In a </a:t>
            </a:r>
            <a:r>
              <a:rPr dirty="0" sz="2500">
                <a:solidFill>
                  <a:srgbClr val="932092"/>
                </a:solidFill>
                <a:latin typeface="Arial"/>
                <a:cs typeface="Arial"/>
              </a:rPr>
              <a:t>pure </a:t>
            </a:r>
            <a:r>
              <a:rPr dirty="0" sz="2500" spc="-70">
                <a:solidFill>
                  <a:srgbClr val="932092"/>
                </a:solidFill>
                <a:latin typeface="Arial"/>
                <a:cs typeface="Arial"/>
              </a:rPr>
              <a:t>ULT </a:t>
            </a:r>
            <a:r>
              <a:rPr dirty="0" sz="2500" spc="-25">
                <a:solidFill>
                  <a:srgbClr val="932092"/>
                </a:solidFill>
                <a:latin typeface="Arial"/>
                <a:cs typeface="Arial"/>
              </a:rPr>
              <a:t>strategy, </a:t>
            </a:r>
            <a:r>
              <a:rPr dirty="0" sz="2500" spc="-5">
                <a:solidFill>
                  <a:srgbClr val="932092"/>
                </a:solidFill>
                <a:latin typeface="Arial"/>
                <a:cs typeface="Arial"/>
              </a:rPr>
              <a:t>a </a:t>
            </a:r>
            <a:r>
              <a:rPr dirty="0" sz="2500">
                <a:solidFill>
                  <a:srgbClr val="932092"/>
                </a:solidFill>
                <a:latin typeface="Arial"/>
                <a:cs typeface="Arial"/>
              </a:rPr>
              <a:t>multi-threaded </a:t>
            </a:r>
            <a:r>
              <a:rPr dirty="0" sz="2500" spc="-5">
                <a:solidFill>
                  <a:srgbClr val="932092"/>
                </a:solidFill>
                <a:latin typeface="Arial"/>
                <a:cs typeface="Arial"/>
              </a:rPr>
              <a:t>application  cannot take the full advantage of</a:t>
            </a:r>
            <a:r>
              <a:rPr dirty="0" sz="2500">
                <a:solidFill>
                  <a:srgbClr val="932092"/>
                </a:solidFill>
                <a:latin typeface="Arial"/>
                <a:cs typeface="Arial"/>
              </a:rPr>
              <a:t> multiprocessing</a:t>
            </a:r>
            <a:r>
              <a:rPr dirty="0" sz="250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300418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ULTS:</a:t>
            </a:r>
            <a:r>
              <a:rPr dirty="0" spc="-110"/>
              <a:t> </a:t>
            </a:r>
            <a:r>
              <a:rPr dirty="0"/>
              <a:t>Disadvantages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8307" y="6336893"/>
            <a:ext cx="164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Liberation Sans Narrow"/>
                <a:cs typeface="Liberation Sans Narrow"/>
              </a:rPr>
              <a:t>2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414" y="1196823"/>
            <a:ext cx="8208009" cy="284289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>
                <a:latin typeface="Arial"/>
                <a:cs typeface="Arial"/>
              </a:rPr>
              <a:t>Upon the completion of this lecture, </a:t>
            </a:r>
            <a:r>
              <a:rPr dirty="0" sz="2400" spc="-10">
                <a:latin typeface="Arial"/>
                <a:cs typeface="Arial"/>
              </a:rPr>
              <a:t>you </a:t>
            </a:r>
            <a:r>
              <a:rPr dirty="0" sz="2400">
                <a:latin typeface="Arial"/>
                <a:cs typeface="Arial"/>
              </a:rPr>
              <a:t>should be able</a:t>
            </a:r>
            <a:r>
              <a:rPr dirty="0" sz="2400" spc="-1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to:</a:t>
            </a:r>
            <a:endParaRPr sz="2400">
              <a:latin typeface="Arial"/>
              <a:cs typeface="Arial"/>
            </a:endParaRPr>
          </a:p>
          <a:p>
            <a:pPr lvl="1" marL="814069" indent="-344805">
              <a:lnSpc>
                <a:spcPct val="100000"/>
              </a:lnSpc>
              <a:spcBef>
                <a:spcPts val="405"/>
              </a:spcBef>
              <a:buChar char="•"/>
              <a:tabLst>
                <a:tab pos="814069" algn="l"/>
                <a:tab pos="814705" algn="l"/>
              </a:tabLst>
            </a:pPr>
            <a:r>
              <a:rPr dirty="0" sz="2400">
                <a:latin typeface="Arial"/>
                <a:cs typeface="Arial"/>
              </a:rPr>
              <a:t>Understand the </a:t>
            </a: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distinction between process</a:t>
            </a:r>
            <a:r>
              <a:rPr dirty="0" sz="2400" spc="-10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814069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thread</a:t>
            </a:r>
            <a:endParaRPr sz="2400">
              <a:latin typeface="Arial"/>
              <a:cs typeface="Arial"/>
            </a:endParaRPr>
          </a:p>
          <a:p>
            <a:pPr lvl="1" marL="814069" indent="-344805">
              <a:lnSpc>
                <a:spcPct val="100000"/>
              </a:lnSpc>
              <a:spcBef>
                <a:spcPts val="405"/>
              </a:spcBef>
              <a:buChar char="•"/>
              <a:tabLst>
                <a:tab pos="814069" algn="l"/>
                <a:tab pos="814705" algn="l"/>
              </a:tabLst>
            </a:pPr>
            <a:r>
              <a:rPr dirty="0" sz="2400" spc="-5">
                <a:latin typeface="Arial"/>
                <a:cs typeface="Arial"/>
              </a:rPr>
              <a:t>Describe </a:t>
            </a:r>
            <a:r>
              <a:rPr dirty="0" sz="2400">
                <a:latin typeface="Arial"/>
                <a:cs typeface="Arial"/>
              </a:rPr>
              <a:t>the basic </a:t>
            </a:r>
            <a:r>
              <a:rPr dirty="0" sz="2400" spc="-5">
                <a:latin typeface="Arial"/>
                <a:cs typeface="Arial"/>
              </a:rPr>
              <a:t>design </a:t>
            </a:r>
            <a:r>
              <a:rPr dirty="0" sz="2400">
                <a:latin typeface="Arial"/>
                <a:cs typeface="Arial"/>
              </a:rPr>
              <a:t>issues </a:t>
            </a:r>
            <a:r>
              <a:rPr dirty="0" sz="2400" spc="5">
                <a:latin typeface="Arial"/>
                <a:cs typeface="Arial"/>
              </a:rPr>
              <a:t>for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lvl="1" marL="814069" marR="115570" indent="-344805">
              <a:lnSpc>
                <a:spcPct val="100000"/>
              </a:lnSpc>
              <a:spcBef>
                <a:spcPts val="390"/>
              </a:spcBef>
              <a:buChar char="•"/>
              <a:tabLst>
                <a:tab pos="814069" algn="l"/>
                <a:tab pos="814705" algn="l"/>
              </a:tabLst>
            </a:pPr>
            <a:r>
              <a:rPr dirty="0" sz="2400" spc="-5">
                <a:latin typeface="Arial"/>
                <a:cs typeface="Arial"/>
              </a:rPr>
              <a:t>Explain </a:t>
            </a:r>
            <a:r>
              <a:rPr dirty="0" sz="2400">
                <a:latin typeface="Arial"/>
                <a:cs typeface="Arial"/>
              </a:rPr>
              <a:t>the difference </a:t>
            </a:r>
            <a:r>
              <a:rPr dirty="0" sz="2400" spc="-5">
                <a:latin typeface="Arial"/>
                <a:cs typeface="Arial"/>
              </a:rPr>
              <a:t>between </a:t>
            </a: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user-level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threads </a:t>
            </a:r>
            <a:r>
              <a:rPr dirty="0" sz="2400" spc="5">
                <a:latin typeface="Arial"/>
                <a:cs typeface="Arial"/>
              </a:rPr>
              <a:t>and </a:t>
            </a:r>
            <a:r>
              <a:rPr dirty="0" sz="2400" spc="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kernel-level</a:t>
            </a:r>
            <a:r>
              <a:rPr dirty="0" sz="2400" spc="1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lvl="1" marL="814069" indent="-344805">
              <a:lnSpc>
                <a:spcPct val="100000"/>
              </a:lnSpc>
              <a:spcBef>
                <a:spcPts val="409"/>
              </a:spcBef>
              <a:buChar char="•"/>
              <a:tabLst>
                <a:tab pos="814069" algn="l"/>
                <a:tab pos="814705" algn="l"/>
              </a:tabLst>
            </a:pPr>
            <a:r>
              <a:rPr dirty="0" sz="2400" spc="-5">
                <a:latin typeface="Arial"/>
                <a:cs typeface="Arial"/>
              </a:rPr>
              <a:t>Discuss </a:t>
            </a:r>
            <a:r>
              <a:rPr dirty="0" sz="2400">
                <a:latin typeface="Arial"/>
                <a:cs typeface="Arial"/>
              </a:rPr>
              <a:t>thread management </a:t>
            </a:r>
            <a:r>
              <a:rPr dirty="0" sz="2400" spc="-5">
                <a:latin typeface="Arial"/>
                <a:cs typeface="Arial"/>
              </a:rPr>
              <a:t>in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Unix/Linux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535432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Lecture 7 (Part A): Learning</a:t>
            </a:r>
            <a:r>
              <a:rPr dirty="0" spc="-280"/>
              <a:t> </a:t>
            </a:r>
            <a:r>
              <a:rPr dirty="0"/>
              <a:t>Outcomes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1600" y="5361432"/>
            <a:ext cx="6400800" cy="365760"/>
          </a:xfrm>
          <a:prstGeom prst="rect">
            <a:avLst/>
          </a:prstGeom>
          <a:ln w="25560">
            <a:solidFill>
              <a:srgbClr val="932092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solidFill>
                  <a:srgbClr val="932092"/>
                </a:solidFill>
                <a:latin typeface="Arial"/>
                <a:cs typeface="Arial"/>
              </a:rPr>
              <a:t>Reading from Stallings, Chapter </a:t>
            </a:r>
            <a:r>
              <a:rPr dirty="0" sz="1800" spc="-5">
                <a:solidFill>
                  <a:srgbClr val="932092"/>
                </a:solidFill>
                <a:latin typeface="Arial"/>
                <a:cs typeface="Arial"/>
              </a:rPr>
              <a:t>4 </a:t>
            </a:r>
            <a:r>
              <a:rPr dirty="0" sz="1800">
                <a:solidFill>
                  <a:srgbClr val="932092"/>
                </a:solidFill>
                <a:latin typeface="Arial"/>
                <a:cs typeface="Arial"/>
              </a:rPr>
              <a:t>(4.1, 4.2,</a:t>
            </a:r>
            <a:r>
              <a:rPr dirty="0" sz="1800" spc="-23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932092"/>
                </a:solidFill>
                <a:latin typeface="Arial"/>
                <a:cs typeface="Arial"/>
              </a:rPr>
              <a:t>4.6)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394716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Kernel-Level Threads</a:t>
            </a:r>
            <a:r>
              <a:rPr dirty="0" spc="-175"/>
              <a:t> </a:t>
            </a:r>
            <a:r>
              <a:rPr dirty="0" spc="-55"/>
              <a:t>(ULTs)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25296"/>
            <a:ext cx="3770629" cy="4407535"/>
          </a:xfrm>
          <a:prstGeom prst="rect">
            <a:avLst/>
          </a:prstGeom>
          <a:ln w="25560">
            <a:solidFill>
              <a:srgbClr val="A7A7A7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390525" marR="241300" indent="-344805">
              <a:lnSpc>
                <a:spcPct val="100000"/>
              </a:lnSpc>
              <a:spcBef>
                <a:spcPts val="280"/>
              </a:spcBef>
              <a:buFont typeface="Wingdings"/>
              <a:buChar char=""/>
              <a:tabLst>
                <a:tab pos="391160" algn="l"/>
              </a:tabLst>
            </a:pP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Thread management</a:t>
            </a:r>
            <a:r>
              <a:rPr dirty="0" sz="2400" spc="-16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is 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done by the</a:t>
            </a:r>
            <a:r>
              <a:rPr dirty="0" sz="2400" spc="-10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kernel.</a:t>
            </a:r>
            <a:endParaRPr sz="2400">
              <a:latin typeface="Arial"/>
              <a:cs typeface="Arial"/>
            </a:endParaRPr>
          </a:p>
          <a:p>
            <a:pPr marL="390525" marR="163195" indent="-344805">
              <a:lnSpc>
                <a:spcPct val="100000"/>
              </a:lnSpc>
              <a:spcBef>
                <a:spcPts val="1800"/>
              </a:spcBef>
              <a:buFont typeface="Wingdings"/>
              <a:buChar char=""/>
              <a:tabLst>
                <a:tab pos="391160" algn="l"/>
              </a:tabLst>
            </a:pPr>
            <a:r>
              <a:rPr dirty="0" sz="2400" spc="-5">
                <a:latin typeface="Arial"/>
                <a:cs typeface="Arial"/>
              </a:rPr>
              <a:t>No </a:t>
            </a:r>
            <a:r>
              <a:rPr dirty="0" sz="2400">
                <a:latin typeface="Arial"/>
                <a:cs typeface="Arial"/>
              </a:rPr>
              <a:t>thread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management  </a:t>
            </a:r>
            <a:r>
              <a:rPr dirty="0" sz="2400" spc="-5">
                <a:latin typeface="Arial"/>
                <a:cs typeface="Arial"/>
              </a:rPr>
              <a:t>is </a:t>
            </a:r>
            <a:r>
              <a:rPr dirty="0" sz="2400">
                <a:latin typeface="Arial"/>
                <a:cs typeface="Arial"/>
              </a:rPr>
              <a:t>done by the  application — </a:t>
            </a:r>
            <a:r>
              <a:rPr dirty="0" sz="2400" spc="-5">
                <a:latin typeface="Arial"/>
                <a:cs typeface="Arial"/>
              </a:rPr>
              <a:t>through  </a:t>
            </a:r>
            <a:r>
              <a:rPr dirty="0" sz="2400">
                <a:latin typeface="Arial"/>
                <a:cs typeface="Arial"/>
              </a:rPr>
              <a:t>API to the kernel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thread  </a:t>
            </a:r>
            <a:r>
              <a:rPr dirty="0" sz="2400" spc="-20">
                <a:latin typeface="Arial"/>
                <a:cs typeface="Arial"/>
              </a:rPr>
              <a:t>facility.</a:t>
            </a:r>
            <a:endParaRPr sz="2400">
              <a:latin typeface="Arial"/>
              <a:cs typeface="Arial"/>
            </a:endParaRPr>
          </a:p>
          <a:p>
            <a:pPr marL="390525" marR="692150" indent="-344805">
              <a:lnSpc>
                <a:spcPct val="100000"/>
              </a:lnSpc>
              <a:spcBef>
                <a:spcPts val="1810"/>
              </a:spcBef>
              <a:buFont typeface="Wingdings"/>
              <a:buChar char=""/>
              <a:tabLst>
                <a:tab pos="391160" algn="l"/>
              </a:tabLst>
            </a:pPr>
            <a:r>
              <a:rPr dirty="0" sz="2400" spc="-5">
                <a:latin typeface="Arial"/>
                <a:cs typeface="Arial"/>
              </a:rPr>
              <a:t>Example: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5">
                <a:latin typeface="Arial"/>
                <a:cs typeface="Arial"/>
              </a:rPr>
              <a:t>Windows,  </a:t>
            </a:r>
            <a:r>
              <a:rPr dirty="0" sz="2400">
                <a:latin typeface="Arial"/>
                <a:cs typeface="Arial"/>
              </a:rPr>
              <a:t>Linux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1902" y="5194757"/>
            <a:ext cx="256159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" b="1">
                <a:solidFill>
                  <a:srgbClr val="931100"/>
                </a:solidFill>
                <a:latin typeface="Arial"/>
                <a:cs typeface="Arial"/>
              </a:rPr>
              <a:t>Pure</a:t>
            </a:r>
            <a:r>
              <a:rPr dirty="0" sz="2500" spc="-55" b="1">
                <a:solidFill>
                  <a:srgbClr val="9311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931100"/>
                </a:solidFill>
                <a:latin typeface="Arial"/>
                <a:cs typeface="Arial"/>
              </a:rPr>
              <a:t>kernel-level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07606" y="1150590"/>
            <a:ext cx="3691254" cy="4011295"/>
            <a:chOff x="4707606" y="1150590"/>
            <a:chExt cx="3691254" cy="4011295"/>
          </a:xfrm>
        </p:grpSpPr>
        <p:sp>
          <p:nvSpPr>
            <p:cNvPr id="6" name="object 6"/>
            <p:cNvSpPr/>
            <p:nvPr/>
          </p:nvSpPr>
          <p:spPr>
            <a:xfrm>
              <a:off x="4745735" y="1188719"/>
              <a:ext cx="3614927" cy="39349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26685" y="1169669"/>
              <a:ext cx="3653154" cy="3973195"/>
            </a:xfrm>
            <a:custGeom>
              <a:avLst/>
              <a:gdLst/>
              <a:ahLst/>
              <a:cxnLst/>
              <a:rect l="l" t="t" r="r" b="b"/>
              <a:pathLst>
                <a:path w="3653154" h="3973195">
                  <a:moveTo>
                    <a:pt x="0" y="3973067"/>
                  </a:moveTo>
                  <a:lnTo>
                    <a:pt x="3653027" y="3973067"/>
                  </a:lnTo>
                  <a:lnTo>
                    <a:pt x="3653027" y="0"/>
                  </a:lnTo>
                  <a:lnTo>
                    <a:pt x="0" y="0"/>
                  </a:lnTo>
                  <a:lnTo>
                    <a:pt x="0" y="3973067"/>
                  </a:lnTo>
                  <a:close/>
                </a:path>
              </a:pathLst>
            </a:custGeom>
            <a:ln w="38159">
              <a:solidFill>
                <a:srgbClr val="9311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414" y="1248283"/>
            <a:ext cx="7612380" cy="3202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431165" indent="-34480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500" spc="-5">
                <a:solidFill>
                  <a:srgbClr val="932092"/>
                </a:solidFill>
                <a:latin typeface="Arial"/>
                <a:cs typeface="Arial"/>
              </a:rPr>
              <a:t>The </a:t>
            </a:r>
            <a:r>
              <a:rPr dirty="0" sz="2500">
                <a:solidFill>
                  <a:srgbClr val="932092"/>
                </a:solidFill>
                <a:latin typeface="Arial"/>
                <a:cs typeface="Arial"/>
              </a:rPr>
              <a:t>kernel </a:t>
            </a:r>
            <a:r>
              <a:rPr dirty="0" sz="2500" spc="-5">
                <a:solidFill>
                  <a:srgbClr val="932092"/>
                </a:solidFill>
                <a:latin typeface="Arial"/>
                <a:cs typeface="Arial"/>
              </a:rPr>
              <a:t>can simultaneously schedule</a:t>
            </a:r>
            <a:r>
              <a:rPr dirty="0" sz="2500" spc="-4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500" spc="-5">
                <a:solidFill>
                  <a:srgbClr val="932092"/>
                </a:solidFill>
                <a:latin typeface="Arial"/>
                <a:cs typeface="Arial"/>
              </a:rPr>
              <a:t>multiple  </a:t>
            </a:r>
            <a:r>
              <a:rPr dirty="0" sz="2500">
                <a:solidFill>
                  <a:srgbClr val="932092"/>
                </a:solidFill>
                <a:latin typeface="Arial"/>
                <a:cs typeface="Arial"/>
              </a:rPr>
              <a:t>threads from </a:t>
            </a:r>
            <a:r>
              <a:rPr dirty="0" sz="2500" spc="-5">
                <a:solidFill>
                  <a:srgbClr val="932092"/>
                </a:solidFill>
                <a:latin typeface="Arial"/>
                <a:cs typeface="Arial"/>
              </a:rPr>
              <a:t>the </a:t>
            </a:r>
            <a:r>
              <a:rPr dirty="0" sz="2500">
                <a:solidFill>
                  <a:srgbClr val="932092"/>
                </a:solidFill>
                <a:latin typeface="Arial"/>
                <a:cs typeface="Arial"/>
              </a:rPr>
              <a:t>same </a:t>
            </a:r>
            <a:r>
              <a:rPr dirty="0" sz="2500" spc="-5">
                <a:solidFill>
                  <a:srgbClr val="932092"/>
                </a:solidFill>
                <a:latin typeface="Arial"/>
                <a:cs typeface="Arial"/>
              </a:rPr>
              <a:t>process on </a:t>
            </a:r>
            <a:r>
              <a:rPr dirty="0" sz="2500" spc="-5" b="1">
                <a:solidFill>
                  <a:srgbClr val="932092"/>
                </a:solidFill>
                <a:latin typeface="Arial"/>
                <a:cs typeface="Arial"/>
              </a:rPr>
              <a:t>multiple  </a:t>
            </a:r>
            <a:r>
              <a:rPr dirty="0" sz="2500" b="1">
                <a:solidFill>
                  <a:srgbClr val="932092"/>
                </a:solidFill>
                <a:latin typeface="Arial"/>
                <a:cs typeface="Arial"/>
              </a:rPr>
              <a:t>processors</a:t>
            </a:r>
            <a:r>
              <a:rPr dirty="0" sz="250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"/>
            </a:pPr>
            <a:endParaRPr sz="305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500" spc="-5">
                <a:latin typeface="Arial"/>
                <a:cs typeface="Arial"/>
              </a:rPr>
              <a:t>If one </a:t>
            </a:r>
            <a:r>
              <a:rPr dirty="0" sz="2500">
                <a:latin typeface="Arial"/>
                <a:cs typeface="Arial"/>
              </a:rPr>
              <a:t>thread </a:t>
            </a:r>
            <a:r>
              <a:rPr dirty="0" sz="2500" spc="-5">
                <a:latin typeface="Arial"/>
                <a:cs typeface="Arial"/>
              </a:rPr>
              <a:t>in a </a:t>
            </a:r>
            <a:r>
              <a:rPr dirty="0" sz="2500">
                <a:latin typeface="Arial"/>
                <a:cs typeface="Arial"/>
              </a:rPr>
              <a:t>process </a:t>
            </a:r>
            <a:r>
              <a:rPr dirty="0" sz="2500" spc="-5">
                <a:latin typeface="Arial"/>
                <a:cs typeface="Arial"/>
              </a:rPr>
              <a:t>is blocked, the </a:t>
            </a:r>
            <a:r>
              <a:rPr dirty="0" sz="2500">
                <a:latin typeface="Arial"/>
                <a:cs typeface="Arial"/>
              </a:rPr>
              <a:t>kernel</a:t>
            </a:r>
            <a:r>
              <a:rPr dirty="0" sz="2500" spc="-8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can  schedule another </a:t>
            </a:r>
            <a:r>
              <a:rPr dirty="0" sz="2500">
                <a:latin typeface="Arial"/>
                <a:cs typeface="Arial"/>
              </a:rPr>
              <a:t>thread </a:t>
            </a:r>
            <a:r>
              <a:rPr dirty="0" sz="2500" spc="-5">
                <a:latin typeface="Arial"/>
                <a:cs typeface="Arial"/>
              </a:rPr>
              <a:t>of </a:t>
            </a:r>
            <a:r>
              <a:rPr dirty="0" sz="2500">
                <a:latin typeface="Arial"/>
                <a:cs typeface="Arial"/>
              </a:rPr>
              <a:t>the same</a:t>
            </a:r>
            <a:r>
              <a:rPr dirty="0" sz="2500" spc="-4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process.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"/>
            </a:pPr>
            <a:endParaRPr sz="30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500" spc="-5">
                <a:latin typeface="Arial"/>
                <a:cs typeface="Arial"/>
              </a:rPr>
              <a:t>The </a:t>
            </a:r>
            <a:r>
              <a:rPr dirty="0" sz="2500">
                <a:latin typeface="Arial"/>
                <a:cs typeface="Arial"/>
              </a:rPr>
              <a:t>kernel </a:t>
            </a:r>
            <a:r>
              <a:rPr dirty="0" sz="2500" spc="-5">
                <a:latin typeface="Arial"/>
                <a:cs typeface="Arial"/>
              </a:rPr>
              <a:t>routines can also be</a:t>
            </a:r>
            <a:r>
              <a:rPr dirty="0" sz="2500" spc="-6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multi-threaded.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259080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KLTS:</a:t>
            </a:r>
            <a:r>
              <a:rPr dirty="0" spc="-170"/>
              <a:t> </a:t>
            </a:r>
            <a:r>
              <a:rPr dirty="0"/>
              <a:t>Advantages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414" y="1248283"/>
            <a:ext cx="8113395" cy="1613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500" spc="-5">
                <a:latin typeface="Arial"/>
                <a:cs typeface="Arial"/>
              </a:rPr>
              <a:t>The transfer of control from one </a:t>
            </a:r>
            <a:r>
              <a:rPr dirty="0" sz="2500">
                <a:latin typeface="Arial"/>
                <a:cs typeface="Arial"/>
              </a:rPr>
              <a:t>thread </a:t>
            </a:r>
            <a:r>
              <a:rPr dirty="0" sz="2500" spc="-5">
                <a:latin typeface="Arial"/>
                <a:cs typeface="Arial"/>
              </a:rPr>
              <a:t>to another  </a:t>
            </a:r>
            <a:r>
              <a:rPr dirty="0" sz="2500">
                <a:latin typeface="Arial"/>
                <a:cs typeface="Arial"/>
              </a:rPr>
              <a:t>thread </a:t>
            </a:r>
            <a:r>
              <a:rPr dirty="0" sz="2500" spc="-5">
                <a:latin typeface="Arial"/>
                <a:cs typeface="Arial"/>
              </a:rPr>
              <a:t>within the </a:t>
            </a:r>
            <a:r>
              <a:rPr dirty="0" sz="2500">
                <a:latin typeface="Arial"/>
                <a:cs typeface="Arial"/>
              </a:rPr>
              <a:t>same process requires </a:t>
            </a:r>
            <a:r>
              <a:rPr dirty="0" sz="2500" spc="-5">
                <a:latin typeface="Arial"/>
                <a:cs typeface="Arial"/>
              </a:rPr>
              <a:t>a </a:t>
            </a:r>
            <a:r>
              <a:rPr dirty="0" sz="2500">
                <a:solidFill>
                  <a:srgbClr val="932092"/>
                </a:solidFill>
                <a:latin typeface="Arial"/>
                <a:cs typeface="Arial"/>
              </a:rPr>
              <a:t>mode</a:t>
            </a:r>
            <a:r>
              <a:rPr dirty="0" sz="2500" spc="-50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500" spc="-5">
                <a:solidFill>
                  <a:srgbClr val="932092"/>
                </a:solidFill>
                <a:latin typeface="Arial"/>
                <a:cs typeface="Arial"/>
              </a:rPr>
              <a:t>switch </a:t>
            </a:r>
            <a:r>
              <a:rPr dirty="0" sz="2500" spc="-5">
                <a:latin typeface="Arial"/>
                <a:cs typeface="Arial"/>
              </a:rPr>
              <a:t> to the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kernel.</a:t>
            </a:r>
            <a:endParaRPr sz="2500">
              <a:latin typeface="Arial"/>
              <a:cs typeface="Arial"/>
            </a:endParaRPr>
          </a:p>
          <a:p>
            <a:pPr lvl="1" marL="814069" indent="-344805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500" spc="-5">
                <a:latin typeface="Arial"/>
                <a:cs typeface="Arial"/>
              </a:rPr>
              <a:t>Some overhead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here.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300418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KLTS:</a:t>
            </a:r>
            <a:r>
              <a:rPr dirty="0" spc="-110"/>
              <a:t> </a:t>
            </a:r>
            <a:r>
              <a:rPr dirty="0"/>
              <a:t>Disadvantages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84" y="2588717"/>
            <a:ext cx="541464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200" b="0">
                <a:latin typeface="Liberation Sans Narrow"/>
                <a:cs typeface="Liberation Sans Narrow"/>
              </a:rPr>
              <a:t>How </a:t>
            </a:r>
            <a:r>
              <a:rPr dirty="0" sz="3200" spc="-10" b="0">
                <a:latin typeface="Liberation Sans Narrow"/>
                <a:cs typeface="Liberation Sans Narrow"/>
              </a:rPr>
              <a:t>do </a:t>
            </a:r>
            <a:r>
              <a:rPr dirty="0" sz="3200" spc="-5" b="0">
                <a:latin typeface="Liberation Sans Narrow"/>
                <a:cs typeface="Liberation Sans Narrow"/>
              </a:rPr>
              <a:t>Unix/Linux systems manage  threads?</a:t>
            </a:r>
            <a:endParaRPr sz="3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65353"/>
            <a:ext cx="13989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/>
              <a:t>P</a:t>
            </a:r>
            <a:r>
              <a:rPr dirty="0" sz="2400"/>
              <a:t>TH</a:t>
            </a:r>
            <a:r>
              <a:rPr dirty="0" sz="2400" spc="-15"/>
              <a:t>R</a:t>
            </a:r>
            <a:r>
              <a:rPr dirty="0" sz="2400" spc="5"/>
              <a:t>E</a:t>
            </a:r>
            <a:r>
              <a:rPr dirty="0" sz="2400"/>
              <a:t>A</a:t>
            </a:r>
            <a:r>
              <a:rPr dirty="0" sz="2400" spc="-10"/>
              <a:t>D</a:t>
            </a:r>
            <a:r>
              <a:rPr dirty="0" sz="2400"/>
              <a:t>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0524" y="1218133"/>
            <a:ext cx="8107680" cy="411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ts val="2735"/>
              </a:lnSpc>
              <a:spcBef>
                <a:spcPts val="100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>
                <a:latin typeface="Arial"/>
                <a:cs typeface="Arial"/>
              </a:rPr>
              <a:t>Threads in Linux </a:t>
            </a:r>
            <a:r>
              <a:rPr dirty="0" sz="2400" spc="-5">
                <a:latin typeface="Arial"/>
                <a:cs typeface="Arial"/>
              </a:rPr>
              <a:t>are known </a:t>
            </a:r>
            <a:r>
              <a:rPr dirty="0" sz="2400">
                <a:latin typeface="Arial"/>
                <a:cs typeface="Arial"/>
              </a:rPr>
              <a:t>as </a:t>
            </a:r>
            <a:r>
              <a:rPr dirty="0" sz="2400" b="1">
                <a:latin typeface="Arial"/>
                <a:cs typeface="Arial"/>
              </a:rPr>
              <a:t>pthreads</a:t>
            </a:r>
            <a:r>
              <a:rPr dirty="0" sz="2400">
                <a:latin typeface="Arial"/>
                <a:cs typeface="Arial"/>
              </a:rPr>
              <a:t>.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Managed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ts val="2735"/>
              </a:lnSpc>
            </a:pPr>
            <a:r>
              <a:rPr dirty="0" sz="2400" spc="-5">
                <a:latin typeface="Arial"/>
                <a:cs typeface="Arial"/>
              </a:rPr>
              <a:t>through a </a:t>
            </a:r>
            <a:r>
              <a:rPr dirty="0" sz="2400">
                <a:latin typeface="Arial"/>
                <a:cs typeface="Arial"/>
              </a:rPr>
              <a:t>separate</a:t>
            </a:r>
            <a:r>
              <a:rPr dirty="0" sz="2400" spc="-2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API.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Arial"/>
              <a:cs typeface="Arial"/>
            </a:endParaRPr>
          </a:p>
          <a:p>
            <a:pPr marL="356870" marR="159385" indent="-344805">
              <a:lnSpc>
                <a:spcPts val="259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400" spc="5">
                <a:latin typeface="Arial"/>
                <a:cs typeface="Arial"/>
              </a:rPr>
              <a:t>The </a:t>
            </a:r>
            <a:r>
              <a:rPr dirty="0" sz="2400" b="1">
                <a:latin typeface="Arial"/>
                <a:cs typeface="Arial"/>
              </a:rPr>
              <a:t>pthread </a:t>
            </a:r>
            <a:r>
              <a:rPr dirty="0" sz="2400" spc="-5">
                <a:latin typeface="Arial"/>
                <a:cs typeface="Arial"/>
              </a:rPr>
              <a:t>library </a:t>
            </a:r>
            <a:r>
              <a:rPr dirty="0" sz="2400">
                <a:latin typeface="Arial"/>
                <a:cs typeface="Arial"/>
              </a:rPr>
              <a:t>must be included and </a:t>
            </a:r>
            <a:r>
              <a:rPr dirty="0" sz="2400" spc="-5">
                <a:latin typeface="Arial"/>
                <a:cs typeface="Arial"/>
              </a:rPr>
              <a:t>linked </a:t>
            </a:r>
            <a:r>
              <a:rPr dirty="0" sz="2400">
                <a:latin typeface="Arial"/>
                <a:cs typeface="Arial"/>
              </a:rPr>
              <a:t>into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  </a:t>
            </a:r>
            <a:r>
              <a:rPr dirty="0" sz="2400" spc="-5">
                <a:latin typeface="Arial"/>
                <a:cs typeface="Arial"/>
              </a:rPr>
              <a:t>program </a:t>
            </a:r>
            <a:r>
              <a:rPr dirty="0" sz="2400">
                <a:latin typeface="Arial"/>
                <a:cs typeface="Arial"/>
              </a:rPr>
              <a:t>in order to use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threads.</a:t>
            </a:r>
            <a:endParaRPr sz="2400">
              <a:latin typeface="Arial"/>
              <a:cs typeface="Arial"/>
            </a:endParaRPr>
          </a:p>
          <a:p>
            <a:pPr lvl="1" marL="814069" indent="-34544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 b="1">
                <a:latin typeface="Courier New"/>
                <a:cs typeface="Courier New"/>
              </a:rPr>
              <a:t>#include</a:t>
            </a:r>
            <a:r>
              <a:rPr dirty="0" sz="2400" spc="-5" b="1">
                <a:latin typeface="Courier New"/>
                <a:cs typeface="Courier New"/>
              </a:rPr>
              <a:t> &lt;pthread.h&gt;</a:t>
            </a:r>
            <a:endParaRPr sz="2400">
              <a:latin typeface="Courier New"/>
              <a:cs typeface="Courier New"/>
            </a:endParaRPr>
          </a:p>
          <a:p>
            <a:pPr lvl="1" marL="814069" indent="-345440">
              <a:lnSpc>
                <a:spcPts val="2795"/>
              </a:lnSpc>
              <a:spcBef>
                <a:spcPts val="190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>
                <a:latin typeface="Arial"/>
                <a:cs typeface="Arial"/>
              </a:rPr>
              <a:t>Add </a:t>
            </a:r>
            <a:r>
              <a:rPr dirty="0" sz="2400" b="1">
                <a:latin typeface="Courier New"/>
                <a:cs typeface="Courier New"/>
              </a:rPr>
              <a:t>–lpthread</a:t>
            </a:r>
            <a:r>
              <a:rPr dirty="0" sz="2400" spc="-1035" b="1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to the end of the </a:t>
            </a:r>
            <a:r>
              <a:rPr dirty="0" sz="2400" b="1">
                <a:latin typeface="Arial"/>
                <a:cs typeface="Arial"/>
              </a:rPr>
              <a:t>gcc </a:t>
            </a:r>
            <a:r>
              <a:rPr dirty="0" sz="2400" spc="5">
                <a:latin typeface="Arial"/>
                <a:cs typeface="Arial"/>
              </a:rPr>
              <a:t>command </a:t>
            </a:r>
            <a:r>
              <a:rPr dirty="0" sz="240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814069">
              <a:lnSpc>
                <a:spcPts val="2795"/>
              </a:lnSpc>
            </a:pPr>
            <a:r>
              <a:rPr dirty="0" sz="2400" b="1">
                <a:latin typeface="Arial"/>
                <a:cs typeface="Arial"/>
              </a:rPr>
              <a:t>link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program against </a:t>
            </a:r>
            <a:r>
              <a:rPr dirty="0" sz="2400">
                <a:latin typeface="Arial"/>
                <a:cs typeface="Arial"/>
              </a:rPr>
              <a:t>the pthread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library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400" spc="-5" b="1">
                <a:latin typeface="Courier New"/>
                <a:cs typeface="Courier New"/>
              </a:rPr>
              <a:t>pthread_create() </a:t>
            </a: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5">
                <a:latin typeface="Arial"/>
                <a:cs typeface="Arial"/>
              </a:rPr>
              <a:t>spawn a </a:t>
            </a:r>
            <a:r>
              <a:rPr dirty="0" sz="2400">
                <a:latin typeface="Arial"/>
                <a:cs typeface="Arial"/>
              </a:rPr>
              <a:t>new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thread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219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 spc="-5" b="1">
                <a:latin typeface="Courier New"/>
                <a:cs typeface="Courier New"/>
              </a:rPr>
              <a:t>pthread_join() </a:t>
            </a: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10">
                <a:latin typeface="Arial"/>
                <a:cs typeface="Arial"/>
              </a:rPr>
              <a:t>wait </a:t>
            </a:r>
            <a:r>
              <a:rPr dirty="0" sz="2400" spc="10">
                <a:latin typeface="Arial"/>
                <a:cs typeface="Arial"/>
              </a:rPr>
              <a:t>for </a:t>
            </a:r>
            <a:r>
              <a:rPr dirty="0" sz="2400" spc="5">
                <a:latin typeface="Arial"/>
                <a:cs typeface="Arial"/>
              </a:rPr>
              <a:t>another </a:t>
            </a:r>
            <a:r>
              <a:rPr dirty="0" sz="2400">
                <a:latin typeface="Arial"/>
                <a:cs typeface="Arial"/>
              </a:rPr>
              <a:t>thread to</a:t>
            </a:r>
            <a:r>
              <a:rPr dirty="0" sz="2400" spc="-1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terminate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4084954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Linux: </a:t>
            </a:r>
            <a:r>
              <a:rPr dirty="0" spc="-5"/>
              <a:t>Process/Thread</a:t>
            </a:r>
            <a:r>
              <a:rPr dirty="0" spc="-140"/>
              <a:t> </a:t>
            </a:r>
            <a:r>
              <a:rPr dirty="0"/>
              <a:t>Model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60318" y="1074415"/>
            <a:ext cx="6620509" cy="4709795"/>
            <a:chOff x="1260318" y="1074415"/>
            <a:chExt cx="6620509" cy="4709795"/>
          </a:xfrm>
        </p:grpSpPr>
        <p:sp>
          <p:nvSpPr>
            <p:cNvPr id="5" name="object 5"/>
            <p:cNvSpPr/>
            <p:nvPr/>
          </p:nvSpPr>
          <p:spPr>
            <a:xfrm>
              <a:off x="1298447" y="1112519"/>
              <a:ext cx="6544056" cy="46329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79397" y="1093495"/>
              <a:ext cx="6582409" cy="4671060"/>
            </a:xfrm>
            <a:custGeom>
              <a:avLst/>
              <a:gdLst/>
              <a:ahLst/>
              <a:cxnLst/>
              <a:rect l="l" t="t" r="r" b="b"/>
              <a:pathLst>
                <a:path w="6582409" h="4671060">
                  <a:moveTo>
                    <a:pt x="0" y="4671060"/>
                  </a:moveTo>
                  <a:lnTo>
                    <a:pt x="6582156" y="4671060"/>
                  </a:lnTo>
                  <a:lnTo>
                    <a:pt x="6582156" y="0"/>
                  </a:lnTo>
                  <a:lnTo>
                    <a:pt x="0" y="0"/>
                  </a:lnTo>
                  <a:lnTo>
                    <a:pt x="0" y="4671060"/>
                  </a:lnTo>
                  <a:close/>
                </a:path>
              </a:pathLst>
            </a:custGeom>
            <a:ln w="38159">
              <a:solidFill>
                <a:srgbClr val="A7A7A7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393057" y="6356538"/>
            <a:ext cx="45720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25</a:t>
            </a:fld>
            <a:endParaRPr sz="2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416" y="1298524"/>
            <a:ext cx="7987030" cy="2998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1270000" indent="-34480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500">
                <a:latin typeface="Arial"/>
                <a:cs typeface="Arial"/>
              </a:rPr>
              <a:t>The </a:t>
            </a:r>
            <a:r>
              <a:rPr dirty="0" sz="2500" spc="-5">
                <a:latin typeface="Arial"/>
                <a:cs typeface="Arial"/>
              </a:rPr>
              <a:t>concept of </a:t>
            </a:r>
            <a:r>
              <a:rPr dirty="0" sz="2500" spc="-5">
                <a:solidFill>
                  <a:srgbClr val="932092"/>
                </a:solidFill>
                <a:latin typeface="Arial"/>
                <a:cs typeface="Arial"/>
              </a:rPr>
              <a:t>process </a:t>
            </a:r>
            <a:r>
              <a:rPr dirty="0" sz="2500" spc="-5">
                <a:latin typeface="Arial"/>
                <a:cs typeface="Arial"/>
              </a:rPr>
              <a:t>is related to </a:t>
            </a:r>
            <a:r>
              <a:rPr dirty="0" sz="2500">
                <a:latin typeface="Arial"/>
                <a:cs typeface="Arial"/>
              </a:rPr>
              <a:t>resource  </a:t>
            </a:r>
            <a:r>
              <a:rPr dirty="0" sz="2500" spc="-5">
                <a:latin typeface="Arial"/>
                <a:cs typeface="Arial"/>
              </a:rPr>
              <a:t>ownership.</a:t>
            </a:r>
            <a:endParaRPr sz="2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80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500" spc="-5">
                <a:latin typeface="Arial"/>
                <a:cs typeface="Arial"/>
              </a:rPr>
              <a:t>The concept </a:t>
            </a:r>
            <a:r>
              <a:rPr dirty="0" sz="2500">
                <a:latin typeface="Arial"/>
                <a:cs typeface="Arial"/>
              </a:rPr>
              <a:t>of </a:t>
            </a:r>
            <a:r>
              <a:rPr dirty="0" sz="2500">
                <a:solidFill>
                  <a:srgbClr val="932092"/>
                </a:solidFill>
                <a:latin typeface="Arial"/>
                <a:cs typeface="Arial"/>
              </a:rPr>
              <a:t>thread </a:t>
            </a:r>
            <a:r>
              <a:rPr dirty="0" sz="2500" spc="-5">
                <a:latin typeface="Arial"/>
                <a:cs typeface="Arial"/>
              </a:rPr>
              <a:t>is related to </a:t>
            </a:r>
            <a:r>
              <a:rPr dirty="0" sz="2500">
                <a:latin typeface="Arial"/>
                <a:cs typeface="Arial"/>
              </a:rPr>
              <a:t>program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execution.</a:t>
            </a:r>
            <a:endParaRPr sz="2500">
              <a:latin typeface="Arial"/>
              <a:cs typeface="Arial"/>
            </a:endParaRPr>
          </a:p>
          <a:p>
            <a:pPr marL="356870" marR="145415" indent="-344805">
              <a:lnSpc>
                <a:spcPct val="100000"/>
              </a:lnSpc>
              <a:spcBef>
                <a:spcPts val="180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500" spc="-5">
                <a:latin typeface="Arial"/>
                <a:cs typeface="Arial"/>
              </a:rPr>
              <a:t>In </a:t>
            </a:r>
            <a:r>
              <a:rPr dirty="0" sz="2500">
                <a:solidFill>
                  <a:srgbClr val="932092"/>
                </a:solidFill>
                <a:latin typeface="Arial"/>
                <a:cs typeface="Arial"/>
              </a:rPr>
              <a:t>multi-threaded </a:t>
            </a:r>
            <a:r>
              <a:rPr dirty="0" sz="2500" spc="-5">
                <a:latin typeface="Arial"/>
                <a:cs typeface="Arial"/>
              </a:rPr>
              <a:t>system, multiple </a:t>
            </a:r>
            <a:r>
              <a:rPr dirty="0" sz="2500">
                <a:latin typeface="Arial"/>
                <a:cs typeface="Arial"/>
              </a:rPr>
              <a:t>concurrent</a:t>
            </a:r>
            <a:r>
              <a:rPr dirty="0" sz="2500" spc="-9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threads  </a:t>
            </a:r>
            <a:r>
              <a:rPr dirty="0" sz="2500" spc="-5">
                <a:latin typeface="Arial"/>
                <a:cs typeface="Arial"/>
              </a:rPr>
              <a:t>may be defined with a single</a:t>
            </a:r>
            <a:r>
              <a:rPr dirty="0" sz="2500" spc="-25">
                <a:latin typeface="Arial"/>
                <a:cs typeface="Arial"/>
              </a:rPr>
              <a:t> </a:t>
            </a:r>
            <a:r>
              <a:rPr dirty="0" sz="2500" spc="-5">
                <a:latin typeface="Arial"/>
                <a:cs typeface="Arial"/>
              </a:rPr>
              <a:t>process.</a:t>
            </a:r>
            <a:endParaRPr sz="2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800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500" spc="-50">
                <a:latin typeface="Arial"/>
                <a:cs typeface="Arial"/>
              </a:rPr>
              <a:t>Two </a:t>
            </a:r>
            <a:r>
              <a:rPr dirty="0" sz="2500" spc="-5">
                <a:latin typeface="Arial"/>
                <a:cs typeface="Arial"/>
              </a:rPr>
              <a:t>types of </a:t>
            </a:r>
            <a:r>
              <a:rPr dirty="0" sz="2500">
                <a:latin typeface="Arial"/>
                <a:cs typeface="Arial"/>
              </a:rPr>
              <a:t>threads: </a:t>
            </a:r>
            <a:r>
              <a:rPr dirty="0" sz="2500" spc="-5">
                <a:solidFill>
                  <a:srgbClr val="932092"/>
                </a:solidFill>
                <a:latin typeface="Arial"/>
                <a:cs typeface="Arial"/>
              </a:rPr>
              <a:t>user-level </a:t>
            </a:r>
            <a:r>
              <a:rPr dirty="0" sz="2500" spc="-5">
                <a:latin typeface="Arial"/>
                <a:cs typeface="Arial"/>
              </a:rPr>
              <a:t>and </a:t>
            </a:r>
            <a:r>
              <a:rPr dirty="0" sz="2500">
                <a:solidFill>
                  <a:srgbClr val="932092"/>
                </a:solidFill>
                <a:latin typeface="Arial"/>
                <a:cs typeface="Arial"/>
              </a:rPr>
              <a:t>kernel</a:t>
            </a:r>
            <a:r>
              <a:rPr dirty="0" sz="2500" spc="20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500" spc="-5">
                <a:solidFill>
                  <a:srgbClr val="932092"/>
                </a:solidFill>
                <a:latin typeface="Arial"/>
                <a:cs typeface="Arial"/>
              </a:rPr>
              <a:t>level</a:t>
            </a:r>
            <a:r>
              <a:rPr dirty="0" sz="2500" spc="-5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3057" y="6356538"/>
            <a:ext cx="45720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25</a:t>
            </a:fld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420052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Summary </a:t>
            </a:r>
            <a:r>
              <a:rPr dirty="0" spc="5"/>
              <a:t>of </a:t>
            </a:r>
            <a:r>
              <a:rPr dirty="0"/>
              <a:t>Lecture 7 (Part</a:t>
            </a:r>
            <a:r>
              <a:rPr dirty="0" spc="-320"/>
              <a:t> </a:t>
            </a:r>
            <a:r>
              <a:rPr dirty="0"/>
              <a:t>A)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0" y="5279135"/>
            <a:ext cx="6400800" cy="363220"/>
          </a:xfrm>
          <a:prstGeom prst="rect">
            <a:avLst/>
          </a:prstGeom>
          <a:ln w="25560">
            <a:solidFill>
              <a:srgbClr val="932092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629285">
              <a:lnSpc>
                <a:spcPct val="100000"/>
              </a:lnSpc>
              <a:spcBef>
                <a:spcPts val="320"/>
              </a:spcBef>
            </a:pPr>
            <a:r>
              <a:rPr dirty="0" sz="1800">
                <a:solidFill>
                  <a:srgbClr val="932092"/>
                </a:solidFill>
                <a:latin typeface="Arial"/>
                <a:cs typeface="Arial"/>
              </a:rPr>
              <a:t>Reading from Stallings, Chapter 4: 4.1, 4.2 and</a:t>
            </a:r>
            <a:r>
              <a:rPr dirty="0" sz="1800" spc="-280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932092"/>
                </a:solidFill>
                <a:latin typeface="Arial"/>
                <a:cs typeface="Arial"/>
              </a:rPr>
              <a:t>4.6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414" y="1196823"/>
            <a:ext cx="8208009" cy="16929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0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>
                <a:latin typeface="Arial"/>
                <a:cs typeface="Arial"/>
              </a:rPr>
              <a:t>Upon the completion of this lecture, </a:t>
            </a:r>
            <a:r>
              <a:rPr dirty="0" sz="2400" spc="-10">
                <a:latin typeface="Arial"/>
                <a:cs typeface="Arial"/>
              </a:rPr>
              <a:t>you </a:t>
            </a:r>
            <a:r>
              <a:rPr dirty="0" sz="2400">
                <a:latin typeface="Arial"/>
                <a:cs typeface="Arial"/>
              </a:rPr>
              <a:t>should be able</a:t>
            </a:r>
            <a:r>
              <a:rPr dirty="0" sz="2400" spc="-1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to:</a:t>
            </a:r>
            <a:endParaRPr sz="2400">
              <a:latin typeface="Arial"/>
              <a:cs typeface="Arial"/>
            </a:endParaRPr>
          </a:p>
          <a:p>
            <a:pPr lvl="1" marL="814069" indent="-34480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 spc="-5">
                <a:latin typeface="Arial"/>
                <a:cs typeface="Arial"/>
              </a:rPr>
              <a:t>Discuss </a:t>
            </a:r>
            <a:r>
              <a:rPr dirty="0" sz="2400">
                <a:latin typeface="Arial"/>
                <a:cs typeface="Arial"/>
              </a:rPr>
              <a:t>the basic concepts related to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concurrency</a:t>
            </a:r>
            <a:endParaRPr sz="2400">
              <a:latin typeface="Arial"/>
              <a:cs typeface="Arial"/>
            </a:endParaRPr>
          </a:p>
          <a:p>
            <a:pPr lvl="1" marL="814069" indent="-34480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>
                <a:latin typeface="Arial"/>
                <a:cs typeface="Arial"/>
              </a:rPr>
              <a:t>Understand the concept of </a:t>
            </a: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race</a:t>
            </a:r>
            <a:r>
              <a:rPr dirty="0" sz="2400" spc="-114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condition</a:t>
            </a:r>
            <a:endParaRPr sz="2400">
              <a:latin typeface="Arial"/>
              <a:cs typeface="Arial"/>
            </a:endParaRPr>
          </a:p>
          <a:p>
            <a:pPr lvl="1" marL="814069" indent="-34480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 spc="-5">
                <a:latin typeface="Arial"/>
                <a:cs typeface="Arial"/>
              </a:rPr>
              <a:t>Describe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mutual </a:t>
            </a: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exclusion</a:t>
            </a:r>
            <a:r>
              <a:rPr dirty="0" sz="2400" spc="-2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3057" y="6356538"/>
            <a:ext cx="45720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25</a:t>
            </a:fld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536384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Lecture 7 (Part B): Learning</a:t>
            </a:r>
            <a:r>
              <a:rPr dirty="0" spc="-204"/>
              <a:t> </a:t>
            </a:r>
            <a:r>
              <a:rPr dirty="0"/>
              <a:t>Outcomes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372808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Concurrency:</a:t>
            </a:r>
            <a:r>
              <a:rPr dirty="0" spc="-55"/>
              <a:t> </a:t>
            </a:r>
            <a:r>
              <a:rPr dirty="0" spc="-20"/>
              <a:t>Terminology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52272"/>
            <a:ext cx="9140951" cy="5458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93057" y="6356538"/>
            <a:ext cx="45720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25</a:t>
            </a:fld>
            <a:endParaRPr sz="2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84" y="2588717"/>
            <a:ext cx="384175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200" spc="-5" b="0">
                <a:latin typeface="Liberation Sans Narrow"/>
                <a:cs typeface="Liberation Sans Narrow"/>
              </a:rPr>
              <a:t>What </a:t>
            </a:r>
            <a:r>
              <a:rPr dirty="0" sz="3200" spc="-10" b="0">
                <a:latin typeface="Liberation Sans Narrow"/>
                <a:cs typeface="Liberation Sans Narrow"/>
              </a:rPr>
              <a:t>are the </a:t>
            </a:r>
            <a:r>
              <a:rPr dirty="0" sz="3200" spc="-5" b="0">
                <a:latin typeface="Liberation Sans Narrow"/>
                <a:cs typeface="Liberation Sans Narrow"/>
              </a:rPr>
              <a:t>concurrency  problems?</a:t>
            </a:r>
            <a:endParaRPr sz="3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65353"/>
            <a:ext cx="6211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/>
              <a:t>WHAT </a:t>
            </a:r>
            <a:r>
              <a:rPr dirty="0" sz="2400"/>
              <a:t>DO WE </a:t>
            </a:r>
            <a:r>
              <a:rPr dirty="0" sz="2400" spc="-20"/>
              <a:t>UNDERSTAND </a:t>
            </a:r>
            <a:r>
              <a:rPr dirty="0" sz="2400" spc="-5"/>
              <a:t>ABOUT</a:t>
            </a:r>
            <a:r>
              <a:rPr dirty="0" sz="2400" spc="65"/>
              <a:t> </a:t>
            </a:r>
            <a:r>
              <a:rPr dirty="0" sz="2400"/>
              <a:t>PROCESSES?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0524" y="1190444"/>
            <a:ext cx="8198484" cy="425831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0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>
                <a:latin typeface="Arial"/>
                <a:cs typeface="Arial"/>
              </a:rPr>
              <a:t>A process </a:t>
            </a:r>
            <a:r>
              <a:rPr dirty="0" sz="2400" spc="-10">
                <a:latin typeface="Arial"/>
                <a:cs typeface="Arial"/>
              </a:rPr>
              <a:t>‘owns’</a:t>
            </a:r>
            <a:r>
              <a:rPr dirty="0" sz="2400" spc="-2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  <a:p>
            <a:pPr lvl="1" marL="814069" indent="-345440">
              <a:lnSpc>
                <a:spcPct val="100000"/>
              </a:lnSpc>
              <a:spcBef>
                <a:spcPts val="509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>
                <a:latin typeface="Arial"/>
                <a:cs typeface="Arial"/>
              </a:rPr>
              <a:t>Space </a:t>
            </a:r>
            <a:r>
              <a:rPr dirty="0" sz="2400" spc="-5">
                <a:latin typeface="Arial"/>
                <a:cs typeface="Arial"/>
              </a:rPr>
              <a:t>in </a:t>
            </a:r>
            <a:r>
              <a:rPr dirty="0" sz="2400" spc="5">
                <a:latin typeface="Arial"/>
                <a:cs typeface="Arial"/>
              </a:rPr>
              <a:t>main </a:t>
            </a:r>
            <a:r>
              <a:rPr dirty="0" sz="2400" spc="-25">
                <a:latin typeface="Arial"/>
                <a:cs typeface="Arial"/>
              </a:rPr>
              <a:t>memory, </a:t>
            </a:r>
            <a:r>
              <a:rPr dirty="0" sz="2400">
                <a:latin typeface="Arial"/>
                <a:cs typeface="Arial"/>
              </a:rPr>
              <a:t>open files, I/O </a:t>
            </a:r>
            <a:r>
              <a:rPr dirty="0" sz="2400" spc="-5">
                <a:latin typeface="Arial"/>
                <a:cs typeface="Arial"/>
              </a:rPr>
              <a:t>devices,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lvl="1" marL="814069" indent="-34544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>
                <a:latin typeface="Arial"/>
                <a:cs typeface="Arial"/>
              </a:rPr>
              <a:t>An independent </a:t>
            </a:r>
            <a:r>
              <a:rPr dirty="0" sz="2400" b="1">
                <a:latin typeface="Arial"/>
                <a:cs typeface="Arial"/>
              </a:rPr>
              <a:t>process</a:t>
            </a:r>
            <a:r>
              <a:rPr dirty="0" sz="2400" spc="-10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  <a:p>
            <a:pPr lvl="1" marL="814069" marR="5080" indent="-344805">
              <a:lnSpc>
                <a:spcPct val="100000"/>
              </a:lnSpc>
              <a:spcBef>
                <a:spcPts val="509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>
                <a:latin typeface="Arial"/>
                <a:cs typeface="Arial"/>
              </a:rPr>
              <a:t>One process </a:t>
            </a:r>
            <a:r>
              <a:rPr dirty="0" sz="2400" spc="-5">
                <a:latin typeface="Arial"/>
                <a:cs typeface="Arial"/>
              </a:rPr>
              <a:t>is </a:t>
            </a:r>
            <a:r>
              <a:rPr dirty="0" sz="2400">
                <a:latin typeface="Arial"/>
                <a:cs typeface="Arial"/>
              </a:rPr>
              <a:t>prevented </a:t>
            </a:r>
            <a:r>
              <a:rPr dirty="0" sz="2400" spc="5">
                <a:latin typeface="Arial"/>
                <a:cs typeface="Arial"/>
              </a:rPr>
              <a:t>from </a:t>
            </a:r>
            <a:r>
              <a:rPr dirty="0" sz="2400">
                <a:latin typeface="Arial"/>
                <a:cs typeface="Arial"/>
              </a:rPr>
              <a:t>interfering </a:t>
            </a:r>
            <a:r>
              <a:rPr dirty="0" sz="2400" spc="-10">
                <a:latin typeface="Arial"/>
                <a:cs typeface="Arial"/>
              </a:rPr>
              <a:t>with </a:t>
            </a:r>
            <a:r>
              <a:rPr dirty="0" sz="2400">
                <a:latin typeface="Arial"/>
                <a:cs typeface="Arial"/>
              </a:rPr>
              <a:t>another  </a:t>
            </a:r>
            <a:r>
              <a:rPr dirty="0" sz="2400" spc="-5">
                <a:latin typeface="Arial"/>
                <a:cs typeface="Arial"/>
              </a:rPr>
              <a:t>process’s </a:t>
            </a:r>
            <a:r>
              <a:rPr dirty="0" sz="2400">
                <a:latin typeface="Arial"/>
                <a:cs typeface="Arial"/>
              </a:rPr>
              <a:t>resources and image as allocated by the</a:t>
            </a:r>
            <a:r>
              <a:rPr dirty="0" sz="2400" spc="-1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33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400">
                <a:latin typeface="Arial"/>
                <a:cs typeface="Arial"/>
              </a:rPr>
              <a:t>Scheduling and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  <a:p>
            <a:pPr lvl="1" marL="814069" indent="-34544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>
                <a:latin typeface="Arial"/>
                <a:cs typeface="Arial"/>
              </a:rPr>
              <a:t>A process </a:t>
            </a:r>
            <a:r>
              <a:rPr dirty="0" sz="2400" spc="-5">
                <a:latin typeface="Arial"/>
                <a:cs typeface="Arial"/>
              </a:rPr>
              <a:t>follows </a:t>
            </a:r>
            <a:r>
              <a:rPr dirty="0" sz="2400">
                <a:latin typeface="Arial"/>
                <a:cs typeface="Arial"/>
              </a:rPr>
              <a:t>a ‘path’ of</a:t>
            </a:r>
            <a:r>
              <a:rPr dirty="0" sz="2400" spc="-3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  <a:p>
            <a:pPr lvl="1" marL="814069" indent="-34544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>
                <a:latin typeface="Arial"/>
                <a:cs typeface="Arial"/>
              </a:rPr>
              <a:t>Execution </a:t>
            </a:r>
            <a:r>
              <a:rPr dirty="0" sz="2400" spc="5">
                <a:latin typeface="Arial"/>
                <a:cs typeface="Arial"/>
              </a:rPr>
              <a:t>may </a:t>
            </a:r>
            <a:r>
              <a:rPr dirty="0" sz="2400">
                <a:latin typeface="Arial"/>
                <a:cs typeface="Arial"/>
              </a:rPr>
              <a:t>be interleaved </a:t>
            </a:r>
            <a:r>
              <a:rPr dirty="0" sz="2400" spc="-10">
                <a:latin typeface="Arial"/>
                <a:cs typeface="Arial"/>
              </a:rPr>
              <a:t>with </a:t>
            </a:r>
            <a:r>
              <a:rPr dirty="0" sz="2400">
                <a:latin typeface="Arial"/>
                <a:cs typeface="Arial"/>
              </a:rPr>
              <a:t>other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  <a:p>
            <a:pPr lvl="1" marL="814069" indent="-34544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>
                <a:latin typeface="Arial"/>
                <a:cs typeface="Arial"/>
              </a:rPr>
              <a:t>Scheduled and dispatched by the</a:t>
            </a:r>
            <a:r>
              <a:rPr dirty="0" sz="2400" spc="-170">
                <a:latin typeface="Arial"/>
                <a:cs typeface="Arial"/>
              </a:rPr>
              <a:t> </a:t>
            </a:r>
            <a:r>
              <a:rPr dirty="0" sz="2400" spc="5">
                <a:latin typeface="Arial"/>
                <a:cs typeface="Arial"/>
              </a:rPr>
              <a:t>OS.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333057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Concurrency:</a:t>
            </a:r>
            <a:r>
              <a:rPr dirty="0" spc="-85"/>
              <a:t> </a:t>
            </a:r>
            <a:r>
              <a:rPr dirty="0"/>
              <a:t>Problems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3057" y="6356538"/>
            <a:ext cx="42418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30</a:t>
            </a:fld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524" y="972388"/>
            <a:ext cx="8210550" cy="5038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189230" indent="-34480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600" spc="-5">
                <a:latin typeface="Arial"/>
                <a:cs typeface="Arial"/>
              </a:rPr>
              <a:t>Concurrent access to shared data may result in data  inconsistency </a:t>
            </a:r>
            <a:r>
              <a:rPr dirty="0" sz="2600" spc="-10">
                <a:latin typeface="Arial"/>
                <a:cs typeface="Arial"/>
              </a:rPr>
              <a:t>— </a:t>
            </a:r>
            <a:r>
              <a:rPr dirty="0" sz="2600" spc="-5" b="1">
                <a:solidFill>
                  <a:srgbClr val="932092"/>
                </a:solidFill>
                <a:latin typeface="Arial"/>
                <a:cs typeface="Arial"/>
              </a:rPr>
              <a:t>race</a:t>
            </a:r>
            <a:r>
              <a:rPr dirty="0" sz="2600" spc="105" b="1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932092"/>
                </a:solidFill>
                <a:latin typeface="Arial"/>
                <a:cs typeface="Arial"/>
              </a:rPr>
              <a:t>condition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3150">
              <a:latin typeface="Arial"/>
              <a:cs typeface="Arial"/>
            </a:endParaRPr>
          </a:p>
          <a:p>
            <a:pPr marL="356870" marR="133985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600">
                <a:latin typeface="Arial"/>
                <a:cs typeface="Arial"/>
              </a:rPr>
              <a:t>The </a:t>
            </a:r>
            <a:r>
              <a:rPr dirty="0" sz="2600" spc="-5">
                <a:latin typeface="Arial"/>
                <a:cs typeface="Arial"/>
              </a:rPr>
              <a:t>problem </a:t>
            </a:r>
            <a:r>
              <a:rPr dirty="0" sz="2600" spc="-10">
                <a:latin typeface="Arial"/>
                <a:cs typeface="Arial"/>
              </a:rPr>
              <a:t>exists </a:t>
            </a:r>
            <a:r>
              <a:rPr dirty="0" sz="2600" spc="-5">
                <a:latin typeface="Arial"/>
                <a:cs typeface="Arial"/>
              </a:rPr>
              <a:t>in both multiprogramming on </a:t>
            </a:r>
            <a:r>
              <a:rPr dirty="0" sz="2600" spc="-10">
                <a:latin typeface="Arial"/>
                <a:cs typeface="Arial"/>
              </a:rPr>
              <a:t>uni-  </a:t>
            </a:r>
            <a:r>
              <a:rPr dirty="0" sz="2600" spc="-5">
                <a:latin typeface="Arial"/>
                <a:cs typeface="Arial"/>
              </a:rPr>
              <a:t>and</a:t>
            </a:r>
            <a:r>
              <a:rPr dirty="0" sz="2600" spc="1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multi-processors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315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600" spc="-10">
                <a:latin typeface="Arial"/>
                <a:cs typeface="Arial"/>
              </a:rPr>
              <a:t>Maintaining </a:t>
            </a:r>
            <a:r>
              <a:rPr dirty="0" sz="2600" spc="-5">
                <a:solidFill>
                  <a:srgbClr val="932092"/>
                </a:solidFill>
                <a:latin typeface="Arial"/>
                <a:cs typeface="Arial"/>
              </a:rPr>
              <a:t>data consistency </a:t>
            </a:r>
            <a:r>
              <a:rPr dirty="0" sz="2600" spc="-5">
                <a:latin typeface="Arial"/>
                <a:cs typeface="Arial"/>
              </a:rPr>
              <a:t>requires mechanisms to  ensure the orderly </a:t>
            </a:r>
            <a:r>
              <a:rPr dirty="0" sz="2600" spc="-10">
                <a:latin typeface="Arial"/>
                <a:cs typeface="Arial"/>
              </a:rPr>
              <a:t>execution </a:t>
            </a:r>
            <a:r>
              <a:rPr dirty="0" sz="2600" spc="-5">
                <a:latin typeface="Arial"/>
                <a:cs typeface="Arial"/>
              </a:rPr>
              <a:t>of cooperating  processes.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"/>
            </a:pPr>
            <a:endParaRPr sz="3550">
              <a:latin typeface="Arial"/>
              <a:cs typeface="Arial"/>
            </a:endParaRPr>
          </a:p>
          <a:p>
            <a:pPr marL="356870" marR="38100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600" spc="-10">
                <a:latin typeface="Arial"/>
                <a:cs typeface="Arial"/>
              </a:rPr>
              <a:t>Difficult </a:t>
            </a:r>
            <a:r>
              <a:rPr dirty="0" sz="2600" spc="-5">
                <a:latin typeface="Arial"/>
                <a:cs typeface="Arial"/>
              </a:rPr>
              <a:t>to locate programming errors </a:t>
            </a:r>
            <a:r>
              <a:rPr dirty="0" sz="2600" spc="-10">
                <a:latin typeface="Arial"/>
                <a:cs typeface="Arial"/>
              </a:rPr>
              <a:t>— </a:t>
            </a:r>
            <a:r>
              <a:rPr dirty="0" sz="2600" spc="-5">
                <a:latin typeface="Arial"/>
                <a:cs typeface="Arial"/>
              </a:rPr>
              <a:t>results are  not deterministic and</a:t>
            </a:r>
            <a:r>
              <a:rPr dirty="0" sz="2600" spc="6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reproducible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216979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Race</a:t>
            </a:r>
            <a:r>
              <a:rPr dirty="0" spc="-60"/>
              <a:t> </a:t>
            </a:r>
            <a:r>
              <a:rPr dirty="0"/>
              <a:t>Condition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3057" y="6356538"/>
            <a:ext cx="42418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30</a:t>
            </a:fld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79730" marR="94615" indent="-34480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81000" algn="l"/>
              </a:tabLst>
            </a:pPr>
            <a:r>
              <a:rPr dirty="0" spc="-5"/>
              <a:t>Occurs </a:t>
            </a:r>
            <a:r>
              <a:rPr dirty="0" spc="-15"/>
              <a:t>when </a:t>
            </a:r>
            <a:r>
              <a:rPr dirty="0" spc="-5"/>
              <a:t>multiple processes or threads read and  </a:t>
            </a:r>
            <a:r>
              <a:rPr dirty="0" spc="-10"/>
              <a:t>write </a:t>
            </a:r>
            <a:r>
              <a:rPr dirty="0" spc="-5"/>
              <a:t>data</a:t>
            </a:r>
            <a:r>
              <a:rPr dirty="0" spc="55"/>
              <a:t> </a:t>
            </a:r>
            <a:r>
              <a:rPr dirty="0" spc="-5"/>
              <a:t>items</a:t>
            </a:r>
          </a:p>
          <a:p>
            <a:pPr marL="22860"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3150"/>
          </a:p>
          <a:p>
            <a:pPr marL="379730" indent="-344805">
              <a:lnSpc>
                <a:spcPct val="100000"/>
              </a:lnSpc>
              <a:buFont typeface="Wingdings"/>
              <a:buChar char=""/>
              <a:tabLst>
                <a:tab pos="381000" algn="l"/>
              </a:tabLst>
            </a:pPr>
            <a:r>
              <a:rPr dirty="0" spc="-5"/>
              <a:t>Final result depends on the </a:t>
            </a:r>
            <a:r>
              <a:rPr dirty="0" spc="-5">
                <a:solidFill>
                  <a:srgbClr val="932092"/>
                </a:solidFill>
              </a:rPr>
              <a:t>order of</a:t>
            </a:r>
            <a:r>
              <a:rPr dirty="0" spc="165">
                <a:solidFill>
                  <a:srgbClr val="932092"/>
                </a:solidFill>
              </a:rPr>
              <a:t> </a:t>
            </a:r>
            <a:r>
              <a:rPr dirty="0" spc="-10">
                <a:solidFill>
                  <a:srgbClr val="932092"/>
                </a:solidFill>
              </a:rPr>
              <a:t>execution</a:t>
            </a:r>
          </a:p>
          <a:p>
            <a:pPr lvl="1" marL="836930" marR="5080" indent="-344805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837565" algn="l"/>
                <a:tab pos="838200" algn="l"/>
              </a:tabLst>
            </a:pPr>
            <a:r>
              <a:rPr dirty="0" sz="2600" spc="-10">
                <a:latin typeface="Arial"/>
                <a:cs typeface="Arial"/>
              </a:rPr>
              <a:t>"</a:t>
            </a:r>
            <a:r>
              <a:rPr dirty="0" sz="2600" spc="-10">
                <a:solidFill>
                  <a:srgbClr val="932092"/>
                </a:solidFill>
                <a:latin typeface="Arial"/>
                <a:cs typeface="Arial"/>
              </a:rPr>
              <a:t>Loser</a:t>
            </a:r>
            <a:r>
              <a:rPr dirty="0" sz="2600" spc="-10">
                <a:latin typeface="Arial"/>
                <a:cs typeface="Arial"/>
              </a:rPr>
              <a:t>" </a:t>
            </a:r>
            <a:r>
              <a:rPr dirty="0" sz="2600" spc="-5">
                <a:latin typeface="Arial"/>
                <a:cs typeface="Arial"/>
              </a:rPr>
              <a:t>of the race is the process that updates last  and </a:t>
            </a:r>
            <a:r>
              <a:rPr dirty="0" sz="2600" spc="-10">
                <a:latin typeface="Arial"/>
                <a:cs typeface="Arial"/>
              </a:rPr>
              <a:t>will </a:t>
            </a:r>
            <a:r>
              <a:rPr dirty="0" sz="2600" spc="-5">
                <a:latin typeface="Arial"/>
                <a:cs typeface="Arial"/>
              </a:rPr>
              <a:t>determine the final </a:t>
            </a:r>
            <a:r>
              <a:rPr dirty="0" sz="2600" spc="-10">
                <a:latin typeface="Arial"/>
                <a:cs typeface="Arial"/>
              </a:rPr>
              <a:t>value </a:t>
            </a:r>
            <a:r>
              <a:rPr dirty="0" sz="2600" spc="-5">
                <a:latin typeface="Arial"/>
                <a:cs typeface="Arial"/>
              </a:rPr>
              <a:t>of the</a:t>
            </a:r>
            <a:r>
              <a:rPr dirty="0" sz="2600" spc="30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variable</a:t>
            </a:r>
            <a:endParaRPr sz="2600">
              <a:latin typeface="Arial"/>
              <a:cs typeface="Arial"/>
            </a:endParaRPr>
          </a:p>
          <a:p>
            <a:pPr lvl="1" marL="22860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150"/>
          </a:p>
          <a:p>
            <a:pPr marL="379730" marR="627380" indent="-344805">
              <a:lnSpc>
                <a:spcPct val="100000"/>
              </a:lnSpc>
              <a:buFont typeface="Wingdings"/>
              <a:buChar char=""/>
              <a:tabLst>
                <a:tab pos="381000" algn="l"/>
              </a:tabLst>
            </a:pPr>
            <a:r>
              <a:rPr dirty="0" spc="-140"/>
              <a:t>To </a:t>
            </a:r>
            <a:r>
              <a:rPr dirty="0" spc="-10"/>
              <a:t>prevent </a:t>
            </a:r>
            <a:r>
              <a:rPr dirty="0" spc="-5"/>
              <a:t>race conditions, concurrent processes  must be</a:t>
            </a:r>
            <a:r>
              <a:rPr dirty="0" spc="35"/>
              <a:t> </a:t>
            </a:r>
            <a:r>
              <a:rPr dirty="0" spc="-10">
                <a:solidFill>
                  <a:srgbClr val="932092"/>
                </a:solidFill>
              </a:rPr>
              <a:t>synchronised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7757159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Concurrency Problem: Uniprocessor</a:t>
            </a:r>
            <a:r>
              <a:rPr dirty="0" spc="-229"/>
              <a:t> </a:t>
            </a:r>
            <a:r>
              <a:rPr dirty="0" spc="-5"/>
              <a:t>Multiprogramming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751" y="1344167"/>
            <a:ext cx="3657600" cy="3850004"/>
          </a:xfrm>
          <a:prstGeom prst="rect">
            <a:avLst/>
          </a:prstGeom>
          <a:ln w="25560">
            <a:solidFill>
              <a:srgbClr val="A7A7A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91160" indent="-344805">
              <a:lnSpc>
                <a:spcPts val="2735"/>
              </a:lnSpc>
              <a:buSzPct val="75000"/>
              <a:buChar char="•"/>
              <a:tabLst>
                <a:tab pos="391160" algn="l"/>
                <a:tab pos="391795" algn="l"/>
              </a:tabLst>
            </a:pPr>
            <a:r>
              <a:rPr dirty="0" sz="2400">
                <a:latin typeface="Arial"/>
                <a:cs typeface="Arial"/>
              </a:rPr>
              <a:t>Consider the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following</a:t>
            </a:r>
            <a:endParaRPr sz="2400">
              <a:latin typeface="Arial"/>
              <a:cs typeface="Arial"/>
            </a:endParaRPr>
          </a:p>
          <a:p>
            <a:pPr marL="391160">
              <a:lnSpc>
                <a:spcPts val="2735"/>
              </a:lnSpc>
            </a:pPr>
            <a:r>
              <a:rPr dirty="0" sz="2400">
                <a:latin typeface="Arial"/>
                <a:cs typeface="Arial"/>
              </a:rPr>
              <a:t>procedure:</a:t>
            </a:r>
            <a:endParaRPr sz="2400">
              <a:latin typeface="Arial"/>
              <a:cs typeface="Arial"/>
            </a:endParaRPr>
          </a:p>
          <a:p>
            <a:pPr marL="391160">
              <a:lnSpc>
                <a:spcPts val="2055"/>
              </a:lnSpc>
              <a:spcBef>
                <a:spcPts val="1680"/>
              </a:spcBef>
            </a:pPr>
            <a:r>
              <a:rPr dirty="0" sz="1800" spc="-5" b="1">
                <a:solidFill>
                  <a:srgbClr val="932092"/>
                </a:solidFill>
                <a:latin typeface="Courier New"/>
                <a:cs typeface="Courier New"/>
              </a:rPr>
              <a:t>void</a:t>
            </a:r>
            <a:r>
              <a:rPr dirty="0" sz="1800" spc="-15" b="1">
                <a:solidFill>
                  <a:srgbClr val="932092"/>
                </a:solidFill>
                <a:latin typeface="Courier New"/>
                <a:cs typeface="Courier New"/>
              </a:rPr>
              <a:t> echo()</a:t>
            </a:r>
            <a:endParaRPr sz="1800">
              <a:latin typeface="Courier New"/>
              <a:cs typeface="Courier New"/>
            </a:endParaRPr>
          </a:p>
          <a:p>
            <a:pPr marL="391160">
              <a:lnSpc>
                <a:spcPts val="1945"/>
              </a:lnSpc>
            </a:pPr>
            <a:r>
              <a:rPr dirty="0" sz="1800" b="1">
                <a:solidFill>
                  <a:srgbClr val="932092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03275" marR="118110">
              <a:lnSpc>
                <a:spcPts val="1939"/>
              </a:lnSpc>
              <a:spcBef>
                <a:spcPts val="140"/>
              </a:spcBef>
            </a:pPr>
            <a:r>
              <a:rPr dirty="0" sz="1800" spc="-10" b="1">
                <a:solidFill>
                  <a:srgbClr val="932092"/>
                </a:solidFill>
                <a:latin typeface="Courier New"/>
                <a:cs typeface="Courier New"/>
              </a:rPr>
              <a:t>char_in </a:t>
            </a:r>
            <a:r>
              <a:rPr dirty="0" sz="1800" b="1">
                <a:solidFill>
                  <a:srgbClr val="932092"/>
                </a:solidFill>
                <a:latin typeface="Courier New"/>
                <a:cs typeface="Courier New"/>
              </a:rPr>
              <a:t>= </a:t>
            </a:r>
            <a:r>
              <a:rPr dirty="0" sz="1800" spc="-15" b="1">
                <a:solidFill>
                  <a:srgbClr val="932092"/>
                </a:solidFill>
                <a:latin typeface="Courier New"/>
                <a:cs typeface="Courier New"/>
              </a:rPr>
              <a:t>getchar();  </a:t>
            </a:r>
            <a:r>
              <a:rPr dirty="0" sz="1800" spc="-10" b="1">
                <a:solidFill>
                  <a:srgbClr val="932092"/>
                </a:solidFill>
                <a:latin typeface="Courier New"/>
                <a:cs typeface="Courier New"/>
              </a:rPr>
              <a:t>char_out </a:t>
            </a:r>
            <a:r>
              <a:rPr dirty="0" sz="1800" b="1">
                <a:solidFill>
                  <a:srgbClr val="932092"/>
                </a:solidFill>
                <a:latin typeface="Courier New"/>
                <a:cs typeface="Courier New"/>
              </a:rPr>
              <a:t>= </a:t>
            </a:r>
            <a:r>
              <a:rPr dirty="0" sz="1800" spc="-10" b="1">
                <a:solidFill>
                  <a:srgbClr val="932092"/>
                </a:solidFill>
                <a:latin typeface="Courier New"/>
                <a:cs typeface="Courier New"/>
              </a:rPr>
              <a:t>char_in;  putchar(char_out);</a:t>
            </a:r>
            <a:endParaRPr sz="1800">
              <a:latin typeface="Courier New"/>
              <a:cs typeface="Courier New"/>
            </a:endParaRPr>
          </a:p>
          <a:p>
            <a:pPr marL="391160">
              <a:lnSpc>
                <a:spcPts val="1925"/>
              </a:lnSpc>
            </a:pPr>
            <a:r>
              <a:rPr dirty="0" sz="1800" b="1">
                <a:solidFill>
                  <a:srgbClr val="93209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0767" y="1344167"/>
            <a:ext cx="3782695" cy="3843654"/>
          </a:xfrm>
          <a:custGeom>
            <a:avLst/>
            <a:gdLst/>
            <a:ahLst/>
            <a:cxnLst/>
            <a:rect l="l" t="t" r="r" b="b"/>
            <a:pathLst>
              <a:path w="3782695" h="3843654">
                <a:moveTo>
                  <a:pt x="0" y="3843528"/>
                </a:moveTo>
                <a:lnTo>
                  <a:pt x="3782567" y="3843528"/>
                </a:lnTo>
                <a:lnTo>
                  <a:pt x="3782567" y="0"/>
                </a:lnTo>
                <a:lnTo>
                  <a:pt x="0" y="0"/>
                </a:lnTo>
                <a:lnTo>
                  <a:pt x="0" y="3843528"/>
                </a:lnTo>
                <a:close/>
              </a:path>
            </a:pathLst>
          </a:custGeom>
          <a:ln w="25560">
            <a:solidFill>
              <a:srgbClr val="A7A7A7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68901" y="1334211"/>
            <a:ext cx="3640454" cy="367347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44170" marR="5080" indent="-344805">
              <a:lnSpc>
                <a:spcPct val="88300"/>
              </a:lnSpc>
              <a:spcBef>
                <a:spcPts val="430"/>
              </a:spcBef>
              <a:buSzPct val="73913"/>
              <a:buChar char="•"/>
              <a:tabLst>
                <a:tab pos="344170" algn="l"/>
                <a:tab pos="344805" algn="l"/>
              </a:tabLst>
            </a:pPr>
            <a:r>
              <a:rPr dirty="0" sz="2300" spc="-5">
                <a:latin typeface="Arial"/>
                <a:cs typeface="Arial"/>
              </a:rPr>
              <a:t>Read </a:t>
            </a:r>
            <a:r>
              <a:rPr dirty="0" sz="2300">
                <a:latin typeface="Arial"/>
                <a:cs typeface="Arial"/>
              </a:rPr>
              <a:t>a </a:t>
            </a:r>
            <a:r>
              <a:rPr dirty="0" sz="2300" spc="-5">
                <a:latin typeface="Arial"/>
                <a:cs typeface="Arial"/>
              </a:rPr>
              <a:t>character </a:t>
            </a:r>
            <a:r>
              <a:rPr dirty="0" sz="2300" spc="5">
                <a:latin typeface="Arial"/>
                <a:cs typeface="Arial"/>
              </a:rPr>
              <a:t>from  </a:t>
            </a:r>
            <a:r>
              <a:rPr dirty="0" sz="2300" spc="-5">
                <a:latin typeface="Arial"/>
                <a:cs typeface="Arial"/>
              </a:rPr>
              <a:t>the </a:t>
            </a:r>
            <a:r>
              <a:rPr dirty="0" sz="2300" spc="-10">
                <a:latin typeface="Arial"/>
                <a:cs typeface="Arial"/>
              </a:rPr>
              <a:t>keyboard </a:t>
            </a:r>
            <a:r>
              <a:rPr dirty="0" sz="2300" spc="-5">
                <a:latin typeface="Arial"/>
                <a:cs typeface="Arial"/>
              </a:rPr>
              <a:t>and store</a:t>
            </a:r>
            <a:r>
              <a:rPr dirty="0" sz="2300" spc="-70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in </a:t>
            </a:r>
            <a:r>
              <a:rPr dirty="0" sz="2300" spc="-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932092"/>
                </a:solidFill>
                <a:latin typeface="Courier New"/>
                <a:cs typeface="Courier New"/>
              </a:rPr>
              <a:t>char_in</a:t>
            </a:r>
            <a:r>
              <a:rPr dirty="0" sz="230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344170" marR="406400" indent="-344805">
              <a:lnSpc>
                <a:spcPct val="91800"/>
              </a:lnSpc>
              <a:spcBef>
                <a:spcPts val="1739"/>
              </a:spcBef>
              <a:buSzPct val="73913"/>
              <a:buChar char="•"/>
              <a:tabLst>
                <a:tab pos="344170" algn="l"/>
                <a:tab pos="344805" algn="l"/>
              </a:tabLst>
            </a:pPr>
            <a:r>
              <a:rPr dirty="0" sz="2300" spc="-10">
                <a:latin typeface="Arial"/>
                <a:cs typeface="Arial"/>
              </a:rPr>
              <a:t>Transfer </a:t>
            </a:r>
            <a:r>
              <a:rPr dirty="0" sz="2300">
                <a:latin typeface="Arial"/>
                <a:cs typeface="Arial"/>
              </a:rPr>
              <a:t>to</a:t>
            </a:r>
            <a:r>
              <a:rPr dirty="0" sz="2300" spc="-155"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932092"/>
                </a:solidFill>
                <a:latin typeface="Courier New"/>
                <a:cs typeface="Courier New"/>
              </a:rPr>
              <a:t>char_out </a:t>
            </a:r>
            <a:r>
              <a:rPr dirty="0" sz="2300" b="1">
                <a:latin typeface="Courier New"/>
                <a:cs typeface="Courier New"/>
              </a:rPr>
              <a:t> </a:t>
            </a:r>
            <a:r>
              <a:rPr dirty="0" sz="2300">
                <a:latin typeface="Arial"/>
                <a:cs typeface="Arial"/>
              </a:rPr>
              <a:t>before </a:t>
            </a:r>
            <a:r>
              <a:rPr dirty="0" sz="2300" spc="-10">
                <a:latin typeface="Arial"/>
                <a:cs typeface="Arial"/>
              </a:rPr>
              <a:t>being </a:t>
            </a:r>
            <a:r>
              <a:rPr dirty="0" sz="2300" spc="-5">
                <a:latin typeface="Arial"/>
                <a:cs typeface="Arial"/>
              </a:rPr>
              <a:t>sent </a:t>
            </a:r>
            <a:r>
              <a:rPr dirty="0" sz="2300" spc="5">
                <a:latin typeface="Arial"/>
                <a:cs typeface="Arial"/>
              </a:rPr>
              <a:t>for  </a:t>
            </a:r>
            <a:r>
              <a:rPr dirty="0" sz="2300" spc="-30">
                <a:latin typeface="Arial"/>
                <a:cs typeface="Arial"/>
              </a:rPr>
              <a:t>display.</a:t>
            </a:r>
            <a:endParaRPr sz="2300">
              <a:latin typeface="Arial"/>
              <a:cs typeface="Arial"/>
            </a:endParaRPr>
          </a:p>
          <a:p>
            <a:pPr marL="344170" marR="144780" indent="-344805">
              <a:lnSpc>
                <a:spcPct val="89900"/>
              </a:lnSpc>
              <a:spcBef>
                <a:spcPts val="1814"/>
              </a:spcBef>
              <a:buSzPct val="73913"/>
              <a:buChar char="•"/>
              <a:tabLst>
                <a:tab pos="344170" algn="l"/>
                <a:tab pos="344805" algn="l"/>
              </a:tabLst>
            </a:pPr>
            <a:r>
              <a:rPr dirty="0" sz="2300" spc="-5">
                <a:latin typeface="Arial"/>
                <a:cs typeface="Arial"/>
              </a:rPr>
              <a:t>Consider </a:t>
            </a:r>
            <a:r>
              <a:rPr dirty="0" sz="2300" spc="-15">
                <a:latin typeface="Arial"/>
                <a:cs typeface="Arial"/>
              </a:rPr>
              <a:t>two </a:t>
            </a:r>
            <a:r>
              <a:rPr dirty="0" sz="2300" spc="-5">
                <a:latin typeface="Arial"/>
                <a:cs typeface="Arial"/>
              </a:rPr>
              <a:t>different  </a:t>
            </a:r>
            <a:r>
              <a:rPr dirty="0" sz="2300" spc="-10">
                <a:latin typeface="Arial"/>
                <a:cs typeface="Arial"/>
              </a:rPr>
              <a:t>applications </a:t>
            </a:r>
            <a:r>
              <a:rPr dirty="0" sz="2300">
                <a:latin typeface="Arial"/>
                <a:cs typeface="Arial"/>
              </a:rPr>
              <a:t>— </a:t>
            </a:r>
            <a:r>
              <a:rPr dirty="0" sz="2300">
                <a:solidFill>
                  <a:srgbClr val="932092"/>
                </a:solidFill>
                <a:latin typeface="Arial"/>
                <a:cs typeface="Arial"/>
              </a:rPr>
              <a:t>P1 </a:t>
            </a:r>
            <a:r>
              <a:rPr dirty="0" sz="2300" spc="-10">
                <a:latin typeface="Arial"/>
                <a:cs typeface="Arial"/>
              </a:rPr>
              <a:t>and </a:t>
            </a:r>
            <a:r>
              <a:rPr dirty="0" sz="2300" spc="-10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932092"/>
                </a:solidFill>
                <a:latin typeface="Arial"/>
                <a:cs typeface="Arial"/>
              </a:rPr>
              <a:t>P2 </a:t>
            </a:r>
            <a:r>
              <a:rPr dirty="0" sz="2300" spc="5">
                <a:latin typeface="Arial"/>
                <a:cs typeface="Arial"/>
              </a:rPr>
              <a:t>— </a:t>
            </a:r>
            <a:r>
              <a:rPr dirty="0" sz="2300" spc="10">
                <a:latin typeface="Arial"/>
                <a:cs typeface="Arial"/>
              </a:rPr>
              <a:t>make </a:t>
            </a:r>
            <a:r>
              <a:rPr dirty="0" sz="2300">
                <a:latin typeface="Arial"/>
                <a:cs typeface="Arial"/>
              </a:rPr>
              <a:t>a </a:t>
            </a:r>
            <a:r>
              <a:rPr dirty="0" sz="2300" spc="-5">
                <a:latin typeface="Arial"/>
                <a:cs typeface="Arial"/>
              </a:rPr>
              <a:t>call </a:t>
            </a:r>
            <a:r>
              <a:rPr dirty="0" sz="2300" spc="5">
                <a:latin typeface="Arial"/>
                <a:cs typeface="Arial"/>
              </a:rPr>
              <a:t>to</a:t>
            </a:r>
            <a:r>
              <a:rPr dirty="0" sz="2300" spc="-204">
                <a:latin typeface="Arial"/>
                <a:cs typeface="Arial"/>
              </a:rPr>
              <a:t> </a:t>
            </a:r>
            <a:r>
              <a:rPr dirty="0" sz="2300" spc="-5">
                <a:latin typeface="Arial"/>
                <a:cs typeface="Arial"/>
              </a:rPr>
              <a:t>this  procedure.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3057" y="6356538"/>
            <a:ext cx="42418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30</a:t>
            </a:fld>
            <a:endParaRPr sz="2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5903" y="1319783"/>
            <a:ext cx="3910965" cy="4364990"/>
          </a:xfrm>
          <a:custGeom>
            <a:avLst/>
            <a:gdLst/>
            <a:ahLst/>
            <a:cxnLst/>
            <a:rect l="l" t="t" r="r" b="b"/>
            <a:pathLst>
              <a:path w="3910965" h="4364990">
                <a:moveTo>
                  <a:pt x="0" y="4364736"/>
                </a:moveTo>
                <a:lnTo>
                  <a:pt x="3910584" y="4364736"/>
                </a:lnTo>
                <a:lnTo>
                  <a:pt x="3910584" y="0"/>
                </a:lnTo>
                <a:lnTo>
                  <a:pt x="0" y="0"/>
                </a:lnTo>
                <a:lnTo>
                  <a:pt x="0" y="4364736"/>
                </a:lnTo>
                <a:close/>
              </a:path>
            </a:pathLst>
          </a:custGeom>
          <a:ln w="25560">
            <a:solidFill>
              <a:srgbClr val="A7A7A7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46355" rIns="0" bIns="0" rtlCol="0" vert="horz">
            <a:spAutoFit/>
          </a:bodyPr>
          <a:lstStyle/>
          <a:p>
            <a:pPr marL="344170" marR="36195" indent="-344805">
              <a:lnSpc>
                <a:spcPct val="90000"/>
              </a:lnSpc>
              <a:spcBef>
                <a:spcPts val="365"/>
              </a:spcBef>
              <a:buSzPct val="73809"/>
              <a:buChar char="•"/>
              <a:tabLst>
                <a:tab pos="344170" algn="l"/>
                <a:tab pos="344805" algn="l"/>
              </a:tabLst>
            </a:pPr>
            <a:r>
              <a:rPr dirty="0" spc="5"/>
              <a:t>P1 invokes </a:t>
            </a:r>
            <a:r>
              <a:rPr dirty="0" spc="5" b="1">
                <a:latin typeface="Courier New"/>
                <a:cs typeface="Courier New"/>
              </a:rPr>
              <a:t>echo() </a:t>
            </a:r>
            <a:r>
              <a:rPr dirty="0" spc="5"/>
              <a:t>and is  </a:t>
            </a:r>
            <a:r>
              <a:rPr dirty="0"/>
              <a:t>interrupted immediately</a:t>
            </a:r>
            <a:r>
              <a:rPr dirty="0" spc="-200"/>
              <a:t> </a:t>
            </a:r>
            <a:r>
              <a:rPr dirty="0"/>
              <a:t>after  </a:t>
            </a:r>
            <a:r>
              <a:rPr dirty="0" spc="5" b="1">
                <a:latin typeface="Courier New"/>
                <a:cs typeface="Courier New"/>
              </a:rPr>
              <a:t>getchar </a:t>
            </a:r>
            <a:r>
              <a:rPr dirty="0"/>
              <a:t>returns its value  </a:t>
            </a:r>
            <a:r>
              <a:rPr dirty="0" spc="5"/>
              <a:t>and </a:t>
            </a:r>
            <a:r>
              <a:rPr dirty="0"/>
              <a:t>stores </a:t>
            </a:r>
            <a:r>
              <a:rPr dirty="0" spc="5"/>
              <a:t>it in </a:t>
            </a:r>
            <a:r>
              <a:rPr dirty="0" spc="5" b="1">
                <a:latin typeface="Courier New"/>
                <a:cs typeface="Courier New"/>
              </a:rPr>
              <a:t>char_in  </a:t>
            </a:r>
            <a:r>
              <a:rPr dirty="0"/>
              <a:t>(e.g.</a:t>
            </a:r>
            <a:r>
              <a:rPr dirty="0" spc="-25"/>
              <a:t> </a:t>
            </a:r>
            <a:r>
              <a:rPr dirty="0" spc="-5" b="1">
                <a:latin typeface="Courier New"/>
                <a:cs typeface="Courier New"/>
              </a:rPr>
              <a:t>x</a:t>
            </a:r>
            <a:r>
              <a:rPr dirty="0" spc="-5"/>
              <a:t>).</a:t>
            </a:r>
          </a:p>
          <a:p>
            <a:pPr marL="344170" marR="31750" indent="-344805">
              <a:lnSpc>
                <a:spcPct val="90200"/>
              </a:lnSpc>
              <a:spcBef>
                <a:spcPts val="1880"/>
              </a:spcBef>
              <a:buSzPct val="73809"/>
              <a:buChar char="•"/>
              <a:tabLst>
                <a:tab pos="344170" algn="l"/>
                <a:tab pos="344805" algn="l"/>
              </a:tabLst>
            </a:pPr>
            <a:r>
              <a:rPr dirty="0" spc="5"/>
              <a:t>P2 is </a:t>
            </a:r>
            <a:r>
              <a:rPr dirty="0"/>
              <a:t>activated </a:t>
            </a:r>
            <a:r>
              <a:rPr dirty="0" spc="5"/>
              <a:t>and invokes  </a:t>
            </a:r>
            <a:r>
              <a:rPr dirty="0" spc="5" b="1">
                <a:latin typeface="Courier New"/>
                <a:cs typeface="Courier New"/>
              </a:rPr>
              <a:t>echo() </a:t>
            </a:r>
            <a:r>
              <a:rPr dirty="0" spc="5"/>
              <a:t>and </a:t>
            </a:r>
            <a:r>
              <a:rPr dirty="0"/>
              <a:t>read </a:t>
            </a:r>
            <a:r>
              <a:rPr dirty="0" spc="5"/>
              <a:t>a char  </a:t>
            </a:r>
            <a:r>
              <a:rPr dirty="0"/>
              <a:t>(e.g. </a:t>
            </a:r>
            <a:r>
              <a:rPr dirty="0" spc="5" b="1">
                <a:latin typeface="Courier New"/>
                <a:cs typeface="Courier New"/>
              </a:rPr>
              <a:t>y</a:t>
            </a:r>
            <a:r>
              <a:rPr dirty="0" spc="5"/>
              <a:t>) and </a:t>
            </a:r>
            <a:r>
              <a:rPr dirty="0"/>
              <a:t>runs </a:t>
            </a:r>
            <a:r>
              <a:rPr dirty="0" spc="-5"/>
              <a:t>to  </a:t>
            </a:r>
            <a:r>
              <a:rPr dirty="0"/>
              <a:t>completion </a:t>
            </a:r>
            <a:r>
              <a:rPr dirty="0" spc="5"/>
              <a:t>of </a:t>
            </a:r>
            <a:r>
              <a:rPr dirty="0"/>
              <a:t>the</a:t>
            </a:r>
            <a:r>
              <a:rPr dirty="0" spc="-170"/>
              <a:t> </a:t>
            </a:r>
            <a:r>
              <a:rPr dirty="0"/>
              <a:t>procedure.</a:t>
            </a:r>
          </a:p>
          <a:p>
            <a:pPr algn="just" marL="344170" marR="5080" indent="-344805">
              <a:lnSpc>
                <a:spcPct val="88900"/>
              </a:lnSpc>
              <a:spcBef>
                <a:spcPts val="1820"/>
              </a:spcBef>
              <a:buSzPct val="73809"/>
              <a:buChar char="•"/>
              <a:tabLst>
                <a:tab pos="344805" algn="l"/>
              </a:tabLst>
            </a:pPr>
            <a:r>
              <a:rPr dirty="0" spc="15"/>
              <a:t>When </a:t>
            </a:r>
            <a:r>
              <a:rPr dirty="0" spc="5"/>
              <a:t>P1 </a:t>
            </a:r>
            <a:r>
              <a:rPr dirty="0"/>
              <a:t>resumes the value  </a:t>
            </a:r>
            <a:r>
              <a:rPr dirty="0" spc="5"/>
              <a:t>of </a:t>
            </a:r>
            <a:r>
              <a:rPr dirty="0" spc="5" b="1">
                <a:latin typeface="Courier New"/>
                <a:cs typeface="Courier New"/>
              </a:rPr>
              <a:t>x </a:t>
            </a:r>
            <a:r>
              <a:rPr dirty="0" spc="5"/>
              <a:t>has been </a:t>
            </a:r>
            <a:r>
              <a:rPr dirty="0" spc="-5"/>
              <a:t>overwritten </a:t>
            </a:r>
            <a:r>
              <a:rPr dirty="0" spc="5"/>
              <a:t>in  </a:t>
            </a:r>
            <a:r>
              <a:rPr dirty="0" spc="5" b="1">
                <a:latin typeface="Courier New"/>
                <a:cs typeface="Courier New"/>
              </a:rPr>
              <a:t>char_in</a:t>
            </a:r>
            <a:r>
              <a:rPr dirty="0" spc="-919" b="1">
                <a:latin typeface="Courier New"/>
                <a:cs typeface="Courier New"/>
              </a:rPr>
              <a:t> </a:t>
            </a:r>
            <a:r>
              <a:rPr dirty="0" spc="5"/>
              <a:t>by process P2 and  </a:t>
            </a:r>
            <a:r>
              <a:rPr dirty="0"/>
              <a:t>therefore its value </a:t>
            </a:r>
            <a:r>
              <a:rPr dirty="0" spc="5" b="1">
                <a:latin typeface="Courier New"/>
                <a:cs typeface="Courier New"/>
              </a:rPr>
              <a:t>x</a:t>
            </a:r>
            <a:r>
              <a:rPr dirty="0" spc="-850" b="1">
                <a:latin typeface="Courier New"/>
                <a:cs typeface="Courier New"/>
              </a:rPr>
              <a:t> </a:t>
            </a:r>
            <a:r>
              <a:rPr dirty="0" spc="5"/>
              <a:t>is </a:t>
            </a:r>
            <a:r>
              <a:rPr dirty="0"/>
              <a:t>lost.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3057" y="6356538"/>
            <a:ext cx="42418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30</a:t>
            </a:fld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7757159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Concurrency Problem: Uniprocessor</a:t>
            </a:r>
            <a:r>
              <a:rPr dirty="0" spc="-229"/>
              <a:t> </a:t>
            </a:r>
            <a:r>
              <a:rPr dirty="0" spc="-5"/>
              <a:t>Multiprogramming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2751" y="1344167"/>
            <a:ext cx="3657600" cy="4343400"/>
          </a:xfrm>
          <a:prstGeom prst="rect">
            <a:avLst/>
          </a:prstGeom>
          <a:ln w="25560">
            <a:solidFill>
              <a:srgbClr val="A7A7A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91160" indent="-344805">
              <a:lnSpc>
                <a:spcPts val="2735"/>
              </a:lnSpc>
              <a:buSzPct val="75000"/>
              <a:buChar char="•"/>
              <a:tabLst>
                <a:tab pos="391160" algn="l"/>
                <a:tab pos="391795" algn="l"/>
              </a:tabLst>
            </a:pPr>
            <a:r>
              <a:rPr dirty="0" sz="2400">
                <a:latin typeface="Arial"/>
                <a:cs typeface="Arial"/>
              </a:rPr>
              <a:t>Consider the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following</a:t>
            </a:r>
            <a:endParaRPr sz="2400">
              <a:latin typeface="Arial"/>
              <a:cs typeface="Arial"/>
            </a:endParaRPr>
          </a:p>
          <a:p>
            <a:pPr marL="391160">
              <a:lnSpc>
                <a:spcPts val="2735"/>
              </a:lnSpc>
            </a:pPr>
            <a:r>
              <a:rPr dirty="0" sz="2400">
                <a:latin typeface="Arial"/>
                <a:cs typeface="Arial"/>
              </a:rPr>
              <a:t>procedure:</a:t>
            </a:r>
            <a:endParaRPr sz="2400">
              <a:latin typeface="Arial"/>
              <a:cs typeface="Arial"/>
            </a:endParaRPr>
          </a:p>
          <a:p>
            <a:pPr marL="391160">
              <a:lnSpc>
                <a:spcPts val="2055"/>
              </a:lnSpc>
              <a:spcBef>
                <a:spcPts val="1680"/>
              </a:spcBef>
            </a:pPr>
            <a:r>
              <a:rPr dirty="0" sz="1800" spc="-5" b="1">
                <a:solidFill>
                  <a:srgbClr val="932092"/>
                </a:solidFill>
                <a:latin typeface="Courier New"/>
                <a:cs typeface="Courier New"/>
              </a:rPr>
              <a:t>void</a:t>
            </a:r>
            <a:r>
              <a:rPr dirty="0" sz="1800" spc="-15" b="1">
                <a:solidFill>
                  <a:srgbClr val="932092"/>
                </a:solidFill>
                <a:latin typeface="Courier New"/>
                <a:cs typeface="Courier New"/>
              </a:rPr>
              <a:t> echo()</a:t>
            </a:r>
            <a:endParaRPr sz="1800">
              <a:latin typeface="Courier New"/>
              <a:cs typeface="Courier New"/>
            </a:endParaRPr>
          </a:p>
          <a:p>
            <a:pPr marL="391160">
              <a:lnSpc>
                <a:spcPts val="1945"/>
              </a:lnSpc>
            </a:pPr>
            <a:r>
              <a:rPr dirty="0" sz="1800" b="1">
                <a:solidFill>
                  <a:srgbClr val="932092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03275" marR="118110">
              <a:lnSpc>
                <a:spcPct val="87800"/>
              </a:lnSpc>
              <a:spcBef>
                <a:spcPts val="155"/>
              </a:spcBef>
            </a:pPr>
            <a:r>
              <a:rPr dirty="0" sz="1800" spc="-10" b="1">
                <a:solidFill>
                  <a:srgbClr val="932092"/>
                </a:solidFill>
                <a:latin typeface="Courier New"/>
                <a:cs typeface="Courier New"/>
              </a:rPr>
              <a:t>char_in </a:t>
            </a:r>
            <a:r>
              <a:rPr dirty="0" sz="1800" b="1">
                <a:solidFill>
                  <a:srgbClr val="932092"/>
                </a:solidFill>
                <a:latin typeface="Courier New"/>
                <a:cs typeface="Courier New"/>
              </a:rPr>
              <a:t>= </a:t>
            </a:r>
            <a:r>
              <a:rPr dirty="0" sz="1800" spc="-15" b="1">
                <a:solidFill>
                  <a:srgbClr val="932092"/>
                </a:solidFill>
                <a:latin typeface="Courier New"/>
                <a:cs typeface="Courier New"/>
              </a:rPr>
              <a:t>getchar();  </a:t>
            </a:r>
            <a:r>
              <a:rPr dirty="0" sz="1800" spc="-10" b="1">
                <a:solidFill>
                  <a:srgbClr val="932092"/>
                </a:solidFill>
                <a:latin typeface="Courier New"/>
                <a:cs typeface="Courier New"/>
              </a:rPr>
              <a:t>char_out </a:t>
            </a:r>
            <a:r>
              <a:rPr dirty="0" sz="1800" b="1">
                <a:solidFill>
                  <a:srgbClr val="932092"/>
                </a:solidFill>
                <a:latin typeface="Courier New"/>
                <a:cs typeface="Courier New"/>
              </a:rPr>
              <a:t>= </a:t>
            </a:r>
            <a:r>
              <a:rPr dirty="0" sz="1800" spc="-10" b="1">
                <a:solidFill>
                  <a:srgbClr val="932092"/>
                </a:solidFill>
                <a:latin typeface="Courier New"/>
                <a:cs typeface="Courier New"/>
              </a:rPr>
              <a:t>char_in;  putchar(char</a:t>
            </a:r>
            <a:r>
              <a:rPr dirty="0" sz="2400" spc="-10" b="1">
                <a:solidFill>
                  <a:srgbClr val="932092"/>
                </a:solidFill>
                <a:latin typeface="Courier New"/>
                <a:cs typeface="Courier New"/>
              </a:rPr>
              <a:t>_</a:t>
            </a:r>
            <a:r>
              <a:rPr dirty="0" sz="1800" spc="-10" b="1">
                <a:solidFill>
                  <a:srgbClr val="932092"/>
                </a:solidFill>
                <a:latin typeface="Courier New"/>
                <a:cs typeface="Courier New"/>
              </a:rPr>
              <a:t>out);</a:t>
            </a:r>
            <a:endParaRPr sz="1800">
              <a:latin typeface="Courier New"/>
              <a:cs typeface="Courier New"/>
            </a:endParaRPr>
          </a:p>
          <a:p>
            <a:pPr marL="391160">
              <a:lnSpc>
                <a:spcPts val="2039"/>
              </a:lnSpc>
            </a:pPr>
            <a:r>
              <a:rPr dirty="0" sz="1800" b="1">
                <a:solidFill>
                  <a:srgbClr val="93209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751" y="1432560"/>
            <a:ext cx="3569335" cy="3459479"/>
          </a:xfrm>
          <a:custGeom>
            <a:avLst/>
            <a:gdLst/>
            <a:ahLst/>
            <a:cxnLst/>
            <a:rect l="l" t="t" r="r" b="b"/>
            <a:pathLst>
              <a:path w="3569335" h="3459479">
                <a:moveTo>
                  <a:pt x="0" y="3459479"/>
                </a:moveTo>
                <a:lnTo>
                  <a:pt x="3569208" y="3459479"/>
                </a:lnTo>
                <a:lnTo>
                  <a:pt x="3569208" y="0"/>
                </a:lnTo>
                <a:lnTo>
                  <a:pt x="0" y="0"/>
                </a:lnTo>
                <a:lnTo>
                  <a:pt x="0" y="3459479"/>
                </a:lnTo>
                <a:close/>
              </a:path>
            </a:pathLst>
          </a:custGeom>
          <a:ln w="25560">
            <a:solidFill>
              <a:srgbClr val="A7A7A7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7295" y="1420495"/>
            <a:ext cx="3392170" cy="1170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latin typeface="Arial"/>
                <a:cs typeface="Arial"/>
              </a:rPr>
              <a:t>Process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P1: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5"/>
              </a:spcBef>
            </a:pPr>
            <a:r>
              <a:rPr dirty="0" sz="2100" b="1">
                <a:solidFill>
                  <a:srgbClr val="932092"/>
                </a:solidFill>
                <a:latin typeface="Courier New"/>
                <a:cs typeface="Courier New"/>
              </a:rPr>
              <a:t>char_in </a:t>
            </a:r>
            <a:r>
              <a:rPr dirty="0" sz="2100" spc="5" b="1">
                <a:solidFill>
                  <a:srgbClr val="932092"/>
                </a:solidFill>
                <a:latin typeface="Courier New"/>
                <a:cs typeface="Courier New"/>
              </a:rPr>
              <a:t>=</a:t>
            </a:r>
            <a:r>
              <a:rPr dirty="0" sz="2100" spc="-75" b="1">
                <a:solidFill>
                  <a:srgbClr val="932092"/>
                </a:solidFill>
                <a:latin typeface="Courier New"/>
                <a:cs typeface="Courier New"/>
              </a:rPr>
              <a:t> </a:t>
            </a:r>
            <a:r>
              <a:rPr dirty="0" sz="2100" spc="-5" b="1">
                <a:solidFill>
                  <a:srgbClr val="932092"/>
                </a:solidFill>
                <a:latin typeface="Courier New"/>
                <a:cs typeface="Courier New"/>
              </a:rPr>
              <a:t>getchar();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707383"/>
            <a:ext cx="3069590" cy="12153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2100" spc="-5" b="1">
                <a:solidFill>
                  <a:srgbClr val="932092"/>
                </a:solidFill>
                <a:latin typeface="Courier New"/>
                <a:cs typeface="Courier New"/>
              </a:rPr>
              <a:t>char_out </a:t>
            </a:r>
            <a:r>
              <a:rPr dirty="0" sz="2100" spc="5" b="1">
                <a:solidFill>
                  <a:srgbClr val="932092"/>
                </a:solidFill>
                <a:latin typeface="Courier New"/>
                <a:cs typeface="Courier New"/>
              </a:rPr>
              <a:t>= </a:t>
            </a:r>
            <a:r>
              <a:rPr dirty="0" sz="2100" spc="-5" b="1">
                <a:solidFill>
                  <a:srgbClr val="932092"/>
                </a:solidFill>
                <a:latin typeface="Courier New"/>
                <a:cs typeface="Courier New"/>
              </a:rPr>
              <a:t>char_in;  putchar(char_out);</a:t>
            </a:r>
            <a:endParaRPr sz="2100">
              <a:latin typeface="Courier New"/>
              <a:cs typeface="Courier New"/>
            </a:endParaRPr>
          </a:p>
          <a:p>
            <a:pPr marL="1998980">
              <a:lnSpc>
                <a:spcPct val="100000"/>
              </a:lnSpc>
              <a:spcBef>
                <a:spcPts val="1920"/>
              </a:spcBef>
            </a:pPr>
            <a:r>
              <a:rPr dirty="0" sz="2000" spc="-260" b="1">
                <a:solidFill>
                  <a:srgbClr val="FFFFFF"/>
                </a:solidFill>
                <a:latin typeface="Verdana"/>
                <a:cs typeface="Verdana"/>
              </a:rPr>
              <a:t>\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6815" y="1898142"/>
            <a:ext cx="104775" cy="3068955"/>
          </a:xfrm>
          <a:custGeom>
            <a:avLst/>
            <a:gdLst/>
            <a:ahLst/>
            <a:cxnLst/>
            <a:rect l="l" t="t" r="r" b="b"/>
            <a:pathLst>
              <a:path w="104775" h="3068954">
                <a:moveTo>
                  <a:pt x="45720" y="0"/>
                </a:moveTo>
                <a:lnTo>
                  <a:pt x="37973" y="7874"/>
                </a:lnTo>
                <a:lnTo>
                  <a:pt x="37846" y="62103"/>
                </a:lnTo>
                <a:lnTo>
                  <a:pt x="45720" y="69850"/>
                </a:lnTo>
                <a:lnTo>
                  <a:pt x="55372" y="69850"/>
                </a:lnTo>
                <a:lnTo>
                  <a:pt x="65024" y="69977"/>
                </a:lnTo>
                <a:lnTo>
                  <a:pt x="72771" y="62103"/>
                </a:lnTo>
                <a:lnTo>
                  <a:pt x="72898" y="7874"/>
                </a:lnTo>
                <a:lnTo>
                  <a:pt x="65024" y="127"/>
                </a:lnTo>
                <a:lnTo>
                  <a:pt x="55372" y="127"/>
                </a:lnTo>
                <a:lnTo>
                  <a:pt x="45720" y="0"/>
                </a:lnTo>
                <a:close/>
              </a:path>
              <a:path w="104775" h="3068954">
                <a:moveTo>
                  <a:pt x="64897" y="139700"/>
                </a:moveTo>
                <a:lnTo>
                  <a:pt x="45593" y="139700"/>
                </a:lnTo>
                <a:lnTo>
                  <a:pt x="37719" y="147574"/>
                </a:lnTo>
                <a:lnTo>
                  <a:pt x="37719" y="201803"/>
                </a:lnTo>
                <a:lnTo>
                  <a:pt x="45593" y="209550"/>
                </a:lnTo>
                <a:lnTo>
                  <a:pt x="64770" y="209550"/>
                </a:lnTo>
                <a:lnTo>
                  <a:pt x="72644" y="201803"/>
                </a:lnTo>
                <a:lnTo>
                  <a:pt x="72644" y="147574"/>
                </a:lnTo>
                <a:lnTo>
                  <a:pt x="64897" y="139700"/>
                </a:lnTo>
                <a:close/>
              </a:path>
              <a:path w="104775" h="3068954">
                <a:moveTo>
                  <a:pt x="64770" y="279400"/>
                </a:moveTo>
                <a:lnTo>
                  <a:pt x="45466" y="279400"/>
                </a:lnTo>
                <a:lnTo>
                  <a:pt x="37592" y="287274"/>
                </a:lnTo>
                <a:lnTo>
                  <a:pt x="37716" y="341503"/>
                </a:lnTo>
                <a:lnTo>
                  <a:pt x="45338" y="349250"/>
                </a:lnTo>
                <a:lnTo>
                  <a:pt x="64643" y="349250"/>
                </a:lnTo>
                <a:lnTo>
                  <a:pt x="72517" y="341503"/>
                </a:lnTo>
                <a:lnTo>
                  <a:pt x="72517" y="287274"/>
                </a:lnTo>
                <a:lnTo>
                  <a:pt x="64770" y="279400"/>
                </a:lnTo>
                <a:close/>
              </a:path>
              <a:path w="104775" h="3068954">
                <a:moveTo>
                  <a:pt x="64643" y="419100"/>
                </a:moveTo>
                <a:lnTo>
                  <a:pt x="45338" y="419100"/>
                </a:lnTo>
                <a:lnTo>
                  <a:pt x="37464" y="426847"/>
                </a:lnTo>
                <a:lnTo>
                  <a:pt x="37589" y="481203"/>
                </a:lnTo>
                <a:lnTo>
                  <a:pt x="45212" y="488950"/>
                </a:lnTo>
                <a:lnTo>
                  <a:pt x="64516" y="488950"/>
                </a:lnTo>
                <a:lnTo>
                  <a:pt x="72389" y="481203"/>
                </a:lnTo>
                <a:lnTo>
                  <a:pt x="72265" y="426847"/>
                </a:lnTo>
                <a:lnTo>
                  <a:pt x="64643" y="419100"/>
                </a:lnTo>
                <a:close/>
              </a:path>
              <a:path w="104775" h="3068954">
                <a:moveTo>
                  <a:pt x="64516" y="558800"/>
                </a:moveTo>
                <a:lnTo>
                  <a:pt x="45212" y="558800"/>
                </a:lnTo>
                <a:lnTo>
                  <a:pt x="37337" y="566547"/>
                </a:lnTo>
                <a:lnTo>
                  <a:pt x="37337" y="620776"/>
                </a:lnTo>
                <a:lnTo>
                  <a:pt x="45085" y="628650"/>
                </a:lnTo>
                <a:lnTo>
                  <a:pt x="64388" y="628650"/>
                </a:lnTo>
                <a:lnTo>
                  <a:pt x="72262" y="620776"/>
                </a:lnTo>
                <a:lnTo>
                  <a:pt x="72138" y="566547"/>
                </a:lnTo>
                <a:lnTo>
                  <a:pt x="64516" y="558800"/>
                </a:lnTo>
                <a:close/>
              </a:path>
              <a:path w="104775" h="3068954">
                <a:moveTo>
                  <a:pt x="64388" y="698500"/>
                </a:moveTo>
                <a:lnTo>
                  <a:pt x="45085" y="698500"/>
                </a:lnTo>
                <a:lnTo>
                  <a:pt x="37211" y="706247"/>
                </a:lnTo>
                <a:lnTo>
                  <a:pt x="37211" y="760476"/>
                </a:lnTo>
                <a:lnTo>
                  <a:pt x="44958" y="768350"/>
                </a:lnTo>
                <a:lnTo>
                  <a:pt x="64262" y="768350"/>
                </a:lnTo>
                <a:lnTo>
                  <a:pt x="72136" y="760476"/>
                </a:lnTo>
                <a:lnTo>
                  <a:pt x="72136" y="706247"/>
                </a:lnTo>
                <a:lnTo>
                  <a:pt x="64388" y="698500"/>
                </a:lnTo>
                <a:close/>
              </a:path>
              <a:path w="104775" h="3068954">
                <a:moveTo>
                  <a:pt x="44958" y="838073"/>
                </a:moveTo>
                <a:lnTo>
                  <a:pt x="37084" y="845947"/>
                </a:lnTo>
                <a:lnTo>
                  <a:pt x="37084" y="900176"/>
                </a:lnTo>
                <a:lnTo>
                  <a:pt x="44831" y="907923"/>
                </a:lnTo>
                <a:lnTo>
                  <a:pt x="54483" y="907923"/>
                </a:lnTo>
                <a:lnTo>
                  <a:pt x="64135" y="908050"/>
                </a:lnTo>
                <a:lnTo>
                  <a:pt x="72009" y="900176"/>
                </a:lnTo>
                <a:lnTo>
                  <a:pt x="72009" y="845947"/>
                </a:lnTo>
                <a:lnTo>
                  <a:pt x="64135" y="838200"/>
                </a:lnTo>
                <a:lnTo>
                  <a:pt x="54610" y="838200"/>
                </a:lnTo>
                <a:lnTo>
                  <a:pt x="44958" y="838073"/>
                </a:lnTo>
                <a:close/>
              </a:path>
              <a:path w="104775" h="3068954">
                <a:moveTo>
                  <a:pt x="64008" y="977773"/>
                </a:moveTo>
                <a:lnTo>
                  <a:pt x="44831" y="977773"/>
                </a:lnTo>
                <a:lnTo>
                  <a:pt x="36957" y="985647"/>
                </a:lnTo>
                <a:lnTo>
                  <a:pt x="36830" y="1039876"/>
                </a:lnTo>
                <a:lnTo>
                  <a:pt x="44704" y="1047623"/>
                </a:lnTo>
                <a:lnTo>
                  <a:pt x="64008" y="1047623"/>
                </a:lnTo>
                <a:lnTo>
                  <a:pt x="71755" y="1039876"/>
                </a:lnTo>
                <a:lnTo>
                  <a:pt x="71882" y="985647"/>
                </a:lnTo>
                <a:lnTo>
                  <a:pt x="64008" y="977773"/>
                </a:lnTo>
                <a:close/>
              </a:path>
              <a:path w="104775" h="3068954">
                <a:moveTo>
                  <a:pt x="63881" y="1117473"/>
                </a:moveTo>
                <a:lnTo>
                  <a:pt x="44576" y="1117473"/>
                </a:lnTo>
                <a:lnTo>
                  <a:pt x="36830" y="1125347"/>
                </a:lnTo>
                <a:lnTo>
                  <a:pt x="36830" y="1179576"/>
                </a:lnTo>
                <a:lnTo>
                  <a:pt x="44576" y="1187323"/>
                </a:lnTo>
                <a:lnTo>
                  <a:pt x="63881" y="1187323"/>
                </a:lnTo>
                <a:lnTo>
                  <a:pt x="71628" y="1179576"/>
                </a:lnTo>
                <a:lnTo>
                  <a:pt x="71755" y="1125347"/>
                </a:lnTo>
                <a:lnTo>
                  <a:pt x="63881" y="1117473"/>
                </a:lnTo>
                <a:close/>
              </a:path>
              <a:path w="104775" h="3068954">
                <a:moveTo>
                  <a:pt x="63754" y="1257173"/>
                </a:moveTo>
                <a:lnTo>
                  <a:pt x="44450" y="1257173"/>
                </a:lnTo>
                <a:lnTo>
                  <a:pt x="36703" y="1264920"/>
                </a:lnTo>
                <a:lnTo>
                  <a:pt x="36702" y="1319276"/>
                </a:lnTo>
                <a:lnTo>
                  <a:pt x="44450" y="1327023"/>
                </a:lnTo>
                <a:lnTo>
                  <a:pt x="63754" y="1327023"/>
                </a:lnTo>
                <a:lnTo>
                  <a:pt x="71500" y="1319276"/>
                </a:lnTo>
                <a:lnTo>
                  <a:pt x="71501" y="1264920"/>
                </a:lnTo>
                <a:lnTo>
                  <a:pt x="63754" y="1257173"/>
                </a:lnTo>
                <a:close/>
              </a:path>
              <a:path w="104775" h="3068954">
                <a:moveTo>
                  <a:pt x="63626" y="1396873"/>
                </a:moveTo>
                <a:lnTo>
                  <a:pt x="44323" y="1396873"/>
                </a:lnTo>
                <a:lnTo>
                  <a:pt x="36575" y="1404620"/>
                </a:lnTo>
                <a:lnTo>
                  <a:pt x="36449" y="1458849"/>
                </a:lnTo>
                <a:lnTo>
                  <a:pt x="44323" y="1466723"/>
                </a:lnTo>
                <a:lnTo>
                  <a:pt x="63626" y="1466723"/>
                </a:lnTo>
                <a:lnTo>
                  <a:pt x="71374" y="1458849"/>
                </a:lnTo>
                <a:lnTo>
                  <a:pt x="71374" y="1404620"/>
                </a:lnTo>
                <a:lnTo>
                  <a:pt x="63626" y="1396873"/>
                </a:lnTo>
                <a:close/>
              </a:path>
              <a:path w="104775" h="3068954">
                <a:moveTo>
                  <a:pt x="63500" y="1536573"/>
                </a:moveTo>
                <a:lnTo>
                  <a:pt x="44196" y="1536573"/>
                </a:lnTo>
                <a:lnTo>
                  <a:pt x="36449" y="1544320"/>
                </a:lnTo>
                <a:lnTo>
                  <a:pt x="36322" y="1598549"/>
                </a:lnTo>
                <a:lnTo>
                  <a:pt x="44196" y="1606423"/>
                </a:lnTo>
                <a:lnTo>
                  <a:pt x="63373" y="1606423"/>
                </a:lnTo>
                <a:lnTo>
                  <a:pt x="71247" y="1598549"/>
                </a:lnTo>
                <a:lnTo>
                  <a:pt x="71247" y="1544320"/>
                </a:lnTo>
                <a:lnTo>
                  <a:pt x="63500" y="1536573"/>
                </a:lnTo>
                <a:close/>
              </a:path>
              <a:path w="104775" h="3068954">
                <a:moveTo>
                  <a:pt x="63373" y="1676273"/>
                </a:moveTo>
                <a:lnTo>
                  <a:pt x="44069" y="1676273"/>
                </a:lnTo>
                <a:lnTo>
                  <a:pt x="36195" y="1684020"/>
                </a:lnTo>
                <a:lnTo>
                  <a:pt x="36195" y="1738249"/>
                </a:lnTo>
                <a:lnTo>
                  <a:pt x="43942" y="1745996"/>
                </a:lnTo>
                <a:lnTo>
                  <a:pt x="53594" y="1746123"/>
                </a:lnTo>
                <a:lnTo>
                  <a:pt x="63246" y="1746123"/>
                </a:lnTo>
                <a:lnTo>
                  <a:pt x="71120" y="1738249"/>
                </a:lnTo>
                <a:lnTo>
                  <a:pt x="71120" y="1684020"/>
                </a:lnTo>
                <a:lnTo>
                  <a:pt x="63373" y="1676273"/>
                </a:lnTo>
                <a:close/>
              </a:path>
              <a:path w="104775" h="3068954">
                <a:moveTo>
                  <a:pt x="53594" y="1815846"/>
                </a:moveTo>
                <a:lnTo>
                  <a:pt x="43942" y="1815846"/>
                </a:lnTo>
                <a:lnTo>
                  <a:pt x="36068" y="1823720"/>
                </a:lnTo>
                <a:lnTo>
                  <a:pt x="36068" y="1877949"/>
                </a:lnTo>
                <a:lnTo>
                  <a:pt x="43814" y="1885696"/>
                </a:lnTo>
                <a:lnTo>
                  <a:pt x="63119" y="1885696"/>
                </a:lnTo>
                <a:lnTo>
                  <a:pt x="70993" y="1877949"/>
                </a:lnTo>
                <a:lnTo>
                  <a:pt x="70993" y="1823720"/>
                </a:lnTo>
                <a:lnTo>
                  <a:pt x="63246" y="1815973"/>
                </a:lnTo>
                <a:lnTo>
                  <a:pt x="53594" y="1815846"/>
                </a:lnTo>
                <a:close/>
              </a:path>
              <a:path w="104775" h="3068954">
                <a:moveTo>
                  <a:pt x="63119" y="1955546"/>
                </a:moveTo>
                <a:lnTo>
                  <a:pt x="43814" y="1955546"/>
                </a:lnTo>
                <a:lnTo>
                  <a:pt x="35941" y="1963420"/>
                </a:lnTo>
                <a:lnTo>
                  <a:pt x="35941" y="2017649"/>
                </a:lnTo>
                <a:lnTo>
                  <a:pt x="43687" y="2025396"/>
                </a:lnTo>
                <a:lnTo>
                  <a:pt x="62992" y="2025396"/>
                </a:lnTo>
                <a:lnTo>
                  <a:pt x="70866" y="2017649"/>
                </a:lnTo>
                <a:lnTo>
                  <a:pt x="70866" y="1963420"/>
                </a:lnTo>
                <a:lnTo>
                  <a:pt x="63119" y="1955546"/>
                </a:lnTo>
                <a:close/>
              </a:path>
              <a:path w="104775" h="3068954">
                <a:moveTo>
                  <a:pt x="62992" y="2095246"/>
                </a:moveTo>
                <a:lnTo>
                  <a:pt x="43687" y="2095246"/>
                </a:lnTo>
                <a:lnTo>
                  <a:pt x="35813" y="2103120"/>
                </a:lnTo>
                <a:lnTo>
                  <a:pt x="35938" y="2157349"/>
                </a:lnTo>
                <a:lnTo>
                  <a:pt x="43561" y="2165096"/>
                </a:lnTo>
                <a:lnTo>
                  <a:pt x="62864" y="2165096"/>
                </a:lnTo>
                <a:lnTo>
                  <a:pt x="70738" y="2157349"/>
                </a:lnTo>
                <a:lnTo>
                  <a:pt x="70738" y="2103120"/>
                </a:lnTo>
                <a:lnTo>
                  <a:pt x="62992" y="2095246"/>
                </a:lnTo>
                <a:close/>
              </a:path>
              <a:path w="104775" h="3068954">
                <a:moveTo>
                  <a:pt x="62737" y="2234946"/>
                </a:moveTo>
                <a:lnTo>
                  <a:pt x="43561" y="2234946"/>
                </a:lnTo>
                <a:lnTo>
                  <a:pt x="35687" y="2242693"/>
                </a:lnTo>
                <a:lnTo>
                  <a:pt x="35687" y="2296922"/>
                </a:lnTo>
                <a:lnTo>
                  <a:pt x="43434" y="2304796"/>
                </a:lnTo>
                <a:lnTo>
                  <a:pt x="62737" y="2304796"/>
                </a:lnTo>
                <a:lnTo>
                  <a:pt x="70612" y="2296922"/>
                </a:lnTo>
                <a:lnTo>
                  <a:pt x="70485" y="2242693"/>
                </a:lnTo>
                <a:lnTo>
                  <a:pt x="62737" y="2234946"/>
                </a:lnTo>
                <a:close/>
              </a:path>
              <a:path w="104775" h="3068954">
                <a:moveTo>
                  <a:pt x="62611" y="2374646"/>
                </a:moveTo>
                <a:lnTo>
                  <a:pt x="43434" y="2374646"/>
                </a:lnTo>
                <a:lnTo>
                  <a:pt x="35560" y="2382393"/>
                </a:lnTo>
                <a:lnTo>
                  <a:pt x="35433" y="2436622"/>
                </a:lnTo>
                <a:lnTo>
                  <a:pt x="43307" y="2444496"/>
                </a:lnTo>
                <a:lnTo>
                  <a:pt x="62611" y="2444496"/>
                </a:lnTo>
                <a:lnTo>
                  <a:pt x="70358" y="2436622"/>
                </a:lnTo>
                <a:lnTo>
                  <a:pt x="70358" y="2382393"/>
                </a:lnTo>
                <a:lnTo>
                  <a:pt x="62611" y="2374646"/>
                </a:lnTo>
                <a:close/>
              </a:path>
              <a:path w="104775" h="3068954">
                <a:moveTo>
                  <a:pt x="62484" y="2514346"/>
                </a:moveTo>
                <a:lnTo>
                  <a:pt x="43180" y="2514346"/>
                </a:lnTo>
                <a:lnTo>
                  <a:pt x="35433" y="2522093"/>
                </a:lnTo>
                <a:lnTo>
                  <a:pt x="35306" y="2576322"/>
                </a:lnTo>
                <a:lnTo>
                  <a:pt x="43180" y="2584196"/>
                </a:lnTo>
                <a:lnTo>
                  <a:pt x="62484" y="2584196"/>
                </a:lnTo>
                <a:lnTo>
                  <a:pt x="70231" y="2576322"/>
                </a:lnTo>
                <a:lnTo>
                  <a:pt x="70358" y="2522093"/>
                </a:lnTo>
                <a:lnTo>
                  <a:pt x="62484" y="2514346"/>
                </a:lnTo>
                <a:close/>
              </a:path>
              <a:path w="104775" h="3068954">
                <a:moveTo>
                  <a:pt x="43053" y="2653919"/>
                </a:moveTo>
                <a:lnTo>
                  <a:pt x="35306" y="2661793"/>
                </a:lnTo>
                <a:lnTo>
                  <a:pt x="35179" y="2716022"/>
                </a:lnTo>
                <a:lnTo>
                  <a:pt x="43053" y="2723769"/>
                </a:lnTo>
                <a:lnTo>
                  <a:pt x="52705" y="2723769"/>
                </a:lnTo>
                <a:lnTo>
                  <a:pt x="62357" y="2723896"/>
                </a:lnTo>
                <a:lnTo>
                  <a:pt x="70104" y="2716022"/>
                </a:lnTo>
                <a:lnTo>
                  <a:pt x="70231" y="2661793"/>
                </a:lnTo>
                <a:lnTo>
                  <a:pt x="62357" y="2654046"/>
                </a:lnTo>
                <a:lnTo>
                  <a:pt x="52705" y="2654046"/>
                </a:lnTo>
                <a:lnTo>
                  <a:pt x="43053" y="2653919"/>
                </a:lnTo>
                <a:close/>
              </a:path>
              <a:path w="104775" h="3068954">
                <a:moveTo>
                  <a:pt x="62230" y="2793619"/>
                </a:moveTo>
                <a:lnTo>
                  <a:pt x="42925" y="2793619"/>
                </a:lnTo>
                <a:lnTo>
                  <a:pt x="35179" y="2801493"/>
                </a:lnTo>
                <a:lnTo>
                  <a:pt x="35179" y="2811145"/>
                </a:lnTo>
                <a:lnTo>
                  <a:pt x="35051" y="2846070"/>
                </a:lnTo>
                <a:lnTo>
                  <a:pt x="35051" y="2855722"/>
                </a:lnTo>
                <a:lnTo>
                  <a:pt x="42925" y="2863469"/>
                </a:lnTo>
                <a:lnTo>
                  <a:pt x="62230" y="2863469"/>
                </a:lnTo>
                <a:lnTo>
                  <a:pt x="69976" y="2855722"/>
                </a:lnTo>
                <a:lnTo>
                  <a:pt x="69976" y="2846070"/>
                </a:lnTo>
                <a:lnTo>
                  <a:pt x="70104" y="2811145"/>
                </a:lnTo>
                <a:lnTo>
                  <a:pt x="70104" y="2801493"/>
                </a:lnTo>
                <a:lnTo>
                  <a:pt x="62230" y="2793619"/>
                </a:lnTo>
                <a:close/>
              </a:path>
              <a:path w="104775" h="3068954">
                <a:moveTo>
                  <a:pt x="0" y="2963799"/>
                </a:moveTo>
                <a:lnTo>
                  <a:pt x="52324" y="3068574"/>
                </a:lnTo>
                <a:lnTo>
                  <a:pt x="87333" y="2998724"/>
                </a:lnTo>
                <a:lnTo>
                  <a:pt x="42799" y="2998724"/>
                </a:lnTo>
                <a:lnTo>
                  <a:pt x="35051" y="2990977"/>
                </a:lnTo>
                <a:lnTo>
                  <a:pt x="34925" y="2963841"/>
                </a:lnTo>
                <a:lnTo>
                  <a:pt x="0" y="2963799"/>
                </a:lnTo>
                <a:close/>
              </a:path>
              <a:path w="104775" h="3068954">
                <a:moveTo>
                  <a:pt x="34925" y="2963841"/>
                </a:moveTo>
                <a:lnTo>
                  <a:pt x="35051" y="2990977"/>
                </a:lnTo>
                <a:lnTo>
                  <a:pt x="42799" y="2998724"/>
                </a:lnTo>
                <a:lnTo>
                  <a:pt x="61975" y="2998724"/>
                </a:lnTo>
                <a:lnTo>
                  <a:pt x="69850" y="2990977"/>
                </a:lnTo>
                <a:lnTo>
                  <a:pt x="69850" y="2963883"/>
                </a:lnTo>
                <a:lnTo>
                  <a:pt x="34925" y="2963841"/>
                </a:lnTo>
                <a:close/>
              </a:path>
              <a:path w="104775" h="3068954">
                <a:moveTo>
                  <a:pt x="69850" y="2963883"/>
                </a:moveTo>
                <a:lnTo>
                  <a:pt x="69850" y="2990977"/>
                </a:lnTo>
                <a:lnTo>
                  <a:pt x="61975" y="2998724"/>
                </a:lnTo>
                <a:lnTo>
                  <a:pt x="87333" y="2998724"/>
                </a:lnTo>
                <a:lnTo>
                  <a:pt x="104775" y="2963926"/>
                </a:lnTo>
                <a:lnTo>
                  <a:pt x="69850" y="2963883"/>
                </a:lnTo>
                <a:close/>
              </a:path>
              <a:path w="104775" h="3068954">
                <a:moveTo>
                  <a:pt x="62103" y="2933319"/>
                </a:moveTo>
                <a:lnTo>
                  <a:pt x="42799" y="2933319"/>
                </a:lnTo>
                <a:lnTo>
                  <a:pt x="35051" y="2941193"/>
                </a:lnTo>
                <a:lnTo>
                  <a:pt x="34925" y="2963841"/>
                </a:lnTo>
                <a:lnTo>
                  <a:pt x="69850" y="2963883"/>
                </a:lnTo>
                <a:lnTo>
                  <a:pt x="69850" y="2941193"/>
                </a:lnTo>
                <a:lnTo>
                  <a:pt x="62103" y="293331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82236" y="5199710"/>
            <a:ext cx="694690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25" b="1">
                <a:solidFill>
                  <a:srgbClr val="931100"/>
                </a:solidFill>
                <a:latin typeface="Arial"/>
                <a:cs typeface="Arial"/>
              </a:rPr>
              <a:t>T</a:t>
            </a:r>
            <a:r>
              <a:rPr dirty="0" sz="2200" spc="5" b="1">
                <a:solidFill>
                  <a:srgbClr val="931100"/>
                </a:solidFill>
                <a:latin typeface="Arial"/>
                <a:cs typeface="Arial"/>
              </a:rPr>
              <a:t>I</a:t>
            </a:r>
            <a:r>
              <a:rPr dirty="0" sz="2200" spc="10" b="1">
                <a:solidFill>
                  <a:srgbClr val="931100"/>
                </a:solidFill>
                <a:latin typeface="Arial"/>
                <a:cs typeface="Arial"/>
              </a:rPr>
              <a:t>M</a:t>
            </a:r>
            <a:r>
              <a:rPr dirty="0" sz="2200" spc="5" b="1">
                <a:solidFill>
                  <a:srgbClr val="931100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3057" y="6356538"/>
            <a:ext cx="42418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30</a:t>
            </a:fld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3647" y="1432560"/>
            <a:ext cx="3655060" cy="3459479"/>
          </a:xfrm>
          <a:prstGeom prst="rect">
            <a:avLst/>
          </a:prstGeom>
          <a:ln w="25560">
            <a:solidFill>
              <a:srgbClr val="A7A7A7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390525" indent="-34544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390525" algn="l"/>
                <a:tab pos="391160" algn="l"/>
              </a:tabLst>
            </a:pPr>
            <a:r>
              <a:rPr dirty="0" sz="2400">
                <a:latin typeface="Arial"/>
                <a:cs typeface="Arial"/>
              </a:rPr>
              <a:t>Process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P2: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Arial"/>
              <a:cs typeface="Arial"/>
            </a:endParaRPr>
          </a:p>
          <a:p>
            <a:pPr marL="207645" marR="258445" indent="-24765">
              <a:lnSpc>
                <a:spcPct val="100000"/>
              </a:lnSpc>
            </a:pPr>
            <a:r>
              <a:rPr dirty="0" sz="2100" b="1">
                <a:solidFill>
                  <a:srgbClr val="932092"/>
                </a:solidFill>
                <a:latin typeface="Courier New"/>
                <a:cs typeface="Courier New"/>
              </a:rPr>
              <a:t>char_in </a:t>
            </a:r>
            <a:r>
              <a:rPr dirty="0" sz="2100" spc="5" b="1">
                <a:solidFill>
                  <a:srgbClr val="932092"/>
                </a:solidFill>
                <a:latin typeface="Courier New"/>
                <a:cs typeface="Courier New"/>
              </a:rPr>
              <a:t>=</a:t>
            </a:r>
            <a:r>
              <a:rPr dirty="0" sz="2100" spc="-75" b="1">
                <a:solidFill>
                  <a:srgbClr val="932092"/>
                </a:solidFill>
                <a:latin typeface="Courier New"/>
                <a:cs typeface="Courier New"/>
              </a:rPr>
              <a:t> </a:t>
            </a:r>
            <a:r>
              <a:rPr dirty="0" sz="2100" spc="-5" b="1">
                <a:solidFill>
                  <a:srgbClr val="932092"/>
                </a:solidFill>
                <a:latin typeface="Courier New"/>
                <a:cs typeface="Courier New"/>
              </a:rPr>
              <a:t>getchar();  char_out </a:t>
            </a:r>
            <a:r>
              <a:rPr dirty="0" sz="2100" spc="5" b="1">
                <a:solidFill>
                  <a:srgbClr val="932092"/>
                </a:solidFill>
                <a:latin typeface="Courier New"/>
                <a:cs typeface="Courier New"/>
              </a:rPr>
              <a:t>= </a:t>
            </a:r>
            <a:r>
              <a:rPr dirty="0" sz="2100" spc="-5" b="1">
                <a:solidFill>
                  <a:srgbClr val="932092"/>
                </a:solidFill>
                <a:latin typeface="Courier New"/>
                <a:cs typeface="Courier New"/>
              </a:rPr>
              <a:t>char_in;  putchar(char_out);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7757159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Concurrency Problem: Uniprocessor</a:t>
            </a:r>
            <a:r>
              <a:rPr dirty="0" spc="-229"/>
              <a:t> </a:t>
            </a:r>
            <a:r>
              <a:rPr dirty="0" spc="-5"/>
              <a:t>Multiprogramming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5903" y="1139952"/>
            <a:ext cx="3837940" cy="4554220"/>
          </a:xfrm>
          <a:prstGeom prst="rect">
            <a:avLst/>
          </a:prstGeom>
          <a:ln w="25560">
            <a:solidFill>
              <a:srgbClr val="A7A7A7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332105" marR="154940" indent="-283845">
              <a:lnSpc>
                <a:spcPct val="88100"/>
              </a:lnSpc>
              <a:spcBef>
                <a:spcPts val="370"/>
              </a:spcBef>
              <a:buSzPct val="73809"/>
              <a:buFont typeface="Wingdings"/>
              <a:buChar char=""/>
              <a:tabLst>
                <a:tab pos="332105" algn="l"/>
                <a:tab pos="332740" algn="l"/>
              </a:tabLst>
            </a:pPr>
            <a:r>
              <a:rPr dirty="0" sz="2100" spc="5">
                <a:latin typeface="Arial"/>
                <a:cs typeface="Arial"/>
              </a:rPr>
              <a:t>Assume </a:t>
            </a:r>
            <a:r>
              <a:rPr dirty="0" sz="2100">
                <a:solidFill>
                  <a:srgbClr val="932092"/>
                </a:solidFill>
                <a:latin typeface="Arial"/>
                <a:cs typeface="Arial"/>
              </a:rPr>
              <a:t>only </a:t>
            </a:r>
            <a:r>
              <a:rPr dirty="0" sz="2100" spc="5">
                <a:solidFill>
                  <a:srgbClr val="932092"/>
                </a:solidFill>
                <a:latin typeface="Arial"/>
                <a:cs typeface="Arial"/>
              </a:rPr>
              <a:t>one process</a:t>
            </a:r>
            <a:r>
              <a:rPr dirty="0" sz="2100" spc="-280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100" spc="5">
                <a:solidFill>
                  <a:srgbClr val="932092"/>
                </a:solidFill>
                <a:latin typeface="Arial"/>
                <a:cs typeface="Arial"/>
              </a:rPr>
              <a:t>at  a time </a:t>
            </a:r>
            <a:r>
              <a:rPr dirty="0" sz="2100" spc="-5">
                <a:latin typeface="Arial"/>
                <a:cs typeface="Arial"/>
              </a:rPr>
              <a:t>to </a:t>
            </a:r>
            <a:r>
              <a:rPr dirty="0" sz="2100" spc="5">
                <a:latin typeface="Arial"/>
                <a:cs typeface="Arial"/>
              </a:rPr>
              <a:t>invoke and be in  </a:t>
            </a:r>
            <a:r>
              <a:rPr dirty="0" sz="2100">
                <a:latin typeface="Arial"/>
                <a:cs typeface="Arial"/>
              </a:rPr>
              <a:t>the </a:t>
            </a:r>
            <a:r>
              <a:rPr dirty="0" sz="2100" spc="5" b="1">
                <a:latin typeface="Courier New"/>
                <a:cs typeface="Courier New"/>
              </a:rPr>
              <a:t>echo</a:t>
            </a:r>
            <a:r>
              <a:rPr dirty="0" sz="2100" spc="-745" b="1">
                <a:latin typeface="Courier New"/>
                <a:cs typeface="Courier New"/>
              </a:rPr>
              <a:t> </a:t>
            </a:r>
            <a:r>
              <a:rPr dirty="0" sz="2100" spc="5">
                <a:latin typeface="Arial"/>
                <a:cs typeface="Arial"/>
              </a:rPr>
              <a:t>procedure.</a:t>
            </a:r>
            <a:endParaRPr sz="2100">
              <a:latin typeface="Arial"/>
              <a:cs typeface="Arial"/>
            </a:endParaRPr>
          </a:p>
          <a:p>
            <a:pPr marL="332105" marR="85090" indent="-283845">
              <a:lnSpc>
                <a:spcPct val="90200"/>
              </a:lnSpc>
              <a:spcBef>
                <a:spcPts val="1785"/>
              </a:spcBef>
              <a:buSzPct val="73809"/>
              <a:buFont typeface="Wingdings"/>
              <a:buChar char=""/>
              <a:tabLst>
                <a:tab pos="332105" algn="l"/>
                <a:tab pos="332740" algn="l"/>
              </a:tabLst>
            </a:pPr>
            <a:r>
              <a:rPr dirty="0" sz="2100" spc="5">
                <a:latin typeface="Arial"/>
                <a:cs typeface="Arial"/>
              </a:rPr>
              <a:t>P1 invokes </a:t>
            </a:r>
            <a:r>
              <a:rPr dirty="0" sz="2100" spc="5" b="1">
                <a:latin typeface="Courier New"/>
                <a:cs typeface="Courier New"/>
              </a:rPr>
              <a:t>echo() </a:t>
            </a:r>
            <a:r>
              <a:rPr dirty="0" sz="2100" spc="5">
                <a:latin typeface="Arial"/>
                <a:cs typeface="Arial"/>
              </a:rPr>
              <a:t>and is  </a:t>
            </a:r>
            <a:r>
              <a:rPr dirty="0" sz="2100">
                <a:latin typeface="Arial"/>
                <a:cs typeface="Arial"/>
              </a:rPr>
              <a:t>interrupted immediately after  </a:t>
            </a:r>
            <a:r>
              <a:rPr dirty="0" sz="2100" spc="5" b="1">
                <a:latin typeface="Courier New"/>
                <a:cs typeface="Courier New"/>
              </a:rPr>
              <a:t>getchar </a:t>
            </a:r>
            <a:r>
              <a:rPr dirty="0" sz="2100">
                <a:latin typeface="Arial"/>
                <a:cs typeface="Arial"/>
              </a:rPr>
              <a:t>returns its value  </a:t>
            </a:r>
            <a:r>
              <a:rPr dirty="0" sz="2100" spc="5">
                <a:latin typeface="Arial"/>
                <a:cs typeface="Arial"/>
              </a:rPr>
              <a:t>and </a:t>
            </a:r>
            <a:r>
              <a:rPr dirty="0" sz="2100">
                <a:latin typeface="Arial"/>
                <a:cs typeface="Arial"/>
              </a:rPr>
              <a:t>stores </a:t>
            </a:r>
            <a:r>
              <a:rPr dirty="0" sz="2100" spc="5">
                <a:latin typeface="Arial"/>
                <a:cs typeface="Arial"/>
              </a:rPr>
              <a:t>it in </a:t>
            </a:r>
            <a:r>
              <a:rPr dirty="0" sz="2100" spc="5" b="1">
                <a:latin typeface="Courier New"/>
                <a:cs typeface="Courier New"/>
              </a:rPr>
              <a:t>char_in</a:t>
            </a:r>
            <a:r>
              <a:rPr dirty="0" sz="2100" spc="-919" b="1">
                <a:latin typeface="Courier New"/>
                <a:cs typeface="Courier New"/>
              </a:rPr>
              <a:t> </a:t>
            </a:r>
            <a:r>
              <a:rPr dirty="0" sz="2100" spc="-5">
                <a:latin typeface="Arial"/>
                <a:cs typeface="Arial"/>
              </a:rPr>
              <a:t>(</a:t>
            </a:r>
            <a:r>
              <a:rPr dirty="0" sz="2100" spc="-5" b="1">
                <a:latin typeface="Courier New"/>
                <a:cs typeface="Courier New"/>
              </a:rPr>
              <a:t>x</a:t>
            </a:r>
            <a:r>
              <a:rPr dirty="0" sz="2100" spc="-5">
                <a:latin typeface="Arial"/>
                <a:cs typeface="Arial"/>
              </a:rPr>
              <a:t>).</a:t>
            </a:r>
            <a:endParaRPr sz="2100">
              <a:latin typeface="Arial"/>
              <a:cs typeface="Arial"/>
            </a:endParaRPr>
          </a:p>
          <a:p>
            <a:pPr marL="332105" indent="-284480">
              <a:lnSpc>
                <a:spcPts val="2355"/>
              </a:lnSpc>
              <a:spcBef>
                <a:spcPts val="1635"/>
              </a:spcBef>
              <a:buSzPct val="73809"/>
              <a:buFont typeface="Wingdings"/>
              <a:buChar char=""/>
              <a:tabLst>
                <a:tab pos="332105" algn="l"/>
                <a:tab pos="332740" algn="l"/>
              </a:tabLst>
            </a:pPr>
            <a:r>
              <a:rPr dirty="0" sz="2100" spc="5">
                <a:latin typeface="Arial"/>
                <a:cs typeface="Arial"/>
              </a:rPr>
              <a:t>P2 is </a:t>
            </a:r>
            <a:r>
              <a:rPr dirty="0" sz="2100">
                <a:latin typeface="Arial"/>
                <a:cs typeface="Arial"/>
              </a:rPr>
              <a:t>activated </a:t>
            </a:r>
            <a:r>
              <a:rPr dirty="0" sz="2100" spc="5">
                <a:latin typeface="Arial"/>
                <a:cs typeface="Arial"/>
              </a:rPr>
              <a:t>and</a:t>
            </a:r>
            <a:r>
              <a:rPr dirty="0" sz="2100" spc="-180">
                <a:latin typeface="Arial"/>
                <a:cs typeface="Arial"/>
              </a:rPr>
              <a:t> </a:t>
            </a:r>
            <a:r>
              <a:rPr dirty="0" sz="2100" spc="5">
                <a:latin typeface="Arial"/>
                <a:cs typeface="Arial"/>
              </a:rPr>
              <a:t>invokes</a:t>
            </a:r>
            <a:endParaRPr sz="2100">
              <a:latin typeface="Arial"/>
              <a:cs typeface="Arial"/>
            </a:endParaRPr>
          </a:p>
          <a:p>
            <a:pPr marL="332105">
              <a:lnSpc>
                <a:spcPts val="2355"/>
              </a:lnSpc>
            </a:pPr>
            <a:r>
              <a:rPr dirty="0" sz="2100" spc="5" b="1">
                <a:latin typeface="Courier New"/>
                <a:cs typeface="Courier New"/>
              </a:rPr>
              <a:t>echo()</a:t>
            </a:r>
            <a:r>
              <a:rPr dirty="0" sz="2100" spc="5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 marL="332105" marR="66675" indent="-283845">
              <a:lnSpc>
                <a:spcPct val="90200"/>
              </a:lnSpc>
              <a:spcBef>
                <a:spcPts val="1875"/>
              </a:spcBef>
              <a:buSzPct val="73809"/>
              <a:buFont typeface="Wingdings"/>
              <a:buChar char=""/>
              <a:tabLst>
                <a:tab pos="332105" algn="l"/>
                <a:tab pos="332740" algn="l"/>
              </a:tabLst>
            </a:pPr>
            <a:r>
              <a:rPr dirty="0" sz="2100" spc="5">
                <a:latin typeface="Arial"/>
                <a:cs typeface="Arial"/>
              </a:rPr>
              <a:t>But since P1 is </a:t>
            </a:r>
            <a:r>
              <a:rPr dirty="0" sz="2100">
                <a:latin typeface="Arial"/>
                <a:cs typeface="Arial"/>
              </a:rPr>
              <a:t>still </a:t>
            </a:r>
            <a:r>
              <a:rPr dirty="0" sz="2100" spc="5">
                <a:latin typeface="Arial"/>
                <a:cs typeface="Arial"/>
              </a:rPr>
              <a:t>inside</a:t>
            </a:r>
            <a:r>
              <a:rPr dirty="0" sz="2100" spc="-32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the  procedure, </a:t>
            </a:r>
            <a:r>
              <a:rPr dirty="0" sz="2100" spc="5">
                <a:latin typeface="Arial"/>
                <a:cs typeface="Arial"/>
              </a:rPr>
              <a:t>and </a:t>
            </a:r>
            <a:r>
              <a:rPr dirty="0" sz="2100">
                <a:latin typeface="Arial"/>
                <a:cs typeface="Arial"/>
              </a:rPr>
              <a:t>currently  suspended </a:t>
            </a:r>
            <a:r>
              <a:rPr dirty="0" sz="2100" spc="10">
                <a:latin typeface="Arial"/>
                <a:cs typeface="Arial"/>
              </a:rPr>
              <a:t>— </a:t>
            </a:r>
            <a:r>
              <a:rPr dirty="0" sz="2100" spc="5">
                <a:solidFill>
                  <a:srgbClr val="932092"/>
                </a:solidFill>
                <a:latin typeface="Arial"/>
                <a:cs typeface="Arial"/>
              </a:rPr>
              <a:t>P2 is blocked </a:t>
            </a:r>
            <a:r>
              <a:rPr dirty="0" sz="2100" spc="5">
                <a:latin typeface="Arial"/>
                <a:cs typeface="Arial"/>
              </a:rPr>
              <a:t> from </a:t>
            </a:r>
            <a:r>
              <a:rPr dirty="0" sz="2100">
                <a:latin typeface="Arial"/>
                <a:cs typeface="Arial"/>
              </a:rPr>
              <a:t>entering the</a:t>
            </a:r>
            <a:r>
              <a:rPr dirty="0" sz="2100" spc="-16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procedure.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3057" y="6356538"/>
            <a:ext cx="42418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30</a:t>
            </a:fld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7757159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Concurrency Problem: Uniprocessor</a:t>
            </a:r>
            <a:r>
              <a:rPr dirty="0" spc="-229"/>
              <a:t> </a:t>
            </a:r>
            <a:r>
              <a:rPr dirty="0" spc="-5"/>
              <a:t>Multiprogramming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2751" y="1139952"/>
            <a:ext cx="3657600" cy="4547870"/>
          </a:xfrm>
          <a:prstGeom prst="rect">
            <a:avLst/>
          </a:prstGeom>
          <a:ln w="25560">
            <a:solidFill>
              <a:srgbClr val="A7A7A7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330200" marR="320675" indent="-283845">
              <a:lnSpc>
                <a:spcPts val="2590"/>
              </a:lnSpc>
              <a:spcBef>
                <a:spcPts val="335"/>
              </a:spcBef>
              <a:buSzPct val="75000"/>
              <a:buFont typeface="Wingdings"/>
              <a:buChar char=""/>
              <a:tabLst>
                <a:tab pos="330200" algn="l"/>
                <a:tab pos="330835" algn="l"/>
              </a:tabLst>
            </a:pPr>
            <a:r>
              <a:rPr dirty="0" sz="2400">
                <a:latin typeface="Arial"/>
                <a:cs typeface="Arial"/>
              </a:rPr>
              <a:t>Consider the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following  procedure:</a:t>
            </a:r>
            <a:endParaRPr sz="2400">
              <a:latin typeface="Arial"/>
              <a:cs typeface="Arial"/>
            </a:endParaRPr>
          </a:p>
          <a:p>
            <a:pPr marL="330200">
              <a:lnSpc>
                <a:spcPts val="2050"/>
              </a:lnSpc>
              <a:spcBef>
                <a:spcPts val="1645"/>
              </a:spcBef>
            </a:pPr>
            <a:r>
              <a:rPr dirty="0" sz="1800" spc="-5" b="1">
                <a:solidFill>
                  <a:srgbClr val="932092"/>
                </a:solidFill>
                <a:latin typeface="Courier New"/>
                <a:cs typeface="Courier New"/>
              </a:rPr>
              <a:t>void</a:t>
            </a:r>
            <a:r>
              <a:rPr dirty="0" sz="1800" spc="-10" b="1">
                <a:solidFill>
                  <a:srgbClr val="932092"/>
                </a:solidFill>
                <a:latin typeface="Courier New"/>
                <a:cs typeface="Courier New"/>
              </a:rPr>
              <a:t> </a:t>
            </a:r>
            <a:r>
              <a:rPr dirty="0" sz="1800" spc="-15" b="1">
                <a:solidFill>
                  <a:srgbClr val="932092"/>
                </a:solidFill>
                <a:latin typeface="Courier New"/>
                <a:cs typeface="Courier New"/>
              </a:rPr>
              <a:t>echo()</a:t>
            </a:r>
            <a:endParaRPr sz="1800">
              <a:latin typeface="Courier New"/>
              <a:cs typeface="Courier New"/>
            </a:endParaRPr>
          </a:p>
          <a:p>
            <a:pPr marL="330200">
              <a:lnSpc>
                <a:spcPts val="1945"/>
              </a:lnSpc>
            </a:pPr>
            <a:r>
              <a:rPr dirty="0" sz="1800" b="1">
                <a:solidFill>
                  <a:srgbClr val="932092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742315" marR="179070">
              <a:lnSpc>
                <a:spcPts val="1939"/>
              </a:lnSpc>
              <a:spcBef>
                <a:spcPts val="145"/>
              </a:spcBef>
            </a:pPr>
            <a:r>
              <a:rPr dirty="0" sz="1800" spc="-10" b="1">
                <a:solidFill>
                  <a:srgbClr val="932092"/>
                </a:solidFill>
                <a:latin typeface="Courier New"/>
                <a:cs typeface="Courier New"/>
              </a:rPr>
              <a:t>char_in </a:t>
            </a:r>
            <a:r>
              <a:rPr dirty="0" sz="1800" b="1">
                <a:solidFill>
                  <a:srgbClr val="932092"/>
                </a:solidFill>
                <a:latin typeface="Courier New"/>
                <a:cs typeface="Courier New"/>
              </a:rPr>
              <a:t>= </a:t>
            </a:r>
            <a:r>
              <a:rPr dirty="0" sz="1800" spc="-15" b="1">
                <a:solidFill>
                  <a:srgbClr val="932092"/>
                </a:solidFill>
                <a:latin typeface="Courier New"/>
                <a:cs typeface="Courier New"/>
              </a:rPr>
              <a:t>getchar();  </a:t>
            </a:r>
            <a:r>
              <a:rPr dirty="0" sz="1800" spc="-10" b="1">
                <a:solidFill>
                  <a:srgbClr val="932092"/>
                </a:solidFill>
                <a:latin typeface="Courier New"/>
                <a:cs typeface="Courier New"/>
              </a:rPr>
              <a:t>char_out </a:t>
            </a:r>
            <a:r>
              <a:rPr dirty="0" sz="1800" b="1">
                <a:solidFill>
                  <a:srgbClr val="932092"/>
                </a:solidFill>
                <a:latin typeface="Courier New"/>
                <a:cs typeface="Courier New"/>
              </a:rPr>
              <a:t>= </a:t>
            </a:r>
            <a:r>
              <a:rPr dirty="0" sz="1800" spc="-10" b="1">
                <a:solidFill>
                  <a:srgbClr val="932092"/>
                </a:solidFill>
                <a:latin typeface="Courier New"/>
                <a:cs typeface="Courier New"/>
              </a:rPr>
              <a:t>char_in;  putchar(char-out);</a:t>
            </a:r>
            <a:endParaRPr sz="1800">
              <a:latin typeface="Courier New"/>
              <a:cs typeface="Courier New"/>
            </a:endParaRPr>
          </a:p>
          <a:p>
            <a:pPr marL="330200">
              <a:lnSpc>
                <a:spcPts val="1925"/>
              </a:lnSpc>
            </a:pPr>
            <a:r>
              <a:rPr dirty="0" sz="1800" b="1">
                <a:solidFill>
                  <a:srgbClr val="93209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723" y="1071753"/>
            <a:ext cx="8235315" cy="4687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11150" marR="403225" indent="-299085">
              <a:lnSpc>
                <a:spcPct val="100499"/>
              </a:lnSpc>
              <a:spcBef>
                <a:spcPts val="90"/>
              </a:spcBef>
              <a:buFont typeface="Wingdings"/>
              <a:buChar char=""/>
              <a:tabLst>
                <a:tab pos="311785" algn="l"/>
              </a:tabLst>
            </a:pPr>
            <a:r>
              <a:rPr dirty="0" sz="2250">
                <a:latin typeface="Arial"/>
                <a:cs typeface="Arial"/>
              </a:rPr>
              <a:t>P1 invokes </a:t>
            </a:r>
            <a:r>
              <a:rPr dirty="0" sz="2250" spc="-5">
                <a:latin typeface="Arial"/>
                <a:cs typeface="Arial"/>
              </a:rPr>
              <a:t>the </a:t>
            </a:r>
            <a:r>
              <a:rPr dirty="0" sz="2250" spc="-5" b="1">
                <a:latin typeface="Courier New"/>
                <a:cs typeface="Courier New"/>
              </a:rPr>
              <a:t>echo </a:t>
            </a:r>
            <a:r>
              <a:rPr dirty="0" sz="2250" spc="-5">
                <a:latin typeface="Arial"/>
                <a:cs typeface="Arial"/>
              </a:rPr>
              <a:t>procedure and </a:t>
            </a:r>
            <a:r>
              <a:rPr dirty="0" sz="2250">
                <a:latin typeface="Arial"/>
                <a:cs typeface="Arial"/>
              </a:rPr>
              <a:t>is </a:t>
            </a:r>
            <a:r>
              <a:rPr dirty="0" sz="2250" spc="-5">
                <a:latin typeface="Arial"/>
                <a:cs typeface="Arial"/>
              </a:rPr>
              <a:t>interrupted  </a:t>
            </a:r>
            <a:r>
              <a:rPr dirty="0" sz="2250">
                <a:latin typeface="Arial"/>
                <a:cs typeface="Arial"/>
              </a:rPr>
              <a:t>immediately after </a:t>
            </a:r>
            <a:r>
              <a:rPr dirty="0" sz="2250" spc="-10" b="1">
                <a:latin typeface="Courier New"/>
                <a:cs typeface="Courier New"/>
              </a:rPr>
              <a:t>getchar</a:t>
            </a:r>
            <a:r>
              <a:rPr dirty="0" sz="2250" spc="-555" b="1">
                <a:latin typeface="Courier New"/>
                <a:cs typeface="Courier New"/>
              </a:rPr>
              <a:t> </a:t>
            </a:r>
            <a:r>
              <a:rPr dirty="0" sz="2250" spc="-5">
                <a:latin typeface="Arial"/>
                <a:cs typeface="Arial"/>
              </a:rPr>
              <a:t>returns </a:t>
            </a:r>
            <a:r>
              <a:rPr dirty="0" sz="2250">
                <a:latin typeface="Arial"/>
                <a:cs typeface="Arial"/>
              </a:rPr>
              <a:t>its </a:t>
            </a:r>
            <a:r>
              <a:rPr dirty="0" sz="2250" spc="-5">
                <a:latin typeface="Arial"/>
                <a:cs typeface="Arial"/>
              </a:rPr>
              <a:t>value and stores </a:t>
            </a:r>
            <a:r>
              <a:rPr dirty="0" sz="2250">
                <a:latin typeface="Arial"/>
                <a:cs typeface="Arial"/>
              </a:rPr>
              <a:t>it in  </a:t>
            </a:r>
            <a:r>
              <a:rPr dirty="0" sz="2250" spc="-5" b="1">
                <a:latin typeface="Courier New"/>
                <a:cs typeface="Courier New"/>
              </a:rPr>
              <a:t>char_in</a:t>
            </a:r>
            <a:r>
              <a:rPr dirty="0" sz="2250" spc="-675" b="1">
                <a:latin typeface="Courier New"/>
                <a:cs typeface="Courier New"/>
              </a:rPr>
              <a:t> </a:t>
            </a:r>
            <a:r>
              <a:rPr dirty="0" sz="2250" spc="-5">
                <a:latin typeface="Arial"/>
                <a:cs typeface="Arial"/>
              </a:rPr>
              <a:t>(e.g. </a:t>
            </a:r>
            <a:r>
              <a:rPr dirty="0" sz="2250" spc="-10" b="1">
                <a:latin typeface="Courier New"/>
                <a:cs typeface="Courier New"/>
              </a:rPr>
              <a:t>x</a:t>
            </a:r>
            <a:r>
              <a:rPr dirty="0" sz="2250" spc="-10">
                <a:latin typeface="Arial"/>
                <a:cs typeface="Arial"/>
              </a:rPr>
              <a:t>).</a:t>
            </a:r>
            <a:endParaRPr sz="2250">
              <a:latin typeface="Arial"/>
              <a:cs typeface="Arial"/>
            </a:endParaRPr>
          </a:p>
          <a:p>
            <a:pPr algn="just" marL="311150" marR="450215" indent="-299085">
              <a:lnSpc>
                <a:spcPct val="103099"/>
              </a:lnSpc>
              <a:spcBef>
                <a:spcPts val="940"/>
              </a:spcBef>
              <a:buFont typeface="Wingdings"/>
              <a:buChar char=""/>
              <a:tabLst>
                <a:tab pos="311785" algn="l"/>
              </a:tabLst>
            </a:pPr>
            <a:r>
              <a:rPr dirty="0" sz="2250">
                <a:latin typeface="Arial"/>
                <a:cs typeface="Arial"/>
              </a:rPr>
              <a:t>P2 is </a:t>
            </a:r>
            <a:r>
              <a:rPr dirty="0" sz="2250" spc="-5">
                <a:latin typeface="Arial"/>
                <a:cs typeface="Arial"/>
              </a:rPr>
              <a:t>activated and </a:t>
            </a:r>
            <a:r>
              <a:rPr dirty="0" sz="2250">
                <a:latin typeface="Arial"/>
                <a:cs typeface="Arial"/>
              </a:rPr>
              <a:t>invokes </a:t>
            </a:r>
            <a:r>
              <a:rPr dirty="0" sz="2250" spc="-5" b="1">
                <a:latin typeface="Courier New"/>
                <a:cs typeface="Courier New"/>
              </a:rPr>
              <a:t>echo </a:t>
            </a:r>
            <a:r>
              <a:rPr dirty="0" sz="2250" spc="-5">
                <a:latin typeface="Arial"/>
                <a:cs typeface="Arial"/>
              </a:rPr>
              <a:t>procedure and </a:t>
            </a:r>
            <a:r>
              <a:rPr dirty="0" sz="2250">
                <a:latin typeface="Arial"/>
                <a:cs typeface="Arial"/>
              </a:rPr>
              <a:t>since </a:t>
            </a:r>
            <a:r>
              <a:rPr dirty="0" sz="2250" spc="-5">
                <a:latin typeface="Arial"/>
                <a:cs typeface="Arial"/>
              </a:rPr>
              <a:t>the  </a:t>
            </a:r>
            <a:r>
              <a:rPr dirty="0" sz="2250" spc="-5" b="1">
                <a:latin typeface="Courier New"/>
                <a:cs typeface="Courier New"/>
              </a:rPr>
              <a:t>echo</a:t>
            </a:r>
            <a:r>
              <a:rPr dirty="0" sz="2250" spc="-570" b="1">
                <a:latin typeface="Courier New"/>
                <a:cs typeface="Courier New"/>
              </a:rPr>
              <a:t> </a:t>
            </a:r>
            <a:r>
              <a:rPr dirty="0" sz="2250" spc="-5">
                <a:latin typeface="Arial"/>
                <a:cs typeface="Arial"/>
              </a:rPr>
              <a:t>procedure </a:t>
            </a:r>
            <a:r>
              <a:rPr dirty="0" sz="2250">
                <a:latin typeface="Arial"/>
                <a:cs typeface="Arial"/>
              </a:rPr>
              <a:t>is used by process P1, </a:t>
            </a:r>
            <a:r>
              <a:rPr dirty="0" sz="2250">
                <a:solidFill>
                  <a:srgbClr val="932092"/>
                </a:solidFill>
                <a:latin typeface="Arial"/>
                <a:cs typeface="Arial"/>
              </a:rPr>
              <a:t>P2 is blocked from  further execution</a:t>
            </a:r>
            <a:r>
              <a:rPr dirty="0" sz="2250">
                <a:latin typeface="Arial"/>
                <a:cs typeface="Arial"/>
              </a:rPr>
              <a:t>.</a:t>
            </a:r>
            <a:endParaRPr sz="2250">
              <a:latin typeface="Arial"/>
              <a:cs typeface="Arial"/>
            </a:endParaRPr>
          </a:p>
          <a:p>
            <a:pPr marL="311150" marR="801370" indent="-299085">
              <a:lnSpc>
                <a:spcPct val="100499"/>
              </a:lnSpc>
              <a:spcBef>
                <a:spcPts val="1005"/>
              </a:spcBef>
              <a:buFont typeface="Wingdings"/>
              <a:buChar char=""/>
              <a:tabLst>
                <a:tab pos="311785" algn="l"/>
              </a:tabLst>
            </a:pPr>
            <a:r>
              <a:rPr dirty="0" sz="2250">
                <a:latin typeface="Arial"/>
                <a:cs typeface="Arial"/>
              </a:rPr>
              <a:t>At some </a:t>
            </a:r>
            <a:r>
              <a:rPr dirty="0" sz="2250" spc="-5">
                <a:latin typeface="Arial"/>
                <a:cs typeface="Arial"/>
              </a:rPr>
              <a:t>later </a:t>
            </a:r>
            <a:r>
              <a:rPr dirty="0" sz="2250">
                <a:latin typeface="Arial"/>
                <a:cs typeface="Arial"/>
              </a:rPr>
              <a:t>time, </a:t>
            </a:r>
            <a:r>
              <a:rPr dirty="0" sz="2250" spc="5">
                <a:latin typeface="Arial"/>
                <a:cs typeface="Arial"/>
              </a:rPr>
              <a:t>P1 </a:t>
            </a:r>
            <a:r>
              <a:rPr dirty="0" sz="2250">
                <a:latin typeface="Arial"/>
                <a:cs typeface="Arial"/>
              </a:rPr>
              <a:t>is resumed </a:t>
            </a:r>
            <a:r>
              <a:rPr dirty="0" sz="2250" spc="-5">
                <a:latin typeface="Arial"/>
                <a:cs typeface="Arial"/>
              </a:rPr>
              <a:t>and </a:t>
            </a:r>
            <a:r>
              <a:rPr dirty="0" sz="2250">
                <a:latin typeface="Arial"/>
                <a:cs typeface="Arial"/>
              </a:rPr>
              <a:t>completes </a:t>
            </a:r>
            <a:r>
              <a:rPr dirty="0" sz="2250" spc="-5">
                <a:latin typeface="Arial"/>
                <a:cs typeface="Arial"/>
              </a:rPr>
              <a:t>the  execution </a:t>
            </a:r>
            <a:r>
              <a:rPr dirty="0" sz="2250">
                <a:latin typeface="Arial"/>
                <a:cs typeface="Arial"/>
              </a:rPr>
              <a:t>of </a:t>
            </a:r>
            <a:r>
              <a:rPr dirty="0" sz="2250" spc="-5" b="1">
                <a:latin typeface="Courier New"/>
                <a:cs typeface="Courier New"/>
              </a:rPr>
              <a:t>echo</a:t>
            </a:r>
            <a:r>
              <a:rPr dirty="0" sz="2250" spc="-445" b="1">
                <a:latin typeface="Courier New"/>
                <a:cs typeface="Courier New"/>
              </a:rPr>
              <a:t> </a:t>
            </a:r>
            <a:r>
              <a:rPr dirty="0" sz="2250" spc="-5">
                <a:latin typeface="Arial"/>
                <a:cs typeface="Arial"/>
              </a:rPr>
              <a:t>and the proper </a:t>
            </a:r>
            <a:r>
              <a:rPr dirty="0" sz="2250">
                <a:latin typeface="Arial"/>
                <a:cs typeface="Arial"/>
              </a:rPr>
              <a:t>input </a:t>
            </a:r>
            <a:r>
              <a:rPr dirty="0" sz="2250" spc="-5">
                <a:latin typeface="Arial"/>
                <a:cs typeface="Arial"/>
              </a:rPr>
              <a:t>character will </a:t>
            </a:r>
            <a:r>
              <a:rPr dirty="0" sz="2250">
                <a:latin typeface="Arial"/>
                <a:cs typeface="Arial"/>
              </a:rPr>
              <a:t>be  </a:t>
            </a:r>
            <a:r>
              <a:rPr dirty="0" sz="2250" spc="-10">
                <a:latin typeface="Arial"/>
                <a:cs typeface="Arial"/>
              </a:rPr>
              <a:t>displayed.</a:t>
            </a:r>
            <a:endParaRPr sz="2250">
              <a:latin typeface="Arial"/>
              <a:cs typeface="Arial"/>
            </a:endParaRPr>
          </a:p>
          <a:p>
            <a:pPr marL="311150" indent="-299085">
              <a:lnSpc>
                <a:spcPct val="100000"/>
              </a:lnSpc>
              <a:spcBef>
                <a:spcPts val="855"/>
              </a:spcBef>
              <a:buFont typeface="Wingdings"/>
              <a:buChar char=""/>
              <a:tabLst>
                <a:tab pos="311785" algn="l"/>
              </a:tabLst>
            </a:pPr>
            <a:r>
              <a:rPr dirty="0" sz="2250" spc="15">
                <a:latin typeface="Arial"/>
                <a:cs typeface="Arial"/>
              </a:rPr>
              <a:t>When </a:t>
            </a:r>
            <a:r>
              <a:rPr dirty="0" sz="2250">
                <a:latin typeface="Arial"/>
                <a:cs typeface="Arial"/>
              </a:rPr>
              <a:t>P1 exits </a:t>
            </a:r>
            <a:r>
              <a:rPr dirty="0" sz="2250" spc="-5" b="1">
                <a:latin typeface="Courier New"/>
                <a:cs typeface="Courier New"/>
              </a:rPr>
              <a:t>echo</a:t>
            </a:r>
            <a:r>
              <a:rPr dirty="0" sz="2250" spc="-5">
                <a:latin typeface="Arial"/>
                <a:cs typeface="Arial"/>
              </a:rPr>
              <a:t>, </a:t>
            </a:r>
            <a:r>
              <a:rPr dirty="0" sz="2250" spc="-5">
                <a:solidFill>
                  <a:srgbClr val="932092"/>
                </a:solidFill>
                <a:latin typeface="Arial"/>
                <a:cs typeface="Arial"/>
              </a:rPr>
              <a:t>this </a:t>
            </a:r>
            <a:r>
              <a:rPr dirty="0" sz="2250">
                <a:solidFill>
                  <a:srgbClr val="932092"/>
                </a:solidFill>
                <a:latin typeface="Arial"/>
                <a:cs typeface="Arial"/>
              </a:rPr>
              <a:t>removes </a:t>
            </a:r>
            <a:r>
              <a:rPr dirty="0" sz="2250" spc="-5">
                <a:solidFill>
                  <a:srgbClr val="932092"/>
                </a:solidFill>
                <a:latin typeface="Arial"/>
                <a:cs typeface="Arial"/>
              </a:rPr>
              <a:t>the </a:t>
            </a:r>
            <a:r>
              <a:rPr dirty="0" sz="2250">
                <a:solidFill>
                  <a:srgbClr val="932092"/>
                </a:solidFill>
                <a:latin typeface="Arial"/>
                <a:cs typeface="Arial"/>
              </a:rPr>
              <a:t>block </a:t>
            </a:r>
            <a:r>
              <a:rPr dirty="0" sz="2250" spc="-5">
                <a:solidFill>
                  <a:srgbClr val="932092"/>
                </a:solidFill>
                <a:latin typeface="Arial"/>
                <a:cs typeface="Arial"/>
              </a:rPr>
              <a:t>on</a:t>
            </a:r>
            <a:r>
              <a:rPr dirty="0" sz="2250" spc="30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250" spc="5">
                <a:solidFill>
                  <a:srgbClr val="932092"/>
                </a:solidFill>
                <a:latin typeface="Arial"/>
                <a:cs typeface="Arial"/>
              </a:rPr>
              <a:t>P2</a:t>
            </a:r>
            <a:r>
              <a:rPr dirty="0" sz="2250" spc="5">
                <a:solidFill>
                  <a:srgbClr val="252525"/>
                </a:solidFill>
                <a:latin typeface="Arial"/>
                <a:cs typeface="Arial"/>
              </a:rPr>
              <a:t>.</a:t>
            </a:r>
            <a:endParaRPr sz="2250">
              <a:latin typeface="Arial"/>
              <a:cs typeface="Arial"/>
            </a:endParaRPr>
          </a:p>
          <a:p>
            <a:pPr marL="311150" indent="-299085">
              <a:lnSpc>
                <a:spcPct val="100000"/>
              </a:lnSpc>
              <a:spcBef>
                <a:spcPts val="1019"/>
              </a:spcBef>
              <a:buFont typeface="Wingdings"/>
              <a:buChar char=""/>
              <a:tabLst>
                <a:tab pos="311785" algn="l"/>
              </a:tabLst>
            </a:pPr>
            <a:r>
              <a:rPr dirty="0" sz="2250" spc="15">
                <a:solidFill>
                  <a:srgbClr val="252525"/>
                </a:solidFill>
                <a:latin typeface="Arial"/>
                <a:cs typeface="Arial"/>
              </a:rPr>
              <a:t>When </a:t>
            </a:r>
            <a:r>
              <a:rPr dirty="0" sz="2250" spc="5">
                <a:solidFill>
                  <a:srgbClr val="252525"/>
                </a:solidFill>
                <a:latin typeface="Arial"/>
                <a:cs typeface="Arial"/>
              </a:rPr>
              <a:t>P2 </a:t>
            </a:r>
            <a:r>
              <a:rPr dirty="0" sz="2250">
                <a:solidFill>
                  <a:srgbClr val="252525"/>
                </a:solidFill>
                <a:latin typeface="Arial"/>
                <a:cs typeface="Arial"/>
              </a:rPr>
              <a:t>is </a:t>
            </a:r>
            <a:r>
              <a:rPr dirty="0" sz="2250" spc="-5">
                <a:solidFill>
                  <a:srgbClr val="252525"/>
                </a:solidFill>
                <a:latin typeface="Arial"/>
                <a:cs typeface="Arial"/>
              </a:rPr>
              <a:t>later resumed, the </a:t>
            </a:r>
            <a:r>
              <a:rPr dirty="0" sz="2250" spc="-10" b="1">
                <a:solidFill>
                  <a:srgbClr val="252525"/>
                </a:solidFill>
                <a:latin typeface="Courier New"/>
                <a:cs typeface="Courier New"/>
              </a:rPr>
              <a:t>echo</a:t>
            </a:r>
            <a:r>
              <a:rPr dirty="0" sz="2250" spc="-590" b="1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dirty="0" sz="2250" spc="-5">
                <a:solidFill>
                  <a:srgbClr val="252525"/>
                </a:solidFill>
                <a:latin typeface="Arial"/>
                <a:cs typeface="Arial"/>
              </a:rPr>
              <a:t>procedure </a:t>
            </a:r>
            <a:r>
              <a:rPr dirty="0" sz="2250">
                <a:solidFill>
                  <a:srgbClr val="252525"/>
                </a:solidFill>
                <a:latin typeface="Arial"/>
                <a:cs typeface="Arial"/>
              </a:rPr>
              <a:t>is successfully</a:t>
            </a:r>
            <a:endParaRPr sz="2250">
              <a:latin typeface="Arial"/>
              <a:cs typeface="Arial"/>
            </a:endParaRPr>
          </a:p>
          <a:p>
            <a:pPr marL="311150">
              <a:lnSpc>
                <a:spcPct val="100000"/>
              </a:lnSpc>
              <a:spcBef>
                <a:spcPts val="160"/>
              </a:spcBef>
            </a:pPr>
            <a:r>
              <a:rPr dirty="0" sz="2250" spc="-5">
                <a:solidFill>
                  <a:srgbClr val="252525"/>
                </a:solidFill>
                <a:latin typeface="Arial"/>
                <a:cs typeface="Arial"/>
              </a:rPr>
              <a:t>invoked.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3057" y="6356538"/>
            <a:ext cx="42418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30</a:t>
            </a:fld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457009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Concurrency Problem:</a:t>
            </a:r>
            <a:r>
              <a:rPr dirty="0" spc="-204"/>
              <a:t> </a:t>
            </a:r>
            <a:r>
              <a:rPr dirty="0"/>
              <a:t>Summary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84" y="2588717"/>
            <a:ext cx="498602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200" b="0">
                <a:latin typeface="Liberation Sans Narrow"/>
                <a:cs typeface="Liberation Sans Narrow"/>
              </a:rPr>
              <a:t>How </a:t>
            </a:r>
            <a:r>
              <a:rPr dirty="0" sz="3200" spc="-5" b="0">
                <a:latin typeface="Liberation Sans Narrow"/>
                <a:cs typeface="Liberation Sans Narrow"/>
              </a:rPr>
              <a:t>about concurrency </a:t>
            </a:r>
            <a:r>
              <a:rPr dirty="0" sz="3200" spc="-10" b="0">
                <a:latin typeface="Liberation Sans Narrow"/>
                <a:cs typeface="Liberation Sans Narrow"/>
              </a:rPr>
              <a:t>problems  </a:t>
            </a:r>
            <a:r>
              <a:rPr dirty="0" sz="3200" spc="-5" b="0">
                <a:latin typeface="Liberation Sans Narrow"/>
                <a:cs typeface="Liberation Sans Narrow"/>
              </a:rPr>
              <a:t>with</a:t>
            </a:r>
            <a:r>
              <a:rPr dirty="0" sz="3200" b="0">
                <a:latin typeface="Liberation Sans Narrow"/>
                <a:cs typeface="Liberation Sans Narrow"/>
              </a:rPr>
              <a:t> </a:t>
            </a:r>
            <a:r>
              <a:rPr dirty="0" sz="3200" spc="-5" b="0">
                <a:latin typeface="Liberation Sans Narrow"/>
                <a:cs typeface="Liberation Sans Narrow"/>
              </a:rPr>
              <a:t>multiprocessors?</a:t>
            </a:r>
            <a:endParaRPr sz="3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812927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Concurrency Problems: </a:t>
            </a:r>
            <a:r>
              <a:rPr dirty="0" spc="-5"/>
              <a:t>Multiprocessor</a:t>
            </a:r>
            <a:r>
              <a:rPr dirty="0" spc="-190"/>
              <a:t> </a:t>
            </a:r>
            <a:r>
              <a:rPr dirty="0" spc="-5"/>
              <a:t>Multiprogramming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0123" y="1254709"/>
            <a:ext cx="7755255" cy="3720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600" spc="-5">
                <a:latin typeface="Arial"/>
                <a:cs typeface="Arial"/>
              </a:rPr>
              <a:t>Same problem arises </a:t>
            </a:r>
            <a:r>
              <a:rPr dirty="0" sz="2600" spc="-10">
                <a:latin typeface="Arial"/>
                <a:cs typeface="Arial"/>
              </a:rPr>
              <a:t>even when </a:t>
            </a:r>
            <a:r>
              <a:rPr dirty="0" sz="2600" spc="-5">
                <a:latin typeface="Arial"/>
                <a:cs typeface="Arial"/>
              </a:rPr>
              <a:t>the processes </a:t>
            </a:r>
            <a:r>
              <a:rPr dirty="0" sz="2600" spc="-10">
                <a:latin typeface="Arial"/>
                <a:cs typeface="Arial"/>
              </a:rPr>
              <a:t>—  P1 </a:t>
            </a:r>
            <a:r>
              <a:rPr dirty="0" sz="2600" spc="-5">
                <a:latin typeface="Arial"/>
                <a:cs typeface="Arial"/>
              </a:rPr>
              <a:t>and </a:t>
            </a:r>
            <a:r>
              <a:rPr dirty="0" sz="2600" spc="-10">
                <a:latin typeface="Arial"/>
                <a:cs typeface="Arial"/>
              </a:rPr>
              <a:t>P2 — </a:t>
            </a:r>
            <a:r>
              <a:rPr dirty="0" sz="2600" spc="-5">
                <a:latin typeface="Arial"/>
                <a:cs typeface="Arial"/>
              </a:rPr>
              <a:t>runs on </a:t>
            </a:r>
            <a:r>
              <a:rPr dirty="0" sz="2600" spc="-10">
                <a:solidFill>
                  <a:srgbClr val="932092"/>
                </a:solidFill>
                <a:latin typeface="Arial"/>
                <a:cs typeface="Arial"/>
              </a:rPr>
              <a:t>different </a:t>
            </a:r>
            <a:r>
              <a:rPr dirty="0" sz="2600" spc="-5">
                <a:solidFill>
                  <a:srgbClr val="932092"/>
                </a:solidFill>
                <a:latin typeface="Arial"/>
                <a:cs typeface="Arial"/>
              </a:rPr>
              <a:t>processors </a:t>
            </a:r>
            <a:r>
              <a:rPr dirty="0" sz="2600" spc="-5">
                <a:latin typeface="Arial"/>
                <a:cs typeface="Arial"/>
              </a:rPr>
              <a:t> accessing unprotected shared</a:t>
            </a:r>
            <a:r>
              <a:rPr dirty="0" sz="2600" spc="16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variables.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"/>
            </a:pPr>
            <a:endParaRPr sz="3150">
              <a:latin typeface="Arial"/>
              <a:cs typeface="Arial"/>
            </a:endParaRPr>
          </a:p>
          <a:p>
            <a:pPr marL="356870" marR="535305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600">
                <a:latin typeface="Arial"/>
                <a:cs typeface="Arial"/>
              </a:rPr>
              <a:t>The </a:t>
            </a:r>
            <a:r>
              <a:rPr dirty="0" sz="2600" spc="-5">
                <a:latin typeface="Arial"/>
                <a:cs typeface="Arial"/>
              </a:rPr>
              <a:t>solution outlined in the </a:t>
            </a:r>
            <a:r>
              <a:rPr dirty="0" sz="2600" spc="-10">
                <a:latin typeface="Arial"/>
                <a:cs typeface="Arial"/>
              </a:rPr>
              <a:t>previous </a:t>
            </a:r>
            <a:r>
              <a:rPr dirty="0" sz="2600" spc="-5">
                <a:latin typeface="Arial"/>
                <a:cs typeface="Arial"/>
              </a:rPr>
              <a:t>slides can  </a:t>
            </a:r>
            <a:r>
              <a:rPr dirty="0" sz="2600" spc="-15">
                <a:latin typeface="Arial"/>
                <a:cs typeface="Arial"/>
              </a:rPr>
              <a:t>work</a:t>
            </a:r>
            <a:r>
              <a:rPr dirty="0" sz="2600" spc="4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here.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"/>
            </a:pPr>
            <a:endParaRPr sz="3150">
              <a:latin typeface="Arial"/>
              <a:cs typeface="Arial"/>
            </a:endParaRPr>
          </a:p>
          <a:p>
            <a:pPr marL="356870" marR="106807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600" spc="-5">
                <a:solidFill>
                  <a:srgbClr val="932092"/>
                </a:solidFill>
                <a:latin typeface="Arial"/>
                <a:cs typeface="Arial"/>
              </a:rPr>
              <a:t>Protecting and controlling access to shared  resources are</a:t>
            </a:r>
            <a:r>
              <a:rPr dirty="0" sz="2600" spc="70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932092"/>
                </a:solidFill>
                <a:latin typeface="Arial"/>
                <a:cs typeface="Arial"/>
              </a:rPr>
              <a:t>critical</a:t>
            </a:r>
            <a:r>
              <a:rPr dirty="0" sz="2600" spc="-5" i="1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524" y="1233373"/>
            <a:ext cx="8038465" cy="3113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600" spc="-10">
                <a:latin typeface="Arial"/>
                <a:cs typeface="Arial"/>
              </a:rPr>
              <a:t>Assume</a:t>
            </a:r>
            <a:r>
              <a:rPr dirty="0" sz="2600" spc="4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P1 </a:t>
            </a:r>
            <a:r>
              <a:rPr dirty="0" sz="2600" spc="-10">
                <a:latin typeface="Arial"/>
                <a:cs typeface="Arial"/>
              </a:rPr>
              <a:t>and</a:t>
            </a:r>
            <a:r>
              <a:rPr dirty="0" sz="2600" spc="3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P2</a:t>
            </a:r>
            <a:r>
              <a:rPr dirty="0" sz="2600" spc="1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share</a:t>
            </a:r>
            <a:r>
              <a:rPr dirty="0" sz="2600" spc="15">
                <a:latin typeface="Arial"/>
                <a:cs typeface="Arial"/>
              </a:rPr>
              <a:t> </a:t>
            </a:r>
            <a:r>
              <a:rPr dirty="0" sz="2600" spc="-15">
                <a:latin typeface="Arial"/>
                <a:cs typeface="Arial"/>
              </a:rPr>
              <a:t>two</a:t>
            </a:r>
            <a:r>
              <a:rPr dirty="0" sz="2600" spc="4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variables</a:t>
            </a:r>
            <a:r>
              <a:rPr dirty="0" sz="2600" spc="70">
                <a:latin typeface="Arial"/>
                <a:cs typeface="Arial"/>
              </a:rPr>
              <a:t> </a:t>
            </a:r>
            <a:r>
              <a:rPr dirty="0" sz="2600" spc="-5" b="1">
                <a:latin typeface="Courier New"/>
                <a:cs typeface="Courier New"/>
              </a:rPr>
              <a:t>a</a:t>
            </a:r>
            <a:r>
              <a:rPr dirty="0" sz="2600" spc="-815" b="1">
                <a:latin typeface="Courier New"/>
                <a:cs typeface="Courier New"/>
              </a:rPr>
              <a:t> </a:t>
            </a:r>
            <a:r>
              <a:rPr dirty="0" sz="2600" spc="-10">
                <a:latin typeface="Arial"/>
                <a:cs typeface="Arial"/>
              </a:rPr>
              <a:t>and</a:t>
            </a:r>
            <a:r>
              <a:rPr dirty="0" sz="2600" spc="25">
                <a:latin typeface="Arial"/>
                <a:cs typeface="Arial"/>
              </a:rPr>
              <a:t> </a:t>
            </a:r>
            <a:r>
              <a:rPr dirty="0" sz="2600" spc="-5" b="1">
                <a:latin typeface="Courier New"/>
                <a:cs typeface="Courier New"/>
              </a:rPr>
              <a:t>b</a:t>
            </a:r>
            <a:r>
              <a:rPr dirty="0" sz="2600" spc="-840" b="1">
                <a:latin typeface="Courier New"/>
                <a:cs typeface="Courier New"/>
              </a:rPr>
              <a:t> </a:t>
            </a:r>
            <a:r>
              <a:rPr dirty="0" sz="2600" spc="-15">
                <a:latin typeface="Arial"/>
                <a:cs typeface="Arial"/>
              </a:rPr>
              <a:t>with  </a:t>
            </a:r>
            <a:r>
              <a:rPr dirty="0" sz="2600" spc="-5">
                <a:latin typeface="Arial"/>
                <a:cs typeface="Arial"/>
              </a:rPr>
              <a:t>initial</a:t>
            </a:r>
            <a:r>
              <a:rPr dirty="0" sz="2600" spc="1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values</a:t>
            </a:r>
            <a:r>
              <a:rPr dirty="0" sz="2600" spc="3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of</a:t>
            </a:r>
            <a:r>
              <a:rPr dirty="0" sz="2600" spc="30">
                <a:latin typeface="Arial"/>
                <a:cs typeface="Arial"/>
              </a:rPr>
              <a:t> </a:t>
            </a:r>
            <a:r>
              <a:rPr dirty="0" sz="2600" spc="-5" b="1">
                <a:latin typeface="Courier New"/>
                <a:cs typeface="Courier New"/>
              </a:rPr>
              <a:t>a</a:t>
            </a:r>
            <a:r>
              <a:rPr dirty="0" sz="2600" spc="-844" b="1">
                <a:latin typeface="Courier New"/>
                <a:cs typeface="Courier New"/>
              </a:rPr>
              <a:t> </a:t>
            </a:r>
            <a:r>
              <a:rPr dirty="0" sz="2600" spc="-5">
                <a:latin typeface="Arial"/>
                <a:cs typeface="Arial"/>
              </a:rPr>
              <a:t>= 1</a:t>
            </a:r>
            <a:r>
              <a:rPr dirty="0" sz="2600" spc="1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and</a:t>
            </a:r>
            <a:r>
              <a:rPr dirty="0" sz="2600" spc="15">
                <a:latin typeface="Arial"/>
                <a:cs typeface="Arial"/>
              </a:rPr>
              <a:t> </a:t>
            </a:r>
            <a:r>
              <a:rPr dirty="0" sz="2600" spc="-5" b="1">
                <a:latin typeface="Courier New"/>
                <a:cs typeface="Courier New"/>
              </a:rPr>
              <a:t>b</a:t>
            </a:r>
            <a:r>
              <a:rPr dirty="0" sz="2600" spc="-840" b="1">
                <a:latin typeface="Courier New"/>
                <a:cs typeface="Courier New"/>
              </a:rPr>
              <a:t> </a:t>
            </a:r>
            <a:r>
              <a:rPr dirty="0" sz="2600" spc="-5">
                <a:latin typeface="Arial"/>
                <a:cs typeface="Arial"/>
              </a:rPr>
              <a:t>=</a:t>
            </a:r>
            <a:r>
              <a:rPr dirty="0" sz="2600" spc="2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39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600" spc="-10">
                <a:latin typeface="Arial"/>
                <a:cs typeface="Arial"/>
              </a:rPr>
              <a:t>P1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executes</a:t>
            </a:r>
            <a:r>
              <a:rPr dirty="0" sz="2600" spc="5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the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statement:</a:t>
            </a:r>
            <a:r>
              <a:rPr dirty="0" sz="2600" spc="75">
                <a:latin typeface="Arial"/>
                <a:cs typeface="Arial"/>
              </a:rPr>
              <a:t> </a:t>
            </a:r>
            <a:r>
              <a:rPr dirty="0" sz="2600" spc="-5" b="1">
                <a:latin typeface="Courier New"/>
                <a:cs typeface="Courier New"/>
              </a:rPr>
              <a:t>a</a:t>
            </a:r>
            <a:r>
              <a:rPr dirty="0" sz="2600" spc="-850" b="1">
                <a:latin typeface="Courier New"/>
                <a:cs typeface="Courier New"/>
              </a:rPr>
              <a:t> </a:t>
            </a:r>
            <a:r>
              <a:rPr dirty="0" sz="2600" spc="-5">
                <a:latin typeface="Arial"/>
                <a:cs typeface="Arial"/>
              </a:rPr>
              <a:t>=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 spc="-5" b="1">
                <a:latin typeface="Courier New"/>
                <a:cs typeface="Courier New"/>
              </a:rPr>
              <a:t>a</a:t>
            </a:r>
            <a:r>
              <a:rPr dirty="0" sz="2600" spc="-840" b="1">
                <a:latin typeface="Courier New"/>
                <a:cs typeface="Courier New"/>
              </a:rPr>
              <a:t> </a:t>
            </a:r>
            <a:r>
              <a:rPr dirty="0" sz="2600" spc="-5">
                <a:latin typeface="Arial"/>
                <a:cs typeface="Arial"/>
              </a:rPr>
              <a:t>+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5" b="1">
                <a:latin typeface="Courier New"/>
                <a:cs typeface="Courier New"/>
              </a:rPr>
              <a:t>b</a:t>
            </a:r>
            <a:endParaRPr sz="260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spcBef>
                <a:spcPts val="141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600" spc="-5">
                <a:latin typeface="Arial"/>
                <a:cs typeface="Arial"/>
              </a:rPr>
              <a:t>P2</a:t>
            </a:r>
            <a:r>
              <a:rPr dirty="0" sz="260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executes</a:t>
            </a:r>
            <a:r>
              <a:rPr dirty="0" sz="2600" spc="6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the</a:t>
            </a:r>
            <a:r>
              <a:rPr dirty="0" sz="260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statement:</a:t>
            </a:r>
            <a:r>
              <a:rPr dirty="0" sz="2600" spc="75">
                <a:latin typeface="Arial"/>
                <a:cs typeface="Arial"/>
              </a:rPr>
              <a:t> </a:t>
            </a:r>
            <a:r>
              <a:rPr dirty="0" sz="2600" spc="-5" b="1">
                <a:latin typeface="Courier New"/>
                <a:cs typeface="Courier New"/>
              </a:rPr>
              <a:t>b</a:t>
            </a:r>
            <a:r>
              <a:rPr dirty="0" sz="2600" spc="-850" b="1">
                <a:latin typeface="Courier New"/>
                <a:cs typeface="Courier New"/>
              </a:rPr>
              <a:t> </a:t>
            </a:r>
            <a:r>
              <a:rPr dirty="0" sz="2600" spc="-5">
                <a:latin typeface="Arial"/>
                <a:cs typeface="Arial"/>
              </a:rPr>
              <a:t>=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5" b="1">
                <a:latin typeface="Courier New"/>
                <a:cs typeface="Courier New"/>
              </a:rPr>
              <a:t>a</a:t>
            </a:r>
            <a:r>
              <a:rPr dirty="0" sz="2600" spc="-840" b="1">
                <a:latin typeface="Courier New"/>
                <a:cs typeface="Courier New"/>
              </a:rPr>
              <a:t> </a:t>
            </a:r>
            <a:r>
              <a:rPr dirty="0" sz="2600" spc="-5">
                <a:latin typeface="Arial"/>
                <a:cs typeface="Arial"/>
              </a:rPr>
              <a:t>+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 spc="-5" b="1">
                <a:latin typeface="Courier New"/>
                <a:cs typeface="Courier New"/>
              </a:rPr>
              <a:t>b</a:t>
            </a:r>
            <a:endParaRPr sz="2600">
              <a:latin typeface="Courier New"/>
              <a:cs typeface="Courier New"/>
            </a:endParaRPr>
          </a:p>
          <a:p>
            <a:pPr marL="356870" indent="-344805">
              <a:lnSpc>
                <a:spcPct val="100000"/>
              </a:lnSpc>
              <a:spcBef>
                <a:spcPts val="139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600" spc="10">
                <a:latin typeface="Arial"/>
                <a:cs typeface="Arial"/>
              </a:rPr>
              <a:t>What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values</a:t>
            </a:r>
            <a:r>
              <a:rPr dirty="0" sz="2600" spc="5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are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5" b="1">
                <a:latin typeface="Courier New"/>
                <a:cs typeface="Courier New"/>
              </a:rPr>
              <a:t>a</a:t>
            </a:r>
            <a:r>
              <a:rPr dirty="0" sz="2600" spc="-819" b="1">
                <a:latin typeface="Courier New"/>
                <a:cs typeface="Courier New"/>
              </a:rPr>
              <a:t> </a:t>
            </a:r>
            <a:r>
              <a:rPr dirty="0" sz="2600" spc="-10">
                <a:latin typeface="Arial"/>
                <a:cs typeface="Arial"/>
              </a:rPr>
              <a:t>and</a:t>
            </a:r>
            <a:r>
              <a:rPr dirty="0" sz="2600" spc="20">
                <a:latin typeface="Arial"/>
                <a:cs typeface="Arial"/>
              </a:rPr>
              <a:t> </a:t>
            </a:r>
            <a:r>
              <a:rPr dirty="0" sz="2600" spc="-5" b="1">
                <a:latin typeface="Courier New"/>
                <a:cs typeface="Courier New"/>
              </a:rPr>
              <a:t>b</a:t>
            </a:r>
            <a:r>
              <a:rPr dirty="0" sz="2600" spc="-844" b="1">
                <a:latin typeface="Courier New"/>
                <a:cs typeface="Courier New"/>
              </a:rPr>
              <a:t> </a:t>
            </a:r>
            <a:r>
              <a:rPr dirty="0" sz="2600" spc="-5">
                <a:latin typeface="Arial"/>
                <a:cs typeface="Arial"/>
              </a:rPr>
              <a:t>if P1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executes</a:t>
            </a:r>
            <a:r>
              <a:rPr dirty="0" sz="2600" spc="8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before</a:t>
            </a:r>
            <a:r>
              <a:rPr dirty="0" sz="2600" spc="1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P2?</a:t>
            </a: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39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600" spc="10">
                <a:latin typeface="Arial"/>
                <a:cs typeface="Arial"/>
              </a:rPr>
              <a:t>What</a:t>
            </a:r>
            <a:r>
              <a:rPr dirty="0" sz="2600" spc="-60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values</a:t>
            </a:r>
            <a:r>
              <a:rPr dirty="0" sz="2600" spc="5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are</a:t>
            </a:r>
            <a:r>
              <a:rPr dirty="0" sz="2600" spc="10">
                <a:latin typeface="Arial"/>
                <a:cs typeface="Arial"/>
              </a:rPr>
              <a:t> </a:t>
            </a:r>
            <a:r>
              <a:rPr dirty="0" sz="2600" spc="-5" b="1">
                <a:latin typeface="Courier New"/>
                <a:cs typeface="Courier New"/>
              </a:rPr>
              <a:t>a</a:t>
            </a:r>
            <a:r>
              <a:rPr dirty="0" sz="2600" spc="-819" b="1">
                <a:latin typeface="Courier New"/>
                <a:cs typeface="Courier New"/>
              </a:rPr>
              <a:t> </a:t>
            </a:r>
            <a:r>
              <a:rPr dirty="0" sz="2600" spc="-10">
                <a:latin typeface="Arial"/>
                <a:cs typeface="Arial"/>
              </a:rPr>
              <a:t>and</a:t>
            </a:r>
            <a:r>
              <a:rPr dirty="0" sz="2600" spc="15">
                <a:latin typeface="Arial"/>
                <a:cs typeface="Arial"/>
              </a:rPr>
              <a:t> </a:t>
            </a:r>
            <a:r>
              <a:rPr dirty="0" sz="2600" spc="-5" b="1">
                <a:latin typeface="Courier New"/>
                <a:cs typeface="Courier New"/>
              </a:rPr>
              <a:t>b</a:t>
            </a:r>
            <a:r>
              <a:rPr dirty="0" sz="2600" spc="-840" b="1">
                <a:latin typeface="Courier New"/>
                <a:cs typeface="Courier New"/>
              </a:rPr>
              <a:t> </a:t>
            </a:r>
            <a:r>
              <a:rPr dirty="0" sz="2600" spc="-5">
                <a:latin typeface="Arial"/>
                <a:cs typeface="Arial"/>
              </a:rPr>
              <a:t>if</a:t>
            </a:r>
            <a:r>
              <a:rPr dirty="0" sz="2600" spc="-10">
                <a:latin typeface="Arial"/>
                <a:cs typeface="Arial"/>
              </a:rPr>
              <a:t> P2</a:t>
            </a:r>
            <a:r>
              <a:rPr dirty="0" sz="2600" spc="1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executes</a:t>
            </a:r>
            <a:r>
              <a:rPr dirty="0" sz="2600" spc="8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before</a:t>
            </a:r>
            <a:r>
              <a:rPr dirty="0" sz="2600" spc="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P1?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360616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Question: </a:t>
            </a:r>
            <a:r>
              <a:rPr dirty="0" spc="-5"/>
              <a:t>Race</a:t>
            </a:r>
            <a:r>
              <a:rPr dirty="0" spc="-125"/>
              <a:t> </a:t>
            </a:r>
            <a:r>
              <a:rPr dirty="0"/>
              <a:t>Condition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3357879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The </a:t>
            </a:r>
            <a:r>
              <a:rPr dirty="0"/>
              <a:t>Concept </a:t>
            </a:r>
            <a:r>
              <a:rPr dirty="0" spc="5"/>
              <a:t>of</a:t>
            </a:r>
            <a:r>
              <a:rPr dirty="0" spc="-200"/>
              <a:t> </a:t>
            </a:r>
            <a:r>
              <a:rPr dirty="0"/>
              <a:t>Threads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17636" y="3807396"/>
            <a:ext cx="5214620" cy="1745614"/>
            <a:chOff x="1917636" y="3807396"/>
            <a:chExt cx="5214620" cy="1745614"/>
          </a:xfrm>
        </p:grpSpPr>
        <p:sp>
          <p:nvSpPr>
            <p:cNvPr id="4" name="object 4"/>
            <p:cNvSpPr/>
            <p:nvPr/>
          </p:nvSpPr>
          <p:spPr>
            <a:xfrm>
              <a:off x="1937003" y="3826764"/>
              <a:ext cx="5175504" cy="17068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37003" y="3826764"/>
              <a:ext cx="5175885" cy="1706880"/>
            </a:xfrm>
            <a:custGeom>
              <a:avLst/>
              <a:gdLst/>
              <a:ahLst/>
              <a:cxnLst/>
              <a:rect l="l" t="t" r="r" b="b"/>
              <a:pathLst>
                <a:path w="5175884" h="1706879">
                  <a:moveTo>
                    <a:pt x="0" y="0"/>
                  </a:moveTo>
                  <a:lnTo>
                    <a:pt x="2445385" y="996315"/>
                  </a:lnTo>
                  <a:lnTo>
                    <a:pt x="2182622" y="996315"/>
                  </a:lnTo>
                  <a:lnTo>
                    <a:pt x="2136181" y="1001000"/>
                  </a:lnTo>
                  <a:lnTo>
                    <a:pt x="2092920" y="1014436"/>
                  </a:lnTo>
                  <a:lnTo>
                    <a:pt x="2053766" y="1035694"/>
                  </a:lnTo>
                  <a:lnTo>
                    <a:pt x="2019649" y="1063847"/>
                  </a:lnTo>
                  <a:lnTo>
                    <a:pt x="1991496" y="1097964"/>
                  </a:lnTo>
                  <a:lnTo>
                    <a:pt x="1970238" y="1137118"/>
                  </a:lnTo>
                  <a:lnTo>
                    <a:pt x="1956802" y="1180379"/>
                  </a:lnTo>
                  <a:lnTo>
                    <a:pt x="1952117" y="1226820"/>
                  </a:lnTo>
                  <a:lnTo>
                    <a:pt x="1952117" y="1476756"/>
                  </a:lnTo>
                  <a:lnTo>
                    <a:pt x="1956802" y="1523179"/>
                  </a:lnTo>
                  <a:lnTo>
                    <a:pt x="1970238" y="1566398"/>
                  </a:lnTo>
                  <a:lnTo>
                    <a:pt x="1991496" y="1605490"/>
                  </a:lnTo>
                  <a:lnTo>
                    <a:pt x="2019649" y="1639538"/>
                  </a:lnTo>
                  <a:lnTo>
                    <a:pt x="2053766" y="1667620"/>
                  </a:lnTo>
                  <a:lnTo>
                    <a:pt x="2092920" y="1688818"/>
                  </a:lnTo>
                  <a:lnTo>
                    <a:pt x="2136181" y="1702211"/>
                  </a:lnTo>
                  <a:lnTo>
                    <a:pt x="2182622" y="1706880"/>
                  </a:lnTo>
                  <a:lnTo>
                    <a:pt x="4945507" y="1706880"/>
                  </a:lnTo>
                  <a:lnTo>
                    <a:pt x="4991925" y="1702211"/>
                  </a:lnTo>
                  <a:lnTo>
                    <a:pt x="5035129" y="1688818"/>
                  </a:lnTo>
                  <a:lnTo>
                    <a:pt x="5074201" y="1667620"/>
                  </a:lnTo>
                  <a:lnTo>
                    <a:pt x="5108225" y="1639538"/>
                  </a:lnTo>
                  <a:lnTo>
                    <a:pt x="5136284" y="1605490"/>
                  </a:lnTo>
                  <a:lnTo>
                    <a:pt x="5157462" y="1566398"/>
                  </a:lnTo>
                  <a:lnTo>
                    <a:pt x="5170840" y="1523179"/>
                  </a:lnTo>
                  <a:lnTo>
                    <a:pt x="5175504" y="1476756"/>
                  </a:lnTo>
                  <a:lnTo>
                    <a:pt x="5175504" y="1226820"/>
                  </a:lnTo>
                  <a:lnTo>
                    <a:pt x="5170840" y="1180379"/>
                  </a:lnTo>
                  <a:lnTo>
                    <a:pt x="5157462" y="1137118"/>
                  </a:lnTo>
                  <a:lnTo>
                    <a:pt x="5136284" y="1097964"/>
                  </a:lnTo>
                  <a:lnTo>
                    <a:pt x="5108225" y="1063847"/>
                  </a:lnTo>
                  <a:lnTo>
                    <a:pt x="5074201" y="1035694"/>
                  </a:lnTo>
                  <a:lnTo>
                    <a:pt x="5035129" y="1014436"/>
                  </a:lnTo>
                  <a:lnTo>
                    <a:pt x="4991925" y="1001000"/>
                  </a:lnTo>
                  <a:lnTo>
                    <a:pt x="4945507" y="996315"/>
                  </a:lnTo>
                  <a:lnTo>
                    <a:pt x="2833116" y="996315"/>
                  </a:lnTo>
                  <a:lnTo>
                    <a:pt x="0" y="0"/>
                  </a:lnTo>
                  <a:close/>
                </a:path>
              </a:pathLst>
            </a:custGeom>
            <a:ln w="38159">
              <a:solidFill>
                <a:srgbClr val="99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294123" y="4884546"/>
            <a:ext cx="24218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 marR="5080" indent="-2476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 entity that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owns</a:t>
            </a:r>
            <a:r>
              <a:rPr dirty="0" sz="180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resource is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75452" y="3582132"/>
            <a:ext cx="5034280" cy="846455"/>
            <a:chOff x="3475452" y="3582132"/>
            <a:chExt cx="5034280" cy="846455"/>
          </a:xfrm>
        </p:grpSpPr>
        <p:sp>
          <p:nvSpPr>
            <p:cNvPr id="8" name="object 8"/>
            <p:cNvSpPr/>
            <p:nvPr/>
          </p:nvSpPr>
          <p:spPr>
            <a:xfrm>
              <a:off x="3494532" y="3601211"/>
              <a:ext cx="4995671" cy="8077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94532" y="3601211"/>
              <a:ext cx="4996180" cy="807720"/>
            </a:xfrm>
            <a:custGeom>
              <a:avLst/>
              <a:gdLst/>
              <a:ahLst/>
              <a:cxnLst/>
              <a:rect l="l" t="t" r="r" b="b"/>
              <a:pathLst>
                <a:path w="4996180" h="807720">
                  <a:moveTo>
                    <a:pt x="0" y="0"/>
                  </a:moveTo>
                  <a:lnTo>
                    <a:pt x="2312542" y="353568"/>
                  </a:lnTo>
                  <a:lnTo>
                    <a:pt x="2312542" y="584581"/>
                  </a:lnTo>
                  <a:lnTo>
                    <a:pt x="2317081" y="624711"/>
                  </a:lnTo>
                  <a:lnTo>
                    <a:pt x="2330165" y="662473"/>
                  </a:lnTo>
                  <a:lnTo>
                    <a:pt x="2351000" y="697239"/>
                  </a:lnTo>
                  <a:lnTo>
                    <a:pt x="2378790" y="728379"/>
                  </a:lnTo>
                  <a:lnTo>
                    <a:pt x="2412740" y="755267"/>
                  </a:lnTo>
                  <a:lnTo>
                    <a:pt x="2452054" y="777272"/>
                  </a:lnTo>
                  <a:lnTo>
                    <a:pt x="2495937" y="793769"/>
                  </a:lnTo>
                  <a:lnTo>
                    <a:pt x="2543594" y="804127"/>
                  </a:lnTo>
                  <a:lnTo>
                    <a:pt x="2594229" y="807719"/>
                  </a:lnTo>
                  <a:lnTo>
                    <a:pt x="4713986" y="807719"/>
                  </a:lnTo>
                  <a:lnTo>
                    <a:pt x="4764620" y="804127"/>
                  </a:lnTo>
                  <a:lnTo>
                    <a:pt x="4812277" y="793769"/>
                  </a:lnTo>
                  <a:lnTo>
                    <a:pt x="4856160" y="777272"/>
                  </a:lnTo>
                  <a:lnTo>
                    <a:pt x="4895474" y="755267"/>
                  </a:lnTo>
                  <a:lnTo>
                    <a:pt x="4929424" y="728379"/>
                  </a:lnTo>
                  <a:lnTo>
                    <a:pt x="4957214" y="697239"/>
                  </a:lnTo>
                  <a:lnTo>
                    <a:pt x="4978049" y="662473"/>
                  </a:lnTo>
                  <a:lnTo>
                    <a:pt x="4991133" y="624711"/>
                  </a:lnTo>
                  <a:lnTo>
                    <a:pt x="4995671" y="584581"/>
                  </a:lnTo>
                  <a:lnTo>
                    <a:pt x="4995671" y="342011"/>
                  </a:lnTo>
                  <a:lnTo>
                    <a:pt x="4991133" y="301913"/>
                  </a:lnTo>
                  <a:lnTo>
                    <a:pt x="4978049" y="264169"/>
                  </a:lnTo>
                  <a:lnTo>
                    <a:pt x="4957214" y="229409"/>
                  </a:lnTo>
                  <a:lnTo>
                    <a:pt x="4929424" y="198264"/>
                  </a:lnTo>
                  <a:lnTo>
                    <a:pt x="4895474" y="171366"/>
                  </a:lnTo>
                  <a:lnTo>
                    <a:pt x="4856160" y="149347"/>
                  </a:lnTo>
                  <a:lnTo>
                    <a:pt x="4812277" y="132837"/>
                  </a:lnTo>
                  <a:lnTo>
                    <a:pt x="4764620" y="122468"/>
                  </a:lnTo>
                  <a:lnTo>
                    <a:pt x="4713986" y="118871"/>
                  </a:lnTo>
                  <a:lnTo>
                    <a:pt x="2594229" y="118871"/>
                  </a:lnTo>
                  <a:lnTo>
                    <a:pt x="2541967" y="122761"/>
                  </a:lnTo>
                  <a:lnTo>
                    <a:pt x="2493047" y="133942"/>
                  </a:lnTo>
                  <a:lnTo>
                    <a:pt x="2448290" y="151685"/>
                  </a:lnTo>
                  <a:lnTo>
                    <a:pt x="2408517" y="175260"/>
                  </a:lnTo>
                  <a:lnTo>
                    <a:pt x="2374551" y="203935"/>
                  </a:lnTo>
                  <a:lnTo>
                    <a:pt x="2347214" y="236981"/>
                  </a:lnTo>
                  <a:lnTo>
                    <a:pt x="0" y="0"/>
                  </a:lnTo>
                  <a:close/>
                </a:path>
              </a:pathLst>
            </a:custGeom>
            <a:ln w="38159">
              <a:solidFill>
                <a:srgbClr val="99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90524" y="1190444"/>
            <a:ext cx="7543165" cy="309626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0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 spc="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unit of dispatching </a:t>
            </a:r>
            <a:r>
              <a:rPr dirty="0" sz="2400" spc="5">
                <a:latin typeface="Arial"/>
                <a:cs typeface="Arial"/>
              </a:rPr>
              <a:t>for </a:t>
            </a:r>
            <a:r>
              <a:rPr dirty="0" sz="2400" spc="-5">
                <a:latin typeface="Arial"/>
                <a:cs typeface="Arial"/>
              </a:rPr>
              <a:t>execution </a:t>
            </a:r>
            <a:r>
              <a:rPr dirty="0" sz="2400">
                <a:latin typeface="Arial"/>
                <a:cs typeface="Arial"/>
              </a:rPr>
              <a:t>is referred to</a:t>
            </a:r>
            <a:r>
              <a:rPr dirty="0" sz="2400" spc="-2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 lvl="1" marL="814069" indent="-345440">
              <a:lnSpc>
                <a:spcPct val="100000"/>
              </a:lnSpc>
              <a:spcBef>
                <a:spcPts val="509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Thread</a:t>
            </a:r>
            <a:r>
              <a:rPr dirty="0" sz="2400" spc="-40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lvl="1" marL="814069" indent="-34544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Lightweight</a:t>
            </a:r>
            <a:r>
              <a:rPr dirty="0" sz="2400" spc="2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32092"/>
              </a:buClr>
              <a:buFont typeface="Wingdings"/>
              <a:buChar char=""/>
            </a:pPr>
            <a:endParaRPr sz="2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 spc="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unit of </a:t>
            </a:r>
            <a:r>
              <a:rPr dirty="0" sz="2400" spc="-5">
                <a:latin typeface="Arial"/>
                <a:cs typeface="Arial"/>
              </a:rPr>
              <a:t>resource ownership </a:t>
            </a:r>
            <a:r>
              <a:rPr dirty="0" sz="2400">
                <a:latin typeface="Arial"/>
                <a:cs typeface="Arial"/>
              </a:rPr>
              <a:t>is referred to</a:t>
            </a:r>
            <a:r>
              <a:rPr dirty="0" sz="2400" spc="-1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 lvl="1" marL="814069" indent="-34544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Process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task</a:t>
            </a:r>
            <a:endParaRPr sz="2400">
              <a:latin typeface="Arial"/>
              <a:cs typeface="Arial"/>
            </a:endParaRPr>
          </a:p>
          <a:p>
            <a:pPr algn="ctr" marL="5671185">
              <a:lnSpc>
                <a:spcPct val="100000"/>
              </a:lnSpc>
              <a:spcBef>
                <a:spcPts val="45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e.g. Windows</a:t>
            </a:r>
            <a:r>
              <a:rPr dirty="0" sz="18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algn="ctr" marL="566928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Unix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2907" y="6356538"/>
            <a:ext cx="286385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4</a:t>
            </a:fld>
            <a:endParaRPr sz="2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84" y="2588717"/>
            <a:ext cx="517207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200" spc="-5" b="0">
                <a:latin typeface="Liberation Sans Narrow"/>
                <a:cs typeface="Liberation Sans Narrow"/>
              </a:rPr>
              <a:t>What </a:t>
            </a:r>
            <a:r>
              <a:rPr dirty="0" sz="3200" spc="-10" b="0">
                <a:latin typeface="Liberation Sans Narrow"/>
                <a:cs typeface="Liberation Sans Narrow"/>
              </a:rPr>
              <a:t>are the </a:t>
            </a:r>
            <a:r>
              <a:rPr dirty="0" sz="3200" spc="-5" b="0">
                <a:latin typeface="Liberation Sans Narrow"/>
                <a:cs typeface="Liberation Sans Narrow"/>
              </a:rPr>
              <a:t>control </a:t>
            </a:r>
            <a:r>
              <a:rPr dirty="0" sz="3200" spc="-10" b="0">
                <a:latin typeface="Liberation Sans Narrow"/>
                <a:cs typeface="Liberation Sans Narrow"/>
              </a:rPr>
              <a:t>problems </a:t>
            </a:r>
            <a:r>
              <a:rPr dirty="0" sz="3200" spc="-5" b="0">
                <a:latin typeface="Liberation Sans Narrow"/>
                <a:cs typeface="Liberation Sans Narrow"/>
              </a:rPr>
              <a:t>with  concurrent</a:t>
            </a:r>
            <a:r>
              <a:rPr dirty="0" sz="3200" spc="-20" b="0">
                <a:latin typeface="Liberation Sans Narrow"/>
                <a:cs typeface="Liberation Sans Narrow"/>
              </a:rPr>
              <a:t> </a:t>
            </a:r>
            <a:r>
              <a:rPr dirty="0" sz="3200" spc="-5" b="0">
                <a:latin typeface="Liberation Sans Narrow"/>
                <a:cs typeface="Liberation Sans Narrow"/>
              </a:rPr>
              <a:t>processes?</a:t>
            </a:r>
            <a:endParaRPr sz="3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247459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Control</a:t>
            </a:r>
            <a:r>
              <a:rPr dirty="0" spc="-105"/>
              <a:t> </a:t>
            </a:r>
            <a:r>
              <a:rPr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24" y="1254709"/>
            <a:ext cx="7861300" cy="1214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600" spc="-5">
                <a:latin typeface="Arial"/>
                <a:cs typeface="Arial"/>
              </a:rPr>
              <a:t>Concurrent processes come into </a:t>
            </a:r>
            <a:r>
              <a:rPr dirty="0" sz="2600" spc="-5">
                <a:solidFill>
                  <a:srgbClr val="932092"/>
                </a:solidFill>
                <a:latin typeface="Arial"/>
                <a:cs typeface="Arial"/>
              </a:rPr>
              <a:t>conflict </a:t>
            </a:r>
            <a:r>
              <a:rPr dirty="0" sz="2600" spc="-15">
                <a:latin typeface="Arial"/>
                <a:cs typeface="Arial"/>
              </a:rPr>
              <a:t>when </a:t>
            </a:r>
            <a:r>
              <a:rPr dirty="0" sz="2600" spc="-5">
                <a:latin typeface="Arial"/>
                <a:cs typeface="Arial"/>
              </a:rPr>
              <a:t>they  are competing for the </a:t>
            </a:r>
            <a:r>
              <a:rPr dirty="0" sz="2600" spc="-10">
                <a:latin typeface="Arial"/>
                <a:cs typeface="Arial"/>
              </a:rPr>
              <a:t>same system </a:t>
            </a:r>
            <a:r>
              <a:rPr dirty="0" sz="2600" spc="-5">
                <a:latin typeface="Arial"/>
                <a:cs typeface="Arial"/>
              </a:rPr>
              <a:t>resource </a:t>
            </a:r>
            <a:r>
              <a:rPr dirty="0" sz="2600" spc="-10">
                <a:latin typeface="Arial"/>
                <a:cs typeface="Arial"/>
              </a:rPr>
              <a:t>— I/O  devices, </a:t>
            </a:r>
            <a:r>
              <a:rPr dirty="0" sz="2600" spc="-40">
                <a:latin typeface="Arial"/>
                <a:cs typeface="Arial"/>
              </a:rPr>
              <a:t>memory, </a:t>
            </a:r>
            <a:r>
              <a:rPr dirty="0" sz="2600" spc="-5">
                <a:latin typeface="Arial"/>
                <a:cs typeface="Arial"/>
              </a:rPr>
              <a:t>processor time,</a:t>
            </a:r>
            <a:r>
              <a:rPr dirty="0" sz="2600" spc="19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9639" y="2822448"/>
            <a:ext cx="7285990" cy="2515870"/>
            <a:chOff x="929639" y="2822448"/>
            <a:chExt cx="7285990" cy="2515870"/>
          </a:xfrm>
        </p:grpSpPr>
        <p:sp>
          <p:nvSpPr>
            <p:cNvPr id="5" name="object 5"/>
            <p:cNvSpPr/>
            <p:nvPr/>
          </p:nvSpPr>
          <p:spPr>
            <a:xfrm>
              <a:off x="929639" y="2822448"/>
              <a:ext cx="7285482" cy="25153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92123" y="2860548"/>
              <a:ext cx="7162800" cy="2395855"/>
            </a:xfrm>
            <a:custGeom>
              <a:avLst/>
              <a:gdLst/>
              <a:ahLst/>
              <a:cxnLst/>
              <a:rect l="l" t="t" r="r" b="b"/>
              <a:pathLst>
                <a:path w="7162800" h="2395854">
                  <a:moveTo>
                    <a:pt x="6953377" y="0"/>
                  </a:moveTo>
                  <a:lnTo>
                    <a:pt x="209359" y="0"/>
                  </a:lnTo>
                  <a:lnTo>
                    <a:pt x="161356" y="5529"/>
                  </a:lnTo>
                  <a:lnTo>
                    <a:pt x="117290" y="21279"/>
                  </a:lnTo>
                  <a:lnTo>
                    <a:pt x="78418" y="45996"/>
                  </a:lnTo>
                  <a:lnTo>
                    <a:pt x="45995" y="78424"/>
                  </a:lnTo>
                  <a:lnTo>
                    <a:pt x="21280" y="117308"/>
                  </a:lnTo>
                  <a:lnTo>
                    <a:pt x="5529" y="161392"/>
                  </a:lnTo>
                  <a:lnTo>
                    <a:pt x="0" y="209423"/>
                  </a:lnTo>
                  <a:lnTo>
                    <a:pt x="0" y="2186304"/>
                  </a:lnTo>
                  <a:lnTo>
                    <a:pt x="5529" y="2234335"/>
                  </a:lnTo>
                  <a:lnTo>
                    <a:pt x="21280" y="2278419"/>
                  </a:lnTo>
                  <a:lnTo>
                    <a:pt x="45995" y="2317303"/>
                  </a:lnTo>
                  <a:lnTo>
                    <a:pt x="78418" y="2349731"/>
                  </a:lnTo>
                  <a:lnTo>
                    <a:pt x="117290" y="2374448"/>
                  </a:lnTo>
                  <a:lnTo>
                    <a:pt x="161356" y="2390198"/>
                  </a:lnTo>
                  <a:lnTo>
                    <a:pt x="209359" y="2395728"/>
                  </a:lnTo>
                  <a:lnTo>
                    <a:pt x="6953377" y="2395728"/>
                  </a:lnTo>
                  <a:lnTo>
                    <a:pt x="7001407" y="2390198"/>
                  </a:lnTo>
                  <a:lnTo>
                    <a:pt x="7045491" y="2374448"/>
                  </a:lnTo>
                  <a:lnTo>
                    <a:pt x="7084375" y="2349731"/>
                  </a:lnTo>
                  <a:lnTo>
                    <a:pt x="7116803" y="2317303"/>
                  </a:lnTo>
                  <a:lnTo>
                    <a:pt x="7141520" y="2278419"/>
                  </a:lnTo>
                  <a:lnTo>
                    <a:pt x="7157270" y="2234335"/>
                  </a:lnTo>
                  <a:lnTo>
                    <a:pt x="7162800" y="2186304"/>
                  </a:lnTo>
                  <a:lnTo>
                    <a:pt x="7162800" y="209423"/>
                  </a:lnTo>
                  <a:lnTo>
                    <a:pt x="7157270" y="161392"/>
                  </a:lnTo>
                  <a:lnTo>
                    <a:pt x="7141520" y="117308"/>
                  </a:lnTo>
                  <a:lnTo>
                    <a:pt x="7116803" y="78424"/>
                  </a:lnTo>
                  <a:lnTo>
                    <a:pt x="7084375" y="45996"/>
                  </a:lnTo>
                  <a:lnTo>
                    <a:pt x="7045491" y="21279"/>
                  </a:lnTo>
                  <a:lnTo>
                    <a:pt x="7001407" y="5529"/>
                  </a:lnTo>
                  <a:lnTo>
                    <a:pt x="6953377" y="0"/>
                  </a:lnTo>
                  <a:close/>
                </a:path>
              </a:pathLst>
            </a:custGeom>
            <a:solidFill>
              <a:srgbClr val="931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92123" y="2860548"/>
              <a:ext cx="7162800" cy="2395855"/>
            </a:xfrm>
            <a:custGeom>
              <a:avLst/>
              <a:gdLst/>
              <a:ahLst/>
              <a:cxnLst/>
              <a:rect l="l" t="t" r="r" b="b"/>
              <a:pathLst>
                <a:path w="7162800" h="2395854">
                  <a:moveTo>
                    <a:pt x="0" y="209423"/>
                  </a:moveTo>
                  <a:lnTo>
                    <a:pt x="5529" y="161392"/>
                  </a:lnTo>
                  <a:lnTo>
                    <a:pt x="21280" y="117308"/>
                  </a:lnTo>
                  <a:lnTo>
                    <a:pt x="45995" y="78424"/>
                  </a:lnTo>
                  <a:lnTo>
                    <a:pt x="78418" y="45996"/>
                  </a:lnTo>
                  <a:lnTo>
                    <a:pt x="117290" y="21279"/>
                  </a:lnTo>
                  <a:lnTo>
                    <a:pt x="161356" y="5529"/>
                  </a:lnTo>
                  <a:lnTo>
                    <a:pt x="209359" y="0"/>
                  </a:lnTo>
                  <a:lnTo>
                    <a:pt x="6953377" y="0"/>
                  </a:lnTo>
                  <a:lnTo>
                    <a:pt x="7001407" y="5529"/>
                  </a:lnTo>
                  <a:lnTo>
                    <a:pt x="7045491" y="21279"/>
                  </a:lnTo>
                  <a:lnTo>
                    <a:pt x="7084375" y="45996"/>
                  </a:lnTo>
                  <a:lnTo>
                    <a:pt x="7116803" y="78424"/>
                  </a:lnTo>
                  <a:lnTo>
                    <a:pt x="7141520" y="117308"/>
                  </a:lnTo>
                  <a:lnTo>
                    <a:pt x="7157270" y="161392"/>
                  </a:lnTo>
                  <a:lnTo>
                    <a:pt x="7162800" y="209423"/>
                  </a:lnTo>
                  <a:lnTo>
                    <a:pt x="7162800" y="2186304"/>
                  </a:lnTo>
                  <a:lnTo>
                    <a:pt x="7157270" y="2234335"/>
                  </a:lnTo>
                  <a:lnTo>
                    <a:pt x="7141520" y="2278419"/>
                  </a:lnTo>
                  <a:lnTo>
                    <a:pt x="7116803" y="2317303"/>
                  </a:lnTo>
                  <a:lnTo>
                    <a:pt x="7084375" y="2349731"/>
                  </a:lnTo>
                  <a:lnTo>
                    <a:pt x="7045491" y="2374448"/>
                  </a:lnTo>
                  <a:lnTo>
                    <a:pt x="7001407" y="2390198"/>
                  </a:lnTo>
                  <a:lnTo>
                    <a:pt x="6953377" y="2395728"/>
                  </a:lnTo>
                  <a:lnTo>
                    <a:pt x="209359" y="2395728"/>
                  </a:lnTo>
                  <a:lnTo>
                    <a:pt x="161356" y="2390198"/>
                  </a:lnTo>
                  <a:lnTo>
                    <a:pt x="117290" y="2374448"/>
                  </a:lnTo>
                  <a:lnTo>
                    <a:pt x="78418" y="2349731"/>
                  </a:lnTo>
                  <a:lnTo>
                    <a:pt x="45995" y="2317303"/>
                  </a:lnTo>
                  <a:lnTo>
                    <a:pt x="21280" y="2278419"/>
                  </a:lnTo>
                  <a:lnTo>
                    <a:pt x="5529" y="2234335"/>
                  </a:lnTo>
                  <a:lnTo>
                    <a:pt x="0" y="2186304"/>
                  </a:lnTo>
                  <a:lnTo>
                    <a:pt x="0" y="209423"/>
                  </a:lnTo>
                  <a:close/>
                </a:path>
              </a:pathLst>
            </a:custGeom>
            <a:ln w="38159">
              <a:solidFill>
                <a:srgbClr val="9311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397635" y="3005150"/>
            <a:ext cx="6273800" cy="208597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dirty="0" sz="2700" spc="-5" b="1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700" spc="5" b="1">
                <a:solidFill>
                  <a:srgbClr val="FFFFFF"/>
                </a:solidFill>
                <a:latin typeface="Arial"/>
                <a:cs typeface="Arial"/>
              </a:rPr>
              <a:t>the case of competing processes  three control </a:t>
            </a:r>
            <a:r>
              <a:rPr dirty="0" sz="2700" b="1">
                <a:solidFill>
                  <a:srgbClr val="FFFFFF"/>
                </a:solidFill>
                <a:latin typeface="Arial"/>
                <a:cs typeface="Arial"/>
              </a:rPr>
              <a:t>problems must </a:t>
            </a:r>
            <a:r>
              <a:rPr dirty="0" sz="2700" spc="5" b="1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700" spc="-2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FFFFFF"/>
                </a:solidFill>
                <a:latin typeface="Arial"/>
                <a:cs typeface="Arial"/>
              </a:rPr>
              <a:t>faced:</a:t>
            </a:r>
            <a:endParaRPr sz="2700">
              <a:latin typeface="Arial"/>
              <a:cs typeface="Arial"/>
            </a:endParaRPr>
          </a:p>
          <a:p>
            <a:pPr marL="1055370" indent="-28067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1055370" algn="l"/>
              </a:tabLst>
            </a:pPr>
            <a:r>
              <a:rPr dirty="0" sz="2700" spc="5" b="1">
                <a:solidFill>
                  <a:srgbClr val="FFFFFF"/>
                </a:solidFill>
                <a:latin typeface="Arial"/>
                <a:cs typeface="Arial"/>
              </a:rPr>
              <a:t>mutual</a:t>
            </a:r>
            <a:r>
              <a:rPr dirty="0" sz="27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5" b="1">
                <a:solidFill>
                  <a:srgbClr val="FFFFFF"/>
                </a:solidFill>
                <a:latin typeface="Arial"/>
                <a:cs typeface="Arial"/>
              </a:rPr>
              <a:t>exclusion</a:t>
            </a:r>
            <a:endParaRPr sz="2700">
              <a:latin typeface="Arial"/>
              <a:cs typeface="Arial"/>
            </a:endParaRPr>
          </a:p>
          <a:p>
            <a:pPr marL="1055370" indent="-280670">
              <a:lnSpc>
                <a:spcPct val="100000"/>
              </a:lnSpc>
              <a:buFont typeface="Symbol"/>
              <a:buChar char=""/>
              <a:tabLst>
                <a:tab pos="1055370" algn="l"/>
              </a:tabLst>
            </a:pPr>
            <a:r>
              <a:rPr dirty="0" sz="2700" spc="5" b="1">
                <a:solidFill>
                  <a:srgbClr val="FFFFFF"/>
                </a:solidFill>
                <a:latin typeface="Arial"/>
                <a:cs typeface="Arial"/>
              </a:rPr>
              <a:t>deadlock</a:t>
            </a:r>
            <a:endParaRPr sz="2700">
              <a:latin typeface="Arial"/>
              <a:cs typeface="Arial"/>
            </a:endParaRPr>
          </a:p>
          <a:p>
            <a:pPr marL="1055370" indent="-280670">
              <a:lnSpc>
                <a:spcPct val="100000"/>
              </a:lnSpc>
              <a:buFont typeface="Symbol"/>
              <a:buChar char=""/>
              <a:tabLst>
                <a:tab pos="1055370" algn="l"/>
              </a:tabLst>
            </a:pPr>
            <a:r>
              <a:rPr dirty="0" sz="2700" b="1">
                <a:solidFill>
                  <a:srgbClr val="FFFFFF"/>
                </a:solidFill>
                <a:latin typeface="Arial"/>
                <a:cs typeface="Arial"/>
              </a:rPr>
              <a:t>starvation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242506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Mutual</a:t>
            </a:r>
            <a:r>
              <a:rPr dirty="0" spc="-114"/>
              <a:t> </a:t>
            </a:r>
            <a:r>
              <a:rPr dirty="0"/>
              <a:t>Exclusion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90524" y="1184053"/>
            <a:ext cx="7532370" cy="425767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356870" marR="20320" indent="-344805">
              <a:lnSpc>
                <a:spcPct val="107300"/>
              </a:lnSpc>
              <a:spcBef>
                <a:spcPts val="14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600" spc="-10">
                <a:latin typeface="Arial"/>
                <a:cs typeface="Arial"/>
              </a:rPr>
              <a:t>Suppose </a:t>
            </a:r>
            <a:r>
              <a:rPr dirty="0" sz="2900" b="1">
                <a:latin typeface="Courier New"/>
                <a:cs typeface="Courier New"/>
              </a:rPr>
              <a:t>n</a:t>
            </a:r>
            <a:r>
              <a:rPr dirty="0" sz="2900" spc="-855" b="1">
                <a:latin typeface="Courier New"/>
                <a:cs typeface="Courier New"/>
              </a:rPr>
              <a:t> </a:t>
            </a:r>
            <a:r>
              <a:rPr dirty="0" sz="2600" spc="-5">
                <a:latin typeface="Arial"/>
                <a:cs typeface="Arial"/>
              </a:rPr>
              <a:t>processes all </a:t>
            </a:r>
            <a:r>
              <a:rPr dirty="0" sz="2600" spc="-5">
                <a:solidFill>
                  <a:srgbClr val="932092"/>
                </a:solidFill>
                <a:latin typeface="Arial"/>
                <a:cs typeface="Arial"/>
              </a:rPr>
              <a:t>competing </a:t>
            </a:r>
            <a:r>
              <a:rPr dirty="0" sz="2600" spc="-5">
                <a:latin typeface="Arial"/>
                <a:cs typeface="Arial"/>
              </a:rPr>
              <a:t>to use some  shared</a:t>
            </a:r>
            <a:r>
              <a:rPr dirty="0" sz="2600" spc="3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data.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"/>
            </a:pPr>
            <a:endParaRPr sz="32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600" spc="-5">
                <a:latin typeface="Arial"/>
                <a:cs typeface="Arial"/>
              </a:rPr>
              <a:t>Each process has a code segment </a:t>
            </a:r>
            <a:r>
              <a:rPr dirty="0" sz="2600" spc="-10">
                <a:latin typeface="Arial"/>
                <a:cs typeface="Arial"/>
              </a:rPr>
              <a:t>— </a:t>
            </a:r>
            <a:r>
              <a:rPr dirty="0" sz="2600" spc="-5" b="1">
                <a:solidFill>
                  <a:srgbClr val="932092"/>
                </a:solidFill>
                <a:latin typeface="Arial"/>
                <a:cs typeface="Arial"/>
              </a:rPr>
              <a:t>critical  section </a:t>
            </a:r>
            <a:r>
              <a:rPr dirty="0" sz="2600" spc="-10">
                <a:latin typeface="Arial"/>
                <a:cs typeface="Arial"/>
              </a:rPr>
              <a:t>— where </a:t>
            </a:r>
            <a:r>
              <a:rPr dirty="0" sz="2600" spc="-5">
                <a:latin typeface="Arial"/>
                <a:cs typeface="Arial"/>
              </a:rPr>
              <a:t>the shared data is accessed or  manipulated.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3200">
              <a:latin typeface="Arial"/>
              <a:cs typeface="Arial"/>
            </a:endParaRPr>
          </a:p>
          <a:p>
            <a:pPr algn="just" marL="356870" marR="9652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600" spc="-5">
                <a:latin typeface="Arial"/>
                <a:cs typeface="Arial"/>
              </a:rPr>
              <a:t>Ensure that </a:t>
            </a:r>
            <a:r>
              <a:rPr dirty="0" sz="2600" spc="-15">
                <a:latin typeface="Arial"/>
                <a:cs typeface="Arial"/>
              </a:rPr>
              <a:t>when </a:t>
            </a:r>
            <a:r>
              <a:rPr dirty="0" sz="2600" spc="-5">
                <a:latin typeface="Arial"/>
                <a:cs typeface="Arial"/>
              </a:rPr>
              <a:t>one process is </a:t>
            </a:r>
            <a:r>
              <a:rPr dirty="0" sz="2600" spc="-10">
                <a:latin typeface="Arial"/>
                <a:cs typeface="Arial"/>
              </a:rPr>
              <a:t>executing </a:t>
            </a:r>
            <a:r>
              <a:rPr dirty="0" sz="2600" spc="-5">
                <a:latin typeface="Arial"/>
                <a:cs typeface="Arial"/>
              </a:rPr>
              <a:t>in its  critical section, </a:t>
            </a:r>
            <a:r>
              <a:rPr dirty="0" sz="2600" spc="-5">
                <a:solidFill>
                  <a:srgbClr val="932092"/>
                </a:solidFill>
                <a:latin typeface="Arial"/>
                <a:cs typeface="Arial"/>
              </a:rPr>
              <a:t>no other process is </a:t>
            </a:r>
            <a:r>
              <a:rPr dirty="0" sz="2600" spc="-10">
                <a:solidFill>
                  <a:srgbClr val="932092"/>
                </a:solidFill>
                <a:latin typeface="Arial"/>
                <a:cs typeface="Arial"/>
              </a:rPr>
              <a:t>allowed </a:t>
            </a:r>
            <a:r>
              <a:rPr dirty="0" sz="2600" spc="-5">
                <a:solidFill>
                  <a:srgbClr val="932092"/>
                </a:solidFill>
                <a:latin typeface="Arial"/>
                <a:cs typeface="Arial"/>
              </a:rPr>
              <a:t>in its  critical</a:t>
            </a:r>
            <a:r>
              <a:rPr dirty="0" sz="2600" spc="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932092"/>
                </a:solidFill>
                <a:latin typeface="Arial"/>
                <a:cs typeface="Arial"/>
              </a:rPr>
              <a:t>section.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379857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Mutual Exclusion:</a:t>
            </a:r>
            <a:r>
              <a:rPr dirty="0" spc="-165"/>
              <a:t> </a:t>
            </a:r>
            <a:r>
              <a:rPr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729966"/>
            <a:ext cx="9144000" cy="3173095"/>
            <a:chOff x="0" y="729966"/>
            <a:chExt cx="9144000" cy="3173095"/>
          </a:xfrm>
        </p:grpSpPr>
        <p:sp>
          <p:nvSpPr>
            <p:cNvPr id="4" name="object 4"/>
            <p:cNvSpPr/>
            <p:nvPr/>
          </p:nvSpPr>
          <p:spPr>
            <a:xfrm>
              <a:off x="0" y="768095"/>
              <a:ext cx="9143999" cy="30967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24" y="749045"/>
              <a:ext cx="9142730" cy="3134995"/>
            </a:xfrm>
            <a:custGeom>
              <a:avLst/>
              <a:gdLst/>
              <a:ahLst/>
              <a:cxnLst/>
              <a:rect l="l" t="t" r="r" b="b"/>
              <a:pathLst>
                <a:path w="9142730" h="3134995">
                  <a:moveTo>
                    <a:pt x="0" y="3134867"/>
                  </a:moveTo>
                  <a:lnTo>
                    <a:pt x="9142476" y="3134867"/>
                  </a:lnTo>
                </a:path>
                <a:path w="9142730" h="3134995">
                  <a:moveTo>
                    <a:pt x="9142476" y="0"/>
                  </a:moveTo>
                  <a:lnTo>
                    <a:pt x="0" y="0"/>
                  </a:lnTo>
                </a:path>
              </a:pathLst>
            </a:custGeom>
            <a:ln w="38159">
              <a:solidFill>
                <a:srgbClr val="9311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47599" y="4187444"/>
            <a:ext cx="83718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25">
                <a:latin typeface="Arial"/>
                <a:cs typeface="Arial"/>
              </a:rPr>
              <a:t>To </a:t>
            </a:r>
            <a:r>
              <a:rPr dirty="0" sz="2400" spc="5">
                <a:latin typeface="Arial"/>
                <a:cs typeface="Arial"/>
              </a:rPr>
              <a:t>enforce mutual </a:t>
            </a:r>
            <a:r>
              <a:rPr dirty="0" sz="2400" spc="-5">
                <a:latin typeface="Arial"/>
                <a:cs typeface="Arial"/>
              </a:rPr>
              <a:t>exclusion, </a:t>
            </a:r>
            <a:r>
              <a:rPr dirty="0" sz="2400" spc="-10">
                <a:latin typeface="Arial"/>
                <a:cs typeface="Arial"/>
              </a:rPr>
              <a:t>two </a:t>
            </a:r>
            <a:r>
              <a:rPr dirty="0" sz="2400">
                <a:latin typeface="Arial"/>
                <a:cs typeface="Arial"/>
              </a:rPr>
              <a:t>function are </a:t>
            </a:r>
            <a:r>
              <a:rPr dirty="0" sz="2400" spc="-5">
                <a:latin typeface="Arial"/>
                <a:cs typeface="Arial"/>
              </a:rPr>
              <a:t>provided:  entercritical </a:t>
            </a:r>
            <a:r>
              <a:rPr dirty="0" sz="2400">
                <a:latin typeface="Arial"/>
                <a:cs typeface="Arial"/>
              </a:rPr>
              <a:t>and </a:t>
            </a:r>
            <a:r>
              <a:rPr dirty="0" sz="2400" spc="-5">
                <a:latin typeface="Arial"/>
                <a:cs typeface="Arial"/>
              </a:rPr>
              <a:t>exitcritical </a:t>
            </a:r>
            <a:r>
              <a:rPr dirty="0" sz="2400" spc="-10">
                <a:latin typeface="Arial"/>
                <a:cs typeface="Arial"/>
              </a:rPr>
              <a:t>with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resource </a:t>
            </a:r>
            <a:r>
              <a:rPr dirty="0" sz="2400">
                <a:latin typeface="Arial"/>
                <a:cs typeface="Arial"/>
              </a:rPr>
              <a:t>as the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argument.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447421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Multiple </a:t>
            </a:r>
            <a:r>
              <a:rPr dirty="0" spc="-5"/>
              <a:t>Shared Data</a:t>
            </a:r>
            <a:r>
              <a:rPr dirty="0" spc="-120"/>
              <a:t> </a:t>
            </a:r>
            <a:r>
              <a:rPr dirty="0" spc="-5"/>
              <a:t>Resources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90524" y="1254709"/>
            <a:ext cx="8147684" cy="33483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812800" indent="-34480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600">
                <a:latin typeface="Arial"/>
                <a:cs typeface="Arial"/>
              </a:rPr>
              <a:t>The </a:t>
            </a:r>
            <a:r>
              <a:rPr dirty="0" sz="2600" spc="-10">
                <a:latin typeface="Arial"/>
                <a:cs typeface="Arial"/>
              </a:rPr>
              <a:t>same problem exists </a:t>
            </a:r>
            <a:r>
              <a:rPr dirty="0" sz="2600" spc="-15">
                <a:latin typeface="Arial"/>
                <a:cs typeface="Arial"/>
              </a:rPr>
              <a:t>even when </a:t>
            </a:r>
            <a:r>
              <a:rPr dirty="0" sz="2600" spc="-5">
                <a:latin typeface="Arial"/>
                <a:cs typeface="Arial"/>
              </a:rPr>
              <a:t>processes  access more than one shared</a:t>
            </a:r>
            <a:r>
              <a:rPr dirty="0" sz="2600" spc="11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resource.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"/>
            </a:pPr>
            <a:endParaRPr sz="32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600" spc="-5">
                <a:latin typeface="Arial"/>
                <a:cs typeface="Arial"/>
              </a:rPr>
              <a:t>Processes must </a:t>
            </a:r>
            <a:r>
              <a:rPr dirty="0" sz="2600" spc="-5">
                <a:solidFill>
                  <a:srgbClr val="932092"/>
                </a:solidFill>
                <a:latin typeface="Arial"/>
                <a:cs typeface="Arial"/>
              </a:rPr>
              <a:t>cooperate </a:t>
            </a:r>
            <a:r>
              <a:rPr dirty="0" sz="2600" spc="-5">
                <a:latin typeface="Arial"/>
                <a:cs typeface="Arial"/>
              </a:rPr>
              <a:t>to ensure the shared data  are properly</a:t>
            </a:r>
            <a:r>
              <a:rPr dirty="0" sz="2600" spc="3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managed.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3200">
              <a:latin typeface="Arial"/>
              <a:cs typeface="Arial"/>
            </a:endParaRPr>
          </a:p>
          <a:p>
            <a:pPr marL="356870" marR="989965" indent="-34480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600" spc="-5">
                <a:latin typeface="Arial"/>
                <a:cs typeface="Arial"/>
              </a:rPr>
              <a:t>Control mechanisms are needed to ensure the </a:t>
            </a:r>
            <a:r>
              <a:rPr dirty="0" sz="2600" spc="-5">
                <a:solidFill>
                  <a:srgbClr val="932092"/>
                </a:solidFill>
                <a:latin typeface="Arial"/>
                <a:cs typeface="Arial"/>
              </a:rPr>
              <a:t> integrity </a:t>
            </a:r>
            <a:r>
              <a:rPr dirty="0" sz="2600" spc="-5">
                <a:latin typeface="Arial"/>
                <a:cs typeface="Arial"/>
              </a:rPr>
              <a:t>of the shared</a:t>
            </a:r>
            <a:r>
              <a:rPr dirty="0" sz="2600" spc="9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data.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584898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Multiple </a:t>
            </a:r>
            <a:r>
              <a:rPr dirty="0" spc="-5"/>
              <a:t>Shared Data Resources:</a:t>
            </a:r>
            <a:r>
              <a:rPr dirty="0" spc="-145"/>
              <a:t> </a:t>
            </a:r>
            <a:r>
              <a:rPr dirty="0"/>
              <a:t>Example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38698" y="1602739"/>
            <a:ext cx="1873250" cy="69151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235"/>
              </a:spcBef>
            </a:pPr>
            <a:r>
              <a:rPr dirty="0" sz="2200" b="1">
                <a:solidFill>
                  <a:srgbClr val="252525"/>
                </a:solidFill>
                <a:latin typeface="Courier New"/>
                <a:cs typeface="Courier New"/>
              </a:rPr>
              <a:t>b = 2 * b</a:t>
            </a:r>
            <a:r>
              <a:rPr dirty="0" sz="2200" spc="-80" b="1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252525"/>
                </a:solidFill>
                <a:latin typeface="Courier New"/>
                <a:cs typeface="Courier New"/>
              </a:rPr>
              <a:t>;   a = 2 * a</a:t>
            </a:r>
            <a:r>
              <a:rPr dirty="0" sz="2200" spc="-80" b="1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252525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340" y="2541269"/>
            <a:ext cx="8024495" cy="78930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16865" marR="5080" indent="-304800">
              <a:lnSpc>
                <a:spcPts val="2900"/>
              </a:lnSpc>
              <a:spcBef>
                <a:spcPts val="370"/>
              </a:spcBef>
              <a:buSzPct val="75000"/>
              <a:buFont typeface="Wingdings"/>
              <a:buChar char=""/>
              <a:tabLst>
                <a:tab pos="316865" algn="l"/>
                <a:tab pos="317500" algn="l"/>
              </a:tabLst>
            </a:pPr>
            <a:r>
              <a:rPr dirty="0" sz="2600" spc="-5">
                <a:latin typeface="Arial"/>
                <a:cs typeface="Arial"/>
              </a:rPr>
              <a:t>Assuming that </a:t>
            </a:r>
            <a:r>
              <a:rPr dirty="0" sz="2600" spc="-5" b="1">
                <a:solidFill>
                  <a:srgbClr val="932092"/>
                </a:solidFill>
                <a:latin typeface="Courier New"/>
                <a:cs typeface="Courier New"/>
              </a:rPr>
              <a:t>a = b</a:t>
            </a:r>
            <a:r>
              <a:rPr dirty="0" sz="2600" spc="-695" b="1">
                <a:solidFill>
                  <a:srgbClr val="932092"/>
                </a:solidFill>
                <a:latin typeface="Courier New"/>
                <a:cs typeface="Courier New"/>
              </a:rPr>
              <a:t> </a:t>
            </a:r>
            <a:r>
              <a:rPr dirty="0" sz="2600" spc="-5">
                <a:latin typeface="Arial"/>
                <a:cs typeface="Arial"/>
              </a:rPr>
              <a:t>at the beginning, and consider  the </a:t>
            </a:r>
            <a:r>
              <a:rPr dirty="0" sz="2600" spc="-10">
                <a:latin typeface="Arial"/>
                <a:cs typeface="Arial"/>
              </a:rPr>
              <a:t>following </a:t>
            </a:r>
            <a:r>
              <a:rPr dirty="0" sz="2600" spc="-5">
                <a:latin typeface="Arial"/>
                <a:cs typeface="Arial"/>
              </a:rPr>
              <a:t>concurrent </a:t>
            </a:r>
            <a:r>
              <a:rPr dirty="0" sz="2600" spc="-10">
                <a:latin typeface="Arial"/>
                <a:cs typeface="Arial"/>
              </a:rPr>
              <a:t>execution</a:t>
            </a:r>
            <a:r>
              <a:rPr dirty="0" sz="2600" spc="18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sequence:</a:t>
            </a:r>
            <a:endParaRPr sz="2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2890" y="3571954"/>
          <a:ext cx="3872229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/>
                <a:gridCol w="305434"/>
                <a:gridCol w="305434"/>
                <a:gridCol w="305434"/>
                <a:gridCol w="305434"/>
                <a:gridCol w="457835"/>
                <a:gridCol w="1442085"/>
                <a:gridCol w="489585"/>
              </a:tblGrid>
              <a:tr h="280324">
                <a:tc>
                  <a:txBody>
                    <a:bodyPr/>
                    <a:lstStyle/>
                    <a:p>
                      <a:pPr algn="ctr" marR="37465">
                        <a:lnSpc>
                          <a:spcPts val="206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06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06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06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06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5415">
                        <a:lnSpc>
                          <a:spcPts val="2060"/>
                        </a:lnSpc>
                      </a:pPr>
                      <a:r>
                        <a:rPr dirty="0" sz="2000" spc="-5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r>
                        <a:rPr dirty="0" sz="2000" spc="-105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1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{P1}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06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619">
                <a:tc>
                  <a:txBody>
                    <a:bodyPr/>
                    <a:lstStyle/>
                    <a:p>
                      <a:pPr algn="ctr" marR="36830">
                        <a:lnSpc>
                          <a:spcPts val="201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201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201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201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201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1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780">
                        <a:lnSpc>
                          <a:spcPts val="2010"/>
                        </a:lnSpc>
                      </a:pPr>
                      <a:r>
                        <a:rPr dirty="0" sz="2000" spc="-5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r>
                        <a:rPr dirty="0" sz="2000" spc="-105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15" b="1">
                          <a:solidFill>
                            <a:srgbClr val="009051"/>
                          </a:solidFill>
                          <a:latin typeface="Courier New"/>
                          <a:cs typeface="Courier New"/>
                        </a:rPr>
                        <a:t>{P2}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01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401">
                <a:tc>
                  <a:txBody>
                    <a:bodyPr/>
                    <a:lstStyle/>
                    <a:p>
                      <a:pPr algn="ctr" marR="37465">
                        <a:lnSpc>
                          <a:spcPts val="201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01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01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01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01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1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5415">
                        <a:lnSpc>
                          <a:spcPts val="2010"/>
                        </a:lnSpc>
                      </a:pPr>
                      <a:r>
                        <a:rPr dirty="0" sz="2000" spc="-5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r>
                        <a:rPr dirty="0" sz="2000" spc="-105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15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{P1}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010"/>
                        </a:lnSpc>
                      </a:pPr>
                      <a:r>
                        <a:rPr dirty="0" sz="2000" b="1">
                          <a:solidFill>
                            <a:srgbClr val="252525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80451">
                <a:tc>
                  <a:txBody>
                    <a:bodyPr/>
                    <a:lstStyle/>
                    <a:p>
                      <a:pPr algn="ctr" marR="37465">
                        <a:lnSpc>
                          <a:spcPts val="2010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010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010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010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010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10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5415">
                        <a:lnSpc>
                          <a:spcPts val="2010"/>
                        </a:lnSpc>
                      </a:pPr>
                      <a:r>
                        <a:rPr dirty="0" sz="2000" spc="-5" b="1">
                          <a:latin typeface="Courier New"/>
                          <a:cs typeface="Courier New"/>
                        </a:rPr>
                        <a:t>/*</a:t>
                      </a:r>
                      <a:r>
                        <a:rPr dirty="0" sz="2000" spc="-10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15" b="1">
                          <a:solidFill>
                            <a:srgbClr val="009051"/>
                          </a:solidFill>
                          <a:latin typeface="Courier New"/>
                          <a:cs typeface="Courier New"/>
                        </a:rPr>
                        <a:t>{P2}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010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*/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2340" y="4828158"/>
            <a:ext cx="7463790" cy="789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17500" indent="-304800">
              <a:lnSpc>
                <a:spcPts val="3010"/>
              </a:lnSpc>
              <a:spcBef>
                <a:spcPts val="90"/>
              </a:spcBef>
              <a:buSzPct val="75000"/>
              <a:buFont typeface="Wingdings"/>
              <a:buChar char=""/>
              <a:tabLst>
                <a:tab pos="316865" algn="l"/>
                <a:tab pos="317500" algn="l"/>
              </a:tabLst>
            </a:pPr>
            <a:r>
              <a:rPr dirty="0" sz="2600" spc="-5">
                <a:latin typeface="Arial"/>
                <a:cs typeface="Arial"/>
              </a:rPr>
              <a:t>At the end of this </a:t>
            </a:r>
            <a:r>
              <a:rPr dirty="0" sz="2600" spc="-10">
                <a:latin typeface="Arial"/>
                <a:cs typeface="Arial"/>
              </a:rPr>
              <a:t>execution, </a:t>
            </a:r>
            <a:r>
              <a:rPr dirty="0" sz="2600" spc="-5">
                <a:latin typeface="Arial"/>
                <a:cs typeface="Arial"/>
              </a:rPr>
              <a:t>the condition </a:t>
            </a:r>
            <a:r>
              <a:rPr dirty="0" sz="2600" spc="-5" b="1">
                <a:solidFill>
                  <a:srgbClr val="932092"/>
                </a:solidFill>
                <a:latin typeface="Courier New"/>
                <a:cs typeface="Courier New"/>
              </a:rPr>
              <a:t>a =</a:t>
            </a:r>
            <a:r>
              <a:rPr dirty="0" sz="2600" spc="254" b="1">
                <a:solidFill>
                  <a:srgbClr val="932092"/>
                </a:solidFill>
                <a:latin typeface="Courier New"/>
                <a:cs typeface="Courier New"/>
              </a:rPr>
              <a:t> </a:t>
            </a:r>
            <a:r>
              <a:rPr dirty="0" sz="2600" spc="-5" b="1">
                <a:solidFill>
                  <a:srgbClr val="932092"/>
                </a:solidFill>
                <a:latin typeface="Courier New"/>
                <a:cs typeface="Courier New"/>
              </a:rPr>
              <a:t>b</a:t>
            </a:r>
            <a:endParaRPr sz="2600">
              <a:latin typeface="Courier New"/>
              <a:cs typeface="Courier New"/>
            </a:endParaRPr>
          </a:p>
          <a:p>
            <a:pPr marL="316865">
              <a:lnSpc>
                <a:spcPts val="3010"/>
              </a:lnSpc>
            </a:pPr>
            <a:r>
              <a:rPr dirty="0" sz="2600" spc="-10" b="1" i="1">
                <a:solidFill>
                  <a:srgbClr val="932092"/>
                </a:solidFill>
                <a:latin typeface="Arial"/>
                <a:cs typeface="Arial"/>
              </a:rPr>
              <a:t>no longer</a:t>
            </a:r>
            <a:r>
              <a:rPr dirty="0" sz="2600" spc="40" b="1" i="1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600" spc="-10" b="1" i="1">
                <a:solidFill>
                  <a:srgbClr val="932092"/>
                </a:solidFill>
                <a:latin typeface="Arial"/>
                <a:cs typeface="Arial"/>
              </a:rPr>
              <a:t>holds!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276" y="959358"/>
            <a:ext cx="48380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910" algn="l"/>
                <a:tab pos="4174490" algn="l"/>
                <a:tab pos="4458335" algn="l"/>
              </a:tabLst>
            </a:pPr>
            <a:r>
              <a:rPr dirty="0" sz="1800">
                <a:solidFill>
                  <a:srgbClr val="FF2500"/>
                </a:solidFill>
                <a:latin typeface="Wingdings"/>
                <a:cs typeface="Wingdings"/>
              </a:rPr>
              <a:t></a:t>
            </a:r>
            <a:r>
              <a:rPr dirty="0" sz="1800">
                <a:solidFill>
                  <a:srgbClr val="FF2500"/>
                </a:solidFill>
                <a:latin typeface="Times New Roman"/>
                <a:cs typeface="Times New Roman"/>
              </a:rPr>
              <a:t>	</a:t>
            </a:r>
            <a:r>
              <a:rPr dirty="0" sz="2400" spc="-5" b="1">
                <a:solidFill>
                  <a:srgbClr val="FF2500"/>
                </a:solidFill>
                <a:latin typeface="Courier New"/>
                <a:cs typeface="Courier New"/>
              </a:rPr>
              <a:t>P</a:t>
            </a:r>
            <a:r>
              <a:rPr dirty="0" sz="2400" b="1">
                <a:solidFill>
                  <a:srgbClr val="FF2500"/>
                </a:solidFill>
                <a:latin typeface="Courier New"/>
                <a:cs typeface="Courier New"/>
              </a:rPr>
              <a:t>1	</a:t>
            </a:r>
            <a:r>
              <a:rPr dirty="0" sz="1800">
                <a:solidFill>
                  <a:srgbClr val="009051"/>
                </a:solidFill>
                <a:latin typeface="Wingdings"/>
                <a:cs typeface="Wingdings"/>
              </a:rPr>
              <a:t></a:t>
            </a:r>
            <a:r>
              <a:rPr dirty="0" sz="1800">
                <a:solidFill>
                  <a:srgbClr val="009051"/>
                </a:solidFill>
                <a:latin typeface="Times New Roman"/>
                <a:cs typeface="Times New Roman"/>
              </a:rPr>
              <a:t>	</a:t>
            </a:r>
            <a:r>
              <a:rPr dirty="0" sz="2400" b="1">
                <a:solidFill>
                  <a:srgbClr val="009051"/>
                </a:solidFill>
                <a:latin typeface="Courier New"/>
                <a:cs typeface="Courier New"/>
              </a:rPr>
              <a:t>P2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4" y="1602739"/>
            <a:ext cx="1903730" cy="69151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42545" marR="5080" indent="-30480">
              <a:lnSpc>
                <a:spcPts val="2590"/>
              </a:lnSpc>
              <a:spcBef>
                <a:spcPts val="235"/>
              </a:spcBef>
            </a:pPr>
            <a:r>
              <a:rPr dirty="0" sz="2200" b="1">
                <a:solidFill>
                  <a:srgbClr val="252525"/>
                </a:solidFill>
                <a:latin typeface="Courier New"/>
                <a:cs typeface="Courier New"/>
              </a:rPr>
              <a:t>a = a + 1 ;  b = b + 1</a:t>
            </a:r>
            <a:r>
              <a:rPr dirty="0" sz="2200" spc="-80" b="1">
                <a:solidFill>
                  <a:srgbClr val="25252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252525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40284"/>
            <a:ext cx="3297554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Race </a:t>
            </a:r>
            <a:r>
              <a:rPr dirty="0" spc="5"/>
              <a:t>Condition</a:t>
            </a:r>
            <a:r>
              <a:rPr dirty="0" spc="-125"/>
              <a:t> </a:t>
            </a:r>
            <a:r>
              <a:rPr dirty="0" spc="-5"/>
              <a:t>(revisit)</a:t>
            </a:r>
          </a:p>
        </p:txBody>
      </p:sp>
      <p:sp>
        <p:nvSpPr>
          <p:cNvPr id="3" name="object 3"/>
          <p:cNvSpPr/>
          <p:nvPr/>
        </p:nvSpPr>
        <p:spPr>
          <a:xfrm>
            <a:off x="3608832" y="3496055"/>
            <a:ext cx="1183005" cy="905510"/>
          </a:xfrm>
          <a:custGeom>
            <a:avLst/>
            <a:gdLst/>
            <a:ahLst/>
            <a:cxnLst/>
            <a:rect l="l" t="t" r="r" b="b"/>
            <a:pathLst>
              <a:path w="1183004" h="905510">
                <a:moveTo>
                  <a:pt x="0" y="905256"/>
                </a:moveTo>
                <a:lnTo>
                  <a:pt x="1182624" y="905256"/>
                </a:lnTo>
                <a:lnTo>
                  <a:pt x="1182624" y="0"/>
                </a:lnTo>
                <a:lnTo>
                  <a:pt x="0" y="0"/>
                </a:lnTo>
                <a:lnTo>
                  <a:pt x="0" y="905256"/>
                </a:lnTo>
                <a:close/>
              </a:path>
            </a:pathLst>
          </a:custGeom>
          <a:ln w="25400">
            <a:solidFill>
              <a:srgbClr val="BB00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40911" y="3658361"/>
            <a:ext cx="917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0162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Ra  </a:t>
            </a:r>
            <a:r>
              <a:rPr dirty="0" sz="1800" spc="-5">
                <a:latin typeface="Arial"/>
                <a:cs typeface="Arial"/>
              </a:rPr>
              <a:t>(S</a:t>
            </a:r>
            <a:r>
              <a:rPr dirty="0" sz="1800">
                <a:latin typeface="Arial"/>
                <a:cs typeface="Arial"/>
              </a:rPr>
              <a:t>h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r</a:t>
            </a:r>
            <a:r>
              <a:rPr dirty="0" sz="1800">
                <a:latin typeface="Arial"/>
                <a:cs typeface="Arial"/>
              </a:rPr>
              <a:t>ed</a:t>
            </a:r>
            <a:r>
              <a:rPr dirty="0" sz="180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1687" y="2273807"/>
            <a:ext cx="1701164" cy="1637030"/>
          </a:xfrm>
          <a:custGeom>
            <a:avLst/>
            <a:gdLst/>
            <a:ahLst/>
            <a:cxnLst/>
            <a:rect l="l" t="t" r="r" b="b"/>
            <a:pathLst>
              <a:path w="1701164" h="1637029">
                <a:moveTo>
                  <a:pt x="0" y="1636776"/>
                </a:moveTo>
                <a:lnTo>
                  <a:pt x="1700783" y="1636776"/>
                </a:lnTo>
                <a:lnTo>
                  <a:pt x="1700783" y="0"/>
                </a:lnTo>
                <a:lnTo>
                  <a:pt x="0" y="0"/>
                </a:lnTo>
                <a:lnTo>
                  <a:pt x="0" y="1636776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21155" y="2387930"/>
            <a:ext cx="5588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-------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-------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90091" y="2261107"/>
            <a:ext cx="7164070" cy="1662430"/>
            <a:chOff x="990091" y="2261107"/>
            <a:chExt cx="7164070" cy="1662430"/>
          </a:xfrm>
        </p:grpSpPr>
        <p:sp>
          <p:nvSpPr>
            <p:cNvPr id="8" name="object 8"/>
            <p:cNvSpPr/>
            <p:nvPr/>
          </p:nvSpPr>
          <p:spPr>
            <a:xfrm>
              <a:off x="1097279" y="3119221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 h="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2011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57655" y="3393462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 h="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2014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7279" y="3668242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 h="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2011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02791" y="2273807"/>
              <a:ext cx="7138670" cy="1637030"/>
            </a:xfrm>
            <a:custGeom>
              <a:avLst/>
              <a:gdLst/>
              <a:ahLst/>
              <a:cxnLst/>
              <a:rect l="l" t="t" r="r" b="b"/>
              <a:pathLst>
                <a:path w="7138670" h="1637029">
                  <a:moveTo>
                    <a:pt x="0" y="1237488"/>
                  </a:moveTo>
                  <a:lnTo>
                    <a:pt x="826008" y="1237488"/>
                  </a:lnTo>
                  <a:lnTo>
                    <a:pt x="826008" y="691896"/>
                  </a:lnTo>
                  <a:lnTo>
                    <a:pt x="0" y="691896"/>
                  </a:lnTo>
                  <a:lnTo>
                    <a:pt x="0" y="1237488"/>
                  </a:lnTo>
                  <a:close/>
                </a:path>
                <a:path w="7138670" h="1637029">
                  <a:moveTo>
                    <a:pt x="5437632" y="1636776"/>
                  </a:moveTo>
                  <a:lnTo>
                    <a:pt x="7138415" y="1636776"/>
                  </a:lnTo>
                  <a:lnTo>
                    <a:pt x="7138415" y="0"/>
                  </a:lnTo>
                  <a:lnTo>
                    <a:pt x="5437632" y="0"/>
                  </a:lnTo>
                  <a:lnTo>
                    <a:pt x="5437632" y="163677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011669" y="2387930"/>
            <a:ext cx="5588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-------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-------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24989" y="2346451"/>
            <a:ext cx="5905500" cy="1613535"/>
            <a:chOff x="1824989" y="2346451"/>
            <a:chExt cx="5905500" cy="1613535"/>
          </a:xfrm>
        </p:grpSpPr>
        <p:sp>
          <p:nvSpPr>
            <p:cNvPr id="14" name="object 14"/>
            <p:cNvSpPr/>
            <p:nvPr/>
          </p:nvSpPr>
          <p:spPr>
            <a:xfrm>
              <a:off x="1824989" y="3228339"/>
              <a:ext cx="1785620" cy="732155"/>
            </a:xfrm>
            <a:custGeom>
              <a:avLst/>
              <a:gdLst/>
              <a:ahLst/>
              <a:cxnLst/>
              <a:rect l="l" t="t" r="r" b="b"/>
              <a:pathLst>
                <a:path w="1785620" h="732154">
                  <a:moveTo>
                    <a:pt x="10668" y="0"/>
                  </a:moveTo>
                  <a:lnTo>
                    <a:pt x="0" y="26415"/>
                  </a:lnTo>
                  <a:lnTo>
                    <a:pt x="106172" y="68834"/>
                  </a:lnTo>
                  <a:lnTo>
                    <a:pt x="116840" y="42290"/>
                  </a:lnTo>
                  <a:lnTo>
                    <a:pt x="10668" y="0"/>
                  </a:lnTo>
                  <a:close/>
                </a:path>
                <a:path w="1785620" h="732154">
                  <a:moveTo>
                    <a:pt x="196342" y="74040"/>
                  </a:moveTo>
                  <a:lnTo>
                    <a:pt x="185801" y="100584"/>
                  </a:lnTo>
                  <a:lnTo>
                    <a:pt x="291973" y="143001"/>
                  </a:lnTo>
                  <a:lnTo>
                    <a:pt x="302514" y="116459"/>
                  </a:lnTo>
                  <a:lnTo>
                    <a:pt x="196342" y="74040"/>
                  </a:lnTo>
                  <a:close/>
                </a:path>
                <a:path w="1785620" h="732154">
                  <a:moveTo>
                    <a:pt x="382143" y="148209"/>
                  </a:moveTo>
                  <a:lnTo>
                    <a:pt x="371602" y="174751"/>
                  </a:lnTo>
                  <a:lnTo>
                    <a:pt x="477774" y="217170"/>
                  </a:lnTo>
                  <a:lnTo>
                    <a:pt x="488315" y="190626"/>
                  </a:lnTo>
                  <a:lnTo>
                    <a:pt x="382143" y="148209"/>
                  </a:lnTo>
                  <a:close/>
                </a:path>
                <a:path w="1785620" h="732154">
                  <a:moveTo>
                    <a:pt x="567944" y="222376"/>
                  </a:moveTo>
                  <a:lnTo>
                    <a:pt x="557403" y="248920"/>
                  </a:lnTo>
                  <a:lnTo>
                    <a:pt x="663575" y="291338"/>
                  </a:lnTo>
                  <a:lnTo>
                    <a:pt x="674116" y="264795"/>
                  </a:lnTo>
                  <a:lnTo>
                    <a:pt x="567944" y="222376"/>
                  </a:lnTo>
                  <a:close/>
                </a:path>
                <a:path w="1785620" h="732154">
                  <a:moveTo>
                    <a:pt x="753745" y="296545"/>
                  </a:moveTo>
                  <a:lnTo>
                    <a:pt x="743077" y="323088"/>
                  </a:lnTo>
                  <a:lnTo>
                    <a:pt x="849249" y="365379"/>
                  </a:lnTo>
                  <a:lnTo>
                    <a:pt x="859917" y="338836"/>
                  </a:lnTo>
                  <a:lnTo>
                    <a:pt x="753745" y="296545"/>
                  </a:lnTo>
                  <a:close/>
                </a:path>
                <a:path w="1785620" h="732154">
                  <a:moveTo>
                    <a:pt x="939546" y="370713"/>
                  </a:moveTo>
                  <a:lnTo>
                    <a:pt x="928878" y="397256"/>
                  </a:lnTo>
                  <a:lnTo>
                    <a:pt x="1035050" y="439547"/>
                  </a:lnTo>
                  <a:lnTo>
                    <a:pt x="1045718" y="413004"/>
                  </a:lnTo>
                  <a:lnTo>
                    <a:pt x="939546" y="370713"/>
                  </a:lnTo>
                  <a:close/>
                </a:path>
                <a:path w="1785620" h="732154">
                  <a:moveTo>
                    <a:pt x="1125347" y="444754"/>
                  </a:moveTo>
                  <a:lnTo>
                    <a:pt x="1114679" y="471297"/>
                  </a:lnTo>
                  <a:lnTo>
                    <a:pt x="1220851" y="513715"/>
                  </a:lnTo>
                  <a:lnTo>
                    <a:pt x="1231392" y="487172"/>
                  </a:lnTo>
                  <a:lnTo>
                    <a:pt x="1125347" y="444754"/>
                  </a:lnTo>
                  <a:close/>
                </a:path>
                <a:path w="1785620" h="732154">
                  <a:moveTo>
                    <a:pt x="1311021" y="518922"/>
                  </a:moveTo>
                  <a:lnTo>
                    <a:pt x="1300480" y="545465"/>
                  </a:lnTo>
                  <a:lnTo>
                    <a:pt x="1406652" y="587883"/>
                  </a:lnTo>
                  <a:lnTo>
                    <a:pt x="1417193" y="561340"/>
                  </a:lnTo>
                  <a:lnTo>
                    <a:pt x="1311021" y="518922"/>
                  </a:lnTo>
                  <a:close/>
                </a:path>
                <a:path w="1785620" h="732154">
                  <a:moveTo>
                    <a:pt x="1496822" y="593090"/>
                  </a:moveTo>
                  <a:lnTo>
                    <a:pt x="1486281" y="619633"/>
                  </a:lnTo>
                  <a:lnTo>
                    <a:pt x="1592452" y="662051"/>
                  </a:lnTo>
                  <a:lnTo>
                    <a:pt x="1602994" y="635508"/>
                  </a:lnTo>
                  <a:lnTo>
                    <a:pt x="1496822" y="593090"/>
                  </a:lnTo>
                  <a:close/>
                </a:path>
                <a:path w="1785620" h="732154">
                  <a:moveTo>
                    <a:pt x="1700424" y="705155"/>
                  </a:moveTo>
                  <a:lnTo>
                    <a:pt x="1689862" y="731647"/>
                  </a:lnTo>
                  <a:lnTo>
                    <a:pt x="1785365" y="723646"/>
                  </a:lnTo>
                  <a:lnTo>
                    <a:pt x="1773609" y="710438"/>
                  </a:lnTo>
                  <a:lnTo>
                    <a:pt x="1713611" y="710438"/>
                  </a:lnTo>
                  <a:lnTo>
                    <a:pt x="1700424" y="705155"/>
                  </a:lnTo>
                  <a:close/>
                </a:path>
                <a:path w="1785620" h="732154">
                  <a:moveTo>
                    <a:pt x="1711014" y="678597"/>
                  </a:moveTo>
                  <a:lnTo>
                    <a:pt x="1700424" y="705155"/>
                  </a:lnTo>
                  <a:lnTo>
                    <a:pt x="1713611" y="710438"/>
                  </a:lnTo>
                  <a:lnTo>
                    <a:pt x="1724279" y="683895"/>
                  </a:lnTo>
                  <a:lnTo>
                    <a:pt x="1711014" y="678597"/>
                  </a:lnTo>
                  <a:close/>
                </a:path>
                <a:path w="1785620" h="732154">
                  <a:moveTo>
                    <a:pt x="1721612" y="652018"/>
                  </a:moveTo>
                  <a:lnTo>
                    <a:pt x="1711014" y="678597"/>
                  </a:lnTo>
                  <a:lnTo>
                    <a:pt x="1724279" y="683895"/>
                  </a:lnTo>
                  <a:lnTo>
                    <a:pt x="1713611" y="710438"/>
                  </a:lnTo>
                  <a:lnTo>
                    <a:pt x="1773609" y="710438"/>
                  </a:lnTo>
                  <a:lnTo>
                    <a:pt x="1721612" y="652018"/>
                  </a:lnTo>
                  <a:close/>
                </a:path>
                <a:path w="1785620" h="732154">
                  <a:moveTo>
                    <a:pt x="1682623" y="667258"/>
                  </a:moveTo>
                  <a:lnTo>
                    <a:pt x="1672082" y="693801"/>
                  </a:lnTo>
                  <a:lnTo>
                    <a:pt x="1700424" y="705155"/>
                  </a:lnTo>
                  <a:lnTo>
                    <a:pt x="1711014" y="678597"/>
                  </a:lnTo>
                  <a:lnTo>
                    <a:pt x="1682623" y="66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891527" y="2450591"/>
              <a:ext cx="826135" cy="546100"/>
            </a:xfrm>
            <a:custGeom>
              <a:avLst/>
              <a:gdLst/>
              <a:ahLst/>
              <a:cxnLst/>
              <a:rect l="l" t="t" r="r" b="b"/>
              <a:pathLst>
                <a:path w="826134" h="546100">
                  <a:moveTo>
                    <a:pt x="0" y="545591"/>
                  </a:moveTo>
                  <a:lnTo>
                    <a:pt x="826007" y="545591"/>
                  </a:lnTo>
                  <a:lnTo>
                    <a:pt x="826007" y="0"/>
                  </a:lnTo>
                  <a:lnTo>
                    <a:pt x="0" y="0"/>
                  </a:lnTo>
                  <a:lnTo>
                    <a:pt x="0" y="54559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92979" y="2714116"/>
              <a:ext cx="2106930" cy="1238250"/>
            </a:xfrm>
            <a:custGeom>
              <a:avLst/>
              <a:gdLst/>
              <a:ahLst/>
              <a:cxnLst/>
              <a:rect l="l" t="t" r="r" b="b"/>
              <a:pathLst>
                <a:path w="2106929" h="1238250">
                  <a:moveTo>
                    <a:pt x="2092325" y="0"/>
                  </a:moveTo>
                  <a:lnTo>
                    <a:pt x="1993646" y="57658"/>
                  </a:lnTo>
                  <a:lnTo>
                    <a:pt x="2007997" y="82296"/>
                  </a:lnTo>
                  <a:lnTo>
                    <a:pt x="2106803" y="24637"/>
                  </a:lnTo>
                  <a:lnTo>
                    <a:pt x="2092325" y="0"/>
                  </a:lnTo>
                  <a:close/>
                </a:path>
                <a:path w="2106929" h="1238250">
                  <a:moveTo>
                    <a:pt x="1919604" y="100837"/>
                  </a:moveTo>
                  <a:lnTo>
                    <a:pt x="1820926" y="158496"/>
                  </a:lnTo>
                  <a:lnTo>
                    <a:pt x="1835277" y="183134"/>
                  </a:lnTo>
                  <a:lnTo>
                    <a:pt x="1934083" y="125475"/>
                  </a:lnTo>
                  <a:lnTo>
                    <a:pt x="1919604" y="100837"/>
                  </a:lnTo>
                  <a:close/>
                </a:path>
                <a:path w="2106929" h="1238250">
                  <a:moveTo>
                    <a:pt x="1746885" y="201675"/>
                  </a:moveTo>
                  <a:lnTo>
                    <a:pt x="1648206" y="259334"/>
                  </a:lnTo>
                  <a:lnTo>
                    <a:pt x="1662557" y="283972"/>
                  </a:lnTo>
                  <a:lnTo>
                    <a:pt x="1761236" y="226441"/>
                  </a:lnTo>
                  <a:lnTo>
                    <a:pt x="1746885" y="201675"/>
                  </a:lnTo>
                  <a:close/>
                </a:path>
                <a:path w="2106929" h="1238250">
                  <a:moveTo>
                    <a:pt x="1574165" y="302513"/>
                  </a:moveTo>
                  <a:lnTo>
                    <a:pt x="1475486" y="360172"/>
                  </a:lnTo>
                  <a:lnTo>
                    <a:pt x="1489837" y="384937"/>
                  </a:lnTo>
                  <a:lnTo>
                    <a:pt x="1588516" y="327279"/>
                  </a:lnTo>
                  <a:lnTo>
                    <a:pt x="1574165" y="302513"/>
                  </a:lnTo>
                  <a:close/>
                </a:path>
                <a:path w="2106929" h="1238250">
                  <a:moveTo>
                    <a:pt x="1401445" y="403479"/>
                  </a:moveTo>
                  <a:lnTo>
                    <a:pt x="1302766" y="461010"/>
                  </a:lnTo>
                  <a:lnTo>
                    <a:pt x="1317117" y="485775"/>
                  </a:lnTo>
                  <a:lnTo>
                    <a:pt x="1415796" y="428117"/>
                  </a:lnTo>
                  <a:lnTo>
                    <a:pt x="1401445" y="403479"/>
                  </a:lnTo>
                  <a:close/>
                </a:path>
                <a:path w="2106929" h="1238250">
                  <a:moveTo>
                    <a:pt x="1228725" y="504317"/>
                  </a:moveTo>
                  <a:lnTo>
                    <a:pt x="1129919" y="561975"/>
                  </a:lnTo>
                  <a:lnTo>
                    <a:pt x="1144397" y="586613"/>
                  </a:lnTo>
                  <a:lnTo>
                    <a:pt x="1243076" y="528955"/>
                  </a:lnTo>
                  <a:lnTo>
                    <a:pt x="1228725" y="504317"/>
                  </a:lnTo>
                  <a:close/>
                </a:path>
                <a:path w="2106929" h="1238250">
                  <a:moveTo>
                    <a:pt x="1056005" y="605155"/>
                  </a:moveTo>
                  <a:lnTo>
                    <a:pt x="957199" y="662813"/>
                  </a:lnTo>
                  <a:lnTo>
                    <a:pt x="971677" y="687451"/>
                  </a:lnTo>
                  <a:lnTo>
                    <a:pt x="1070356" y="629793"/>
                  </a:lnTo>
                  <a:lnTo>
                    <a:pt x="1056005" y="605155"/>
                  </a:lnTo>
                  <a:close/>
                </a:path>
                <a:path w="2106929" h="1238250">
                  <a:moveTo>
                    <a:pt x="883158" y="705993"/>
                  </a:moveTo>
                  <a:lnTo>
                    <a:pt x="784479" y="763651"/>
                  </a:lnTo>
                  <a:lnTo>
                    <a:pt x="798957" y="788288"/>
                  </a:lnTo>
                  <a:lnTo>
                    <a:pt x="897636" y="730631"/>
                  </a:lnTo>
                  <a:lnTo>
                    <a:pt x="883158" y="705993"/>
                  </a:lnTo>
                  <a:close/>
                </a:path>
                <a:path w="2106929" h="1238250">
                  <a:moveTo>
                    <a:pt x="710438" y="806831"/>
                  </a:moveTo>
                  <a:lnTo>
                    <a:pt x="611759" y="864488"/>
                  </a:lnTo>
                  <a:lnTo>
                    <a:pt x="626237" y="889254"/>
                  </a:lnTo>
                  <a:lnTo>
                    <a:pt x="724916" y="831596"/>
                  </a:lnTo>
                  <a:lnTo>
                    <a:pt x="710438" y="806831"/>
                  </a:lnTo>
                  <a:close/>
                </a:path>
                <a:path w="2106929" h="1238250">
                  <a:moveTo>
                    <a:pt x="537718" y="907796"/>
                  </a:moveTo>
                  <a:lnTo>
                    <a:pt x="439039" y="965327"/>
                  </a:lnTo>
                  <a:lnTo>
                    <a:pt x="453517" y="990092"/>
                  </a:lnTo>
                  <a:lnTo>
                    <a:pt x="552196" y="932434"/>
                  </a:lnTo>
                  <a:lnTo>
                    <a:pt x="537718" y="907796"/>
                  </a:lnTo>
                  <a:close/>
                </a:path>
                <a:path w="2106929" h="1238250">
                  <a:moveTo>
                    <a:pt x="364998" y="1008634"/>
                  </a:moveTo>
                  <a:lnTo>
                    <a:pt x="266319" y="1066292"/>
                  </a:lnTo>
                  <a:lnTo>
                    <a:pt x="280670" y="1090930"/>
                  </a:lnTo>
                  <a:lnTo>
                    <a:pt x="379475" y="1033272"/>
                  </a:lnTo>
                  <a:lnTo>
                    <a:pt x="364998" y="1008634"/>
                  </a:lnTo>
                  <a:close/>
                </a:path>
                <a:path w="2106929" h="1238250">
                  <a:moveTo>
                    <a:pt x="52450" y="1158113"/>
                  </a:moveTo>
                  <a:lnTo>
                    <a:pt x="0" y="1238250"/>
                  </a:lnTo>
                  <a:lnTo>
                    <a:pt x="95631" y="1232027"/>
                  </a:lnTo>
                  <a:lnTo>
                    <a:pt x="52450" y="1158113"/>
                  </a:lnTo>
                  <a:close/>
                </a:path>
                <a:path w="2106929" h="1238250">
                  <a:moveTo>
                    <a:pt x="192278" y="1109472"/>
                  </a:moveTo>
                  <a:lnTo>
                    <a:pt x="93599" y="1167130"/>
                  </a:lnTo>
                  <a:lnTo>
                    <a:pt x="107950" y="1191768"/>
                  </a:lnTo>
                  <a:lnTo>
                    <a:pt x="206629" y="1134110"/>
                  </a:lnTo>
                  <a:lnTo>
                    <a:pt x="192278" y="1109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477767" y="2359151"/>
              <a:ext cx="1430020" cy="643255"/>
            </a:xfrm>
            <a:custGeom>
              <a:avLst/>
              <a:gdLst/>
              <a:ahLst/>
              <a:cxnLst/>
              <a:rect l="l" t="t" r="r" b="b"/>
              <a:pathLst>
                <a:path w="1430020" h="643255">
                  <a:moveTo>
                    <a:pt x="1429512" y="0"/>
                  </a:moveTo>
                  <a:lnTo>
                    <a:pt x="0" y="0"/>
                  </a:lnTo>
                  <a:lnTo>
                    <a:pt x="0" y="643127"/>
                  </a:lnTo>
                  <a:lnTo>
                    <a:pt x="1429512" y="643127"/>
                  </a:lnTo>
                  <a:lnTo>
                    <a:pt x="1429512" y="0"/>
                  </a:lnTo>
                  <a:close/>
                </a:path>
              </a:pathLst>
            </a:custGeom>
            <a:solidFill>
              <a:srgbClr val="009F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77767" y="2359151"/>
              <a:ext cx="1430020" cy="643255"/>
            </a:xfrm>
            <a:custGeom>
              <a:avLst/>
              <a:gdLst/>
              <a:ahLst/>
              <a:cxnLst/>
              <a:rect l="l" t="t" r="r" b="b"/>
              <a:pathLst>
                <a:path w="1430020" h="643255">
                  <a:moveTo>
                    <a:pt x="0" y="643127"/>
                  </a:moveTo>
                  <a:lnTo>
                    <a:pt x="1429512" y="643127"/>
                  </a:lnTo>
                  <a:lnTo>
                    <a:pt x="1429512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ln w="25400">
              <a:solidFill>
                <a:srgbClr val="0074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82802" y="1902078"/>
            <a:ext cx="1055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88963" y="1907540"/>
            <a:ext cx="1067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95776" y="2388234"/>
            <a:ext cx="7931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30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Critical  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c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30324" y="2661665"/>
            <a:ext cx="5061585" cy="595630"/>
          </a:xfrm>
          <a:custGeom>
            <a:avLst/>
            <a:gdLst/>
            <a:ahLst/>
            <a:cxnLst/>
            <a:rect l="l" t="t" r="r" b="b"/>
            <a:pathLst>
              <a:path w="5061584" h="595629">
                <a:moveTo>
                  <a:pt x="1654937" y="37084"/>
                </a:moveTo>
                <a:lnTo>
                  <a:pt x="1642745" y="1016"/>
                </a:lnTo>
                <a:lnTo>
                  <a:pt x="102133" y="523341"/>
                </a:lnTo>
                <a:lnTo>
                  <a:pt x="89916" y="487299"/>
                </a:lnTo>
                <a:lnTo>
                  <a:pt x="0" y="578104"/>
                </a:lnTo>
                <a:lnTo>
                  <a:pt x="126619" y="595503"/>
                </a:lnTo>
                <a:lnTo>
                  <a:pt x="116446" y="565531"/>
                </a:lnTo>
                <a:lnTo>
                  <a:pt x="114363" y="559396"/>
                </a:lnTo>
                <a:lnTo>
                  <a:pt x="1654937" y="37084"/>
                </a:lnTo>
                <a:close/>
              </a:path>
              <a:path w="5061584" h="595629">
                <a:moveTo>
                  <a:pt x="5025390" y="79502"/>
                </a:moveTo>
                <a:lnTo>
                  <a:pt x="4965700" y="79502"/>
                </a:lnTo>
                <a:lnTo>
                  <a:pt x="4946599" y="79502"/>
                </a:lnTo>
                <a:lnTo>
                  <a:pt x="4945761" y="117221"/>
                </a:lnTo>
                <a:lnTo>
                  <a:pt x="5025390" y="79502"/>
                </a:lnTo>
                <a:close/>
              </a:path>
              <a:path w="5061584" h="595629">
                <a:moveTo>
                  <a:pt x="5061331" y="62484"/>
                </a:moveTo>
                <a:lnTo>
                  <a:pt x="4948301" y="2921"/>
                </a:lnTo>
                <a:lnTo>
                  <a:pt x="4947450" y="40995"/>
                </a:lnTo>
                <a:lnTo>
                  <a:pt x="3078861" y="0"/>
                </a:lnTo>
                <a:lnTo>
                  <a:pt x="3078099" y="38100"/>
                </a:lnTo>
                <a:lnTo>
                  <a:pt x="4946599" y="79095"/>
                </a:lnTo>
                <a:lnTo>
                  <a:pt x="4965700" y="79095"/>
                </a:lnTo>
                <a:lnTo>
                  <a:pt x="5026279" y="79095"/>
                </a:lnTo>
                <a:lnTo>
                  <a:pt x="5061331" y="62484"/>
                </a:lnTo>
                <a:close/>
              </a:path>
            </a:pathLst>
          </a:custGeom>
          <a:solidFill>
            <a:srgbClr val="FF0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40284"/>
            <a:ext cx="3297554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Race </a:t>
            </a:r>
            <a:r>
              <a:rPr dirty="0" spc="5"/>
              <a:t>Condition</a:t>
            </a:r>
            <a:r>
              <a:rPr dirty="0" spc="-125"/>
              <a:t> </a:t>
            </a:r>
            <a:r>
              <a:rPr dirty="0" spc="-5"/>
              <a:t>(revisit)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15459" y="1389380"/>
            <a:ext cx="1757045" cy="434340"/>
            <a:chOff x="4315459" y="1389380"/>
            <a:chExt cx="1757045" cy="434340"/>
          </a:xfrm>
        </p:grpSpPr>
        <p:sp>
          <p:nvSpPr>
            <p:cNvPr id="4" name="object 4"/>
            <p:cNvSpPr/>
            <p:nvPr/>
          </p:nvSpPr>
          <p:spPr>
            <a:xfrm>
              <a:off x="4328159" y="1402080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1731264" y="0"/>
                  </a:moveTo>
                  <a:lnTo>
                    <a:pt x="0" y="0"/>
                  </a:lnTo>
                  <a:lnTo>
                    <a:pt x="0" y="408432"/>
                  </a:lnTo>
                  <a:lnTo>
                    <a:pt x="1731264" y="408432"/>
                  </a:lnTo>
                  <a:lnTo>
                    <a:pt x="1731264" y="0"/>
                  </a:lnTo>
                  <a:close/>
                </a:path>
              </a:pathLst>
            </a:custGeom>
            <a:solidFill>
              <a:srgbClr val="00AC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28159" y="1402080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0" y="408432"/>
                  </a:moveTo>
                  <a:lnTo>
                    <a:pt x="1731264" y="408432"/>
                  </a:lnTo>
                  <a:lnTo>
                    <a:pt x="1731264" y="0"/>
                  </a:lnTo>
                  <a:lnTo>
                    <a:pt x="0" y="0"/>
                  </a:lnTo>
                  <a:lnTo>
                    <a:pt x="0" y="40843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89703" y="1402080"/>
              <a:ext cx="1109980" cy="408940"/>
            </a:xfrm>
            <a:custGeom>
              <a:avLst/>
              <a:gdLst/>
              <a:ahLst/>
              <a:cxnLst/>
              <a:rect l="l" t="t" r="r" b="b"/>
              <a:pathLst>
                <a:path w="1109979" h="408939">
                  <a:moveTo>
                    <a:pt x="0" y="408432"/>
                  </a:moveTo>
                  <a:lnTo>
                    <a:pt x="1109472" y="408432"/>
                  </a:lnTo>
                  <a:lnTo>
                    <a:pt x="1109472" y="0"/>
                  </a:lnTo>
                  <a:lnTo>
                    <a:pt x="0" y="0"/>
                  </a:lnTo>
                  <a:lnTo>
                    <a:pt x="0" y="40843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4306315" y="2203195"/>
            <a:ext cx="3497579" cy="434340"/>
            <a:chOff x="4306315" y="2203195"/>
            <a:chExt cx="3497579" cy="434340"/>
          </a:xfrm>
        </p:grpSpPr>
        <p:sp>
          <p:nvSpPr>
            <p:cNvPr id="8" name="object 8"/>
            <p:cNvSpPr/>
            <p:nvPr/>
          </p:nvSpPr>
          <p:spPr>
            <a:xfrm>
              <a:off x="6059423" y="2215895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0" y="408431"/>
                  </a:moveTo>
                  <a:lnTo>
                    <a:pt x="1731264" y="408431"/>
                  </a:lnTo>
                  <a:lnTo>
                    <a:pt x="1731264" y="0"/>
                  </a:lnTo>
                  <a:lnTo>
                    <a:pt x="0" y="0"/>
                  </a:lnTo>
                  <a:lnTo>
                    <a:pt x="0" y="40843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19016" y="2215895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725424" y="0"/>
                  </a:moveTo>
                  <a:lnTo>
                    <a:pt x="0" y="0"/>
                  </a:lnTo>
                  <a:lnTo>
                    <a:pt x="0" y="408432"/>
                  </a:lnTo>
                  <a:lnTo>
                    <a:pt x="725424" y="408432"/>
                  </a:lnTo>
                  <a:lnTo>
                    <a:pt x="725424" y="0"/>
                  </a:lnTo>
                  <a:close/>
                </a:path>
                <a:path w="1731645" h="408939">
                  <a:moveTo>
                    <a:pt x="1731264" y="0"/>
                  </a:moveTo>
                  <a:lnTo>
                    <a:pt x="1588008" y="0"/>
                  </a:lnTo>
                  <a:lnTo>
                    <a:pt x="1588008" y="408432"/>
                  </a:lnTo>
                  <a:lnTo>
                    <a:pt x="1731264" y="408432"/>
                  </a:lnTo>
                  <a:lnTo>
                    <a:pt x="1731264" y="0"/>
                  </a:lnTo>
                  <a:close/>
                </a:path>
              </a:pathLst>
            </a:custGeom>
            <a:solidFill>
              <a:srgbClr val="00AC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19015" y="2215895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0" y="408431"/>
                  </a:moveTo>
                  <a:lnTo>
                    <a:pt x="1731264" y="408431"/>
                  </a:lnTo>
                  <a:lnTo>
                    <a:pt x="1731264" y="0"/>
                  </a:lnTo>
                  <a:lnTo>
                    <a:pt x="0" y="0"/>
                  </a:lnTo>
                  <a:lnTo>
                    <a:pt x="0" y="408431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44439" y="2215895"/>
              <a:ext cx="862965" cy="408940"/>
            </a:xfrm>
            <a:custGeom>
              <a:avLst/>
              <a:gdLst/>
              <a:ahLst/>
              <a:cxnLst/>
              <a:rect l="l" t="t" r="r" b="b"/>
              <a:pathLst>
                <a:path w="862964" h="408939">
                  <a:moveTo>
                    <a:pt x="862584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862584" y="408431"/>
                  </a:lnTo>
                  <a:lnTo>
                    <a:pt x="862584" y="0"/>
                  </a:lnTo>
                  <a:close/>
                </a:path>
              </a:pathLst>
            </a:custGeom>
            <a:solidFill>
              <a:srgbClr val="FF00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44439" y="2215895"/>
              <a:ext cx="862965" cy="408940"/>
            </a:xfrm>
            <a:custGeom>
              <a:avLst/>
              <a:gdLst/>
              <a:ahLst/>
              <a:cxnLst/>
              <a:rect l="l" t="t" r="r" b="b"/>
              <a:pathLst>
                <a:path w="862964" h="408939">
                  <a:moveTo>
                    <a:pt x="0" y="408431"/>
                  </a:moveTo>
                  <a:lnTo>
                    <a:pt x="862584" y="408431"/>
                  </a:lnTo>
                  <a:lnTo>
                    <a:pt x="862584" y="0"/>
                  </a:lnTo>
                  <a:lnTo>
                    <a:pt x="0" y="0"/>
                  </a:lnTo>
                  <a:lnTo>
                    <a:pt x="0" y="40843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328159" y="1402080"/>
            <a:ext cx="1731645" cy="40894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571500">
              <a:lnSpc>
                <a:spcPct val="100000"/>
              </a:lnSpc>
              <a:spcBef>
                <a:spcPts val="475"/>
              </a:spcBef>
            </a:pPr>
            <a:r>
              <a:rPr dirty="0" sz="1800" spc="-10">
                <a:latin typeface="Arial"/>
                <a:cs typeface="Arial"/>
              </a:rPr>
              <a:t>Ra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4440" y="2215895"/>
            <a:ext cx="862965" cy="40894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480"/>
              </a:spcBef>
            </a:pPr>
            <a:r>
              <a:rPr dirty="0" sz="1800" spc="-10">
                <a:latin typeface="Arial"/>
                <a:cs typeface="Arial"/>
              </a:rPr>
              <a:t>Ra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96895" y="1402080"/>
            <a:ext cx="1731645" cy="408940"/>
          </a:xfrm>
          <a:custGeom>
            <a:avLst/>
            <a:gdLst/>
            <a:ahLst/>
            <a:cxnLst/>
            <a:rect l="l" t="t" r="r" b="b"/>
            <a:pathLst>
              <a:path w="1731645" h="408939">
                <a:moveTo>
                  <a:pt x="0" y="408432"/>
                </a:moveTo>
                <a:lnTo>
                  <a:pt x="1731263" y="408432"/>
                </a:lnTo>
                <a:lnTo>
                  <a:pt x="1731263" y="0"/>
                </a:lnTo>
                <a:lnTo>
                  <a:pt x="0" y="0"/>
                </a:lnTo>
                <a:lnTo>
                  <a:pt x="0" y="40843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00429" y="1447622"/>
            <a:ext cx="10553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8049" y="2281809"/>
            <a:ext cx="1067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93657" y="2874073"/>
            <a:ext cx="5676265" cy="216535"/>
            <a:chOff x="2593657" y="2874073"/>
            <a:chExt cx="5676265" cy="216535"/>
          </a:xfrm>
        </p:grpSpPr>
        <p:sp>
          <p:nvSpPr>
            <p:cNvPr id="19" name="object 19"/>
            <p:cNvSpPr/>
            <p:nvPr/>
          </p:nvSpPr>
          <p:spPr>
            <a:xfrm>
              <a:off x="2598420" y="2946145"/>
              <a:ext cx="5671185" cy="85725"/>
            </a:xfrm>
            <a:custGeom>
              <a:avLst/>
              <a:gdLst/>
              <a:ahLst/>
              <a:cxnLst/>
              <a:rect l="l" t="t" r="r" b="b"/>
              <a:pathLst>
                <a:path w="5671184" h="85725">
                  <a:moveTo>
                    <a:pt x="5585502" y="57125"/>
                  </a:moveTo>
                  <a:lnTo>
                    <a:pt x="5585459" y="85725"/>
                  </a:lnTo>
                  <a:lnTo>
                    <a:pt x="5642865" y="57150"/>
                  </a:lnTo>
                  <a:lnTo>
                    <a:pt x="5599810" y="57150"/>
                  </a:lnTo>
                  <a:lnTo>
                    <a:pt x="5585502" y="57125"/>
                  </a:lnTo>
                  <a:close/>
                </a:path>
                <a:path w="5671184" h="85725">
                  <a:moveTo>
                    <a:pt x="5585544" y="28550"/>
                  </a:moveTo>
                  <a:lnTo>
                    <a:pt x="5585502" y="57125"/>
                  </a:lnTo>
                  <a:lnTo>
                    <a:pt x="5599810" y="57150"/>
                  </a:lnTo>
                  <a:lnTo>
                    <a:pt x="5599810" y="28575"/>
                  </a:lnTo>
                  <a:lnTo>
                    <a:pt x="5585544" y="28550"/>
                  </a:lnTo>
                  <a:close/>
                </a:path>
                <a:path w="5671184" h="85725">
                  <a:moveTo>
                    <a:pt x="5585586" y="0"/>
                  </a:moveTo>
                  <a:lnTo>
                    <a:pt x="5585544" y="28550"/>
                  </a:lnTo>
                  <a:lnTo>
                    <a:pt x="5599810" y="28575"/>
                  </a:lnTo>
                  <a:lnTo>
                    <a:pt x="5599810" y="57150"/>
                  </a:lnTo>
                  <a:lnTo>
                    <a:pt x="5642865" y="57150"/>
                  </a:lnTo>
                  <a:lnTo>
                    <a:pt x="5671184" y="43052"/>
                  </a:lnTo>
                  <a:lnTo>
                    <a:pt x="5585586" y="0"/>
                  </a:lnTo>
                  <a:close/>
                </a:path>
                <a:path w="5671184" h="85725">
                  <a:moveTo>
                    <a:pt x="0" y="18923"/>
                  </a:moveTo>
                  <a:lnTo>
                    <a:pt x="0" y="47498"/>
                  </a:lnTo>
                  <a:lnTo>
                    <a:pt x="5585502" y="57125"/>
                  </a:lnTo>
                  <a:lnTo>
                    <a:pt x="5585544" y="28550"/>
                  </a:lnTo>
                  <a:lnTo>
                    <a:pt x="0" y="18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98420" y="2878835"/>
              <a:ext cx="3481070" cy="207010"/>
            </a:xfrm>
            <a:custGeom>
              <a:avLst/>
              <a:gdLst/>
              <a:ahLst/>
              <a:cxnLst/>
              <a:rect l="l" t="t" r="r" b="b"/>
              <a:pathLst>
                <a:path w="3481070" h="207010">
                  <a:moveTo>
                    <a:pt x="0" y="12191"/>
                  </a:moveTo>
                  <a:lnTo>
                    <a:pt x="0" y="206755"/>
                  </a:lnTo>
                </a:path>
                <a:path w="3481070" h="207010">
                  <a:moveTo>
                    <a:pt x="1719071" y="9143"/>
                  </a:moveTo>
                  <a:lnTo>
                    <a:pt x="1719071" y="203708"/>
                  </a:lnTo>
                </a:path>
                <a:path w="3481070" h="207010">
                  <a:moveTo>
                    <a:pt x="3480816" y="0"/>
                  </a:moveTo>
                  <a:lnTo>
                    <a:pt x="3480816" y="1945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599946" y="2849117"/>
            <a:ext cx="460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10">
                <a:latin typeface="Arial"/>
                <a:cs typeface="Arial"/>
              </a:rPr>
              <a:t>im</a:t>
            </a:r>
            <a:r>
              <a:rPr dirty="0" sz="1800" spc="-5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20442" y="3114878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39514" y="312737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01003" y="311213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86116" y="2884932"/>
            <a:ext cx="0" cy="194945"/>
          </a:xfrm>
          <a:custGeom>
            <a:avLst/>
            <a:gdLst/>
            <a:ahLst/>
            <a:cxnLst/>
            <a:rect l="l" t="t" r="r" b="b"/>
            <a:pathLst>
              <a:path w="0" h="194944">
                <a:moveTo>
                  <a:pt x="0" y="0"/>
                </a:moveTo>
                <a:lnTo>
                  <a:pt x="0" y="1945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720076" y="312737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5039" y="4663440"/>
            <a:ext cx="1731645" cy="408940"/>
          </a:xfrm>
          <a:custGeom>
            <a:avLst/>
            <a:gdLst/>
            <a:ahLst/>
            <a:cxnLst/>
            <a:rect l="l" t="t" r="r" b="b"/>
            <a:pathLst>
              <a:path w="1731645" h="408939">
                <a:moveTo>
                  <a:pt x="0" y="408431"/>
                </a:moveTo>
                <a:lnTo>
                  <a:pt x="1731264" y="408431"/>
                </a:lnTo>
                <a:lnTo>
                  <a:pt x="1731264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748152" y="4714443"/>
            <a:ext cx="6883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Re</a:t>
            </a:r>
            <a:r>
              <a:rPr dirty="0" sz="1800" spc="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303267" y="4650740"/>
            <a:ext cx="1757045" cy="434340"/>
            <a:chOff x="4303267" y="4650740"/>
            <a:chExt cx="1757045" cy="434340"/>
          </a:xfrm>
        </p:grpSpPr>
        <p:sp>
          <p:nvSpPr>
            <p:cNvPr id="30" name="object 30"/>
            <p:cNvSpPr/>
            <p:nvPr/>
          </p:nvSpPr>
          <p:spPr>
            <a:xfrm>
              <a:off x="4315967" y="4663440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1731264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1731264" y="408431"/>
                  </a:lnTo>
                  <a:lnTo>
                    <a:pt x="1731264" y="0"/>
                  </a:lnTo>
                  <a:close/>
                </a:path>
              </a:pathLst>
            </a:custGeom>
            <a:solidFill>
              <a:srgbClr val="00AC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315967" y="4663440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0" y="408431"/>
                  </a:moveTo>
                  <a:lnTo>
                    <a:pt x="1731264" y="408431"/>
                  </a:lnTo>
                  <a:lnTo>
                    <a:pt x="1731264" y="0"/>
                  </a:lnTo>
                  <a:lnTo>
                    <a:pt x="0" y="0"/>
                  </a:lnTo>
                  <a:lnTo>
                    <a:pt x="0" y="40843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315967" y="4663440"/>
            <a:ext cx="1731645" cy="40894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437515">
              <a:lnSpc>
                <a:spcPct val="100000"/>
              </a:lnSpc>
              <a:spcBef>
                <a:spcPts val="505"/>
              </a:spcBef>
            </a:pPr>
            <a:r>
              <a:rPr dirty="0" sz="1800">
                <a:latin typeface="Arial"/>
                <a:cs typeface="Arial"/>
              </a:rPr>
              <a:t>Running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53988" y="4650740"/>
            <a:ext cx="1757045" cy="434340"/>
            <a:chOff x="6253988" y="4650740"/>
            <a:chExt cx="1757045" cy="434340"/>
          </a:xfrm>
        </p:grpSpPr>
        <p:sp>
          <p:nvSpPr>
            <p:cNvPr id="34" name="object 34"/>
            <p:cNvSpPr/>
            <p:nvPr/>
          </p:nvSpPr>
          <p:spPr>
            <a:xfrm>
              <a:off x="6266688" y="4663440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1731264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1731264" y="408431"/>
                  </a:lnTo>
                  <a:lnTo>
                    <a:pt x="1731264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266688" y="4663440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0" y="408431"/>
                  </a:moveTo>
                  <a:lnTo>
                    <a:pt x="1731264" y="408431"/>
                  </a:lnTo>
                  <a:lnTo>
                    <a:pt x="1731264" y="0"/>
                  </a:lnTo>
                  <a:lnTo>
                    <a:pt x="0" y="0"/>
                  </a:lnTo>
                  <a:lnTo>
                    <a:pt x="0" y="40843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266688" y="4663440"/>
            <a:ext cx="1731645" cy="40894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455930">
              <a:lnSpc>
                <a:spcPct val="100000"/>
              </a:lnSpc>
              <a:spcBef>
                <a:spcPts val="505"/>
              </a:spcBef>
            </a:pPr>
            <a:r>
              <a:rPr dirty="0" sz="1800">
                <a:latin typeface="Arial"/>
                <a:cs typeface="Arial"/>
              </a:rPr>
              <a:t>Blocked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37" name="object 37"/>
          <p:cNvSpPr txBox="1"/>
          <p:nvPr/>
        </p:nvSpPr>
        <p:spPr>
          <a:xfrm>
            <a:off x="1261110" y="4712665"/>
            <a:ext cx="6762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40284"/>
            <a:ext cx="376809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Solution: Mutual</a:t>
            </a:r>
            <a:r>
              <a:rPr dirty="0" spc="-145"/>
              <a:t> </a:t>
            </a:r>
            <a:r>
              <a:rPr dirty="0"/>
              <a:t>Exclusion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3476" y="1483867"/>
            <a:ext cx="1757045" cy="446405"/>
            <a:chOff x="4443476" y="1483867"/>
            <a:chExt cx="1757045" cy="446405"/>
          </a:xfrm>
        </p:grpSpPr>
        <p:sp>
          <p:nvSpPr>
            <p:cNvPr id="4" name="object 4"/>
            <p:cNvSpPr/>
            <p:nvPr/>
          </p:nvSpPr>
          <p:spPr>
            <a:xfrm>
              <a:off x="4456176" y="1508759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1731264" y="0"/>
                  </a:moveTo>
                  <a:lnTo>
                    <a:pt x="0" y="0"/>
                  </a:lnTo>
                  <a:lnTo>
                    <a:pt x="0" y="408432"/>
                  </a:lnTo>
                  <a:lnTo>
                    <a:pt x="1731264" y="408432"/>
                  </a:lnTo>
                  <a:lnTo>
                    <a:pt x="1731264" y="0"/>
                  </a:lnTo>
                  <a:close/>
                </a:path>
              </a:pathLst>
            </a:custGeom>
            <a:solidFill>
              <a:srgbClr val="00AC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56176" y="1508759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0" y="408432"/>
                  </a:moveTo>
                  <a:lnTo>
                    <a:pt x="1731264" y="408432"/>
                  </a:lnTo>
                  <a:lnTo>
                    <a:pt x="1731264" y="0"/>
                  </a:lnTo>
                  <a:lnTo>
                    <a:pt x="0" y="0"/>
                  </a:lnTo>
                  <a:lnTo>
                    <a:pt x="0" y="40843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87824" y="1496567"/>
              <a:ext cx="1109980" cy="408940"/>
            </a:xfrm>
            <a:custGeom>
              <a:avLst/>
              <a:gdLst/>
              <a:ahLst/>
              <a:cxnLst/>
              <a:rect l="l" t="t" r="r" b="b"/>
              <a:pathLst>
                <a:path w="1109979" h="408939">
                  <a:moveTo>
                    <a:pt x="1109472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1109472" y="408431"/>
                  </a:lnTo>
                  <a:lnTo>
                    <a:pt x="1109472" y="0"/>
                  </a:lnTo>
                  <a:close/>
                </a:path>
              </a:pathLst>
            </a:custGeom>
            <a:solidFill>
              <a:srgbClr val="00AC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87824" y="1496567"/>
              <a:ext cx="1109980" cy="408940"/>
            </a:xfrm>
            <a:custGeom>
              <a:avLst/>
              <a:gdLst/>
              <a:ahLst/>
              <a:cxnLst/>
              <a:rect l="l" t="t" r="r" b="b"/>
              <a:pathLst>
                <a:path w="1109979" h="408939">
                  <a:moveTo>
                    <a:pt x="0" y="408431"/>
                  </a:moveTo>
                  <a:lnTo>
                    <a:pt x="1109472" y="408431"/>
                  </a:lnTo>
                  <a:lnTo>
                    <a:pt x="1109472" y="0"/>
                  </a:lnTo>
                  <a:lnTo>
                    <a:pt x="0" y="0"/>
                  </a:lnTo>
                  <a:lnTo>
                    <a:pt x="0" y="40843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4434332" y="2687827"/>
            <a:ext cx="3497579" cy="434340"/>
            <a:chOff x="4434332" y="2687827"/>
            <a:chExt cx="3497579" cy="434340"/>
          </a:xfrm>
        </p:grpSpPr>
        <p:sp>
          <p:nvSpPr>
            <p:cNvPr id="9" name="object 9"/>
            <p:cNvSpPr/>
            <p:nvPr/>
          </p:nvSpPr>
          <p:spPr>
            <a:xfrm>
              <a:off x="6187439" y="2700527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1731264" y="0"/>
                  </a:moveTo>
                  <a:lnTo>
                    <a:pt x="0" y="0"/>
                  </a:lnTo>
                  <a:lnTo>
                    <a:pt x="0" y="408432"/>
                  </a:lnTo>
                  <a:lnTo>
                    <a:pt x="1731264" y="408432"/>
                  </a:lnTo>
                  <a:lnTo>
                    <a:pt x="1731264" y="0"/>
                  </a:lnTo>
                  <a:close/>
                </a:path>
              </a:pathLst>
            </a:custGeom>
            <a:solidFill>
              <a:srgbClr val="00AC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87439" y="2700527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0" y="408432"/>
                  </a:moveTo>
                  <a:lnTo>
                    <a:pt x="1731264" y="408432"/>
                  </a:lnTo>
                  <a:lnTo>
                    <a:pt x="1731264" y="0"/>
                  </a:lnTo>
                  <a:lnTo>
                    <a:pt x="0" y="0"/>
                  </a:lnTo>
                  <a:lnTo>
                    <a:pt x="0" y="40843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47032" y="2700527"/>
              <a:ext cx="722630" cy="408940"/>
            </a:xfrm>
            <a:custGeom>
              <a:avLst/>
              <a:gdLst/>
              <a:ahLst/>
              <a:cxnLst/>
              <a:rect l="l" t="t" r="r" b="b"/>
              <a:pathLst>
                <a:path w="722629" h="408939">
                  <a:moveTo>
                    <a:pt x="0" y="408432"/>
                  </a:moveTo>
                  <a:lnTo>
                    <a:pt x="722376" y="408432"/>
                  </a:lnTo>
                  <a:lnTo>
                    <a:pt x="722376" y="0"/>
                  </a:lnTo>
                  <a:lnTo>
                    <a:pt x="0" y="0"/>
                  </a:lnTo>
                  <a:lnTo>
                    <a:pt x="0" y="408432"/>
                  </a:lnTo>
                  <a:close/>
                </a:path>
              </a:pathLst>
            </a:custGeom>
            <a:solidFill>
              <a:srgbClr val="00AC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447032" y="2700527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0" y="408432"/>
                  </a:moveTo>
                  <a:lnTo>
                    <a:pt x="1731264" y="408432"/>
                  </a:lnTo>
                  <a:lnTo>
                    <a:pt x="1731264" y="0"/>
                  </a:lnTo>
                  <a:lnTo>
                    <a:pt x="0" y="0"/>
                  </a:lnTo>
                  <a:lnTo>
                    <a:pt x="0" y="40843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69408" y="2700527"/>
              <a:ext cx="1009015" cy="408940"/>
            </a:xfrm>
            <a:custGeom>
              <a:avLst/>
              <a:gdLst/>
              <a:ahLst/>
              <a:cxnLst/>
              <a:rect l="l" t="t" r="r" b="b"/>
              <a:pathLst>
                <a:path w="1009014" h="408939">
                  <a:moveTo>
                    <a:pt x="1008888" y="0"/>
                  </a:moveTo>
                  <a:lnTo>
                    <a:pt x="0" y="0"/>
                  </a:lnTo>
                  <a:lnTo>
                    <a:pt x="0" y="408432"/>
                  </a:lnTo>
                  <a:lnTo>
                    <a:pt x="1008888" y="408432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69408" y="2700527"/>
              <a:ext cx="1009015" cy="408940"/>
            </a:xfrm>
            <a:custGeom>
              <a:avLst/>
              <a:gdLst/>
              <a:ahLst/>
              <a:cxnLst/>
              <a:rect l="l" t="t" r="r" b="b"/>
              <a:pathLst>
                <a:path w="1009014" h="408939">
                  <a:moveTo>
                    <a:pt x="0" y="408432"/>
                  </a:moveTo>
                  <a:lnTo>
                    <a:pt x="1008888" y="408432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40843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456176" y="1496567"/>
            <a:ext cx="1731645" cy="42100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ctr" marR="146050">
              <a:lnSpc>
                <a:spcPct val="100000"/>
              </a:lnSpc>
              <a:spcBef>
                <a:spcPts val="495"/>
              </a:spcBef>
            </a:pPr>
            <a:r>
              <a:rPr dirty="0" sz="1800" spc="-10">
                <a:latin typeface="Arial"/>
                <a:cs typeface="Arial"/>
              </a:rPr>
              <a:t>Ra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9408" y="2691383"/>
            <a:ext cx="1009015" cy="41783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565"/>
              </a:spcBef>
            </a:pPr>
            <a:r>
              <a:rPr dirty="0" sz="1800" spc="-10">
                <a:latin typeface="Arial"/>
                <a:cs typeface="Arial"/>
              </a:rPr>
              <a:t>Ra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24911" y="1508760"/>
            <a:ext cx="1731645" cy="408940"/>
          </a:xfrm>
          <a:custGeom>
            <a:avLst/>
            <a:gdLst/>
            <a:ahLst/>
            <a:cxnLst/>
            <a:rect l="l" t="t" r="r" b="b"/>
            <a:pathLst>
              <a:path w="1731645" h="408939">
                <a:moveTo>
                  <a:pt x="0" y="408432"/>
                </a:moveTo>
                <a:lnTo>
                  <a:pt x="1731264" y="408432"/>
                </a:lnTo>
                <a:lnTo>
                  <a:pt x="1731264" y="0"/>
                </a:lnTo>
                <a:lnTo>
                  <a:pt x="0" y="0"/>
                </a:lnTo>
                <a:lnTo>
                  <a:pt x="0" y="40843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26921" y="1555241"/>
            <a:ext cx="1055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1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4541" y="2768600"/>
            <a:ext cx="1067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Process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65596" y="2678683"/>
            <a:ext cx="1031240" cy="434340"/>
            <a:chOff x="6165596" y="2678683"/>
            <a:chExt cx="1031240" cy="434340"/>
          </a:xfrm>
        </p:grpSpPr>
        <p:sp>
          <p:nvSpPr>
            <p:cNvPr id="21" name="object 21"/>
            <p:cNvSpPr/>
            <p:nvPr/>
          </p:nvSpPr>
          <p:spPr>
            <a:xfrm>
              <a:off x="6178296" y="2691383"/>
              <a:ext cx="1005840" cy="408940"/>
            </a:xfrm>
            <a:custGeom>
              <a:avLst/>
              <a:gdLst/>
              <a:ahLst/>
              <a:cxnLst/>
              <a:rect l="l" t="t" r="r" b="b"/>
              <a:pathLst>
                <a:path w="1005840" h="408939">
                  <a:moveTo>
                    <a:pt x="1005840" y="0"/>
                  </a:moveTo>
                  <a:lnTo>
                    <a:pt x="0" y="0"/>
                  </a:lnTo>
                  <a:lnTo>
                    <a:pt x="0" y="408432"/>
                  </a:lnTo>
                  <a:lnTo>
                    <a:pt x="1005840" y="408432"/>
                  </a:lnTo>
                  <a:lnTo>
                    <a:pt x="1005840" y="0"/>
                  </a:lnTo>
                  <a:close/>
                </a:path>
              </a:pathLst>
            </a:custGeom>
            <a:solidFill>
              <a:srgbClr val="00AC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78296" y="2691383"/>
              <a:ext cx="1005840" cy="408940"/>
            </a:xfrm>
            <a:custGeom>
              <a:avLst/>
              <a:gdLst/>
              <a:ahLst/>
              <a:cxnLst/>
              <a:rect l="l" t="t" r="r" b="b"/>
              <a:pathLst>
                <a:path w="1005840" h="408939">
                  <a:moveTo>
                    <a:pt x="0" y="408432"/>
                  </a:moveTo>
                  <a:lnTo>
                    <a:pt x="1005840" y="408432"/>
                  </a:lnTo>
                  <a:lnTo>
                    <a:pt x="1005840" y="0"/>
                  </a:lnTo>
                  <a:lnTo>
                    <a:pt x="0" y="0"/>
                  </a:lnTo>
                  <a:lnTo>
                    <a:pt x="0" y="40843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178296" y="2691383"/>
            <a:ext cx="1740535" cy="41783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56870">
              <a:lnSpc>
                <a:spcPct val="100000"/>
              </a:lnSpc>
              <a:spcBef>
                <a:spcPts val="490"/>
              </a:spcBef>
            </a:pPr>
            <a:r>
              <a:rPr dirty="0" sz="1800" spc="-10">
                <a:latin typeface="Arial"/>
                <a:cs typeface="Arial"/>
              </a:rPr>
              <a:t>Ra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09481" y="3456241"/>
            <a:ext cx="5676265" cy="216535"/>
            <a:chOff x="2709481" y="3456241"/>
            <a:chExt cx="5676265" cy="216535"/>
          </a:xfrm>
        </p:grpSpPr>
        <p:sp>
          <p:nvSpPr>
            <p:cNvPr id="25" name="object 25"/>
            <p:cNvSpPr/>
            <p:nvPr/>
          </p:nvSpPr>
          <p:spPr>
            <a:xfrm>
              <a:off x="2714244" y="3528313"/>
              <a:ext cx="5671185" cy="85725"/>
            </a:xfrm>
            <a:custGeom>
              <a:avLst/>
              <a:gdLst/>
              <a:ahLst/>
              <a:cxnLst/>
              <a:rect l="l" t="t" r="r" b="b"/>
              <a:pathLst>
                <a:path w="5671184" h="85725">
                  <a:moveTo>
                    <a:pt x="5585502" y="57125"/>
                  </a:moveTo>
                  <a:lnTo>
                    <a:pt x="5585459" y="85725"/>
                  </a:lnTo>
                  <a:lnTo>
                    <a:pt x="5642865" y="57150"/>
                  </a:lnTo>
                  <a:lnTo>
                    <a:pt x="5599810" y="57150"/>
                  </a:lnTo>
                  <a:lnTo>
                    <a:pt x="5585502" y="57125"/>
                  </a:lnTo>
                  <a:close/>
                </a:path>
                <a:path w="5671184" h="85725">
                  <a:moveTo>
                    <a:pt x="5585544" y="28550"/>
                  </a:moveTo>
                  <a:lnTo>
                    <a:pt x="5585502" y="57125"/>
                  </a:lnTo>
                  <a:lnTo>
                    <a:pt x="5599810" y="57150"/>
                  </a:lnTo>
                  <a:lnTo>
                    <a:pt x="5599810" y="28575"/>
                  </a:lnTo>
                  <a:lnTo>
                    <a:pt x="5585544" y="28550"/>
                  </a:lnTo>
                  <a:close/>
                </a:path>
                <a:path w="5671184" h="85725">
                  <a:moveTo>
                    <a:pt x="5585586" y="0"/>
                  </a:moveTo>
                  <a:lnTo>
                    <a:pt x="5585544" y="28550"/>
                  </a:lnTo>
                  <a:lnTo>
                    <a:pt x="5599810" y="28575"/>
                  </a:lnTo>
                  <a:lnTo>
                    <a:pt x="5599810" y="57150"/>
                  </a:lnTo>
                  <a:lnTo>
                    <a:pt x="5642865" y="57150"/>
                  </a:lnTo>
                  <a:lnTo>
                    <a:pt x="5671184" y="43052"/>
                  </a:lnTo>
                  <a:lnTo>
                    <a:pt x="5585586" y="0"/>
                  </a:lnTo>
                  <a:close/>
                </a:path>
                <a:path w="5671184" h="85725">
                  <a:moveTo>
                    <a:pt x="0" y="18923"/>
                  </a:moveTo>
                  <a:lnTo>
                    <a:pt x="0" y="47498"/>
                  </a:lnTo>
                  <a:lnTo>
                    <a:pt x="5585502" y="57125"/>
                  </a:lnTo>
                  <a:lnTo>
                    <a:pt x="5585544" y="28550"/>
                  </a:lnTo>
                  <a:lnTo>
                    <a:pt x="0" y="18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14244" y="3461003"/>
              <a:ext cx="3481070" cy="207010"/>
            </a:xfrm>
            <a:custGeom>
              <a:avLst/>
              <a:gdLst/>
              <a:ahLst/>
              <a:cxnLst/>
              <a:rect l="l" t="t" r="r" b="b"/>
              <a:pathLst>
                <a:path w="3481070" h="207010">
                  <a:moveTo>
                    <a:pt x="0" y="12192"/>
                  </a:moveTo>
                  <a:lnTo>
                    <a:pt x="0" y="206756"/>
                  </a:lnTo>
                </a:path>
                <a:path w="3481070" h="207010">
                  <a:moveTo>
                    <a:pt x="1719071" y="9144"/>
                  </a:moveTo>
                  <a:lnTo>
                    <a:pt x="1719071" y="203708"/>
                  </a:lnTo>
                </a:path>
                <a:path w="3481070" h="207010">
                  <a:moveTo>
                    <a:pt x="3480816" y="0"/>
                  </a:moveTo>
                  <a:lnTo>
                    <a:pt x="3480816" y="19456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716785" y="3432505"/>
            <a:ext cx="4603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im</a:t>
            </a:r>
            <a:r>
              <a:rPr dirty="0" sz="180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37282" y="3699129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56353" y="3710762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17716" y="3695522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04988" y="3467100"/>
            <a:ext cx="0" cy="194945"/>
          </a:xfrm>
          <a:custGeom>
            <a:avLst/>
            <a:gdLst/>
            <a:ahLst/>
            <a:cxnLst/>
            <a:rect l="l" t="t" r="r" b="b"/>
            <a:pathLst>
              <a:path w="0" h="194945">
                <a:moveTo>
                  <a:pt x="0" y="0"/>
                </a:moveTo>
                <a:lnTo>
                  <a:pt x="0" y="1945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836789" y="3710762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70932" y="2109470"/>
            <a:ext cx="1576070" cy="595630"/>
          </a:xfrm>
          <a:custGeom>
            <a:avLst/>
            <a:gdLst/>
            <a:ahLst/>
            <a:cxnLst/>
            <a:rect l="l" t="t" r="r" b="b"/>
            <a:pathLst>
              <a:path w="1576070" h="595630">
                <a:moveTo>
                  <a:pt x="65912" y="514603"/>
                </a:moveTo>
                <a:lnTo>
                  <a:pt x="0" y="584200"/>
                </a:lnTo>
                <a:lnTo>
                  <a:pt x="95250" y="595121"/>
                </a:lnTo>
                <a:lnTo>
                  <a:pt x="87244" y="573151"/>
                </a:lnTo>
                <a:lnTo>
                  <a:pt x="72008" y="573151"/>
                </a:lnTo>
                <a:lnTo>
                  <a:pt x="62229" y="546353"/>
                </a:lnTo>
                <a:lnTo>
                  <a:pt x="75698" y="541461"/>
                </a:lnTo>
                <a:lnTo>
                  <a:pt x="65912" y="514603"/>
                </a:lnTo>
                <a:close/>
              </a:path>
              <a:path w="1576070" h="595630">
                <a:moveTo>
                  <a:pt x="75698" y="541461"/>
                </a:moveTo>
                <a:lnTo>
                  <a:pt x="62229" y="546353"/>
                </a:lnTo>
                <a:lnTo>
                  <a:pt x="72008" y="573151"/>
                </a:lnTo>
                <a:lnTo>
                  <a:pt x="85464" y="568264"/>
                </a:lnTo>
                <a:lnTo>
                  <a:pt x="75698" y="541461"/>
                </a:lnTo>
                <a:close/>
              </a:path>
              <a:path w="1576070" h="595630">
                <a:moveTo>
                  <a:pt x="85464" y="568264"/>
                </a:moveTo>
                <a:lnTo>
                  <a:pt x="72008" y="573151"/>
                </a:lnTo>
                <a:lnTo>
                  <a:pt x="87244" y="573151"/>
                </a:lnTo>
                <a:lnTo>
                  <a:pt x="85464" y="568264"/>
                </a:lnTo>
                <a:close/>
              </a:path>
              <a:path w="1576070" h="595630">
                <a:moveTo>
                  <a:pt x="1566164" y="0"/>
                </a:moveTo>
                <a:lnTo>
                  <a:pt x="75698" y="541461"/>
                </a:lnTo>
                <a:lnTo>
                  <a:pt x="85464" y="568264"/>
                </a:lnTo>
                <a:lnTo>
                  <a:pt x="1575942" y="26924"/>
                </a:lnTo>
                <a:lnTo>
                  <a:pt x="15661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762368" y="1954148"/>
            <a:ext cx="843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Blocked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92095" y="4925567"/>
            <a:ext cx="1731645" cy="408940"/>
          </a:xfrm>
          <a:custGeom>
            <a:avLst/>
            <a:gdLst/>
            <a:ahLst/>
            <a:cxnLst/>
            <a:rect l="l" t="t" r="r" b="b"/>
            <a:pathLst>
              <a:path w="1731645" h="408939">
                <a:moveTo>
                  <a:pt x="0" y="408431"/>
                </a:moveTo>
                <a:lnTo>
                  <a:pt x="1731263" y="408431"/>
                </a:lnTo>
                <a:lnTo>
                  <a:pt x="1731263" y="0"/>
                </a:lnTo>
                <a:lnTo>
                  <a:pt x="0" y="0"/>
                </a:lnTo>
                <a:lnTo>
                  <a:pt x="0" y="40843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814573" y="4975986"/>
            <a:ext cx="688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Re</a:t>
            </a:r>
            <a:r>
              <a:rPr dirty="0" sz="1800">
                <a:latin typeface="Arial"/>
                <a:cs typeface="Arial"/>
              </a:rPr>
              <a:t>ad</a:t>
            </a:r>
            <a:r>
              <a:rPr dirty="0" sz="180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370323" y="4912867"/>
            <a:ext cx="1757045" cy="434340"/>
            <a:chOff x="4370323" y="4912867"/>
            <a:chExt cx="1757045" cy="434340"/>
          </a:xfrm>
        </p:grpSpPr>
        <p:sp>
          <p:nvSpPr>
            <p:cNvPr id="38" name="object 38"/>
            <p:cNvSpPr/>
            <p:nvPr/>
          </p:nvSpPr>
          <p:spPr>
            <a:xfrm>
              <a:off x="4383023" y="4925567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1731264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1731264" y="408431"/>
                  </a:lnTo>
                  <a:lnTo>
                    <a:pt x="1731264" y="0"/>
                  </a:lnTo>
                  <a:close/>
                </a:path>
              </a:pathLst>
            </a:custGeom>
            <a:solidFill>
              <a:srgbClr val="00AC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383023" y="4925567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0" y="408431"/>
                  </a:moveTo>
                  <a:lnTo>
                    <a:pt x="1731264" y="408431"/>
                  </a:lnTo>
                  <a:lnTo>
                    <a:pt x="1731264" y="0"/>
                  </a:lnTo>
                  <a:lnTo>
                    <a:pt x="0" y="0"/>
                  </a:lnTo>
                  <a:lnTo>
                    <a:pt x="0" y="40843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383023" y="4925567"/>
            <a:ext cx="1731645" cy="40894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436880">
              <a:lnSpc>
                <a:spcPct val="100000"/>
              </a:lnSpc>
              <a:spcBef>
                <a:spcPts val="495"/>
              </a:spcBef>
            </a:pPr>
            <a:r>
              <a:rPr dirty="0" sz="1800">
                <a:latin typeface="Arial"/>
                <a:cs typeface="Arial"/>
              </a:rPr>
              <a:t>Running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321044" y="4912867"/>
            <a:ext cx="1757045" cy="434340"/>
            <a:chOff x="6321044" y="4912867"/>
            <a:chExt cx="1757045" cy="434340"/>
          </a:xfrm>
        </p:grpSpPr>
        <p:sp>
          <p:nvSpPr>
            <p:cNvPr id="42" name="object 42"/>
            <p:cNvSpPr/>
            <p:nvPr/>
          </p:nvSpPr>
          <p:spPr>
            <a:xfrm>
              <a:off x="6333744" y="4925567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1731263" y="0"/>
                  </a:moveTo>
                  <a:lnTo>
                    <a:pt x="0" y="0"/>
                  </a:lnTo>
                  <a:lnTo>
                    <a:pt x="0" y="408431"/>
                  </a:lnTo>
                  <a:lnTo>
                    <a:pt x="1731263" y="408431"/>
                  </a:lnTo>
                  <a:lnTo>
                    <a:pt x="1731263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333744" y="4925567"/>
              <a:ext cx="1731645" cy="408940"/>
            </a:xfrm>
            <a:custGeom>
              <a:avLst/>
              <a:gdLst/>
              <a:ahLst/>
              <a:cxnLst/>
              <a:rect l="l" t="t" r="r" b="b"/>
              <a:pathLst>
                <a:path w="1731645" h="408939">
                  <a:moveTo>
                    <a:pt x="0" y="408431"/>
                  </a:moveTo>
                  <a:lnTo>
                    <a:pt x="1731263" y="408431"/>
                  </a:lnTo>
                  <a:lnTo>
                    <a:pt x="1731263" y="0"/>
                  </a:lnTo>
                  <a:lnTo>
                    <a:pt x="0" y="0"/>
                  </a:lnTo>
                  <a:lnTo>
                    <a:pt x="0" y="40843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333744" y="4925567"/>
            <a:ext cx="1731645" cy="40894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455295">
              <a:lnSpc>
                <a:spcPct val="100000"/>
              </a:lnSpc>
              <a:spcBef>
                <a:spcPts val="495"/>
              </a:spcBef>
            </a:pPr>
            <a:r>
              <a:rPr dirty="0" sz="1800">
                <a:latin typeface="Arial"/>
                <a:cs typeface="Arial"/>
              </a:rPr>
              <a:t>Blocked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45" name="object 45"/>
          <p:cNvSpPr txBox="1"/>
          <p:nvPr/>
        </p:nvSpPr>
        <p:spPr>
          <a:xfrm>
            <a:off x="1366519" y="4993894"/>
            <a:ext cx="676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5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397573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Additional Control</a:t>
            </a:r>
            <a:r>
              <a:rPr dirty="0" spc="-170"/>
              <a:t> </a:t>
            </a:r>
            <a:r>
              <a:rPr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90524" y="1254709"/>
            <a:ext cx="7494905" cy="1991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600" spc="-5" b="1">
                <a:solidFill>
                  <a:srgbClr val="932092"/>
                </a:solidFill>
                <a:latin typeface="Arial"/>
                <a:cs typeface="Arial"/>
              </a:rPr>
              <a:t>Deadlock</a:t>
            </a:r>
            <a:r>
              <a:rPr dirty="0" sz="2600" spc="-5">
                <a:latin typeface="Arial"/>
                <a:cs typeface="Arial"/>
              </a:rPr>
              <a:t>: </a:t>
            </a:r>
            <a:r>
              <a:rPr dirty="0" sz="2600" spc="-15">
                <a:latin typeface="Arial"/>
                <a:cs typeface="Arial"/>
              </a:rPr>
              <a:t>two </a:t>
            </a:r>
            <a:r>
              <a:rPr dirty="0" sz="2600" spc="-5">
                <a:latin typeface="Arial"/>
                <a:cs typeface="Arial"/>
              </a:rPr>
              <a:t>or more </a:t>
            </a:r>
            <a:r>
              <a:rPr dirty="0" sz="2600" spc="-10">
                <a:latin typeface="Arial"/>
                <a:cs typeface="Arial"/>
              </a:rPr>
              <a:t>processes </a:t>
            </a:r>
            <a:r>
              <a:rPr dirty="0" sz="2600" spc="-5">
                <a:latin typeface="Arial"/>
                <a:cs typeface="Arial"/>
              </a:rPr>
              <a:t>are </a:t>
            </a:r>
            <a:r>
              <a:rPr dirty="0" sz="2600" spc="-10">
                <a:latin typeface="Arial"/>
                <a:cs typeface="Arial"/>
              </a:rPr>
              <a:t>waiting  </a:t>
            </a:r>
            <a:r>
              <a:rPr dirty="0" sz="2600" spc="-5">
                <a:latin typeface="Arial"/>
                <a:cs typeface="Arial"/>
              </a:rPr>
              <a:t>indefinitely for the other processes to release the  </a:t>
            </a:r>
            <a:r>
              <a:rPr dirty="0" sz="2600" spc="-10">
                <a:latin typeface="Arial"/>
                <a:cs typeface="Arial"/>
              </a:rPr>
              <a:t>system</a:t>
            </a:r>
            <a:r>
              <a:rPr dirty="0" sz="2600" spc="3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resources.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32092"/>
              </a:buClr>
              <a:buFont typeface="Wingdings"/>
              <a:buChar char=""/>
            </a:pPr>
            <a:endParaRPr sz="2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600" spc="-10" b="1">
                <a:solidFill>
                  <a:srgbClr val="932092"/>
                </a:solidFill>
                <a:latin typeface="Arial"/>
                <a:cs typeface="Arial"/>
              </a:rPr>
              <a:t>Starvation</a:t>
            </a:r>
            <a:r>
              <a:rPr dirty="0" sz="2600" spc="-10">
                <a:latin typeface="Arial"/>
                <a:cs typeface="Arial"/>
              </a:rPr>
              <a:t>: </a:t>
            </a:r>
            <a:r>
              <a:rPr dirty="0" sz="2600" spc="-5">
                <a:latin typeface="Arial"/>
                <a:cs typeface="Arial"/>
              </a:rPr>
              <a:t>indefinite blocking of a</a:t>
            </a:r>
            <a:r>
              <a:rPr dirty="0" sz="2600" spc="165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process.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3357879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The </a:t>
            </a:r>
            <a:r>
              <a:rPr dirty="0"/>
              <a:t>Concept </a:t>
            </a:r>
            <a:r>
              <a:rPr dirty="0" spc="5"/>
              <a:t>of</a:t>
            </a:r>
            <a:r>
              <a:rPr dirty="0" spc="-200"/>
              <a:t> </a:t>
            </a:r>
            <a:r>
              <a:rPr dirty="0"/>
              <a:t>Threads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2907" y="6356538"/>
            <a:ext cx="286385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4</a:t>
            </a:fld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524" y="1190444"/>
            <a:ext cx="7601584" cy="456057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0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 spc="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unit of dispatching </a:t>
            </a:r>
            <a:r>
              <a:rPr dirty="0" sz="2400" spc="5">
                <a:latin typeface="Arial"/>
                <a:cs typeface="Arial"/>
              </a:rPr>
              <a:t>for </a:t>
            </a:r>
            <a:r>
              <a:rPr dirty="0" sz="2400" spc="-5">
                <a:latin typeface="Arial"/>
                <a:cs typeface="Arial"/>
              </a:rPr>
              <a:t>execution </a:t>
            </a:r>
            <a:r>
              <a:rPr dirty="0" sz="2400">
                <a:latin typeface="Arial"/>
                <a:cs typeface="Arial"/>
              </a:rPr>
              <a:t>is referred to</a:t>
            </a:r>
            <a:r>
              <a:rPr dirty="0" sz="2400" spc="-2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 lvl="1" marL="814069" indent="-345440">
              <a:lnSpc>
                <a:spcPct val="100000"/>
              </a:lnSpc>
              <a:spcBef>
                <a:spcPts val="509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Thread</a:t>
            </a:r>
            <a:r>
              <a:rPr dirty="0" sz="2400" spc="-40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lvl="1" marL="814069" indent="-34544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Lightweight</a:t>
            </a:r>
            <a:r>
              <a:rPr dirty="0" sz="2400" spc="2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har char=""/>
            </a:pPr>
            <a:endParaRPr sz="2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 spc="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unit of </a:t>
            </a:r>
            <a:r>
              <a:rPr dirty="0" sz="2400" spc="-5">
                <a:latin typeface="Arial"/>
                <a:cs typeface="Arial"/>
              </a:rPr>
              <a:t>resource ownership </a:t>
            </a:r>
            <a:r>
              <a:rPr dirty="0" sz="2400">
                <a:latin typeface="Arial"/>
                <a:cs typeface="Arial"/>
              </a:rPr>
              <a:t>is referred to</a:t>
            </a:r>
            <a:r>
              <a:rPr dirty="0" sz="2400" spc="-1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 lvl="1" marL="814069" indent="-34544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Process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task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"/>
            </a:pPr>
            <a:endParaRPr sz="2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Multi-threading</a:t>
            </a:r>
            <a:r>
              <a:rPr dirty="0" sz="2400" spc="-5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lvl="1" marL="814069" marR="5080" indent="-344805">
              <a:lnSpc>
                <a:spcPct val="100000"/>
              </a:lnSpc>
              <a:spcBef>
                <a:spcPts val="509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 spc="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ability </a:t>
            </a:r>
            <a:r>
              <a:rPr dirty="0" sz="2400" spc="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an OS to support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multiple</a:t>
            </a:r>
            <a:r>
              <a:rPr dirty="0" sz="2400" spc="-240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concurrent  </a:t>
            </a:r>
            <a:r>
              <a:rPr dirty="0" sz="2400" spc="5">
                <a:solidFill>
                  <a:srgbClr val="932092"/>
                </a:solidFill>
                <a:latin typeface="Arial"/>
                <a:cs typeface="Arial"/>
              </a:rPr>
              <a:t>paths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of execution </a:t>
            </a:r>
            <a:r>
              <a:rPr dirty="0" sz="2400" spc="-5">
                <a:latin typeface="Arial"/>
                <a:cs typeface="Arial"/>
              </a:rPr>
              <a:t>within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single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lvl="1" marL="814069" indent="-34544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 spc="-5" b="1">
                <a:latin typeface="Arial"/>
                <a:cs typeface="Arial"/>
              </a:rPr>
              <a:t>1 </a:t>
            </a:r>
            <a:r>
              <a:rPr dirty="0" sz="2400" b="1">
                <a:latin typeface="Arial"/>
                <a:cs typeface="Arial"/>
              </a:rPr>
              <a:t>process : multiple threads of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execution.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454406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Mutual Exclusion:</a:t>
            </a:r>
            <a:r>
              <a:rPr dirty="0" spc="-125"/>
              <a:t> </a:t>
            </a:r>
            <a:r>
              <a:rPr dirty="0" spc="-5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90524" y="1125784"/>
            <a:ext cx="8068945" cy="426021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730"/>
              </a:spcBef>
              <a:buFont typeface="Wingdings"/>
              <a:buChar char=""/>
              <a:tabLst>
                <a:tab pos="347980" algn="l"/>
              </a:tabLst>
            </a:pPr>
            <a:r>
              <a:rPr dirty="0" sz="2350">
                <a:solidFill>
                  <a:srgbClr val="932092"/>
                </a:solidFill>
                <a:latin typeface="Arial"/>
                <a:cs typeface="Arial"/>
              </a:rPr>
              <a:t>Mutual Exclusion must be</a:t>
            </a:r>
            <a:r>
              <a:rPr dirty="0" sz="2350" spc="-7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350" spc="5">
                <a:solidFill>
                  <a:srgbClr val="932092"/>
                </a:solidFill>
                <a:latin typeface="Arial"/>
                <a:cs typeface="Arial"/>
              </a:rPr>
              <a:t>enforced.</a:t>
            </a:r>
            <a:endParaRPr sz="2350">
              <a:latin typeface="Arial"/>
              <a:cs typeface="Arial"/>
            </a:endParaRPr>
          </a:p>
          <a:p>
            <a:pPr marL="347980" indent="-335280">
              <a:lnSpc>
                <a:spcPts val="2670"/>
              </a:lnSpc>
              <a:spcBef>
                <a:spcPts val="635"/>
              </a:spcBef>
              <a:buFont typeface="Wingdings"/>
              <a:buChar char=""/>
              <a:tabLst>
                <a:tab pos="347980" algn="l"/>
              </a:tabLst>
            </a:pPr>
            <a:r>
              <a:rPr dirty="0" sz="2350">
                <a:latin typeface="Arial"/>
                <a:cs typeface="Arial"/>
              </a:rPr>
              <a:t>A process that halts </a:t>
            </a:r>
            <a:r>
              <a:rPr dirty="0" sz="2350" spc="5">
                <a:latin typeface="Arial"/>
                <a:cs typeface="Arial"/>
              </a:rPr>
              <a:t>must </a:t>
            </a:r>
            <a:r>
              <a:rPr dirty="0" sz="2350">
                <a:latin typeface="Arial"/>
                <a:cs typeface="Arial"/>
              </a:rPr>
              <a:t>do so without </a:t>
            </a:r>
            <a:r>
              <a:rPr dirty="0" sz="2350" spc="5">
                <a:latin typeface="Arial"/>
                <a:cs typeface="Arial"/>
              </a:rPr>
              <a:t>interfering</a:t>
            </a:r>
            <a:r>
              <a:rPr dirty="0" sz="2350" spc="-420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with</a:t>
            </a:r>
            <a:endParaRPr sz="2350">
              <a:latin typeface="Arial"/>
              <a:cs typeface="Arial"/>
            </a:endParaRPr>
          </a:p>
          <a:p>
            <a:pPr marL="347980">
              <a:lnSpc>
                <a:spcPts val="2670"/>
              </a:lnSpc>
            </a:pPr>
            <a:r>
              <a:rPr dirty="0" sz="2350">
                <a:latin typeface="Arial"/>
                <a:cs typeface="Arial"/>
              </a:rPr>
              <a:t>other</a:t>
            </a:r>
            <a:r>
              <a:rPr dirty="0" sz="2350" spc="-30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processes.</a:t>
            </a:r>
            <a:endParaRPr sz="2350">
              <a:latin typeface="Arial"/>
              <a:cs typeface="Arial"/>
            </a:endParaRPr>
          </a:p>
          <a:p>
            <a:pPr marL="347980" marR="5080" indent="-335280">
              <a:lnSpc>
                <a:spcPct val="89800"/>
              </a:lnSpc>
              <a:spcBef>
                <a:spcPts val="925"/>
              </a:spcBef>
              <a:buFont typeface="Wingdings"/>
              <a:buChar char=""/>
              <a:tabLst>
                <a:tab pos="347980" algn="l"/>
              </a:tabLst>
            </a:pPr>
            <a:r>
              <a:rPr dirty="0" sz="2350">
                <a:latin typeface="Arial"/>
                <a:cs typeface="Arial"/>
              </a:rPr>
              <a:t>A process </a:t>
            </a:r>
            <a:r>
              <a:rPr dirty="0" sz="2350" spc="5">
                <a:latin typeface="Arial"/>
                <a:cs typeface="Arial"/>
              </a:rPr>
              <a:t>must not </a:t>
            </a:r>
            <a:r>
              <a:rPr dirty="0" sz="2350">
                <a:latin typeface="Arial"/>
                <a:cs typeface="Arial"/>
              </a:rPr>
              <a:t>be </a:t>
            </a:r>
            <a:r>
              <a:rPr dirty="0" sz="2350" spc="5">
                <a:latin typeface="Arial"/>
                <a:cs typeface="Arial"/>
              </a:rPr>
              <a:t>denied </a:t>
            </a:r>
            <a:r>
              <a:rPr dirty="0" sz="2350">
                <a:latin typeface="Arial"/>
                <a:cs typeface="Arial"/>
              </a:rPr>
              <a:t>access to a critical section  </a:t>
            </a:r>
            <a:r>
              <a:rPr dirty="0" sz="2350" spc="5">
                <a:latin typeface="Arial"/>
                <a:cs typeface="Arial"/>
              </a:rPr>
              <a:t>when </a:t>
            </a:r>
            <a:r>
              <a:rPr dirty="0" sz="2350">
                <a:latin typeface="Arial"/>
                <a:cs typeface="Arial"/>
              </a:rPr>
              <a:t>there is no other process is using the shared  resources </a:t>
            </a:r>
            <a:r>
              <a:rPr dirty="0" sz="2350" spc="5">
                <a:latin typeface="Arial"/>
                <a:cs typeface="Arial"/>
              </a:rPr>
              <a:t>(being manipulated </a:t>
            </a:r>
            <a:r>
              <a:rPr dirty="0" sz="2350">
                <a:latin typeface="Arial"/>
                <a:cs typeface="Arial"/>
              </a:rPr>
              <a:t>by the critical section</a:t>
            </a:r>
            <a:r>
              <a:rPr dirty="0" sz="2350" spc="-220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code).</a:t>
            </a:r>
            <a:endParaRPr sz="2350">
              <a:latin typeface="Arial"/>
              <a:cs typeface="Arial"/>
            </a:endParaRPr>
          </a:p>
          <a:p>
            <a:pPr marL="347980" indent="-335280">
              <a:lnSpc>
                <a:spcPts val="2680"/>
              </a:lnSpc>
              <a:spcBef>
                <a:spcPts val="615"/>
              </a:spcBef>
              <a:buFont typeface="Wingdings"/>
              <a:buChar char=""/>
              <a:tabLst>
                <a:tab pos="347980" algn="l"/>
              </a:tabLst>
            </a:pPr>
            <a:r>
              <a:rPr dirty="0" sz="2350">
                <a:latin typeface="Arial"/>
                <a:cs typeface="Arial"/>
              </a:rPr>
              <a:t>No assumptions are made about relative process</a:t>
            </a:r>
            <a:r>
              <a:rPr dirty="0" sz="2350" spc="-200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speeds</a:t>
            </a:r>
            <a:endParaRPr sz="2350">
              <a:latin typeface="Arial"/>
              <a:cs typeface="Arial"/>
            </a:endParaRPr>
          </a:p>
          <a:p>
            <a:pPr marL="347980">
              <a:lnSpc>
                <a:spcPts val="2680"/>
              </a:lnSpc>
            </a:pPr>
            <a:r>
              <a:rPr dirty="0" sz="2350">
                <a:latin typeface="Arial"/>
                <a:cs typeface="Arial"/>
              </a:rPr>
              <a:t>or the </a:t>
            </a:r>
            <a:r>
              <a:rPr dirty="0" sz="2350" spc="5">
                <a:latin typeface="Arial"/>
                <a:cs typeface="Arial"/>
              </a:rPr>
              <a:t>number </a:t>
            </a:r>
            <a:r>
              <a:rPr dirty="0" sz="2350">
                <a:latin typeface="Arial"/>
                <a:cs typeface="Arial"/>
              </a:rPr>
              <a:t>of</a:t>
            </a:r>
            <a:r>
              <a:rPr dirty="0" sz="2350" spc="-85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processors.</a:t>
            </a:r>
            <a:endParaRPr sz="2350">
              <a:latin typeface="Arial"/>
              <a:cs typeface="Arial"/>
            </a:endParaRPr>
          </a:p>
          <a:p>
            <a:pPr marL="347980" indent="-335280">
              <a:lnSpc>
                <a:spcPts val="2680"/>
              </a:lnSpc>
              <a:spcBef>
                <a:spcPts val="615"/>
              </a:spcBef>
              <a:buFont typeface="Wingdings"/>
              <a:buChar char=""/>
              <a:tabLst>
                <a:tab pos="347980" algn="l"/>
              </a:tabLst>
            </a:pPr>
            <a:r>
              <a:rPr dirty="0" sz="2350">
                <a:solidFill>
                  <a:srgbClr val="932092"/>
                </a:solidFill>
                <a:latin typeface="Arial"/>
                <a:cs typeface="Arial"/>
              </a:rPr>
              <a:t>A process </a:t>
            </a:r>
            <a:r>
              <a:rPr dirty="0" sz="2350" spc="5">
                <a:solidFill>
                  <a:srgbClr val="932092"/>
                </a:solidFill>
                <a:latin typeface="Arial"/>
                <a:cs typeface="Arial"/>
              </a:rPr>
              <a:t>remains inside </a:t>
            </a:r>
            <a:r>
              <a:rPr dirty="0" sz="2350">
                <a:solidFill>
                  <a:srgbClr val="932092"/>
                </a:solidFill>
                <a:latin typeface="Arial"/>
                <a:cs typeface="Arial"/>
              </a:rPr>
              <a:t>its critical section </a:t>
            </a:r>
            <a:r>
              <a:rPr dirty="0" sz="2350" spc="5">
                <a:solidFill>
                  <a:srgbClr val="932092"/>
                </a:solidFill>
                <a:latin typeface="Arial"/>
                <a:cs typeface="Arial"/>
              </a:rPr>
              <a:t>for </a:t>
            </a:r>
            <a:r>
              <a:rPr dirty="0" sz="2350">
                <a:solidFill>
                  <a:srgbClr val="932092"/>
                </a:solidFill>
                <a:latin typeface="Arial"/>
                <a:cs typeface="Arial"/>
              </a:rPr>
              <a:t>a finite</a:t>
            </a:r>
            <a:r>
              <a:rPr dirty="0" sz="2350" spc="-40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932092"/>
                </a:solidFill>
                <a:latin typeface="Arial"/>
                <a:cs typeface="Arial"/>
              </a:rPr>
              <a:t>time</a:t>
            </a:r>
            <a:endParaRPr sz="2350">
              <a:latin typeface="Arial"/>
              <a:cs typeface="Arial"/>
            </a:endParaRPr>
          </a:p>
          <a:p>
            <a:pPr marL="347980">
              <a:lnSpc>
                <a:spcPts val="2680"/>
              </a:lnSpc>
            </a:pPr>
            <a:r>
              <a:rPr dirty="0" sz="2350" spc="-40">
                <a:solidFill>
                  <a:srgbClr val="932092"/>
                </a:solidFill>
                <a:latin typeface="Arial"/>
                <a:cs typeface="Arial"/>
              </a:rPr>
              <a:t>only</a:t>
            </a:r>
            <a:r>
              <a:rPr dirty="0" sz="2350" spc="-40">
                <a:latin typeface="Arial"/>
                <a:cs typeface="Arial"/>
              </a:rPr>
              <a:t>.</a:t>
            </a:r>
            <a:endParaRPr sz="235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615"/>
              </a:spcBef>
              <a:buFont typeface="Wingdings"/>
              <a:buChar char=""/>
              <a:tabLst>
                <a:tab pos="347980" algn="l"/>
              </a:tabLst>
            </a:pPr>
            <a:r>
              <a:rPr dirty="0" sz="2350" b="1">
                <a:solidFill>
                  <a:srgbClr val="932092"/>
                </a:solidFill>
                <a:latin typeface="Arial"/>
                <a:cs typeface="Arial"/>
              </a:rPr>
              <a:t>No deadlock or</a:t>
            </a:r>
            <a:r>
              <a:rPr dirty="0" sz="2350" spc="-45" b="1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350" b="1">
                <a:solidFill>
                  <a:srgbClr val="932092"/>
                </a:solidFill>
                <a:latin typeface="Arial"/>
                <a:cs typeface="Arial"/>
              </a:rPr>
              <a:t>starvation</a:t>
            </a:r>
            <a:r>
              <a:rPr dirty="0" sz="2350">
                <a:latin typeface="Arial"/>
                <a:cs typeface="Arial"/>
              </a:rPr>
              <a:t>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614" y="1184528"/>
            <a:ext cx="7841615" cy="2815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175895" indent="-34480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Concurrency </a:t>
            </a:r>
            <a:r>
              <a:rPr dirty="0" sz="2400" spc="-5">
                <a:latin typeface="Arial"/>
                <a:cs typeface="Arial"/>
              </a:rPr>
              <a:t>is </a:t>
            </a:r>
            <a:r>
              <a:rPr dirty="0" sz="2400">
                <a:latin typeface="Arial"/>
                <a:cs typeface="Arial"/>
              </a:rPr>
              <a:t>the fundamental concern </a:t>
            </a:r>
            <a:r>
              <a:rPr dirty="0" sz="2400" spc="-5">
                <a:latin typeface="Arial"/>
                <a:cs typeface="Arial"/>
              </a:rPr>
              <a:t>in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supporting  multiprogramming, multiprocessing, and distributed  </a:t>
            </a:r>
            <a:r>
              <a:rPr dirty="0" sz="2400" spc="-5">
                <a:latin typeface="Arial"/>
                <a:cs typeface="Arial"/>
              </a:rPr>
              <a:t>processing.</a:t>
            </a:r>
            <a:endParaRPr sz="24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1800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Mutual </a:t>
            </a: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exclusion </a:t>
            </a:r>
            <a:r>
              <a:rPr dirty="0" sz="2400">
                <a:latin typeface="Arial"/>
                <a:cs typeface="Arial"/>
              </a:rPr>
              <a:t>is the condition </a:t>
            </a:r>
            <a:r>
              <a:rPr dirty="0" sz="2400" spc="-5">
                <a:latin typeface="Arial"/>
                <a:cs typeface="Arial"/>
              </a:rPr>
              <a:t>where </a:t>
            </a:r>
            <a:r>
              <a:rPr dirty="0" sz="2400">
                <a:latin typeface="Arial"/>
                <a:cs typeface="Arial"/>
              </a:rPr>
              <a:t>there is a set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  concurrent processes — only one of </a:t>
            </a:r>
            <a:r>
              <a:rPr dirty="0" sz="2400" spc="-10">
                <a:latin typeface="Arial"/>
                <a:cs typeface="Arial"/>
              </a:rPr>
              <a:t>which </a:t>
            </a:r>
            <a:r>
              <a:rPr dirty="0" sz="2400" spc="-5">
                <a:latin typeface="Arial"/>
                <a:cs typeface="Arial"/>
              </a:rPr>
              <a:t>is </a:t>
            </a:r>
            <a:r>
              <a:rPr dirty="0" sz="2400">
                <a:latin typeface="Arial"/>
                <a:cs typeface="Arial"/>
              </a:rPr>
              <a:t>able to  access a </a:t>
            </a:r>
            <a:r>
              <a:rPr dirty="0" sz="2400" spc="-15">
                <a:latin typeface="Arial"/>
                <a:cs typeface="Arial"/>
              </a:rPr>
              <a:t>given </a:t>
            </a:r>
            <a:r>
              <a:rPr dirty="0" sz="2400" spc="-5">
                <a:latin typeface="Arial"/>
                <a:cs typeface="Arial"/>
              </a:rPr>
              <a:t>resource </a:t>
            </a:r>
            <a:r>
              <a:rPr dirty="0" sz="2400">
                <a:latin typeface="Arial"/>
                <a:cs typeface="Arial"/>
              </a:rPr>
              <a:t>or perform a </a:t>
            </a:r>
            <a:r>
              <a:rPr dirty="0" sz="2400" spc="-10">
                <a:latin typeface="Arial"/>
                <a:cs typeface="Arial"/>
              </a:rPr>
              <a:t>given </a:t>
            </a:r>
            <a:r>
              <a:rPr dirty="0" sz="2400">
                <a:latin typeface="Arial"/>
                <a:cs typeface="Arial"/>
              </a:rPr>
              <a:t>function at  any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/>
              <a:t>41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421259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Summary </a:t>
            </a:r>
            <a:r>
              <a:rPr dirty="0" spc="5"/>
              <a:t>of </a:t>
            </a:r>
            <a:r>
              <a:rPr dirty="0"/>
              <a:t>Lecture 7 (Part</a:t>
            </a:r>
            <a:r>
              <a:rPr dirty="0" spc="-225"/>
              <a:t> </a:t>
            </a:r>
            <a:r>
              <a:rPr dirty="0"/>
              <a:t>B)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344" y="5108447"/>
            <a:ext cx="7626350" cy="759460"/>
          </a:xfrm>
          <a:prstGeom prst="rect">
            <a:avLst/>
          </a:prstGeom>
          <a:ln w="25560">
            <a:solidFill>
              <a:srgbClr val="932092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3166110" marR="483234" indent="-2677160">
              <a:lnSpc>
                <a:spcPct val="100000"/>
              </a:lnSpc>
              <a:spcBef>
                <a:spcPts val="300"/>
              </a:spcBef>
            </a:pPr>
            <a:r>
              <a:rPr dirty="0" sz="2200" spc="-10">
                <a:solidFill>
                  <a:srgbClr val="932092"/>
                </a:solidFill>
                <a:latin typeface="Arial"/>
                <a:cs typeface="Arial"/>
              </a:rPr>
              <a:t>Next </a:t>
            </a:r>
            <a:r>
              <a:rPr dirty="0" sz="2200" spc="-5">
                <a:solidFill>
                  <a:srgbClr val="932092"/>
                </a:solidFill>
                <a:latin typeface="Arial"/>
                <a:cs typeface="Arial"/>
              </a:rPr>
              <a:t>week: </a:t>
            </a:r>
            <a:r>
              <a:rPr dirty="0" sz="2200">
                <a:solidFill>
                  <a:srgbClr val="932092"/>
                </a:solidFill>
                <a:latin typeface="Arial"/>
                <a:cs typeface="Arial"/>
              </a:rPr>
              <a:t>Concurrency mechanisms, deadlocks</a:t>
            </a:r>
            <a:r>
              <a:rPr dirty="0" sz="2200" spc="-8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932092"/>
                </a:solidFill>
                <a:latin typeface="Arial"/>
                <a:cs typeface="Arial"/>
              </a:rPr>
              <a:t>and  starvation.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439" y="4480559"/>
            <a:ext cx="7614284" cy="426720"/>
          </a:xfrm>
          <a:prstGeom prst="rect">
            <a:avLst/>
          </a:prstGeom>
          <a:ln w="25560">
            <a:solidFill>
              <a:srgbClr val="932092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dirty="0" sz="2200" spc="-5">
                <a:solidFill>
                  <a:srgbClr val="932092"/>
                </a:solidFill>
                <a:latin typeface="Arial"/>
                <a:cs typeface="Arial"/>
              </a:rPr>
              <a:t>Reading </a:t>
            </a:r>
            <a:r>
              <a:rPr dirty="0" sz="2200" spc="10">
                <a:solidFill>
                  <a:srgbClr val="932092"/>
                </a:solidFill>
                <a:latin typeface="Arial"/>
                <a:cs typeface="Arial"/>
              </a:rPr>
              <a:t>from </a:t>
            </a:r>
            <a:r>
              <a:rPr dirty="0" sz="2200" spc="-5">
                <a:solidFill>
                  <a:srgbClr val="932092"/>
                </a:solidFill>
                <a:latin typeface="Arial"/>
                <a:cs typeface="Arial"/>
              </a:rPr>
              <a:t>Stallings, </a:t>
            </a:r>
            <a:r>
              <a:rPr dirty="0" sz="2200">
                <a:solidFill>
                  <a:srgbClr val="932092"/>
                </a:solidFill>
                <a:latin typeface="Arial"/>
                <a:cs typeface="Arial"/>
              </a:rPr>
              <a:t>Chapter 5:</a:t>
            </a:r>
            <a:r>
              <a:rPr dirty="0" sz="2200" spc="-100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932092"/>
                </a:solidFill>
                <a:latin typeface="Arial"/>
                <a:cs typeface="Arial"/>
              </a:rPr>
              <a:t>5.1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406400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Single-Threaded</a:t>
            </a:r>
            <a:r>
              <a:rPr dirty="0" spc="-220"/>
              <a:t> </a:t>
            </a:r>
            <a:r>
              <a:rPr dirty="0"/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927" y="1225296"/>
            <a:ext cx="3813175" cy="4608830"/>
          </a:xfrm>
          <a:prstGeom prst="rect">
            <a:avLst/>
          </a:prstGeom>
          <a:ln w="25560">
            <a:solidFill>
              <a:srgbClr val="A7A7A7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391160" indent="-345440">
              <a:lnSpc>
                <a:spcPct val="100000"/>
              </a:lnSpc>
              <a:spcBef>
                <a:spcPts val="280"/>
              </a:spcBef>
              <a:buFont typeface="Wingdings"/>
              <a:buChar char=""/>
              <a:tabLst>
                <a:tab pos="391795" algn="l"/>
              </a:tabLst>
            </a:pPr>
            <a:r>
              <a:rPr dirty="0" sz="2400" spc="5">
                <a:latin typeface="Arial"/>
                <a:cs typeface="Arial"/>
              </a:rPr>
              <a:t>Left </a:t>
            </a:r>
            <a:r>
              <a:rPr dirty="0" sz="2400" spc="-5">
                <a:latin typeface="Arial"/>
                <a:cs typeface="Arial"/>
              </a:rPr>
              <a:t>side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figure:</a:t>
            </a:r>
            <a:endParaRPr sz="2400">
              <a:latin typeface="Arial"/>
              <a:cs typeface="Arial"/>
            </a:endParaRPr>
          </a:p>
          <a:p>
            <a:pPr lvl="1" marL="848360" marR="600075" indent="-344805">
              <a:lnSpc>
                <a:spcPct val="100000"/>
              </a:lnSpc>
              <a:spcBef>
                <a:spcPts val="2014"/>
              </a:spcBef>
              <a:buFont typeface="Wingdings"/>
              <a:buChar char=""/>
              <a:tabLst>
                <a:tab pos="848360" algn="l"/>
                <a:tab pos="848994" algn="l"/>
              </a:tabLst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single </a:t>
            </a:r>
            <a:r>
              <a:rPr dirty="0" sz="2400">
                <a:latin typeface="Arial"/>
                <a:cs typeface="Arial"/>
              </a:rPr>
              <a:t>thread</a:t>
            </a:r>
            <a:r>
              <a:rPr dirty="0" sz="2400" spc="-2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  </a:t>
            </a:r>
            <a:r>
              <a:rPr dirty="0" sz="2400" spc="-5">
                <a:latin typeface="Arial"/>
                <a:cs typeface="Arial"/>
              </a:rPr>
              <a:t>execution </a:t>
            </a:r>
            <a:r>
              <a:rPr dirty="0" sz="2400">
                <a:latin typeface="Arial"/>
                <a:cs typeface="Arial"/>
              </a:rPr>
              <a:t>per  process.</a:t>
            </a:r>
            <a:endParaRPr sz="2400">
              <a:latin typeface="Arial"/>
              <a:cs typeface="Arial"/>
            </a:endParaRPr>
          </a:p>
          <a:p>
            <a:pPr marL="391160" marR="197485" indent="-344805">
              <a:lnSpc>
                <a:spcPct val="100000"/>
              </a:lnSpc>
              <a:spcBef>
                <a:spcPts val="1995"/>
              </a:spcBef>
              <a:buFont typeface="Wingdings"/>
              <a:buChar char=""/>
              <a:tabLst>
                <a:tab pos="391795" algn="l"/>
              </a:tabLst>
            </a:pPr>
            <a:r>
              <a:rPr dirty="0" sz="2400" spc="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concept of a</a:t>
            </a:r>
            <a:r>
              <a:rPr dirty="0" sz="2400" spc="-1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thread </a:t>
            </a:r>
            <a:r>
              <a:rPr dirty="0" sz="2400" spc="-5">
                <a:solidFill>
                  <a:srgbClr val="252525"/>
                </a:solidFill>
                <a:latin typeface="Arial"/>
                <a:cs typeface="Arial"/>
              </a:rPr>
              <a:t> is </a:t>
            </a:r>
            <a:r>
              <a:rPr dirty="0" sz="2400">
                <a:solidFill>
                  <a:srgbClr val="252525"/>
                </a:solidFill>
                <a:latin typeface="Arial"/>
                <a:cs typeface="Arial"/>
              </a:rPr>
              <a:t>not </a:t>
            </a:r>
            <a:r>
              <a:rPr dirty="0" sz="2400" spc="-5">
                <a:solidFill>
                  <a:srgbClr val="252525"/>
                </a:solidFill>
                <a:latin typeface="Arial"/>
                <a:cs typeface="Arial"/>
              </a:rPr>
              <a:t>recognised </a:t>
            </a:r>
            <a:r>
              <a:rPr dirty="0" sz="2400">
                <a:solidFill>
                  <a:srgbClr val="252525"/>
                </a:solidFill>
                <a:latin typeface="Arial"/>
                <a:cs typeface="Arial"/>
              </a:rPr>
              <a:t>—  referred as a </a:t>
            </a: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single- 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threaded</a:t>
            </a:r>
            <a:r>
              <a:rPr dirty="0" sz="2400" spc="-3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52525"/>
                </a:solidFill>
                <a:latin typeface="Arial"/>
                <a:cs typeface="Arial"/>
              </a:rPr>
              <a:t>approach.</a:t>
            </a:r>
            <a:endParaRPr sz="2400">
              <a:latin typeface="Arial"/>
              <a:cs typeface="Arial"/>
            </a:endParaRPr>
          </a:p>
          <a:p>
            <a:pPr marL="391160" marR="755650" indent="-344805">
              <a:lnSpc>
                <a:spcPct val="100000"/>
              </a:lnSpc>
              <a:spcBef>
                <a:spcPts val="2000"/>
              </a:spcBef>
              <a:buFont typeface="Wingdings"/>
              <a:buChar char=""/>
              <a:tabLst>
                <a:tab pos="391795" algn="l"/>
              </a:tabLst>
            </a:pPr>
            <a:r>
              <a:rPr dirty="0" sz="2400" spc="-5">
                <a:solidFill>
                  <a:srgbClr val="252525"/>
                </a:solidFill>
                <a:latin typeface="Arial"/>
                <a:cs typeface="Arial"/>
              </a:rPr>
              <a:t>Example:</a:t>
            </a:r>
            <a:r>
              <a:rPr dirty="0" sz="2400" spc="-10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52525"/>
                </a:solidFill>
                <a:latin typeface="Arial"/>
                <a:cs typeface="Arial"/>
              </a:rPr>
              <a:t>MS-DOS,  Windows</a:t>
            </a:r>
            <a:r>
              <a:rPr dirty="0" sz="2400" spc="-5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52525"/>
                </a:solidFill>
                <a:latin typeface="Arial"/>
                <a:cs typeface="Arial"/>
              </a:rPr>
              <a:t>3.1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46062" y="1205479"/>
            <a:ext cx="4581525" cy="4685030"/>
            <a:chOff x="4546062" y="1205479"/>
            <a:chExt cx="4581525" cy="4685030"/>
          </a:xfrm>
        </p:grpSpPr>
        <p:sp>
          <p:nvSpPr>
            <p:cNvPr id="5" name="object 5"/>
            <p:cNvSpPr/>
            <p:nvPr/>
          </p:nvSpPr>
          <p:spPr>
            <a:xfrm>
              <a:off x="4584191" y="1243583"/>
              <a:ext cx="4504944" cy="46085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65141" y="1224559"/>
              <a:ext cx="4543425" cy="4646930"/>
            </a:xfrm>
            <a:custGeom>
              <a:avLst/>
              <a:gdLst/>
              <a:ahLst/>
              <a:cxnLst/>
              <a:rect l="l" t="t" r="r" b="b"/>
              <a:pathLst>
                <a:path w="4543425" h="4646930">
                  <a:moveTo>
                    <a:pt x="0" y="4646676"/>
                  </a:moveTo>
                  <a:lnTo>
                    <a:pt x="4543044" y="4646676"/>
                  </a:lnTo>
                  <a:lnTo>
                    <a:pt x="4543044" y="0"/>
                  </a:lnTo>
                  <a:lnTo>
                    <a:pt x="0" y="0"/>
                  </a:lnTo>
                  <a:lnTo>
                    <a:pt x="0" y="4646676"/>
                  </a:lnTo>
                  <a:close/>
                </a:path>
              </a:pathLst>
            </a:custGeom>
            <a:ln w="38159">
              <a:solidFill>
                <a:srgbClr val="9311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462907" y="6356538"/>
            <a:ext cx="286385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4</a:t>
            </a:fld>
            <a:endParaRPr sz="2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3875404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Multi-Threaded</a:t>
            </a:r>
            <a:r>
              <a:rPr dirty="0" spc="-229"/>
              <a:t> </a:t>
            </a:r>
            <a:r>
              <a:rPr dirty="0" spc="5"/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304" y="1225296"/>
            <a:ext cx="3837940" cy="3919854"/>
          </a:xfrm>
          <a:prstGeom prst="rect">
            <a:avLst/>
          </a:prstGeom>
          <a:ln w="25560">
            <a:solidFill>
              <a:srgbClr val="A7A7A7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391160" marR="284480" indent="-344805">
              <a:lnSpc>
                <a:spcPct val="100000"/>
              </a:lnSpc>
              <a:spcBef>
                <a:spcPts val="280"/>
              </a:spcBef>
              <a:buFont typeface="Wingdings"/>
              <a:buChar char=""/>
              <a:tabLst>
                <a:tab pos="391795" algn="l"/>
              </a:tabLst>
            </a:pPr>
            <a:r>
              <a:rPr dirty="0" sz="2400" spc="5">
                <a:latin typeface="Arial"/>
                <a:cs typeface="Arial"/>
              </a:rPr>
              <a:t>The </a:t>
            </a:r>
            <a:r>
              <a:rPr dirty="0" sz="2400" spc="-10">
                <a:latin typeface="Arial"/>
                <a:cs typeface="Arial"/>
              </a:rPr>
              <a:t>right </a:t>
            </a:r>
            <a:r>
              <a:rPr dirty="0" sz="2400">
                <a:latin typeface="Arial"/>
                <a:cs typeface="Arial"/>
              </a:rPr>
              <a:t>half of the  </a:t>
            </a:r>
            <a:r>
              <a:rPr dirty="0" sz="2400" spc="-5">
                <a:latin typeface="Arial"/>
                <a:cs typeface="Arial"/>
              </a:rPr>
              <a:t>figure </a:t>
            </a:r>
            <a:r>
              <a:rPr dirty="0" sz="2400">
                <a:latin typeface="Arial"/>
                <a:cs typeface="Arial"/>
              </a:rPr>
              <a:t>depicts the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multi-  threaded</a:t>
            </a:r>
            <a:r>
              <a:rPr dirty="0" sz="2400" spc="-3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approach.</a:t>
            </a:r>
            <a:endParaRPr sz="2400">
              <a:latin typeface="Arial"/>
              <a:cs typeface="Arial"/>
            </a:endParaRPr>
          </a:p>
          <a:p>
            <a:pPr marL="391160" marR="1090295" indent="-344805">
              <a:lnSpc>
                <a:spcPct val="100000"/>
              </a:lnSpc>
              <a:spcBef>
                <a:spcPts val="2020"/>
              </a:spcBef>
              <a:buFont typeface="Wingdings"/>
              <a:buChar char=""/>
              <a:tabLst>
                <a:tab pos="391795" algn="l"/>
              </a:tabLst>
            </a:pPr>
            <a:r>
              <a:rPr dirty="0" sz="2400">
                <a:latin typeface="Arial"/>
                <a:cs typeface="Arial"/>
              </a:rPr>
              <a:t>One process</a:t>
            </a:r>
            <a:r>
              <a:rPr dirty="0" sz="2400" spc="-1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with  </a:t>
            </a:r>
            <a:r>
              <a:rPr dirty="0" sz="2400">
                <a:latin typeface="Arial"/>
                <a:cs typeface="Arial"/>
              </a:rPr>
              <a:t>multiple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threads.</a:t>
            </a:r>
            <a:endParaRPr sz="2400">
              <a:latin typeface="Arial"/>
              <a:cs typeface="Arial"/>
            </a:endParaRPr>
          </a:p>
          <a:p>
            <a:pPr marL="391160" marR="758190" indent="-344805">
              <a:lnSpc>
                <a:spcPct val="100000"/>
              </a:lnSpc>
              <a:spcBef>
                <a:spcPts val="1995"/>
              </a:spcBef>
              <a:buFont typeface="Wingdings"/>
              <a:buChar char=""/>
              <a:tabLst>
                <a:tab pos="391795" algn="l"/>
              </a:tabLst>
            </a:pPr>
            <a:r>
              <a:rPr dirty="0" sz="2400" spc="-5">
                <a:solidFill>
                  <a:srgbClr val="252525"/>
                </a:solidFill>
                <a:latin typeface="Arial"/>
                <a:cs typeface="Arial"/>
              </a:rPr>
              <a:t>Example:</a:t>
            </a:r>
            <a:r>
              <a:rPr dirty="0" sz="2400" spc="-10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252525"/>
                </a:solidFill>
                <a:latin typeface="Arial"/>
                <a:cs typeface="Arial"/>
              </a:rPr>
              <a:t>Windows,  </a:t>
            </a:r>
            <a:r>
              <a:rPr dirty="0" sz="2400" spc="-5">
                <a:solidFill>
                  <a:srgbClr val="252525"/>
                </a:solidFill>
                <a:latin typeface="Arial"/>
                <a:cs typeface="Arial"/>
              </a:rPr>
              <a:t>Linux.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46062" y="1205479"/>
            <a:ext cx="4593590" cy="4694555"/>
            <a:chOff x="4546062" y="1205479"/>
            <a:chExt cx="4593590" cy="4694555"/>
          </a:xfrm>
        </p:grpSpPr>
        <p:sp>
          <p:nvSpPr>
            <p:cNvPr id="5" name="object 5"/>
            <p:cNvSpPr/>
            <p:nvPr/>
          </p:nvSpPr>
          <p:spPr>
            <a:xfrm>
              <a:off x="4584191" y="1243583"/>
              <a:ext cx="4517136" cy="4617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65141" y="1224559"/>
              <a:ext cx="4555490" cy="4655820"/>
            </a:xfrm>
            <a:custGeom>
              <a:avLst/>
              <a:gdLst/>
              <a:ahLst/>
              <a:cxnLst/>
              <a:rect l="l" t="t" r="r" b="b"/>
              <a:pathLst>
                <a:path w="4555490" h="4655820">
                  <a:moveTo>
                    <a:pt x="0" y="4655820"/>
                  </a:moveTo>
                  <a:lnTo>
                    <a:pt x="4555236" y="4655820"/>
                  </a:lnTo>
                  <a:lnTo>
                    <a:pt x="4555236" y="0"/>
                  </a:lnTo>
                  <a:lnTo>
                    <a:pt x="0" y="0"/>
                  </a:lnTo>
                  <a:lnTo>
                    <a:pt x="0" y="4655820"/>
                  </a:lnTo>
                  <a:close/>
                </a:path>
              </a:pathLst>
            </a:custGeom>
            <a:ln w="38159">
              <a:solidFill>
                <a:srgbClr val="9311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462907" y="6356538"/>
            <a:ext cx="286385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4</a:t>
            </a:fld>
            <a:endParaRPr sz="2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36651"/>
            <a:ext cx="481457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The </a:t>
            </a:r>
            <a:r>
              <a:rPr dirty="0"/>
              <a:t>Concept </a:t>
            </a:r>
            <a:r>
              <a:rPr dirty="0" spc="5"/>
              <a:t>of </a:t>
            </a:r>
            <a:r>
              <a:rPr dirty="0" spc="-5"/>
              <a:t>Processes</a:t>
            </a:r>
            <a:r>
              <a:rPr dirty="0" spc="-160"/>
              <a:t> </a:t>
            </a:r>
            <a:r>
              <a:rPr dirty="0" spc="-5"/>
              <a:t>(revisit)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414" y="1254709"/>
            <a:ext cx="7780655" cy="118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 spc="5">
                <a:latin typeface="Arial"/>
                <a:cs typeface="Arial"/>
              </a:rPr>
              <a:t>The </a:t>
            </a:r>
            <a:r>
              <a:rPr dirty="0" sz="2400">
                <a:latin typeface="Arial"/>
                <a:cs typeface="Arial"/>
              </a:rPr>
              <a:t>unit of </a:t>
            </a: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resource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allocation </a:t>
            </a:r>
            <a:r>
              <a:rPr dirty="0" sz="2400">
                <a:latin typeface="Arial"/>
                <a:cs typeface="Arial"/>
              </a:rPr>
              <a:t>and a unit of</a:t>
            </a:r>
            <a:r>
              <a:rPr dirty="0" sz="2400" spc="-165"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protection</a:t>
            </a:r>
            <a:r>
              <a:rPr dirty="0" sz="240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"/>
            </a:pPr>
            <a:endParaRPr sz="29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(virtual) address </a:t>
            </a:r>
            <a:r>
              <a:rPr dirty="0" sz="2400">
                <a:latin typeface="Arial"/>
                <a:cs typeface="Arial"/>
              </a:rPr>
              <a:t>space that holds the </a:t>
            </a:r>
            <a:r>
              <a:rPr dirty="0" sz="2400" spc="-5">
                <a:latin typeface="Arial"/>
                <a:cs typeface="Arial"/>
              </a:rPr>
              <a:t>process</a:t>
            </a:r>
            <a:r>
              <a:rPr dirty="0" sz="2400" spc="-2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image.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414" y="2781881"/>
            <a:ext cx="3128645" cy="217297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10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>
                <a:latin typeface="Arial"/>
                <a:cs typeface="Arial"/>
              </a:rPr>
              <a:t>Protected access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to:</a:t>
            </a:r>
            <a:endParaRPr sz="2400">
              <a:latin typeface="Arial"/>
              <a:cs typeface="Arial"/>
            </a:endParaRPr>
          </a:p>
          <a:p>
            <a:pPr lvl="1" marL="814069" indent="-344805">
              <a:lnSpc>
                <a:spcPct val="100000"/>
              </a:lnSpc>
              <a:spcBef>
                <a:spcPts val="505"/>
              </a:spcBef>
              <a:buFont typeface="Wingdings"/>
              <a:buChar char=""/>
              <a:tabLst>
                <a:tab pos="814705" algn="l"/>
              </a:tabLst>
            </a:pP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Processor(s)</a:t>
            </a:r>
            <a:endParaRPr sz="2400">
              <a:latin typeface="Arial"/>
              <a:cs typeface="Arial"/>
            </a:endParaRPr>
          </a:p>
          <a:p>
            <a:pPr lvl="1" marL="814069" indent="-344805">
              <a:lnSpc>
                <a:spcPct val="100000"/>
              </a:lnSpc>
              <a:spcBef>
                <a:spcPts val="505"/>
              </a:spcBef>
              <a:buFont typeface="Wingdings"/>
              <a:buChar char=""/>
              <a:tabLst>
                <a:tab pos="814705" algn="l"/>
              </a:tabLst>
            </a:pP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Other</a:t>
            </a:r>
            <a:r>
              <a:rPr dirty="0" sz="2400" spc="-60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 spc="-350">
                <a:solidFill>
                  <a:srgbClr val="932092"/>
                </a:solidFill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  <a:p>
            <a:pPr lvl="1" marL="814069" indent="-344805">
              <a:lnSpc>
                <a:spcPct val="100000"/>
              </a:lnSpc>
              <a:spcBef>
                <a:spcPts val="480"/>
              </a:spcBef>
              <a:buFont typeface="Wingdings"/>
              <a:buChar char=""/>
              <a:tabLst>
                <a:tab pos="814705" algn="l"/>
              </a:tabLst>
            </a:pP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Files</a:t>
            </a:r>
            <a:endParaRPr sz="2400">
              <a:latin typeface="Arial"/>
              <a:cs typeface="Arial"/>
            </a:endParaRPr>
          </a:p>
          <a:p>
            <a:pPr lvl="1" marL="814069" indent="-344805">
              <a:lnSpc>
                <a:spcPct val="100000"/>
              </a:lnSpc>
              <a:spcBef>
                <a:spcPts val="509"/>
              </a:spcBef>
              <a:buFont typeface="Wingdings"/>
              <a:buChar char=""/>
              <a:tabLst>
                <a:tab pos="814705" algn="l"/>
              </a:tabLst>
            </a:pP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I/O</a:t>
            </a:r>
            <a:r>
              <a:rPr dirty="0" sz="2400" spc="-5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73572" y="3134076"/>
            <a:ext cx="4275455" cy="977265"/>
            <a:chOff x="3673572" y="3134076"/>
            <a:chExt cx="4275455" cy="977265"/>
          </a:xfrm>
        </p:grpSpPr>
        <p:sp>
          <p:nvSpPr>
            <p:cNvPr id="6" name="object 6"/>
            <p:cNvSpPr/>
            <p:nvPr/>
          </p:nvSpPr>
          <p:spPr>
            <a:xfrm>
              <a:off x="3692652" y="3153155"/>
              <a:ext cx="4236720" cy="938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92652" y="3153155"/>
              <a:ext cx="4236720" cy="939165"/>
            </a:xfrm>
            <a:custGeom>
              <a:avLst/>
              <a:gdLst/>
              <a:ahLst/>
              <a:cxnLst/>
              <a:rect l="l" t="t" r="r" b="b"/>
              <a:pathLst>
                <a:path w="4236720" h="939164">
                  <a:moveTo>
                    <a:pt x="2201291" y="0"/>
                  </a:moveTo>
                  <a:lnTo>
                    <a:pt x="2156197" y="4551"/>
                  </a:lnTo>
                  <a:lnTo>
                    <a:pt x="2114194" y="17603"/>
                  </a:lnTo>
                  <a:lnTo>
                    <a:pt x="2076183" y="38248"/>
                  </a:lnTo>
                  <a:lnTo>
                    <a:pt x="2043064" y="65579"/>
                  </a:lnTo>
                  <a:lnTo>
                    <a:pt x="2015738" y="98691"/>
                  </a:lnTo>
                  <a:lnTo>
                    <a:pt x="1995104" y="136677"/>
                  </a:lnTo>
                  <a:lnTo>
                    <a:pt x="1982063" y="178631"/>
                  </a:lnTo>
                  <a:lnTo>
                    <a:pt x="1977517" y="223647"/>
                  </a:lnTo>
                  <a:lnTo>
                    <a:pt x="1977517" y="535432"/>
                  </a:lnTo>
                  <a:lnTo>
                    <a:pt x="0" y="938784"/>
                  </a:lnTo>
                  <a:lnTo>
                    <a:pt x="1990725" y="661543"/>
                  </a:lnTo>
                  <a:lnTo>
                    <a:pt x="2009964" y="703208"/>
                  </a:lnTo>
                  <a:lnTo>
                    <a:pt x="2036905" y="739727"/>
                  </a:lnTo>
                  <a:lnTo>
                    <a:pt x="2070528" y="770016"/>
                  </a:lnTo>
                  <a:lnTo>
                    <a:pt x="2109813" y="792992"/>
                  </a:lnTo>
                  <a:lnTo>
                    <a:pt x="2153740" y="807572"/>
                  </a:lnTo>
                  <a:lnTo>
                    <a:pt x="2201291" y="812673"/>
                  </a:lnTo>
                  <a:lnTo>
                    <a:pt x="4012946" y="812673"/>
                  </a:lnTo>
                  <a:lnTo>
                    <a:pt x="4058039" y="808142"/>
                  </a:lnTo>
                  <a:lnTo>
                    <a:pt x="4100042" y="795147"/>
                  </a:lnTo>
                  <a:lnTo>
                    <a:pt x="4138053" y="774578"/>
                  </a:lnTo>
                  <a:lnTo>
                    <a:pt x="4171172" y="747331"/>
                  </a:lnTo>
                  <a:lnTo>
                    <a:pt x="4198498" y="714297"/>
                  </a:lnTo>
                  <a:lnTo>
                    <a:pt x="4219132" y="676370"/>
                  </a:lnTo>
                  <a:lnTo>
                    <a:pt x="4232173" y="634442"/>
                  </a:lnTo>
                  <a:lnTo>
                    <a:pt x="4236720" y="589407"/>
                  </a:lnTo>
                  <a:lnTo>
                    <a:pt x="4236720" y="223647"/>
                  </a:lnTo>
                  <a:lnTo>
                    <a:pt x="4232173" y="178631"/>
                  </a:lnTo>
                  <a:lnTo>
                    <a:pt x="4219132" y="136677"/>
                  </a:lnTo>
                  <a:lnTo>
                    <a:pt x="4198498" y="98691"/>
                  </a:lnTo>
                  <a:lnTo>
                    <a:pt x="4171172" y="65579"/>
                  </a:lnTo>
                  <a:lnTo>
                    <a:pt x="4138053" y="38248"/>
                  </a:lnTo>
                  <a:lnTo>
                    <a:pt x="4100042" y="17603"/>
                  </a:lnTo>
                  <a:lnTo>
                    <a:pt x="4058039" y="4551"/>
                  </a:lnTo>
                  <a:lnTo>
                    <a:pt x="4012946" y="0"/>
                  </a:lnTo>
                  <a:lnTo>
                    <a:pt x="2201291" y="0"/>
                  </a:lnTo>
                  <a:close/>
                </a:path>
              </a:pathLst>
            </a:custGeom>
            <a:ln w="38159">
              <a:solidFill>
                <a:srgbClr val="99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952235" y="3244418"/>
            <a:ext cx="17240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Interprocess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2907" y="6356538"/>
            <a:ext cx="286385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4</a:t>
            </a:fld>
            <a:endParaRPr sz="2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122681"/>
            <a:ext cx="353504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Threads within a</a:t>
            </a:r>
            <a:r>
              <a:rPr dirty="0" spc="-190"/>
              <a:t> </a:t>
            </a:r>
            <a:r>
              <a:rPr dirty="0"/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2907" y="6356538"/>
            <a:ext cx="286385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825"/>
              </a:lnSpc>
            </a:pPr>
            <a:fld id="{81D60167-4931-47E6-BA6A-407CBD079E47}" type="slidenum">
              <a:rPr dirty="0" sz="2400">
                <a:latin typeface="Liberation Sans Narrow"/>
                <a:cs typeface="Liberation Sans Narrow"/>
              </a:rPr>
              <a:t>4</a:t>
            </a:fld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414" y="1248283"/>
            <a:ext cx="8119745" cy="444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267335" indent="-34480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>
                <a:latin typeface="Arial"/>
                <a:cs typeface="Arial"/>
              </a:rPr>
              <a:t>Different part of </a:t>
            </a:r>
            <a:r>
              <a:rPr dirty="0" sz="2400" spc="-5">
                <a:latin typeface="Arial"/>
                <a:cs typeface="Arial"/>
              </a:rPr>
              <a:t>a program </a:t>
            </a:r>
            <a:r>
              <a:rPr dirty="0" sz="2400" spc="5">
                <a:latin typeface="Arial"/>
                <a:cs typeface="Arial"/>
              </a:rPr>
              <a:t>may </a:t>
            </a:r>
            <a:r>
              <a:rPr dirty="0" sz="2400">
                <a:latin typeface="Arial"/>
                <a:cs typeface="Arial"/>
              </a:rPr>
              <a:t>do different </a:t>
            </a:r>
            <a:r>
              <a:rPr dirty="0" sz="2400" spc="-5">
                <a:latin typeface="Arial"/>
                <a:cs typeface="Arial"/>
              </a:rPr>
              <a:t>things </a:t>
            </a:r>
            <a:r>
              <a:rPr dirty="0" sz="2400">
                <a:latin typeface="Arial"/>
                <a:cs typeface="Arial"/>
              </a:rPr>
              <a:t>and  they can be </a:t>
            </a:r>
            <a:r>
              <a:rPr dirty="0" sz="2400" spc="-5">
                <a:latin typeface="Arial"/>
                <a:cs typeface="Arial"/>
              </a:rPr>
              <a:t>executed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concurrently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improve</a:t>
            </a:r>
            <a:r>
              <a:rPr dirty="0" sz="2400" spc="-125">
                <a:solidFill>
                  <a:srgbClr val="93209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response  time </a:t>
            </a:r>
            <a:r>
              <a:rPr dirty="0" sz="2400" spc="-5">
                <a:latin typeface="Arial"/>
                <a:cs typeface="Arial"/>
              </a:rPr>
              <a:t>(or </a:t>
            </a:r>
            <a:r>
              <a:rPr dirty="0" sz="2400">
                <a:latin typeface="Arial"/>
                <a:cs typeface="Arial"/>
              </a:rPr>
              <a:t>completion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time).</a:t>
            </a:r>
            <a:endParaRPr sz="2400">
              <a:latin typeface="Arial"/>
              <a:cs typeface="Arial"/>
            </a:endParaRPr>
          </a:p>
          <a:p>
            <a:pPr lvl="1" marL="814069" marR="5080" indent="-344805">
              <a:lnSpc>
                <a:spcPct val="100499"/>
              </a:lnSpc>
              <a:spcBef>
                <a:spcPts val="195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dirty="0" sz="2400" spc="65">
                <a:solidFill>
                  <a:srgbClr val="252525"/>
                </a:solidFill>
                <a:latin typeface="Times New Roman"/>
                <a:cs typeface="Times New Roman"/>
              </a:rPr>
              <a:t>Example: </a:t>
            </a:r>
            <a:r>
              <a:rPr dirty="0" sz="2400" spc="80">
                <a:solidFill>
                  <a:srgbClr val="252525"/>
                </a:solidFill>
                <a:latin typeface="Times New Roman"/>
                <a:cs typeface="Times New Roman"/>
              </a:rPr>
              <a:t>one </a:t>
            </a:r>
            <a:r>
              <a:rPr dirty="0" sz="2400" spc="75">
                <a:solidFill>
                  <a:srgbClr val="252525"/>
                </a:solidFill>
                <a:latin typeface="Times New Roman"/>
                <a:cs typeface="Times New Roman"/>
              </a:rPr>
              <a:t>thread </a:t>
            </a:r>
            <a:r>
              <a:rPr dirty="0" sz="2400" spc="65">
                <a:solidFill>
                  <a:srgbClr val="252525"/>
                </a:solidFill>
                <a:latin typeface="Times New Roman"/>
                <a:cs typeface="Times New Roman"/>
              </a:rPr>
              <a:t>may </a:t>
            </a:r>
            <a:r>
              <a:rPr dirty="0" sz="2400" spc="100">
                <a:solidFill>
                  <a:srgbClr val="252525"/>
                </a:solidFill>
                <a:latin typeface="Times New Roman"/>
                <a:cs typeface="Times New Roman"/>
              </a:rPr>
              <a:t>do </a:t>
            </a:r>
            <a:r>
              <a:rPr dirty="0" sz="2400" spc="11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2400" spc="45">
                <a:solidFill>
                  <a:srgbClr val="252525"/>
                </a:solidFill>
                <a:latin typeface="Times New Roman"/>
                <a:cs typeface="Times New Roman"/>
              </a:rPr>
              <a:t>processor-bound </a:t>
            </a:r>
            <a:r>
              <a:rPr dirty="0" sz="2400" spc="40">
                <a:solidFill>
                  <a:srgbClr val="252525"/>
                </a:solidFill>
                <a:latin typeface="Times New Roman"/>
                <a:cs typeface="Times New Roman"/>
              </a:rPr>
              <a:t>task</a:t>
            </a:r>
            <a:r>
              <a:rPr dirty="0" sz="2400" spc="-3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252525"/>
                </a:solidFill>
                <a:latin typeface="Times New Roman"/>
                <a:cs typeface="Times New Roman"/>
              </a:rPr>
              <a:t>like  </a:t>
            </a:r>
            <a:r>
              <a:rPr dirty="0" sz="2400" spc="50">
                <a:solidFill>
                  <a:srgbClr val="252525"/>
                </a:solidFill>
                <a:latin typeface="Times New Roman"/>
                <a:cs typeface="Times New Roman"/>
              </a:rPr>
              <a:t>rendering </a:t>
            </a:r>
            <a:r>
              <a:rPr dirty="0" sz="2400" spc="114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dirty="0" sz="2400" spc="30">
                <a:solidFill>
                  <a:srgbClr val="252525"/>
                </a:solidFill>
                <a:latin typeface="Times New Roman"/>
                <a:cs typeface="Times New Roman"/>
              </a:rPr>
              <a:t>image, </a:t>
            </a:r>
            <a:r>
              <a:rPr dirty="0" sz="2400" spc="45">
                <a:solidFill>
                  <a:srgbClr val="252525"/>
                </a:solidFill>
                <a:latin typeface="Times New Roman"/>
                <a:cs typeface="Times New Roman"/>
              </a:rPr>
              <a:t>while </a:t>
            </a:r>
            <a:r>
              <a:rPr dirty="0" sz="2400" spc="80">
                <a:solidFill>
                  <a:srgbClr val="252525"/>
                </a:solidFill>
                <a:latin typeface="Times New Roman"/>
                <a:cs typeface="Times New Roman"/>
              </a:rPr>
              <a:t>another </a:t>
            </a:r>
            <a:r>
              <a:rPr dirty="0" sz="2400" spc="75">
                <a:solidFill>
                  <a:srgbClr val="252525"/>
                </a:solidFill>
                <a:latin typeface="Times New Roman"/>
                <a:cs typeface="Times New Roman"/>
              </a:rPr>
              <a:t>thread </a:t>
            </a:r>
            <a:r>
              <a:rPr dirty="0" sz="2400" spc="50">
                <a:solidFill>
                  <a:srgbClr val="252525"/>
                </a:solidFill>
                <a:latin typeface="Times New Roman"/>
                <a:cs typeface="Times New Roman"/>
              </a:rPr>
              <a:t>responds </a:t>
            </a:r>
            <a:r>
              <a:rPr dirty="0" sz="2400" spc="75">
                <a:solidFill>
                  <a:srgbClr val="252525"/>
                </a:solidFill>
                <a:latin typeface="Times New Roman"/>
                <a:cs typeface="Times New Roman"/>
              </a:rPr>
              <a:t>to  </a:t>
            </a:r>
            <a:r>
              <a:rPr dirty="0" sz="2400" spc="40">
                <a:solidFill>
                  <a:srgbClr val="252525"/>
                </a:solidFill>
                <a:latin typeface="Times New Roman"/>
                <a:cs typeface="Times New Roman"/>
              </a:rPr>
              <a:t>user </a:t>
            </a:r>
            <a:r>
              <a:rPr dirty="0" sz="2400" spc="55">
                <a:solidFill>
                  <a:srgbClr val="252525"/>
                </a:solidFill>
                <a:latin typeface="Times New Roman"/>
                <a:cs typeface="Times New Roman"/>
              </a:rPr>
              <a:t>interaction </a:t>
            </a:r>
            <a:r>
              <a:rPr dirty="0" sz="2400" spc="65">
                <a:solidFill>
                  <a:srgbClr val="252525"/>
                </a:solidFill>
                <a:latin typeface="Times New Roman"/>
                <a:cs typeface="Times New Roman"/>
              </a:rPr>
              <a:t>in the </a:t>
            </a:r>
            <a:r>
              <a:rPr dirty="0" sz="2400" spc="60">
                <a:solidFill>
                  <a:srgbClr val="252525"/>
                </a:solidFill>
                <a:latin typeface="Times New Roman"/>
                <a:cs typeface="Times New Roman"/>
              </a:rPr>
              <a:t>same</a:t>
            </a:r>
            <a:r>
              <a:rPr dirty="0" sz="2400" spc="-1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252525"/>
                </a:solidFill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  <a:p>
            <a:pPr algn="r" marL="344805" marR="573405" indent="-344805">
              <a:lnSpc>
                <a:spcPct val="100000"/>
              </a:lnSpc>
              <a:spcBef>
                <a:spcPts val="2020"/>
              </a:spcBef>
              <a:buFont typeface="Wingdings"/>
              <a:buChar char=""/>
              <a:tabLst>
                <a:tab pos="344805" algn="l"/>
              </a:tabLst>
            </a:pPr>
            <a:r>
              <a:rPr dirty="0" sz="2400">
                <a:latin typeface="Arial"/>
                <a:cs typeface="Arial"/>
              </a:rPr>
              <a:t>If there is an interaction </a:t>
            </a:r>
            <a:r>
              <a:rPr dirty="0" sz="2400" spc="-5">
                <a:latin typeface="Arial"/>
                <a:cs typeface="Arial"/>
              </a:rPr>
              <a:t>between different parts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254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algn="r" marR="65151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programs —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concurrency control </a:t>
            </a:r>
            <a:r>
              <a:rPr dirty="0" sz="2400">
                <a:latin typeface="Arial"/>
                <a:cs typeface="Arial"/>
              </a:rPr>
              <a:t>need to be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applied.</a:t>
            </a:r>
            <a:endParaRPr sz="2400">
              <a:latin typeface="Arial"/>
              <a:cs typeface="Arial"/>
            </a:endParaRPr>
          </a:p>
          <a:p>
            <a:pPr marL="356870" marR="10795" indent="-344805">
              <a:lnSpc>
                <a:spcPct val="100000"/>
              </a:lnSpc>
              <a:spcBef>
                <a:spcPts val="1995"/>
              </a:spcBef>
              <a:buFont typeface="Wingdings"/>
              <a:buChar char=""/>
              <a:tabLst>
                <a:tab pos="357505" algn="l"/>
              </a:tabLst>
            </a:pPr>
            <a:r>
              <a:rPr dirty="0" sz="2400" spc="-5">
                <a:latin typeface="Arial"/>
                <a:cs typeface="Arial"/>
              </a:rPr>
              <a:t>Example: </a:t>
            </a:r>
            <a:r>
              <a:rPr dirty="0" sz="2400">
                <a:latin typeface="Arial"/>
                <a:cs typeface="Arial"/>
              </a:rPr>
              <a:t>accessing and modifying </a:t>
            </a:r>
            <a:r>
              <a:rPr dirty="0" sz="2400" spc="-5">
                <a:latin typeface="Arial"/>
                <a:cs typeface="Arial"/>
              </a:rPr>
              <a:t>a </a:t>
            </a:r>
            <a:r>
              <a:rPr dirty="0" sz="2400" spc="5">
                <a:latin typeface="Arial"/>
                <a:cs typeface="Arial"/>
              </a:rPr>
              <a:t>common </a:t>
            </a:r>
            <a:r>
              <a:rPr dirty="0" sz="2400" spc="-5">
                <a:latin typeface="Arial"/>
                <a:cs typeface="Arial"/>
              </a:rPr>
              <a:t>variable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— </a:t>
            </a:r>
            <a:r>
              <a:rPr dirty="0" sz="2400">
                <a:solidFill>
                  <a:srgbClr val="932092"/>
                </a:solidFill>
                <a:latin typeface="Arial"/>
                <a:cs typeface="Arial"/>
              </a:rPr>
              <a:t> mutual </a:t>
            </a:r>
            <a:r>
              <a:rPr dirty="0" sz="2400" spc="-5">
                <a:solidFill>
                  <a:srgbClr val="932092"/>
                </a:solidFill>
                <a:latin typeface="Arial"/>
                <a:cs typeface="Arial"/>
              </a:rPr>
              <a:t>exclusion </a:t>
            </a:r>
            <a:r>
              <a:rPr dirty="0" sz="2400">
                <a:latin typeface="Arial"/>
                <a:cs typeface="Arial"/>
              </a:rPr>
              <a:t>need to be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satisfied.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FIT2100 Semester 2 2018  Lecture 4 (Part A):   Threads  (Reading: Stallings, Chapter 4)</dc:title>
  <dcterms:created xsi:type="dcterms:W3CDTF">2020-10-07T00:56:38Z</dcterms:created>
  <dcterms:modified xsi:type="dcterms:W3CDTF">2020-10-07T00:56:38Z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2020-10-07T00:00:00Z</vt:filetime>
  </property>
</Properties>
</file>