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92" r:id="rId4"/>
    <p:sldId id="293" r:id="rId5"/>
    <p:sldId id="294" r:id="rId6"/>
    <p:sldId id="340" r:id="rId7"/>
    <p:sldId id="325" r:id="rId8"/>
    <p:sldId id="348" r:id="rId9"/>
    <p:sldId id="331" r:id="rId10"/>
    <p:sldId id="341" r:id="rId11"/>
    <p:sldId id="342" r:id="rId12"/>
    <p:sldId id="343" r:id="rId13"/>
    <p:sldId id="344" r:id="rId14"/>
    <p:sldId id="326" r:id="rId15"/>
    <p:sldId id="327" r:id="rId16"/>
    <p:sldId id="280" r:id="rId17"/>
    <p:sldId id="281" r:id="rId18"/>
    <p:sldId id="329" r:id="rId19"/>
    <p:sldId id="333" r:id="rId20"/>
    <p:sldId id="334" r:id="rId21"/>
    <p:sldId id="335" r:id="rId22"/>
    <p:sldId id="336" r:id="rId23"/>
    <p:sldId id="337" r:id="rId24"/>
    <p:sldId id="338" r:id="rId25"/>
    <p:sldId id="349" r:id="rId26"/>
    <p:sldId id="350"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56222" autoAdjust="0"/>
  </p:normalViewPr>
  <p:slideViewPr>
    <p:cSldViewPr snapToGrid="0">
      <p:cViewPr varScale="1">
        <p:scale>
          <a:sx n="47" d="100"/>
          <a:sy n="47" d="100"/>
        </p:scale>
        <p:origin x="2023"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34DC9E-A64F-1F43-9B40-AC3789C64A75}" type="datetimeFigureOut">
              <a:rPr lang="en-US" smtClean="0"/>
              <a:t>8/17/2019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671E22-DFEE-FC40-81A8-C3E15CE366AE}" type="slidenum">
              <a:rPr lang="en-US" smtClean="0"/>
              <a:t>‹#›</a:t>
            </a:fld>
            <a:endParaRPr lang="en-US"/>
          </a:p>
        </p:txBody>
      </p:sp>
    </p:spTree>
    <p:extLst>
      <p:ext uri="{BB962C8B-B14F-4D97-AF65-F5344CB8AC3E}">
        <p14:creationId xmlns:p14="http://schemas.microsoft.com/office/powerpoint/2010/main" val="1383726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A0472799-0371-2D41-8E8F-87794B1AB879}" type="slidenum">
              <a:rPr lang="en-US" smtClean="0"/>
              <a:t>4</a:t>
            </a:fld>
            <a:endParaRPr lang="en-US"/>
          </a:p>
        </p:txBody>
      </p:sp>
    </p:spTree>
    <p:extLst>
      <p:ext uri="{BB962C8B-B14F-4D97-AF65-F5344CB8AC3E}">
        <p14:creationId xmlns:p14="http://schemas.microsoft.com/office/powerpoint/2010/main" val="3675810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A0472799-0371-2D41-8E8F-87794B1AB879}" type="slidenum">
              <a:rPr lang="en-US" smtClean="0"/>
              <a:t>6</a:t>
            </a:fld>
            <a:endParaRPr lang="en-US"/>
          </a:p>
        </p:txBody>
      </p:sp>
    </p:spTree>
    <p:extLst>
      <p:ext uri="{BB962C8B-B14F-4D97-AF65-F5344CB8AC3E}">
        <p14:creationId xmlns:p14="http://schemas.microsoft.com/office/powerpoint/2010/main" val="422215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of Kent Beck’s user story index cards. </a:t>
            </a:r>
          </a:p>
        </p:txBody>
      </p:sp>
      <p:sp>
        <p:nvSpPr>
          <p:cNvPr id="4" name="Slide Number Placeholder 3"/>
          <p:cNvSpPr>
            <a:spLocks noGrp="1"/>
          </p:cNvSpPr>
          <p:nvPr>
            <p:ph type="sldNum" sz="quarter" idx="10"/>
          </p:nvPr>
        </p:nvSpPr>
        <p:spPr/>
        <p:txBody>
          <a:bodyPr/>
          <a:lstStyle/>
          <a:p>
            <a:fld id="{67A57E2C-14D6-9B4F-92A4-8D67CA364375}" type="slidenum">
              <a:rPr lang="en-US" smtClean="0"/>
              <a:t>10</a:t>
            </a:fld>
            <a:endParaRPr lang="en-US"/>
          </a:p>
        </p:txBody>
      </p:sp>
    </p:spTree>
    <p:extLst>
      <p:ext uri="{BB962C8B-B14F-4D97-AF65-F5344CB8AC3E}">
        <p14:creationId xmlns:p14="http://schemas.microsoft.com/office/powerpoint/2010/main" val="2764196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Stories need to be uniquely identifiable so that you can talk about them</a:t>
            </a:r>
          </a:p>
        </p:txBody>
      </p:sp>
      <p:sp>
        <p:nvSpPr>
          <p:cNvPr id="4" name="Slide Number Placeholder 3"/>
          <p:cNvSpPr>
            <a:spLocks noGrp="1"/>
          </p:cNvSpPr>
          <p:nvPr>
            <p:ph type="sldNum" sz="quarter" idx="10"/>
          </p:nvPr>
        </p:nvSpPr>
        <p:spPr/>
        <p:txBody>
          <a:bodyPr/>
          <a:lstStyle/>
          <a:p>
            <a:fld id="{A0472799-0371-2D41-8E8F-87794B1AB879}" type="slidenum">
              <a:rPr lang="en-US" smtClean="0"/>
              <a:t>11</a:t>
            </a:fld>
            <a:endParaRPr lang="en-US"/>
          </a:p>
        </p:txBody>
      </p:sp>
    </p:spTree>
    <p:extLst>
      <p:ext uri="{BB962C8B-B14F-4D97-AF65-F5344CB8AC3E}">
        <p14:creationId xmlns:p14="http://schemas.microsoft.com/office/powerpoint/2010/main" val="2646238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a:t>
            </a:r>
            <a:r>
              <a:rPr lang="fr-FR" dirty="0"/>
              <a:t>’</a:t>
            </a:r>
            <a:r>
              <a:rPr lang="en-US" dirty="0"/>
              <a:t>t</a:t>
            </a:r>
            <a:r>
              <a:rPr lang="en-US" baseline="0" dirty="0"/>
              <a:t> go into how this should be achieved.  User stories are requirements, not designs; stick to the what and not the how.</a:t>
            </a:r>
            <a:endParaRPr lang="en-US" dirty="0"/>
          </a:p>
        </p:txBody>
      </p:sp>
      <p:sp>
        <p:nvSpPr>
          <p:cNvPr id="4" name="Slide Number Placeholder 3"/>
          <p:cNvSpPr>
            <a:spLocks noGrp="1"/>
          </p:cNvSpPr>
          <p:nvPr>
            <p:ph type="sldNum" sz="quarter" idx="10"/>
          </p:nvPr>
        </p:nvSpPr>
        <p:spPr/>
        <p:txBody>
          <a:bodyPr/>
          <a:lstStyle/>
          <a:p>
            <a:fld id="{67A57E2C-14D6-9B4F-92A4-8D67CA364375}" type="slidenum">
              <a:rPr lang="en-US" smtClean="0"/>
              <a:t>12</a:t>
            </a:fld>
            <a:endParaRPr lang="en-US"/>
          </a:p>
        </p:txBody>
      </p:sp>
    </p:spTree>
    <p:extLst>
      <p:ext uri="{BB962C8B-B14F-4D97-AF65-F5344CB8AC3E}">
        <p14:creationId xmlns:p14="http://schemas.microsoft.com/office/powerpoint/2010/main" val="368797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67A57E2C-14D6-9B4F-92A4-8D67CA364375}" type="slidenum">
              <a:rPr lang="en-US" smtClean="0"/>
              <a:t>13</a:t>
            </a:fld>
            <a:endParaRPr lang="en-US"/>
          </a:p>
        </p:txBody>
      </p:sp>
    </p:spTree>
    <p:extLst>
      <p:ext uri="{BB962C8B-B14F-4D97-AF65-F5344CB8AC3E}">
        <p14:creationId xmlns:p14="http://schemas.microsoft.com/office/powerpoint/2010/main" val="2076519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17/08/2019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163521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17/08/2019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288692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17/08/2019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218664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lvl1pPr>
              <a:buClr>
                <a:schemeClr val="tx1"/>
              </a:buClr>
              <a:defRPr/>
            </a:lvl1pPr>
            <a:lvl2pPr marL="685800" indent="-228600">
              <a:buClr>
                <a:schemeClr val="tx1"/>
              </a:buClr>
              <a:buFont typeface="Calibri" panose="020F0502020204030204" pitchFamily="34" charset="0"/>
              <a:buChar char="–"/>
              <a:defRPr/>
            </a:lvl2pPr>
            <a:lvl3pPr marL="1143000" indent="-228600">
              <a:buClr>
                <a:schemeClr val="tx1"/>
              </a:buClr>
              <a:buFont typeface="Wingdings" panose="05000000000000000000" pitchFamily="2" charset="2"/>
              <a:buChar cha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231E49D3-A7D6-4DEF-BA2C-509C642797A0}" type="datetimeFigureOut">
              <a:rPr lang="en-AU" smtClean="0"/>
              <a:t>17/08/2019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121967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E49D3-A7D6-4DEF-BA2C-509C642797A0}" type="datetimeFigureOut">
              <a:rPr lang="en-AU" smtClean="0"/>
              <a:t>17/08/2019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65957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31E49D3-A7D6-4DEF-BA2C-509C642797A0}" type="datetimeFigureOut">
              <a:rPr lang="en-AU" smtClean="0"/>
              <a:t>17/08/2019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6747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31E49D3-A7D6-4DEF-BA2C-509C642797A0}" type="datetimeFigureOut">
              <a:rPr lang="en-AU" smtClean="0"/>
              <a:t>17/08/2019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523562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31E49D3-A7D6-4DEF-BA2C-509C642797A0}" type="datetimeFigureOut">
              <a:rPr lang="en-AU" smtClean="0"/>
              <a:t>17/08/2019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406451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E49D3-A7D6-4DEF-BA2C-509C642797A0}" type="datetimeFigureOut">
              <a:rPr lang="en-AU" smtClean="0"/>
              <a:t>17/08/2019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71215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E49D3-A7D6-4DEF-BA2C-509C642797A0}" type="datetimeFigureOut">
              <a:rPr lang="en-AU" smtClean="0"/>
              <a:t>17/08/2019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53837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E49D3-A7D6-4DEF-BA2C-509C642797A0}" type="datetimeFigureOut">
              <a:rPr lang="en-AU" smtClean="0"/>
              <a:t>17/08/2019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45587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E49D3-A7D6-4DEF-BA2C-509C642797A0}" type="datetimeFigureOut">
              <a:rPr lang="en-AU" smtClean="0"/>
              <a:t>17/08/2019</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0E0BD-D29F-4461-8B1D-2BD406ABB02D}" type="slidenum">
              <a:rPr lang="en-AU" smtClean="0"/>
              <a:t>‹#›</a:t>
            </a:fld>
            <a:endParaRPr lang="en-AU"/>
          </a:p>
        </p:txBody>
      </p:sp>
    </p:spTree>
    <p:extLst>
      <p:ext uri="{BB962C8B-B14F-4D97-AF65-F5344CB8AC3E}">
        <p14:creationId xmlns:p14="http://schemas.microsoft.com/office/powerpoint/2010/main" val="822573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417" y="1122363"/>
            <a:ext cx="9795848" cy="2387600"/>
          </a:xfrm>
        </p:spPr>
        <p:txBody>
          <a:bodyPr>
            <a:normAutofit/>
          </a:bodyPr>
          <a:lstStyle/>
          <a:p>
            <a:r>
              <a:rPr lang="en-AU" sz="4400" dirty="0"/>
              <a:t>L04 </a:t>
            </a:r>
            <a:r>
              <a:rPr lang="en-AU" sz="4400"/>
              <a:t>– Requirements</a:t>
            </a:r>
            <a:endParaRPr lang="en-AU" sz="4400" dirty="0"/>
          </a:p>
        </p:txBody>
      </p:sp>
      <p:sp>
        <p:nvSpPr>
          <p:cNvPr id="3" name="Subtitle 2"/>
          <p:cNvSpPr>
            <a:spLocks noGrp="1"/>
          </p:cNvSpPr>
          <p:nvPr>
            <p:ph type="subTitle" idx="1"/>
          </p:nvPr>
        </p:nvSpPr>
        <p:spPr>
          <a:xfrm>
            <a:off x="1524000" y="3602038"/>
            <a:ext cx="9144000" cy="875369"/>
          </a:xfrm>
        </p:spPr>
        <p:txBody>
          <a:bodyPr>
            <a:normAutofit lnSpcReduction="10000"/>
          </a:bodyPr>
          <a:lstStyle/>
          <a:p>
            <a:r>
              <a:rPr lang="en-AU" dirty="0">
                <a:solidFill>
                  <a:schemeClr val="bg2">
                    <a:lumMod val="50000"/>
                  </a:schemeClr>
                </a:solidFill>
              </a:rPr>
              <a:t>FIT2101: Software Engineering Process and Management</a:t>
            </a:r>
          </a:p>
          <a:p>
            <a:r>
              <a:rPr lang="en-AU" dirty="0">
                <a:solidFill>
                  <a:schemeClr val="bg2">
                    <a:lumMod val="50000"/>
                  </a:schemeClr>
                </a:solidFill>
              </a:rPr>
              <a:t>S2 2018</a:t>
            </a:r>
          </a:p>
        </p:txBody>
      </p:sp>
    </p:spTree>
    <p:extLst>
      <p:ext uri="{BB962C8B-B14F-4D97-AF65-F5344CB8AC3E}">
        <p14:creationId xmlns:p14="http://schemas.microsoft.com/office/powerpoint/2010/main" val="1396417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AU" dirty="0"/>
              <a:t>User stories in XP</a:t>
            </a:r>
          </a:p>
        </p:txBody>
      </p:sp>
      <p:pic>
        <p:nvPicPr>
          <p:cNvPr id="5" name="Content Placeholder 4" descr="beck-story-card.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2993" t="2750" r="5603" b="5384"/>
          <a:stretch/>
        </p:blipFill>
        <p:spPr>
          <a:xfrm>
            <a:off x="2639617" y="1700809"/>
            <a:ext cx="6791517" cy="3972433"/>
          </a:xfrm>
        </p:spPr>
      </p:pic>
    </p:spTree>
    <p:extLst>
      <p:ext uri="{BB962C8B-B14F-4D97-AF65-F5344CB8AC3E}">
        <p14:creationId xmlns:p14="http://schemas.microsoft.com/office/powerpoint/2010/main" val="3199791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AU" dirty="0"/>
              <a:t>User stories in XP</a:t>
            </a:r>
          </a:p>
        </p:txBody>
      </p:sp>
      <p:pic>
        <p:nvPicPr>
          <p:cNvPr id="5" name="Content Placeholder 4" descr="beck-story-card.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2993" t="2750" r="5603" b="5384"/>
          <a:stretch/>
        </p:blipFill>
        <p:spPr>
          <a:xfrm>
            <a:off x="2639617" y="1700809"/>
            <a:ext cx="6791517" cy="3972433"/>
          </a:xfrm>
        </p:spPr>
      </p:pic>
      <p:sp>
        <p:nvSpPr>
          <p:cNvPr id="2" name="Oval 1"/>
          <p:cNvSpPr/>
          <p:nvPr/>
        </p:nvSpPr>
        <p:spPr>
          <a:xfrm>
            <a:off x="2783632" y="1484784"/>
            <a:ext cx="4824536" cy="1152128"/>
          </a:xfrm>
          <a:prstGeom prst="ellipse">
            <a:avLst/>
          </a:prstGeom>
          <a:noFill/>
          <a:ln w="38100" cap="flat"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7536160" y="846004"/>
            <a:ext cx="1401778" cy="1070828"/>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760296" y="476672"/>
            <a:ext cx="595035" cy="369332"/>
          </a:xfrm>
          <a:prstGeom prst="rect">
            <a:avLst/>
          </a:prstGeom>
          <a:noFill/>
        </p:spPr>
        <p:txBody>
          <a:bodyPr wrap="none" rtlCol="0">
            <a:spAutoFit/>
          </a:bodyPr>
          <a:lstStyle/>
          <a:p>
            <a:r>
              <a:rPr lang="en-US" dirty="0"/>
              <a:t>Title</a:t>
            </a:r>
          </a:p>
        </p:txBody>
      </p:sp>
    </p:spTree>
    <p:extLst>
      <p:ext uri="{BB962C8B-B14F-4D97-AF65-F5344CB8AC3E}">
        <p14:creationId xmlns:p14="http://schemas.microsoft.com/office/powerpoint/2010/main" val="351741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AU" dirty="0"/>
              <a:t>User stories in XP</a:t>
            </a:r>
          </a:p>
        </p:txBody>
      </p:sp>
      <p:pic>
        <p:nvPicPr>
          <p:cNvPr id="5" name="Content Placeholder 4" descr="beck-story-card.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2993" t="2750" r="5603" b="5384"/>
          <a:stretch/>
        </p:blipFill>
        <p:spPr>
          <a:xfrm>
            <a:off x="2639617" y="1700809"/>
            <a:ext cx="6791517" cy="3972433"/>
          </a:xfrm>
        </p:spPr>
      </p:pic>
      <p:sp>
        <p:nvSpPr>
          <p:cNvPr id="2" name="Oval 1"/>
          <p:cNvSpPr/>
          <p:nvPr/>
        </p:nvSpPr>
        <p:spPr>
          <a:xfrm>
            <a:off x="2999656" y="2420888"/>
            <a:ext cx="5472608" cy="2808312"/>
          </a:xfrm>
          <a:prstGeom prst="ellipse">
            <a:avLst/>
          </a:prstGeom>
          <a:noFill/>
          <a:ln w="38100" cap="flat"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flipV="1">
            <a:off x="7997780" y="4662152"/>
            <a:ext cx="618500" cy="1143112"/>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312024" y="5805265"/>
            <a:ext cx="4104456" cy="646331"/>
          </a:xfrm>
          <a:prstGeom prst="rect">
            <a:avLst/>
          </a:prstGeom>
          <a:noFill/>
        </p:spPr>
        <p:txBody>
          <a:bodyPr wrap="square" rtlCol="0">
            <a:spAutoFit/>
          </a:bodyPr>
          <a:lstStyle/>
          <a:p>
            <a:r>
              <a:rPr lang="en-US" dirty="0"/>
              <a:t>Customer-visible functionality</a:t>
            </a:r>
          </a:p>
          <a:p>
            <a:r>
              <a:rPr lang="en-US" dirty="0"/>
              <a:t>(</a:t>
            </a:r>
            <a:r>
              <a:rPr lang="en-US" i="1" dirty="0"/>
              <a:t>not design!</a:t>
            </a:r>
            <a:r>
              <a:rPr lang="en-US" dirty="0"/>
              <a:t>)</a:t>
            </a:r>
          </a:p>
        </p:txBody>
      </p:sp>
    </p:spTree>
    <p:extLst>
      <p:ext uri="{BB962C8B-B14F-4D97-AF65-F5344CB8AC3E}">
        <p14:creationId xmlns:p14="http://schemas.microsoft.com/office/powerpoint/2010/main" val="1996517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AU" dirty="0"/>
              <a:t>User stories in XP</a:t>
            </a:r>
          </a:p>
        </p:txBody>
      </p:sp>
      <p:pic>
        <p:nvPicPr>
          <p:cNvPr id="5" name="Content Placeholder 4" descr="beck-story-card.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2993" t="2750" r="5603" b="5384"/>
          <a:stretch/>
        </p:blipFill>
        <p:spPr>
          <a:xfrm>
            <a:off x="2639617" y="1700809"/>
            <a:ext cx="6791517" cy="3972433"/>
          </a:xfrm>
        </p:spPr>
      </p:pic>
      <p:sp>
        <p:nvSpPr>
          <p:cNvPr id="2" name="Oval 1"/>
          <p:cNvSpPr/>
          <p:nvPr/>
        </p:nvSpPr>
        <p:spPr>
          <a:xfrm>
            <a:off x="7824192" y="1556792"/>
            <a:ext cx="1728192" cy="1008112"/>
          </a:xfrm>
          <a:prstGeom prst="ellipse">
            <a:avLst/>
          </a:prstGeom>
          <a:noFill/>
          <a:ln w="38100" cap="flat"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9048328" y="908720"/>
            <a:ext cx="288032" cy="72008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723784" y="364014"/>
            <a:ext cx="1944216" cy="369332"/>
          </a:xfrm>
          <a:prstGeom prst="rect">
            <a:avLst/>
          </a:prstGeom>
          <a:noFill/>
        </p:spPr>
        <p:txBody>
          <a:bodyPr wrap="square" rtlCol="0">
            <a:spAutoFit/>
          </a:bodyPr>
          <a:lstStyle/>
          <a:p>
            <a:r>
              <a:rPr lang="en-US" dirty="0"/>
              <a:t>Effort estimate</a:t>
            </a:r>
          </a:p>
        </p:txBody>
      </p:sp>
    </p:spTree>
    <p:extLst>
      <p:ext uri="{BB962C8B-B14F-4D97-AF65-F5344CB8AC3E}">
        <p14:creationId xmlns:p14="http://schemas.microsoft.com/office/powerpoint/2010/main" val="3994353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 in Scrum</a:t>
            </a:r>
          </a:p>
        </p:txBody>
      </p:sp>
      <p:sp>
        <p:nvSpPr>
          <p:cNvPr id="3" name="Content Placeholder 2"/>
          <p:cNvSpPr>
            <a:spLocks noGrp="1"/>
          </p:cNvSpPr>
          <p:nvPr>
            <p:ph idx="1"/>
          </p:nvPr>
        </p:nvSpPr>
        <p:spPr/>
        <p:txBody>
          <a:bodyPr>
            <a:normAutofit/>
          </a:bodyPr>
          <a:lstStyle/>
          <a:p>
            <a:r>
              <a:rPr lang="en-US" dirty="0"/>
              <a:t>Usual template:</a:t>
            </a:r>
            <a:br>
              <a:rPr lang="en-US" dirty="0"/>
            </a:br>
            <a:r>
              <a:rPr lang="en-US" i="1" dirty="0">
                <a:solidFill>
                  <a:srgbClr val="FF0000"/>
                </a:solidFill>
              </a:rPr>
              <a:t>As a &lt;role&gt;, I want to &lt;goal&gt;</a:t>
            </a:r>
            <a:endParaRPr lang="en-US" dirty="0">
              <a:solidFill>
                <a:srgbClr val="FF0000"/>
              </a:solidFill>
            </a:endParaRPr>
          </a:p>
          <a:p>
            <a:pPr lvl="1"/>
            <a:r>
              <a:rPr lang="en-US" dirty="0"/>
              <a:t>optionally:</a:t>
            </a:r>
            <a:r>
              <a:rPr lang="en-US" i="1" dirty="0"/>
              <a:t> </a:t>
            </a:r>
            <a:r>
              <a:rPr lang="en-US" i="1" dirty="0">
                <a:solidFill>
                  <a:srgbClr val="FF0000"/>
                </a:solidFill>
              </a:rPr>
              <a:t>so that &lt;reason&gt;</a:t>
            </a:r>
            <a:endParaRPr lang="en-US" dirty="0">
              <a:solidFill>
                <a:srgbClr val="FF0000"/>
              </a:solidFill>
            </a:endParaRPr>
          </a:p>
          <a:p>
            <a:r>
              <a:rPr lang="en-US" dirty="0"/>
              <a:t>Example:</a:t>
            </a:r>
            <a:br>
              <a:rPr lang="en-US" dirty="0"/>
            </a:br>
            <a:r>
              <a:rPr lang="en-US" i="1" dirty="0"/>
              <a:t>As a system administrator, I want to reset a user’s password so that they can log in</a:t>
            </a:r>
          </a:p>
          <a:p>
            <a:r>
              <a:rPr lang="en-US" dirty="0"/>
              <a:t>Some teams store their user stories on index cards or Post-It notes</a:t>
            </a:r>
          </a:p>
          <a:p>
            <a:pPr lvl="1"/>
            <a:r>
              <a:rPr lang="en-US" dirty="0"/>
              <a:t>then use a whiteboard or </a:t>
            </a:r>
            <a:r>
              <a:rPr lang="en-US" dirty="0" err="1"/>
              <a:t>kanban</a:t>
            </a:r>
            <a:r>
              <a:rPr lang="en-US" dirty="0"/>
              <a:t> for day-to-day task management</a:t>
            </a:r>
          </a:p>
        </p:txBody>
      </p:sp>
    </p:spTree>
    <p:extLst>
      <p:ext uri="{BB962C8B-B14F-4D97-AF65-F5344CB8AC3E}">
        <p14:creationId xmlns:p14="http://schemas.microsoft.com/office/powerpoint/2010/main" val="1533330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 user stories</a:t>
            </a:r>
          </a:p>
        </p:txBody>
      </p:sp>
      <p:sp>
        <p:nvSpPr>
          <p:cNvPr id="3" name="Content Placeholder 2"/>
          <p:cNvSpPr>
            <a:spLocks noGrp="1"/>
          </p:cNvSpPr>
          <p:nvPr>
            <p:ph idx="1"/>
          </p:nvPr>
        </p:nvSpPr>
        <p:spPr>
          <a:xfrm>
            <a:off x="1981200" y="3566917"/>
            <a:ext cx="8229600" cy="2559247"/>
          </a:xfrm>
        </p:spPr>
        <p:txBody>
          <a:bodyPr>
            <a:normAutofit fontScale="92500" lnSpcReduction="10000"/>
          </a:bodyPr>
          <a:lstStyle/>
          <a:p>
            <a:r>
              <a:rPr lang="en-AU" dirty="0"/>
              <a:t>Many different formats possible</a:t>
            </a:r>
          </a:p>
          <a:p>
            <a:pPr lvl="1"/>
            <a:r>
              <a:rPr lang="en-AU" dirty="0"/>
              <a:t>basic idea is to capture user requirements as </a:t>
            </a:r>
            <a:r>
              <a:rPr lang="en-AU" i="1" dirty="0"/>
              <a:t>succinctly</a:t>
            </a:r>
            <a:r>
              <a:rPr lang="en-AU" dirty="0"/>
              <a:t> as possible</a:t>
            </a:r>
          </a:p>
          <a:p>
            <a:r>
              <a:rPr lang="en-AU" dirty="0"/>
              <a:t>If using index cards, can put acceptance criteria on the back</a:t>
            </a:r>
          </a:p>
          <a:p>
            <a:pPr lvl="1"/>
            <a:r>
              <a:rPr lang="en-AU" dirty="0"/>
              <a:t>how will we know that the requirement has been fulfilled?</a:t>
            </a:r>
          </a:p>
          <a:p>
            <a:pPr lvl="1"/>
            <a:r>
              <a:rPr lang="en-AU" dirty="0"/>
              <a:t>tells you how to test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600200"/>
            <a:ext cx="2466975" cy="18478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433" t="16916" r="11580" b="14885"/>
          <a:stretch/>
        </p:blipFill>
        <p:spPr bwMode="auto">
          <a:xfrm>
            <a:off x="4359302" y="1541634"/>
            <a:ext cx="3158837" cy="202528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18138" y="1630588"/>
            <a:ext cx="2744188" cy="168694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310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criteria</a:t>
            </a:r>
          </a:p>
        </p:txBody>
      </p:sp>
      <p:sp>
        <p:nvSpPr>
          <p:cNvPr id="3" name="Content Placeholder 2"/>
          <p:cNvSpPr>
            <a:spLocks noGrp="1"/>
          </p:cNvSpPr>
          <p:nvPr>
            <p:ph idx="1"/>
          </p:nvPr>
        </p:nvSpPr>
        <p:spPr/>
        <p:txBody>
          <a:bodyPr/>
          <a:lstStyle/>
          <a:p>
            <a:r>
              <a:rPr lang="en-US" dirty="0"/>
              <a:t>As well as classifying and prioritizing user stories, the Product Owner also needs to define acceptance criteria</a:t>
            </a:r>
          </a:p>
          <a:p>
            <a:pPr lvl="1"/>
            <a:r>
              <a:rPr lang="en-US" dirty="0"/>
              <a:t>what does the product need to be able to do to make the Product Owner happy?</a:t>
            </a:r>
          </a:p>
          <a:p>
            <a:r>
              <a:rPr lang="en-US" dirty="0"/>
              <a:t>If short, can write this on the back of a story card</a:t>
            </a:r>
          </a:p>
          <a:p>
            <a:r>
              <a:rPr lang="en-US" dirty="0"/>
              <a:t>If longer, put on the internet, put the URL on the story card</a:t>
            </a:r>
          </a:p>
          <a:p>
            <a:pPr lvl="1"/>
            <a:r>
              <a:rPr lang="en-US" dirty="0"/>
              <a:t>this is good to do with UI mockups, etc.</a:t>
            </a:r>
          </a:p>
        </p:txBody>
      </p:sp>
    </p:spTree>
    <p:extLst>
      <p:ext uri="{BB962C8B-B14F-4D97-AF65-F5344CB8AC3E}">
        <p14:creationId xmlns:p14="http://schemas.microsoft.com/office/powerpoint/2010/main" val="2939467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Done</a:t>
            </a:r>
          </a:p>
        </p:txBody>
      </p:sp>
      <p:sp>
        <p:nvSpPr>
          <p:cNvPr id="3" name="Content Placeholder 2"/>
          <p:cNvSpPr>
            <a:spLocks noGrp="1"/>
          </p:cNvSpPr>
          <p:nvPr>
            <p:ph idx="1"/>
          </p:nvPr>
        </p:nvSpPr>
        <p:spPr/>
        <p:txBody>
          <a:bodyPr>
            <a:normAutofit fontScale="85000" lnSpcReduction="20000"/>
          </a:bodyPr>
          <a:lstStyle/>
          <a:p>
            <a:r>
              <a:rPr lang="en-US" dirty="0"/>
              <a:t>What about general requirements for testing and QA?</a:t>
            </a:r>
          </a:p>
          <a:p>
            <a:pPr lvl="1"/>
            <a:r>
              <a:rPr lang="en-US" dirty="0"/>
              <a:t>e.g. code review requirements, unit test coverage, etc.</a:t>
            </a:r>
          </a:p>
          <a:p>
            <a:pPr lvl="1"/>
            <a:r>
              <a:rPr lang="en-US" dirty="0"/>
              <a:t>don’t want to have to write the same set of QA processes on every single card…</a:t>
            </a:r>
          </a:p>
          <a:p>
            <a:r>
              <a:rPr lang="en-US" dirty="0"/>
              <a:t>Think about your own programming practices</a:t>
            </a:r>
          </a:p>
          <a:p>
            <a:r>
              <a:rPr lang="en-US" dirty="0"/>
              <a:t>Do you assume your code is “done” once you’ve finished typing it in?</a:t>
            </a:r>
          </a:p>
          <a:p>
            <a:pPr lvl="1"/>
            <a:r>
              <a:rPr lang="en-US" dirty="0"/>
              <a:t>…once you’ve hit the Save button?</a:t>
            </a:r>
          </a:p>
          <a:p>
            <a:pPr lvl="1"/>
            <a:r>
              <a:rPr lang="en-US" dirty="0"/>
              <a:t>…when it’s compiled?</a:t>
            </a:r>
          </a:p>
          <a:p>
            <a:pPr lvl="1"/>
            <a:r>
              <a:rPr lang="en-US" dirty="0"/>
              <a:t>…when it’s been run at least once?</a:t>
            </a:r>
          </a:p>
          <a:p>
            <a:r>
              <a:rPr lang="en-US" dirty="0"/>
              <a:t>Each project needs a Definition of Done</a:t>
            </a:r>
          </a:p>
          <a:p>
            <a:pPr lvl="1"/>
            <a:r>
              <a:rPr lang="en-US" dirty="0"/>
              <a:t>what has to happen before a feature is considered complete and ready to roll out?</a:t>
            </a:r>
          </a:p>
          <a:p>
            <a:pPr lvl="1"/>
            <a:r>
              <a:rPr lang="en-US" dirty="0"/>
              <a:t>usually includes code reviews, unit test coverage, running acceptance tests</a:t>
            </a:r>
          </a:p>
          <a:p>
            <a:r>
              <a:rPr lang="en-US" dirty="0"/>
              <a:t>You only need to document QA processes that </a:t>
            </a:r>
            <a:r>
              <a:rPr lang="en-US" i="1" dirty="0"/>
              <a:t>aren’t</a:t>
            </a:r>
            <a:r>
              <a:rPr lang="en-US" dirty="0"/>
              <a:t> covered by the Definition of Done</a:t>
            </a:r>
          </a:p>
        </p:txBody>
      </p:sp>
    </p:spTree>
    <p:extLst>
      <p:ext uri="{BB962C8B-B14F-4D97-AF65-F5344CB8AC3E}">
        <p14:creationId xmlns:p14="http://schemas.microsoft.com/office/powerpoint/2010/main" val="269977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user stories: INVEST</a:t>
            </a:r>
          </a:p>
        </p:txBody>
      </p:sp>
      <p:sp>
        <p:nvSpPr>
          <p:cNvPr id="3" name="Content Placeholder 2"/>
          <p:cNvSpPr>
            <a:spLocks noGrp="1"/>
          </p:cNvSpPr>
          <p:nvPr>
            <p:ph idx="1"/>
          </p:nvPr>
        </p:nvSpPr>
        <p:spPr/>
        <p:txBody>
          <a:bodyPr>
            <a:normAutofit/>
          </a:bodyPr>
          <a:lstStyle/>
          <a:p>
            <a:r>
              <a:rPr lang="en-US" dirty="0"/>
              <a:t>Good user stories are…</a:t>
            </a:r>
          </a:p>
          <a:p>
            <a:pPr lvl="1">
              <a:buClr>
                <a:schemeClr val="tx1"/>
              </a:buClr>
            </a:pPr>
            <a:r>
              <a:rPr lang="en-US" dirty="0">
                <a:solidFill>
                  <a:srgbClr val="FF0000"/>
                </a:solidFill>
              </a:rPr>
              <a:t>independent</a:t>
            </a:r>
            <a:r>
              <a:rPr lang="en-US" dirty="0"/>
              <a:t>: they are self-contained and can stand alone</a:t>
            </a:r>
          </a:p>
          <a:p>
            <a:pPr lvl="1">
              <a:buClr>
                <a:schemeClr val="tx1"/>
              </a:buClr>
            </a:pPr>
            <a:r>
              <a:rPr lang="en-US" dirty="0">
                <a:solidFill>
                  <a:srgbClr val="FF0000"/>
                </a:solidFill>
              </a:rPr>
              <a:t>negotiable</a:t>
            </a:r>
            <a:r>
              <a:rPr lang="en-US" dirty="0"/>
              <a:t>: they are easy to change, discard, or replace</a:t>
            </a:r>
          </a:p>
          <a:p>
            <a:pPr lvl="1">
              <a:buClr>
                <a:schemeClr val="tx1"/>
              </a:buClr>
            </a:pPr>
            <a:r>
              <a:rPr lang="en-US" dirty="0">
                <a:solidFill>
                  <a:srgbClr val="FF0000"/>
                </a:solidFill>
              </a:rPr>
              <a:t>valuable</a:t>
            </a:r>
            <a:r>
              <a:rPr lang="en-US" dirty="0"/>
              <a:t>: they describe something the end user cares about</a:t>
            </a:r>
          </a:p>
          <a:p>
            <a:pPr lvl="1">
              <a:buClr>
                <a:schemeClr val="tx1"/>
              </a:buClr>
            </a:pPr>
            <a:r>
              <a:rPr lang="en-US" dirty="0">
                <a:solidFill>
                  <a:srgbClr val="FF0000"/>
                </a:solidFill>
              </a:rPr>
              <a:t>estimable</a:t>
            </a:r>
            <a:r>
              <a:rPr lang="en-US" dirty="0"/>
              <a:t>: should be sufficiently well-understood/well-defined that the team can estimate how long they will take to implement</a:t>
            </a:r>
          </a:p>
          <a:p>
            <a:pPr lvl="1">
              <a:buClr>
                <a:schemeClr val="tx1"/>
              </a:buClr>
            </a:pPr>
            <a:r>
              <a:rPr lang="en-US" dirty="0">
                <a:solidFill>
                  <a:srgbClr val="FF0000"/>
                </a:solidFill>
              </a:rPr>
              <a:t>small</a:t>
            </a:r>
            <a:r>
              <a:rPr lang="en-US" dirty="0"/>
              <a:t>: should be small enough to be able to be confident about estimates</a:t>
            </a:r>
          </a:p>
          <a:p>
            <a:pPr lvl="1">
              <a:buClr>
                <a:schemeClr val="tx1"/>
              </a:buClr>
            </a:pPr>
            <a:r>
              <a:rPr lang="en-US" dirty="0">
                <a:solidFill>
                  <a:srgbClr val="FF0000"/>
                </a:solidFill>
              </a:rPr>
              <a:t>testable</a:t>
            </a:r>
            <a:r>
              <a:rPr lang="en-US" dirty="0"/>
              <a:t>: need to be able to be sure when the story has been implemented</a:t>
            </a:r>
          </a:p>
        </p:txBody>
      </p:sp>
    </p:spTree>
    <p:extLst>
      <p:ext uri="{BB962C8B-B14F-4D97-AF65-F5344CB8AC3E}">
        <p14:creationId xmlns:p14="http://schemas.microsoft.com/office/powerpoint/2010/main" val="1842518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a:t>
            </a:r>
          </a:p>
        </p:txBody>
      </p:sp>
      <p:sp>
        <p:nvSpPr>
          <p:cNvPr id="3" name="Content Placeholder 2"/>
          <p:cNvSpPr>
            <a:spLocks noGrp="1"/>
          </p:cNvSpPr>
          <p:nvPr>
            <p:ph idx="1"/>
          </p:nvPr>
        </p:nvSpPr>
        <p:spPr/>
        <p:txBody>
          <a:bodyPr/>
          <a:lstStyle/>
          <a:p>
            <a:r>
              <a:rPr lang="en-US" dirty="0"/>
              <a:t>User stories shouldn’t depend closely on other user stories</a:t>
            </a:r>
          </a:p>
          <a:p>
            <a:r>
              <a:rPr lang="en-US" dirty="0"/>
              <a:t>Need to be able to move them around</a:t>
            </a:r>
          </a:p>
          <a:p>
            <a:pPr lvl="1"/>
            <a:r>
              <a:rPr lang="en-US" dirty="0"/>
              <a:t>in backlog or on a </a:t>
            </a:r>
            <a:r>
              <a:rPr lang="en-US" dirty="0" err="1"/>
              <a:t>kanban</a:t>
            </a:r>
            <a:endParaRPr lang="en-US" dirty="0"/>
          </a:p>
          <a:p>
            <a:pPr lvl="1"/>
            <a:r>
              <a:rPr lang="en-US" dirty="0"/>
              <a:t>between releases during release planning </a:t>
            </a:r>
          </a:p>
        </p:txBody>
      </p:sp>
    </p:spTree>
    <p:extLst>
      <p:ext uri="{BB962C8B-B14F-4D97-AF65-F5344CB8AC3E}">
        <p14:creationId xmlns:p14="http://schemas.microsoft.com/office/powerpoint/2010/main" val="150683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 this lecture…</a:t>
            </a:r>
          </a:p>
        </p:txBody>
      </p:sp>
      <p:sp>
        <p:nvSpPr>
          <p:cNvPr id="3" name="Content Placeholder 2"/>
          <p:cNvSpPr>
            <a:spLocks noGrp="1"/>
          </p:cNvSpPr>
          <p:nvPr>
            <p:ph idx="1"/>
          </p:nvPr>
        </p:nvSpPr>
        <p:spPr/>
        <p:txBody>
          <a:bodyPr/>
          <a:lstStyle/>
          <a:p>
            <a:r>
              <a:rPr lang="en-AU" dirty="0"/>
              <a:t>Requirements in Agile projects</a:t>
            </a:r>
          </a:p>
          <a:p>
            <a:r>
              <a:rPr lang="en-AU" dirty="0"/>
              <a:t>User stories</a:t>
            </a:r>
          </a:p>
        </p:txBody>
      </p:sp>
    </p:spTree>
    <p:extLst>
      <p:ext uri="{BB962C8B-B14F-4D97-AF65-F5344CB8AC3E}">
        <p14:creationId xmlns:p14="http://schemas.microsoft.com/office/powerpoint/2010/main" val="2339401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Negotiable</a:t>
            </a:r>
          </a:p>
        </p:txBody>
      </p:sp>
      <p:sp>
        <p:nvSpPr>
          <p:cNvPr id="3" name="Content Placeholder 2"/>
          <p:cNvSpPr>
            <a:spLocks noGrp="1"/>
          </p:cNvSpPr>
          <p:nvPr>
            <p:ph idx="1"/>
          </p:nvPr>
        </p:nvSpPr>
        <p:spPr/>
        <p:txBody>
          <a:bodyPr/>
          <a:lstStyle/>
          <a:p>
            <a:r>
              <a:rPr lang="en-US" dirty="0"/>
              <a:t>User stories can always be modified, extended, or deleted</a:t>
            </a:r>
          </a:p>
          <a:p>
            <a:pPr lvl="1"/>
            <a:r>
              <a:rPr lang="en-US" dirty="0"/>
              <a:t>as the team and the Product Owner learn more about the project</a:t>
            </a:r>
          </a:p>
          <a:p>
            <a:pPr lvl="1"/>
            <a:r>
              <a:rPr lang="en-US" dirty="0"/>
              <a:t>as the external constraints and internal priorities change</a:t>
            </a:r>
          </a:p>
          <a:p>
            <a:pPr lvl="1"/>
            <a:r>
              <a:rPr lang="en-US" dirty="0"/>
              <a:t>we try very hard not to do this for stories that are part of the sprint backlog!</a:t>
            </a:r>
          </a:p>
        </p:txBody>
      </p:sp>
    </p:spTree>
    <p:extLst>
      <p:ext uri="{BB962C8B-B14F-4D97-AF65-F5344CB8AC3E}">
        <p14:creationId xmlns:p14="http://schemas.microsoft.com/office/powerpoint/2010/main" val="691082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Valuable</a:t>
            </a:r>
          </a:p>
        </p:txBody>
      </p:sp>
      <p:sp>
        <p:nvSpPr>
          <p:cNvPr id="3" name="Content Placeholder 2"/>
          <p:cNvSpPr>
            <a:spLocks noGrp="1"/>
          </p:cNvSpPr>
          <p:nvPr>
            <p:ph idx="1"/>
          </p:nvPr>
        </p:nvSpPr>
        <p:spPr/>
        <p:txBody>
          <a:bodyPr/>
          <a:lstStyle/>
          <a:p>
            <a:r>
              <a:rPr lang="en-US" dirty="0"/>
              <a:t>User stories describe functionality that adds value for the customer</a:t>
            </a:r>
          </a:p>
          <a:p>
            <a:r>
              <a:rPr lang="en-US" dirty="0"/>
              <a:t>Product Owner and team use customer value to decide which stories to put into the sprint backlog during sprint planning</a:t>
            </a:r>
          </a:p>
        </p:txBody>
      </p:sp>
    </p:spTree>
    <p:extLst>
      <p:ext uri="{BB962C8B-B14F-4D97-AF65-F5344CB8AC3E}">
        <p14:creationId xmlns:p14="http://schemas.microsoft.com/office/powerpoint/2010/main" val="854540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Estimable</a:t>
            </a:r>
          </a:p>
        </p:txBody>
      </p:sp>
      <p:sp>
        <p:nvSpPr>
          <p:cNvPr id="3" name="Content Placeholder 2"/>
          <p:cNvSpPr>
            <a:spLocks noGrp="1"/>
          </p:cNvSpPr>
          <p:nvPr>
            <p:ph idx="1"/>
          </p:nvPr>
        </p:nvSpPr>
        <p:spPr/>
        <p:txBody>
          <a:bodyPr/>
          <a:lstStyle/>
          <a:p>
            <a:r>
              <a:rPr lang="en-US" dirty="0"/>
              <a:t>We need to be able to estimate how much effort each story will require</a:t>
            </a:r>
          </a:p>
          <a:p>
            <a:pPr lvl="1"/>
            <a:r>
              <a:rPr lang="en-US" dirty="0"/>
              <a:t>so they need to be </a:t>
            </a:r>
            <a:r>
              <a:rPr lang="en-US" dirty="0">
                <a:solidFill>
                  <a:srgbClr val="FF0000"/>
                </a:solidFill>
              </a:rPr>
              <a:t>small enough </a:t>
            </a:r>
            <a:r>
              <a:rPr lang="en-US" dirty="0"/>
              <a:t>for this to work</a:t>
            </a:r>
          </a:p>
          <a:p>
            <a:pPr lvl="1"/>
            <a:r>
              <a:rPr lang="en-US" dirty="0"/>
              <a:t>and they need to be </a:t>
            </a:r>
            <a:r>
              <a:rPr lang="en-US" dirty="0">
                <a:solidFill>
                  <a:srgbClr val="FF0000"/>
                </a:solidFill>
              </a:rPr>
              <a:t>well-understood</a:t>
            </a:r>
          </a:p>
          <a:p>
            <a:r>
              <a:rPr lang="en-US" dirty="0"/>
              <a:t>This estimate of effort will determine how many stories the team will put into the sprint backlog during sprint planning</a:t>
            </a:r>
          </a:p>
          <a:p>
            <a:r>
              <a:rPr lang="en-US" dirty="0"/>
              <a:t>Big fuzzy stories can still go into the product backlog, but should be refined before they are selected for implementation in a sprint</a:t>
            </a:r>
          </a:p>
        </p:txBody>
      </p:sp>
    </p:spTree>
    <p:extLst>
      <p:ext uri="{BB962C8B-B14F-4D97-AF65-F5344CB8AC3E}">
        <p14:creationId xmlns:p14="http://schemas.microsoft.com/office/powerpoint/2010/main" val="1738252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a:t>
            </a:r>
          </a:p>
        </p:txBody>
      </p:sp>
      <p:sp>
        <p:nvSpPr>
          <p:cNvPr id="3" name="Content Placeholder 2"/>
          <p:cNvSpPr>
            <a:spLocks noGrp="1"/>
          </p:cNvSpPr>
          <p:nvPr>
            <p:ph idx="1"/>
          </p:nvPr>
        </p:nvSpPr>
        <p:spPr/>
        <p:txBody>
          <a:bodyPr/>
          <a:lstStyle/>
          <a:p>
            <a:r>
              <a:rPr lang="en-US" dirty="0"/>
              <a:t>User stories shouldn’t be too large</a:t>
            </a:r>
          </a:p>
          <a:p>
            <a:pPr lvl="1"/>
            <a:r>
              <a:rPr lang="en-US" dirty="0"/>
              <a:t>it will be hard to fit them into a sprint</a:t>
            </a:r>
          </a:p>
          <a:p>
            <a:pPr lvl="1"/>
            <a:r>
              <a:rPr lang="en-US" dirty="0"/>
              <a:t>it will be hard to estimate them accurately</a:t>
            </a:r>
          </a:p>
          <a:p>
            <a:r>
              <a:rPr lang="en-US" dirty="0"/>
              <a:t>Rule of thumb: a single story shouldn’t take more than 50% of the effort on a sprint</a:t>
            </a:r>
          </a:p>
          <a:p>
            <a:r>
              <a:rPr lang="en-US" dirty="0"/>
              <a:t>If your story is too big, consider breaking it down</a:t>
            </a:r>
          </a:p>
          <a:p>
            <a:pPr lvl="1"/>
            <a:r>
              <a:rPr lang="en-US" dirty="0"/>
              <a:t>we will talk about epics and story mapping next lecture</a:t>
            </a:r>
          </a:p>
        </p:txBody>
      </p:sp>
    </p:spTree>
    <p:extLst>
      <p:ext uri="{BB962C8B-B14F-4D97-AF65-F5344CB8AC3E}">
        <p14:creationId xmlns:p14="http://schemas.microsoft.com/office/powerpoint/2010/main" val="3684059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Testable</a:t>
            </a:r>
          </a:p>
        </p:txBody>
      </p:sp>
      <p:sp>
        <p:nvSpPr>
          <p:cNvPr id="3" name="Content Placeholder 2"/>
          <p:cNvSpPr>
            <a:spLocks noGrp="1"/>
          </p:cNvSpPr>
          <p:nvPr>
            <p:ph idx="1"/>
          </p:nvPr>
        </p:nvSpPr>
        <p:spPr/>
        <p:txBody>
          <a:bodyPr/>
          <a:lstStyle/>
          <a:p>
            <a:r>
              <a:rPr lang="en-US" dirty="0"/>
              <a:t>If you can’t test your story, how will you know when it’s done?</a:t>
            </a:r>
          </a:p>
          <a:p>
            <a:r>
              <a:rPr lang="en-US" dirty="0"/>
              <a:t>If you don’t know enough about the story to be able to test it, it will need to be refined before you can select it for implementation in a sprint</a:t>
            </a:r>
          </a:p>
          <a:p>
            <a:r>
              <a:rPr lang="en-US" dirty="0"/>
              <a:t>This is especially important if your team is </a:t>
            </a:r>
            <a:r>
              <a:rPr lang="en-US" dirty="0" err="1"/>
              <a:t>practising</a:t>
            </a:r>
            <a:r>
              <a:rPr lang="en-US" dirty="0"/>
              <a:t> TDD (test-driven development)!</a:t>
            </a:r>
          </a:p>
        </p:txBody>
      </p:sp>
    </p:spTree>
    <p:extLst>
      <p:ext uri="{BB962C8B-B14F-4D97-AF65-F5344CB8AC3E}">
        <p14:creationId xmlns:p14="http://schemas.microsoft.com/office/powerpoint/2010/main" val="728253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other tasks?</a:t>
            </a:r>
          </a:p>
        </p:txBody>
      </p:sp>
      <p:sp>
        <p:nvSpPr>
          <p:cNvPr id="3" name="Content Placeholder 2"/>
          <p:cNvSpPr>
            <a:spLocks noGrp="1"/>
          </p:cNvSpPr>
          <p:nvPr>
            <p:ph idx="1"/>
          </p:nvPr>
        </p:nvSpPr>
        <p:spPr/>
        <p:txBody>
          <a:bodyPr>
            <a:normAutofit fontScale="92500" lnSpcReduction="20000"/>
          </a:bodyPr>
          <a:lstStyle/>
          <a:p>
            <a:r>
              <a:rPr lang="en-US" dirty="0"/>
              <a:t>Not all the things we want to do on a project involve adding user value</a:t>
            </a:r>
          </a:p>
          <a:p>
            <a:r>
              <a:rPr lang="en-US" dirty="0"/>
              <a:t>Example: if we add lots of features in a hurry, the design of the system can degrade</a:t>
            </a:r>
          </a:p>
          <a:p>
            <a:r>
              <a:rPr lang="en-US" dirty="0"/>
              <a:t>When we trade off design quality for a fast implementation, we accrue </a:t>
            </a:r>
            <a:r>
              <a:rPr lang="en-US" dirty="0">
                <a:solidFill>
                  <a:srgbClr val="FF0000"/>
                </a:solidFill>
              </a:rPr>
              <a:t>technical debt</a:t>
            </a:r>
          </a:p>
          <a:p>
            <a:pPr lvl="1"/>
            <a:r>
              <a:rPr lang="en-US" dirty="0"/>
              <a:t>becomes hard to add new features</a:t>
            </a:r>
          </a:p>
          <a:p>
            <a:pPr lvl="1"/>
            <a:r>
              <a:rPr lang="en-US" dirty="0"/>
              <a:t>makes our estimates inaccurate</a:t>
            </a:r>
          </a:p>
          <a:p>
            <a:r>
              <a:rPr lang="en-US" dirty="0"/>
              <a:t>Like financial debt, technical debt lets us get things done right now</a:t>
            </a:r>
          </a:p>
          <a:p>
            <a:pPr lvl="1"/>
            <a:r>
              <a:rPr lang="en-US" dirty="0"/>
              <a:t>it’s not evil any more than a mortgage is evil</a:t>
            </a:r>
          </a:p>
          <a:p>
            <a:pPr lvl="1"/>
            <a:r>
              <a:rPr lang="en-US" dirty="0"/>
              <a:t>but it will need to be paid off later</a:t>
            </a:r>
          </a:p>
          <a:p>
            <a:pPr lvl="1"/>
            <a:r>
              <a:rPr lang="en-US" dirty="0"/>
              <a:t>pay off technical debt by refactoring (fixing the design)</a:t>
            </a:r>
          </a:p>
          <a:p>
            <a:r>
              <a:rPr lang="en-US" dirty="0"/>
              <a:t>But refactoring leaves functionality the same: doesn’t add value</a:t>
            </a:r>
          </a:p>
        </p:txBody>
      </p:sp>
    </p:spTree>
    <p:extLst>
      <p:ext uri="{BB962C8B-B14F-4D97-AF65-F5344CB8AC3E}">
        <p14:creationId xmlns:p14="http://schemas.microsoft.com/office/powerpoint/2010/main" val="3369789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user stories</a:t>
            </a:r>
          </a:p>
        </p:txBody>
      </p:sp>
      <p:sp>
        <p:nvSpPr>
          <p:cNvPr id="3" name="Content Placeholder 2"/>
          <p:cNvSpPr>
            <a:spLocks noGrp="1"/>
          </p:cNvSpPr>
          <p:nvPr>
            <p:ph idx="1"/>
          </p:nvPr>
        </p:nvSpPr>
        <p:spPr/>
        <p:txBody>
          <a:bodyPr>
            <a:normAutofit fontScale="92500" lnSpcReduction="20000"/>
          </a:bodyPr>
          <a:lstStyle/>
          <a:p>
            <a:r>
              <a:rPr lang="en-US" dirty="0"/>
              <a:t>Can keep track of internal-facing tasks separately, don’t hassle the Product Owner about them</a:t>
            </a:r>
          </a:p>
          <a:p>
            <a:pPr lvl="1"/>
            <a:r>
              <a:rPr lang="en-US" dirty="0"/>
              <a:t>but then how do you schedule them into sprints?</a:t>
            </a:r>
          </a:p>
          <a:p>
            <a:r>
              <a:rPr lang="en-US" dirty="0"/>
              <a:t>Another option: use </a:t>
            </a:r>
            <a:r>
              <a:rPr lang="en-US" dirty="0">
                <a:solidFill>
                  <a:srgbClr val="FF0000"/>
                </a:solidFill>
              </a:rPr>
              <a:t>tech stories</a:t>
            </a:r>
          </a:p>
          <a:p>
            <a:pPr lvl="1"/>
            <a:r>
              <a:rPr lang="en-US" dirty="0"/>
              <a:t>also called </a:t>
            </a:r>
            <a:r>
              <a:rPr lang="en-US" dirty="0">
                <a:solidFill>
                  <a:srgbClr val="FF0000"/>
                </a:solidFill>
              </a:rPr>
              <a:t>developer stories</a:t>
            </a:r>
            <a:r>
              <a:rPr lang="en-US" dirty="0"/>
              <a:t> – can cover a lot of situations other than a need to refactor</a:t>
            </a:r>
          </a:p>
          <a:p>
            <a:pPr lvl="1"/>
            <a:r>
              <a:rPr lang="en-US" dirty="0"/>
              <a:t>e.g. </a:t>
            </a:r>
            <a:r>
              <a:rPr lang="en-US" i="1" dirty="0"/>
              <a:t>As a developer, I want to tidy up the Customer inheritance hierarchy so that I can add new features more quickly</a:t>
            </a:r>
          </a:p>
          <a:p>
            <a:r>
              <a:rPr lang="en-US" dirty="0"/>
              <a:t>If the Product Owner is pushing for fast delivery that accrues technical debt, they need to accept that this means they’ll have to pay it off by selecting some developer stories at some stage in order to maintain the team’s productivity. </a:t>
            </a:r>
          </a:p>
          <a:p>
            <a:r>
              <a:rPr lang="en-US" dirty="0"/>
              <a:t>Generic term for things that go in backlog (including user stories, tech stories, spike stories, etc.): </a:t>
            </a:r>
            <a:r>
              <a:rPr lang="en-US" dirty="0">
                <a:solidFill>
                  <a:srgbClr val="FF0000"/>
                </a:solidFill>
              </a:rPr>
              <a:t>product backlog item </a:t>
            </a:r>
            <a:r>
              <a:rPr lang="en-US" dirty="0"/>
              <a:t>or PBI</a:t>
            </a:r>
          </a:p>
          <a:p>
            <a:endParaRPr lang="en-US" dirty="0"/>
          </a:p>
        </p:txBody>
      </p:sp>
    </p:spTree>
    <p:extLst>
      <p:ext uri="{BB962C8B-B14F-4D97-AF65-F5344CB8AC3E}">
        <p14:creationId xmlns:p14="http://schemas.microsoft.com/office/powerpoint/2010/main" val="4126367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idx="1"/>
          </p:nvPr>
        </p:nvSpPr>
        <p:spPr/>
        <p:txBody>
          <a:bodyPr/>
          <a:lstStyle/>
          <a:p>
            <a:r>
              <a:rPr lang="en-AU" dirty="0"/>
              <a:t>Requirements</a:t>
            </a:r>
          </a:p>
          <a:p>
            <a:pPr lvl="1"/>
            <a:r>
              <a:rPr lang="en-AU" dirty="0"/>
              <a:t>traditional software engineering</a:t>
            </a:r>
          </a:p>
          <a:p>
            <a:pPr lvl="1"/>
            <a:r>
              <a:rPr lang="en-AU" dirty="0"/>
              <a:t>Agile software engineering</a:t>
            </a:r>
          </a:p>
          <a:p>
            <a:r>
              <a:rPr lang="en-AU" dirty="0"/>
              <a:t>User stories</a:t>
            </a:r>
          </a:p>
          <a:p>
            <a:pPr lvl="1"/>
            <a:r>
              <a:rPr lang="en-AU" dirty="0"/>
              <a:t>INVEST criteria</a:t>
            </a:r>
          </a:p>
          <a:p>
            <a:r>
              <a:rPr lang="en-AU" dirty="0"/>
              <a:t>Definition of Done</a:t>
            </a:r>
          </a:p>
          <a:p>
            <a:r>
              <a:rPr lang="en-AU" dirty="0"/>
              <a:t>PBIs</a:t>
            </a:r>
          </a:p>
        </p:txBody>
      </p:sp>
    </p:spTree>
    <p:extLst>
      <p:ext uri="{BB962C8B-B14F-4D97-AF65-F5344CB8AC3E}">
        <p14:creationId xmlns:p14="http://schemas.microsoft.com/office/powerpoint/2010/main" val="131587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are requirements?</a:t>
            </a:r>
          </a:p>
        </p:txBody>
      </p:sp>
      <p:pic>
        <p:nvPicPr>
          <p:cNvPr id="1026" name="Picture 2" descr="http://upload.wikimedia.org/wikipedia/commons/5/51/Waterfall_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208" y="1690688"/>
            <a:ext cx="4905375" cy="3771901"/>
          </a:xfrm>
          <a:prstGeom prst="rect">
            <a:avLst/>
          </a:prstGeom>
          <a:noFill/>
          <a:extLst>
            <a:ext uri="{909E8E84-426E-40dd-AFC4-6F175D3DCCD1}">
              <a14:hiddenFill xmlns="" xmlns:a14="http://schemas.microsoft.com/office/drawing/2010/main">
                <a:solidFill>
                  <a:srgbClr val="FFFFFF"/>
                </a:solidFill>
              </a14:hiddenFill>
            </a:ext>
          </a:extLst>
        </p:spPr>
      </p:pic>
      <p:sp>
        <p:nvSpPr>
          <p:cNvPr id="3" name="Content Placeholder 2"/>
          <p:cNvSpPr>
            <a:spLocks noGrp="1"/>
          </p:cNvSpPr>
          <p:nvPr>
            <p:ph idx="1"/>
          </p:nvPr>
        </p:nvSpPr>
        <p:spPr>
          <a:xfrm>
            <a:off x="5837582" y="1552583"/>
            <a:ext cx="5610225" cy="4525963"/>
          </a:xfrm>
        </p:spPr>
        <p:txBody>
          <a:bodyPr>
            <a:normAutofit/>
          </a:bodyPr>
          <a:lstStyle/>
          <a:p>
            <a:r>
              <a:rPr lang="en-AU" sz="3200" dirty="0"/>
              <a:t>In traditional SE, they’re the thing you worry about first</a:t>
            </a:r>
          </a:p>
          <a:p>
            <a:pPr lvl="1"/>
            <a:r>
              <a:rPr lang="en-AU" sz="2800" dirty="0"/>
              <a:t>what are we supposed to build?</a:t>
            </a:r>
          </a:p>
        </p:txBody>
      </p:sp>
    </p:spTree>
    <p:extLst>
      <p:ext uri="{BB962C8B-B14F-4D97-AF65-F5344CB8AC3E}">
        <p14:creationId xmlns:p14="http://schemas.microsoft.com/office/powerpoint/2010/main" val="166959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requirements?</a:t>
            </a:r>
          </a:p>
        </p:txBody>
      </p:sp>
      <p:sp>
        <p:nvSpPr>
          <p:cNvPr id="5" name="Content Placeholder 4"/>
          <p:cNvSpPr>
            <a:spLocks noGrp="1"/>
          </p:cNvSpPr>
          <p:nvPr>
            <p:ph idx="1"/>
          </p:nvPr>
        </p:nvSpPr>
        <p:spPr/>
        <p:txBody>
          <a:bodyPr>
            <a:normAutofit fontScale="92500" lnSpcReduction="20000"/>
          </a:bodyPr>
          <a:lstStyle/>
          <a:p>
            <a:r>
              <a:rPr lang="en-US" dirty="0"/>
              <a:t>Requirements are what determine whether your software is</a:t>
            </a:r>
          </a:p>
          <a:p>
            <a:pPr lvl="1"/>
            <a:r>
              <a:rPr lang="en-US" dirty="0"/>
              <a:t>complete</a:t>
            </a:r>
          </a:p>
          <a:p>
            <a:pPr lvl="1"/>
            <a:r>
              <a:rPr lang="en-US" dirty="0"/>
              <a:t>correct</a:t>
            </a:r>
          </a:p>
          <a:p>
            <a:r>
              <a:rPr lang="en-US" dirty="0"/>
              <a:t>Requirements are usually determined by the </a:t>
            </a:r>
            <a:r>
              <a:rPr lang="en-US" dirty="0">
                <a:solidFill>
                  <a:srgbClr val="FF0000"/>
                </a:solidFill>
              </a:rPr>
              <a:t>Product Owner</a:t>
            </a:r>
            <a:r>
              <a:rPr lang="en-US" dirty="0"/>
              <a:t>, but other stakeholders might have some input as well</a:t>
            </a:r>
          </a:p>
          <a:p>
            <a:pPr lvl="1"/>
            <a:r>
              <a:rPr lang="en-US" dirty="0"/>
              <a:t>the Tax Office determines whether your GST or payroll tax computations are correct, not only your client</a:t>
            </a:r>
          </a:p>
          <a:p>
            <a:pPr lvl="1"/>
            <a:r>
              <a:rPr lang="en-US" dirty="0"/>
              <a:t>remember that the team advises the Product Owner</a:t>
            </a:r>
          </a:p>
          <a:p>
            <a:pPr lvl="1"/>
            <a:r>
              <a:rPr lang="en-US" dirty="0"/>
              <a:t>team can come up with some of the requirements too!</a:t>
            </a:r>
          </a:p>
          <a:p>
            <a:r>
              <a:rPr lang="en-US" dirty="0"/>
              <a:t>Because requirements tell you what </a:t>
            </a:r>
            <a:r>
              <a:rPr lang="en-US" dirty="0" err="1"/>
              <a:t>behaviour</a:t>
            </a:r>
            <a:r>
              <a:rPr lang="en-US" dirty="0"/>
              <a:t> is considered correct, they’re hugely important to </a:t>
            </a:r>
            <a:r>
              <a:rPr lang="en-US" dirty="0">
                <a:solidFill>
                  <a:srgbClr val="FF0000"/>
                </a:solidFill>
              </a:rPr>
              <a:t>testing</a:t>
            </a:r>
          </a:p>
          <a:p>
            <a:pPr lvl="1"/>
            <a:r>
              <a:rPr lang="en-US" dirty="0"/>
              <a:t>every requirement should be tested</a:t>
            </a:r>
          </a:p>
          <a:p>
            <a:pPr lvl="1"/>
            <a:r>
              <a:rPr lang="en-US" dirty="0"/>
              <a:t>each test should be able to be traced back to corresponding requirements</a:t>
            </a:r>
          </a:p>
        </p:txBody>
      </p:sp>
    </p:spTree>
    <p:extLst>
      <p:ext uri="{BB962C8B-B14F-4D97-AF65-F5344CB8AC3E}">
        <p14:creationId xmlns:p14="http://schemas.microsoft.com/office/powerpoint/2010/main" val="419394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requirements out of clients</a:t>
            </a:r>
          </a:p>
        </p:txBody>
      </p:sp>
      <p:sp>
        <p:nvSpPr>
          <p:cNvPr id="3" name="Content Placeholder 2"/>
          <p:cNvSpPr>
            <a:spLocks noGrp="1"/>
          </p:cNvSpPr>
          <p:nvPr>
            <p:ph idx="1"/>
          </p:nvPr>
        </p:nvSpPr>
        <p:spPr>
          <a:xfrm>
            <a:off x="838199" y="4142535"/>
            <a:ext cx="10762129" cy="1983628"/>
          </a:xfrm>
        </p:spPr>
        <p:txBody>
          <a:bodyPr>
            <a:normAutofit fontScale="92500" lnSpcReduction="10000"/>
          </a:bodyPr>
          <a:lstStyle/>
          <a:p>
            <a:r>
              <a:rPr lang="en-US" dirty="0"/>
              <a:t>In Waterfall models, requirements are elicited once, at the start of the project, usually by a team of business analysts</a:t>
            </a:r>
          </a:p>
          <a:p>
            <a:r>
              <a:rPr lang="en-US" dirty="0"/>
              <a:t>Agile processes place more emphasis on a continuing relationship with the client or their representative, but there still needs to be a requirements </a:t>
            </a:r>
            <a:r>
              <a:rPr lang="en-US" dirty="0">
                <a:solidFill>
                  <a:srgbClr val="FF0000"/>
                </a:solidFill>
              </a:rPr>
              <a:t>brainstorming session </a:t>
            </a:r>
            <a:r>
              <a:rPr lang="en-US" dirty="0"/>
              <a:t>during project inception</a:t>
            </a:r>
          </a:p>
          <a:p>
            <a:endParaRPr lang="en-US" dirty="0"/>
          </a:p>
        </p:txBody>
      </p:sp>
      <p:pic>
        <p:nvPicPr>
          <p:cNvPr id="4" name="Content Placeholder 3" descr="4075943087_14fa50f9a5.jpg"/>
          <p:cNvPicPr>
            <a:picLocks noChangeAspect="1"/>
          </p:cNvPicPr>
          <p:nvPr/>
        </p:nvPicPr>
        <p:blipFill rotWithShape="1">
          <a:blip r:embed="rId2">
            <a:extLst>
              <a:ext uri="{28A0092B-C50C-407E-A947-70E740481C1C}">
                <a14:useLocalDpi xmlns:a14="http://schemas.microsoft.com/office/drawing/2010/main" val="0"/>
              </a:ext>
            </a:extLst>
          </a:blip>
          <a:srcRect t="-899" b="-899"/>
          <a:stretch/>
        </p:blipFill>
        <p:spPr>
          <a:xfrm>
            <a:off x="2305158" y="1690688"/>
            <a:ext cx="6477896" cy="2136575"/>
          </a:xfrm>
          <a:prstGeom prst="rect">
            <a:avLst/>
          </a:prstGeom>
        </p:spPr>
      </p:pic>
    </p:spTree>
    <p:extLst>
      <p:ext uri="{BB962C8B-B14F-4D97-AF65-F5344CB8AC3E}">
        <p14:creationId xmlns:p14="http://schemas.microsoft.com/office/powerpoint/2010/main" val="77785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in traditional process models</a:t>
            </a:r>
          </a:p>
        </p:txBody>
      </p:sp>
      <p:sp>
        <p:nvSpPr>
          <p:cNvPr id="3" name="Content Placeholder 2"/>
          <p:cNvSpPr>
            <a:spLocks noGrp="1"/>
          </p:cNvSpPr>
          <p:nvPr>
            <p:ph idx="1"/>
          </p:nvPr>
        </p:nvSpPr>
        <p:spPr>
          <a:xfrm>
            <a:off x="3684432" y="1825625"/>
            <a:ext cx="7288368" cy="4351338"/>
          </a:xfrm>
        </p:spPr>
        <p:txBody>
          <a:bodyPr/>
          <a:lstStyle/>
          <a:p>
            <a:r>
              <a:rPr lang="en-US" dirty="0"/>
              <a:t>Traditional models: </a:t>
            </a:r>
            <a:r>
              <a:rPr lang="en-US" dirty="0">
                <a:solidFill>
                  <a:srgbClr val="FF0000"/>
                </a:solidFill>
              </a:rPr>
              <a:t>text-based</a:t>
            </a:r>
          </a:p>
          <a:p>
            <a:pPr lvl="1"/>
            <a:r>
              <a:rPr lang="en-US" dirty="0"/>
              <a:t>all of the requirements must be written down</a:t>
            </a:r>
          </a:p>
          <a:p>
            <a:pPr lvl="1"/>
            <a:r>
              <a:rPr lang="en-US" dirty="0"/>
              <a:t>the written description must contain all the information necessary to begin to design and implement</a:t>
            </a:r>
          </a:p>
          <a:p>
            <a:pPr lvl="1"/>
            <a:r>
              <a:rPr lang="en-US" dirty="0"/>
              <a:t>typically completed before design begins</a:t>
            </a:r>
          </a:p>
        </p:txBody>
      </p:sp>
      <p:pic>
        <p:nvPicPr>
          <p:cNvPr id="1026" name="Picture 2" descr="his is an image of an oil on canvas picture by Rembrandt (1659) of a bearded man re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5625"/>
            <a:ext cx="238125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00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approach </a:t>
            </a:r>
            <a:r>
              <a:rPr lang="en-US"/>
              <a:t>to requirements</a:t>
            </a:r>
          </a:p>
        </p:txBody>
      </p:sp>
      <p:sp>
        <p:nvSpPr>
          <p:cNvPr id="3" name="Content Placeholder 2"/>
          <p:cNvSpPr>
            <a:spLocks noGrp="1"/>
          </p:cNvSpPr>
          <p:nvPr>
            <p:ph idx="1"/>
          </p:nvPr>
        </p:nvSpPr>
        <p:spPr/>
        <p:txBody>
          <a:bodyPr>
            <a:normAutofit/>
          </a:bodyPr>
          <a:lstStyle/>
          <a:p>
            <a:r>
              <a:rPr lang="en-US" dirty="0"/>
              <a:t>Idea: can be very hard to nail down a complete set of requirements in advance, so </a:t>
            </a:r>
            <a:r>
              <a:rPr lang="en-US" dirty="0">
                <a:solidFill>
                  <a:srgbClr val="FF0000"/>
                </a:solidFill>
              </a:rPr>
              <a:t>don’t try to do that</a:t>
            </a:r>
          </a:p>
          <a:p>
            <a:r>
              <a:rPr lang="en-US" dirty="0"/>
              <a:t>Instead, get the client (Product Owner) involved in development</a:t>
            </a:r>
          </a:p>
          <a:p>
            <a:pPr lvl="1"/>
            <a:r>
              <a:rPr lang="en-US" dirty="0"/>
              <a:t>get something up and running as quickly as possible</a:t>
            </a:r>
          </a:p>
          <a:p>
            <a:pPr lvl="1"/>
            <a:r>
              <a:rPr lang="en-US" dirty="0"/>
              <a:t>get Product Owner to pick which features to add next, based on client priorities</a:t>
            </a:r>
          </a:p>
          <a:p>
            <a:pPr lvl="1"/>
            <a:r>
              <a:rPr lang="en-US" dirty="0"/>
              <a:t>try to add as much value as possible per iteration</a:t>
            </a:r>
          </a:p>
          <a:p>
            <a:pPr lvl="1"/>
            <a:r>
              <a:rPr lang="en-US" dirty="0"/>
              <a:t>repeat for each sprint</a:t>
            </a:r>
          </a:p>
          <a:p>
            <a:r>
              <a:rPr lang="en-US" dirty="0"/>
              <a:t>Can’t avoid doing </a:t>
            </a:r>
            <a:r>
              <a:rPr lang="en-US" i="1" dirty="0"/>
              <a:t>some</a:t>
            </a:r>
            <a:r>
              <a:rPr lang="en-US" dirty="0"/>
              <a:t> requirements management during inception – otherwise you won’t have anything to do during your first iteration</a:t>
            </a:r>
          </a:p>
        </p:txBody>
      </p:sp>
    </p:spTree>
    <p:extLst>
      <p:ext uri="{BB962C8B-B14F-4D97-AF65-F5344CB8AC3E}">
        <p14:creationId xmlns:p14="http://schemas.microsoft.com/office/powerpoint/2010/main" val="2037487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approach to requirements</a:t>
            </a:r>
          </a:p>
        </p:txBody>
      </p:sp>
      <p:sp>
        <p:nvSpPr>
          <p:cNvPr id="3" name="Content Placeholder 2"/>
          <p:cNvSpPr>
            <a:spLocks noGrp="1"/>
          </p:cNvSpPr>
          <p:nvPr>
            <p:ph idx="1"/>
          </p:nvPr>
        </p:nvSpPr>
        <p:spPr/>
        <p:txBody>
          <a:bodyPr/>
          <a:lstStyle/>
          <a:p>
            <a:r>
              <a:rPr lang="en-US" dirty="0"/>
              <a:t>Remember: prefer collaboration over exhaustive documentation</a:t>
            </a:r>
          </a:p>
          <a:p>
            <a:r>
              <a:rPr lang="en-US" dirty="0"/>
              <a:t>Remember that there is a customer representative on site with the developers: the Product Owner</a:t>
            </a:r>
          </a:p>
          <a:p>
            <a:pPr lvl="1"/>
            <a:r>
              <a:rPr lang="en-US" dirty="0"/>
              <a:t>so no need to write everything down in great detail</a:t>
            </a:r>
          </a:p>
          <a:p>
            <a:r>
              <a:rPr lang="en-US" dirty="0"/>
              <a:t>Agile requirements documents are prompts or reminders about conversations with the Product Owner</a:t>
            </a:r>
          </a:p>
        </p:txBody>
      </p:sp>
    </p:spTree>
    <p:extLst>
      <p:ext uri="{BB962C8B-B14F-4D97-AF65-F5344CB8AC3E}">
        <p14:creationId xmlns:p14="http://schemas.microsoft.com/office/powerpoint/2010/main" val="296838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requirements: user stories</a:t>
            </a:r>
          </a:p>
        </p:txBody>
      </p:sp>
      <p:sp>
        <p:nvSpPr>
          <p:cNvPr id="3" name="Content Placeholder 2"/>
          <p:cNvSpPr>
            <a:spLocks noGrp="1"/>
          </p:cNvSpPr>
          <p:nvPr>
            <p:ph idx="1"/>
          </p:nvPr>
        </p:nvSpPr>
        <p:spPr>
          <a:xfrm>
            <a:off x="838201" y="1825625"/>
            <a:ext cx="6750268" cy="4351338"/>
          </a:xfrm>
        </p:spPr>
        <p:txBody>
          <a:bodyPr/>
          <a:lstStyle/>
          <a:p>
            <a:r>
              <a:rPr lang="en-US" dirty="0"/>
              <a:t>A </a:t>
            </a:r>
            <a:r>
              <a:rPr lang="en-US" dirty="0">
                <a:solidFill>
                  <a:srgbClr val="FF0000"/>
                </a:solidFill>
              </a:rPr>
              <a:t>user story </a:t>
            </a:r>
            <a:r>
              <a:rPr lang="en-US" dirty="0"/>
              <a:t>is a short description of something that a user would want to do with the system</a:t>
            </a:r>
          </a:p>
          <a:p>
            <a:pPr lvl="1"/>
            <a:r>
              <a:rPr lang="en-US" dirty="0"/>
              <a:t>each story describes a feature that adds value</a:t>
            </a:r>
          </a:p>
          <a:p>
            <a:r>
              <a:rPr lang="en-US" dirty="0"/>
              <a:t>Agile “requirements documents” are essentially collections of user stories</a:t>
            </a:r>
          </a:p>
          <a:p>
            <a:r>
              <a:rPr lang="en-US" dirty="0"/>
              <a:t>This approach came out of Kent Beck’s early work on </a:t>
            </a:r>
            <a:r>
              <a:rPr lang="en-US" dirty="0" err="1"/>
              <a:t>eXtreme</a:t>
            </a:r>
            <a:r>
              <a:rPr lang="en-US" dirty="0"/>
              <a:t> programming</a:t>
            </a:r>
            <a:endParaRPr lang="en-US" i="1" dirty="0"/>
          </a:p>
        </p:txBody>
      </p:sp>
      <p:pic>
        <p:nvPicPr>
          <p:cNvPr id="4" name="Picture 3"/>
          <p:cNvPicPr>
            <a:picLocks noChangeAspect="1"/>
          </p:cNvPicPr>
          <p:nvPr/>
        </p:nvPicPr>
        <p:blipFill>
          <a:blip r:embed="rId2"/>
          <a:stretch>
            <a:fillRect/>
          </a:stretch>
        </p:blipFill>
        <p:spPr>
          <a:xfrm>
            <a:off x="7505700" y="1825625"/>
            <a:ext cx="3848100" cy="3048000"/>
          </a:xfrm>
          <a:prstGeom prst="rect">
            <a:avLst/>
          </a:prstGeom>
        </p:spPr>
      </p:pic>
    </p:spTree>
    <p:extLst>
      <p:ext uri="{BB962C8B-B14F-4D97-AF65-F5344CB8AC3E}">
        <p14:creationId xmlns:p14="http://schemas.microsoft.com/office/powerpoint/2010/main" val="3275628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1474</Words>
  <Application>Microsoft Office PowerPoint</Application>
  <PresentationFormat>宽屏</PresentationFormat>
  <Paragraphs>162</Paragraphs>
  <Slides>27</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Arial</vt:lpstr>
      <vt:lpstr>Calibri</vt:lpstr>
      <vt:lpstr>Calibri Light</vt:lpstr>
      <vt:lpstr>Wingdings</vt:lpstr>
      <vt:lpstr>Office Theme</vt:lpstr>
      <vt:lpstr>L04 – Requirements</vt:lpstr>
      <vt:lpstr>In this lecture…</vt:lpstr>
      <vt:lpstr>What are requirements?</vt:lpstr>
      <vt:lpstr>What are requirements?</vt:lpstr>
      <vt:lpstr>Getting requirements out of clients</vt:lpstr>
      <vt:lpstr>Requirements in traditional process models</vt:lpstr>
      <vt:lpstr>Agile approach to requirements</vt:lpstr>
      <vt:lpstr>Agile approach to requirements</vt:lpstr>
      <vt:lpstr>Agile requirements: user stories</vt:lpstr>
      <vt:lpstr>User stories in XP</vt:lpstr>
      <vt:lpstr>User stories in XP</vt:lpstr>
      <vt:lpstr>User stories in XP</vt:lpstr>
      <vt:lpstr>User stories in XP</vt:lpstr>
      <vt:lpstr>User stories in Scrum</vt:lpstr>
      <vt:lpstr>Example user stories</vt:lpstr>
      <vt:lpstr>Acceptance criteria</vt:lpstr>
      <vt:lpstr>Definition of Done</vt:lpstr>
      <vt:lpstr>Good user stories: INVEST</vt:lpstr>
      <vt:lpstr>Independent</vt:lpstr>
      <vt:lpstr>Negotiable</vt:lpstr>
      <vt:lpstr>Valuable</vt:lpstr>
      <vt:lpstr>Estimable</vt:lpstr>
      <vt:lpstr>Small</vt:lpstr>
      <vt:lpstr>Testable</vt:lpstr>
      <vt:lpstr>What about other tasks?</vt:lpstr>
      <vt:lpstr>Technical user stories</vt:lpstr>
      <vt:lpstr>Summary</vt:lpstr>
    </vt:vector>
  </TitlesOfParts>
  <Company>Monash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LXX – Slide title</dc:title>
  <dc:creator>Robyn McNamara</dc:creator>
  <cp:lastModifiedBy>Xin Xia</cp:lastModifiedBy>
  <cp:revision>9</cp:revision>
  <dcterms:created xsi:type="dcterms:W3CDTF">2017-07-12T08:22:15Z</dcterms:created>
  <dcterms:modified xsi:type="dcterms:W3CDTF">2019-08-17T06:36:01Z</dcterms:modified>
</cp:coreProperties>
</file>