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33"/>
  </p:notesMasterIdLst>
  <p:sldIdLst>
    <p:sldId id="257" r:id="rId2"/>
    <p:sldId id="258" r:id="rId3"/>
    <p:sldId id="295" r:id="rId4"/>
    <p:sldId id="296" r:id="rId5"/>
    <p:sldId id="259" r:id="rId6"/>
    <p:sldId id="297" r:id="rId7"/>
    <p:sldId id="264" r:id="rId8"/>
    <p:sldId id="265" r:id="rId9"/>
    <p:sldId id="298" r:id="rId10"/>
    <p:sldId id="266" r:id="rId11"/>
    <p:sldId id="267" r:id="rId12"/>
    <p:sldId id="278" r:id="rId13"/>
    <p:sldId id="293" r:id="rId14"/>
    <p:sldId id="268" r:id="rId15"/>
    <p:sldId id="294" r:id="rId16"/>
    <p:sldId id="269" r:id="rId17"/>
    <p:sldId id="287" r:id="rId18"/>
    <p:sldId id="280" r:id="rId19"/>
    <p:sldId id="279" r:id="rId20"/>
    <p:sldId id="291" r:id="rId21"/>
    <p:sldId id="292" r:id="rId22"/>
    <p:sldId id="288" r:id="rId23"/>
    <p:sldId id="281" r:id="rId24"/>
    <p:sldId id="282" r:id="rId25"/>
    <p:sldId id="284" r:id="rId26"/>
    <p:sldId id="285" r:id="rId27"/>
    <p:sldId id="289" r:id="rId28"/>
    <p:sldId id="286" r:id="rId29"/>
    <p:sldId id="273" r:id="rId30"/>
    <p:sldId id="290" r:id="rId31"/>
    <p:sldId id="260" r:id="rId32"/>
  </p:sldIdLst>
  <p:sldSz cx="12192000" cy="6858000"/>
  <p:notesSz cx="6858000" cy="9144000"/>
  <p:embeddedFontLst>
    <p:embeddedFont>
      <p:font typeface="MS PGothic" panose="020B0600070205080204" pitchFamily="34" charset="-128"/>
      <p:regular r:id="rId34"/>
    </p:embeddedFont>
    <p:embeddedFont>
      <p:font typeface="Calibri Light" panose="020F0302020204030204" pitchFamily="34" charset="0"/>
      <p:regular r:id="rId35"/>
      <p:italic r:id="rId36"/>
    </p:embeddedFont>
    <p:embeddedFont>
      <p:font typeface="MS PGothic" panose="020B0600070205080204" pitchFamily="34" charset="-128"/>
      <p:regular r:id="rId34"/>
    </p:embeddedFont>
    <p:embeddedFont>
      <p:font typeface="Calibri" panose="020F0502020204030204" pitchFamily="34" charset="0"/>
      <p:regular r:id="rId37"/>
      <p:bold r:id="rId38"/>
      <p:italic r:id="rId39"/>
      <p:boldItalic r:id="rId4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28" autoAdjust="0"/>
    <p:restoredTop sz="78297"/>
  </p:normalViewPr>
  <p:slideViewPr>
    <p:cSldViewPr snapToGrid="0">
      <p:cViewPr varScale="1">
        <p:scale>
          <a:sx n="100" d="100"/>
          <a:sy n="100" d="100"/>
        </p:scale>
        <p:origin x="738" y="78"/>
      </p:cViewPr>
      <p:guideLst/>
    </p:cSldViewPr>
  </p:slideViewPr>
  <p:notesTextViewPr>
    <p:cViewPr>
      <p:scale>
        <a:sx n="3" d="2"/>
        <a:sy n="3" d="2"/>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6.fntdata"/><Relationship Id="rId21" Type="http://schemas.openxmlformats.org/officeDocument/2006/relationships/slide" Target="slides/slide20.xml"/><Relationship Id="rId34" Type="http://schemas.openxmlformats.org/officeDocument/2006/relationships/font" Target="fonts/font1.fntdata"/><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4.fntdata"/><Relationship Id="rId40" Type="http://schemas.openxmlformats.org/officeDocument/2006/relationships/font" Target="fonts/font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2.fntdata"/><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font" Target="fonts/font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6C12105-5CB7-DD4A-B964-6634171ABF62}" type="datetimeFigureOut">
              <a:rPr lang="en-US" smtClean="0"/>
              <a:t>8/3/2020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F7C951-4A20-E14F-9BDF-D8B94D1EDC43}" type="slidenum">
              <a:rPr lang="en-US" smtClean="0"/>
              <a:t>‹#›</a:t>
            </a:fld>
            <a:endParaRPr lang="en-US"/>
          </a:p>
        </p:txBody>
      </p:sp>
    </p:spTree>
    <p:extLst>
      <p:ext uri="{BB962C8B-B14F-4D97-AF65-F5344CB8AC3E}">
        <p14:creationId xmlns:p14="http://schemas.microsoft.com/office/powerpoint/2010/main" val="5855210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The</a:t>
            </a:r>
            <a:r>
              <a:rPr lang="en-AU" baseline="0" dirty="0"/>
              <a:t> figures for BE(Hons) include double degrees.  58 students at Clayton (and all Engineering students at Sunway) are taking BE(Hons) as a single degree.  No information is available at this stage about these students’ declared major but all Engineering students take ENG1003 as part of their first year core, so all have done at least some software engineering.</a:t>
            </a:r>
          </a:p>
        </p:txBody>
      </p:sp>
      <p:sp>
        <p:nvSpPr>
          <p:cNvPr id="4" name="Slide Number Placeholder 3"/>
          <p:cNvSpPr>
            <a:spLocks noGrp="1"/>
          </p:cNvSpPr>
          <p:nvPr>
            <p:ph type="sldNum" sz="quarter" idx="10"/>
          </p:nvPr>
        </p:nvSpPr>
        <p:spPr/>
        <p:txBody>
          <a:bodyPr/>
          <a:lstStyle/>
          <a:p>
            <a:fld id="{B75A782C-1372-449F-B8F0-DF0737A24738}" type="slidenum">
              <a:rPr lang="en-AU" smtClean="0"/>
              <a:t>3</a:t>
            </a:fld>
            <a:endParaRPr lang="en-AU"/>
          </a:p>
        </p:txBody>
      </p:sp>
    </p:spTree>
    <p:extLst>
      <p:ext uri="{BB962C8B-B14F-4D97-AF65-F5344CB8AC3E}">
        <p14:creationId xmlns:p14="http://schemas.microsoft.com/office/powerpoint/2010/main" val="13031788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Jetpack Unicorn In Space courtesy of Mary McNamara, aged 20.</a:t>
            </a:r>
          </a:p>
        </p:txBody>
      </p:sp>
      <p:sp>
        <p:nvSpPr>
          <p:cNvPr id="4" name="Slide Number Placeholder 3"/>
          <p:cNvSpPr>
            <a:spLocks noGrp="1"/>
          </p:cNvSpPr>
          <p:nvPr>
            <p:ph type="sldNum" sz="quarter" idx="10"/>
          </p:nvPr>
        </p:nvSpPr>
        <p:spPr/>
        <p:txBody>
          <a:bodyPr/>
          <a:lstStyle/>
          <a:p>
            <a:fld id="{B75A782C-1372-449F-B8F0-DF0737A24738}" type="slidenum">
              <a:rPr lang="en-AU" smtClean="0"/>
              <a:t>20</a:t>
            </a:fld>
            <a:endParaRPr lang="en-AU"/>
          </a:p>
        </p:txBody>
      </p:sp>
    </p:spTree>
    <p:extLst>
      <p:ext uri="{BB962C8B-B14F-4D97-AF65-F5344CB8AC3E}">
        <p14:creationId xmlns:p14="http://schemas.microsoft.com/office/powerpoint/2010/main" val="13792033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Prototyping also inspired one of the early lightweight methodologies: Rapid Application Development (RAD).  It’s worth looking into if you are interested in the</a:t>
            </a:r>
            <a:r>
              <a:rPr lang="en-AU" baseline="0" dirty="0"/>
              <a:t> evolution of software process models, and there are some companies using it or a descendent today</a:t>
            </a:r>
            <a:r>
              <a:rPr lang="en-AU" dirty="0"/>
              <a:t>, but there isn’t room to discuss it in this</a:t>
            </a:r>
            <a:r>
              <a:rPr lang="en-AU" baseline="0" dirty="0"/>
              <a:t> lecture.</a:t>
            </a:r>
            <a:endParaRPr lang="en-AU" dirty="0"/>
          </a:p>
        </p:txBody>
      </p:sp>
      <p:sp>
        <p:nvSpPr>
          <p:cNvPr id="4" name="Slide Number Placeholder 3"/>
          <p:cNvSpPr>
            <a:spLocks noGrp="1"/>
          </p:cNvSpPr>
          <p:nvPr>
            <p:ph type="sldNum" sz="quarter" idx="10"/>
          </p:nvPr>
        </p:nvSpPr>
        <p:spPr/>
        <p:txBody>
          <a:bodyPr/>
          <a:lstStyle/>
          <a:p>
            <a:fld id="{B75A782C-1372-449F-B8F0-DF0737A24738}" type="slidenum">
              <a:rPr lang="en-AU" smtClean="0"/>
              <a:t>22</a:t>
            </a:fld>
            <a:endParaRPr lang="en-AU"/>
          </a:p>
        </p:txBody>
      </p:sp>
    </p:spTree>
    <p:extLst>
      <p:ext uri="{BB962C8B-B14F-4D97-AF65-F5344CB8AC3E}">
        <p14:creationId xmlns:p14="http://schemas.microsoft.com/office/powerpoint/2010/main" val="41351968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defTabSz="99060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defTabSz="990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defTabSz="990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defTabSz="990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defTabSz="990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990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990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990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98D9EA34-00FF-47BC-80DC-87DC4F2FFB50}" type="slidenum">
              <a:rPr lang="en-AU" altLang="en-US" sz="1300"/>
              <a:pPr eaLnBrk="1" hangingPunct="1"/>
              <a:t>23</a:t>
            </a:fld>
            <a:endParaRPr lang="en-AU" altLang="en-US" sz="1300"/>
          </a:p>
        </p:txBody>
      </p:sp>
      <p:sp>
        <p:nvSpPr>
          <p:cNvPr id="139266" name="Rectangle 2"/>
          <p:cNvSpPr>
            <a:spLocks noGrp="1" noRot="1" noChangeAspect="1" noChangeArrowheads="1" noTextEdit="1"/>
          </p:cNvSpPr>
          <p:nvPr>
            <p:ph type="sldImg"/>
          </p:nvPr>
        </p:nvSpPr>
        <p:spPr>
          <a:ln/>
        </p:spPr>
      </p:sp>
      <p:sp>
        <p:nvSpPr>
          <p:cNvPr id="13926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latin typeface="Arial" panose="020B0604020202020204" pitchFamily="34" charset="0"/>
                <a:ea typeface="ＭＳ Ｐゴシック" panose="020B0600070205080204" pitchFamily="34" charset="-128"/>
              </a:rPr>
              <a:t>Originally proposed by Barry Boehm</a:t>
            </a:r>
            <a:r>
              <a:rPr lang="en-US" altLang="en-US" baseline="0" dirty="0">
                <a:latin typeface="Arial" panose="020B0604020202020204" pitchFamily="34" charset="0"/>
                <a:ea typeface="ＭＳ Ｐゴシック" panose="020B0600070205080204" pitchFamily="34" charset="-128"/>
              </a:rPr>
              <a:t> (pronounced </a:t>
            </a:r>
            <a:r>
              <a:rPr lang="en-US" altLang="en-US" i="1" baseline="0" dirty="0" err="1">
                <a:latin typeface="Arial" panose="020B0604020202020204" pitchFamily="34" charset="0"/>
                <a:ea typeface="ＭＳ Ｐゴシック" panose="020B0600070205080204" pitchFamily="34" charset="-128"/>
              </a:rPr>
              <a:t>baym</a:t>
            </a:r>
            <a:r>
              <a:rPr lang="en-US" altLang="en-US" i="0" baseline="0" dirty="0">
                <a:latin typeface="Arial" panose="020B0604020202020204" pitchFamily="34" charset="0"/>
                <a:ea typeface="ＭＳ Ｐゴシック" panose="020B0600070205080204" pitchFamily="34" charset="-128"/>
              </a:rPr>
              <a:t>) in</a:t>
            </a:r>
            <a:r>
              <a:rPr lang="en-US" altLang="en-US" baseline="0" dirty="0">
                <a:latin typeface="Arial" panose="020B0604020202020204" pitchFamily="34" charset="0"/>
                <a:ea typeface="ＭＳ Ｐゴシック" panose="020B0600070205080204" pitchFamily="34" charset="-128"/>
              </a:rPr>
              <a:t> 1986, Spiral and its descendants are still in wide use today.  Boehm calls Spiral a meta-model rather than a model, as the detail to which successive activities are to be defined is to be determined during risk analysis in order to minimize aggregate risk – therefore, if the requirements are vague, Spiral behaves similarly to Agile; if the requirements and software domain are well-known and there is enough time for thorough documentation, it behaves like Waterfall.  However, it is open to question whether most software engineering professionals share Boehm’s vision for Spiral.</a:t>
            </a:r>
            <a:endParaRPr lang="en-US" altLang="en-US" dirty="0">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32997452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defTabSz="99060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defTabSz="990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defTabSz="990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defTabSz="990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defTabSz="990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990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990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990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1A18DB5B-D860-42E2-B283-C490A0D53846}" type="slidenum">
              <a:rPr lang="en-AU" altLang="en-US" sz="1300"/>
              <a:pPr eaLnBrk="1" hangingPunct="1"/>
              <a:t>24</a:t>
            </a:fld>
            <a:endParaRPr lang="en-AU" altLang="en-US" sz="1300"/>
          </a:p>
        </p:txBody>
      </p:sp>
      <p:sp>
        <p:nvSpPr>
          <p:cNvPr id="141314" name="Rectangle 2"/>
          <p:cNvSpPr>
            <a:spLocks noGrp="1" noRot="1" noChangeAspect="1" noChangeArrowheads="1" noTextEdit="1"/>
          </p:cNvSpPr>
          <p:nvPr>
            <p:ph type="sldImg"/>
          </p:nvPr>
        </p:nvSpPr>
        <p:spPr>
          <a:ln/>
        </p:spPr>
      </p:sp>
      <p:sp>
        <p:nvSpPr>
          <p:cNvPr id="1413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latin typeface="Arial" panose="020B0604020202020204" pitchFamily="34" charset="0"/>
                <a:ea typeface="ＭＳ Ｐゴシック" panose="020B0600070205080204" pitchFamily="34" charset="-128"/>
              </a:rPr>
              <a:t>Start in the middle and work outwards.</a:t>
            </a:r>
            <a:r>
              <a:rPr lang="en-US" altLang="en-US" baseline="0" dirty="0">
                <a:latin typeface="Arial" panose="020B0604020202020204" pitchFamily="34" charset="0"/>
                <a:ea typeface="ＭＳ Ｐゴシック" panose="020B0600070205080204" pitchFamily="34" charset="-128"/>
              </a:rPr>
              <a:t>  Each turn around the spiral is an iteration.  In each iteration, you should</a:t>
            </a:r>
          </a:p>
          <a:p>
            <a:pPr marL="171450" indent="-171450" eaLnBrk="1" hangingPunct="1">
              <a:buFont typeface="Arial" panose="020B0604020202020204" pitchFamily="34" charset="0"/>
              <a:buChar char="•"/>
            </a:pPr>
            <a:r>
              <a:rPr lang="en-US" altLang="en-US" baseline="0" dirty="0">
                <a:latin typeface="Arial" panose="020B0604020202020204" pitchFamily="34" charset="0"/>
                <a:ea typeface="ＭＳ Ｐゴシック" panose="020B0600070205080204" pitchFamily="34" charset="-128"/>
              </a:rPr>
              <a:t>take stock of the current state of the project and what your options are for the next iteration</a:t>
            </a:r>
          </a:p>
          <a:p>
            <a:pPr marL="171450" indent="-171450" eaLnBrk="1" hangingPunct="1">
              <a:buFont typeface="Arial" panose="020B0604020202020204" pitchFamily="34" charset="0"/>
              <a:buChar char="•"/>
            </a:pPr>
            <a:r>
              <a:rPr lang="en-US" altLang="en-US" baseline="0" dirty="0">
                <a:latin typeface="Arial" panose="020B0604020202020204" pitchFamily="34" charset="0"/>
                <a:ea typeface="ＭＳ Ｐゴシック" panose="020B0600070205080204" pitchFamily="34" charset="-128"/>
              </a:rPr>
              <a:t>perform risk analysis to identify where effort/resources should be targeted – objective is to minimize risk</a:t>
            </a:r>
          </a:p>
          <a:p>
            <a:pPr marL="171450" indent="-171450" eaLnBrk="1" hangingPunct="1">
              <a:buFont typeface="Arial" panose="020B0604020202020204" pitchFamily="34" charset="0"/>
              <a:buChar char="•"/>
            </a:pPr>
            <a:r>
              <a:rPr lang="en-US" altLang="en-US" baseline="0" dirty="0">
                <a:latin typeface="Arial" panose="020B0604020202020204" pitchFamily="34" charset="0"/>
                <a:ea typeface="ＭＳ Ｐゴシック" panose="020B0600070205080204" pitchFamily="34" charset="-128"/>
              </a:rPr>
              <a:t>build a prototype or model</a:t>
            </a:r>
          </a:p>
          <a:p>
            <a:pPr marL="171450" indent="-171450" eaLnBrk="1" hangingPunct="1">
              <a:buFont typeface="Arial" panose="020B0604020202020204" pitchFamily="34" charset="0"/>
              <a:buChar char="•"/>
            </a:pPr>
            <a:r>
              <a:rPr lang="en-US" altLang="en-US" baseline="0" dirty="0">
                <a:latin typeface="Arial" panose="020B0604020202020204" pitchFamily="34" charset="0"/>
                <a:ea typeface="ＭＳ Ｐゴシック" panose="020B0600070205080204" pitchFamily="34" charset="-128"/>
              </a:rPr>
              <a:t>validate the prototype or model</a:t>
            </a:r>
          </a:p>
          <a:p>
            <a:pPr marL="171450" indent="-171450" eaLnBrk="1" hangingPunct="1">
              <a:buFont typeface="Arial" panose="020B0604020202020204" pitchFamily="34" charset="0"/>
              <a:buChar char="•"/>
            </a:pPr>
            <a:r>
              <a:rPr lang="en-US" altLang="en-US" baseline="0" dirty="0">
                <a:latin typeface="Arial" panose="020B0604020202020204" pitchFamily="34" charset="0"/>
                <a:ea typeface="ＭＳ Ｐゴシック" panose="020B0600070205080204" pitchFamily="34" charset="-128"/>
              </a:rPr>
              <a:t>plan the next phase (if any)</a:t>
            </a:r>
            <a:endParaRPr lang="en-US" altLang="en-US" dirty="0">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41595694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0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defTabSz="99060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defTabSz="990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defTabSz="990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defTabSz="990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defTabSz="990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990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990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990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D5494AAD-056C-477A-A4AF-A595E63A8746}" type="slidenum">
              <a:rPr lang="en-AU" altLang="en-US" sz="1300"/>
              <a:pPr eaLnBrk="1" hangingPunct="1"/>
              <a:t>25</a:t>
            </a:fld>
            <a:endParaRPr lang="en-AU" altLang="en-US" sz="1300"/>
          </a:p>
        </p:txBody>
      </p:sp>
      <p:sp>
        <p:nvSpPr>
          <p:cNvPr id="145410" name="Rectangle 2"/>
          <p:cNvSpPr>
            <a:spLocks noGrp="1" noRot="1" noChangeAspect="1" noChangeArrowheads="1" noTextEdit="1"/>
          </p:cNvSpPr>
          <p:nvPr>
            <p:ph type="sldImg"/>
          </p:nvPr>
        </p:nvSpPr>
        <p:spPr>
          <a:ln/>
        </p:spPr>
      </p:sp>
      <p:sp>
        <p:nvSpPr>
          <p:cNvPr id="14541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38910960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defTabSz="99060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defTabSz="990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defTabSz="990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defTabSz="990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defTabSz="990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990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990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990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0ADFAAE0-0BB1-4116-B022-626F003AEA42}" type="slidenum">
              <a:rPr lang="en-AU" altLang="en-US" sz="1300"/>
              <a:pPr eaLnBrk="1" hangingPunct="1"/>
              <a:t>26</a:t>
            </a:fld>
            <a:endParaRPr lang="en-AU" altLang="en-US" sz="1300"/>
          </a:p>
        </p:txBody>
      </p:sp>
      <p:sp>
        <p:nvSpPr>
          <p:cNvPr id="147458" name="Rectangle 2"/>
          <p:cNvSpPr>
            <a:spLocks noGrp="1" noRot="1" noChangeAspect="1" noChangeArrowheads="1" noTextEdit="1"/>
          </p:cNvSpPr>
          <p:nvPr>
            <p:ph type="sldImg"/>
          </p:nvPr>
        </p:nvSpPr>
        <p:spPr>
          <a:ln/>
        </p:spPr>
      </p:sp>
      <p:sp>
        <p:nvSpPr>
          <p:cNvPr id="1474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4695450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defTabSz="99060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defTabSz="990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defTabSz="990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defTabSz="990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defTabSz="990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990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990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990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A41C4B9D-F309-4AA9-93FB-0378357A7BFE}" type="slidenum">
              <a:rPr lang="en-AU" altLang="en-US" sz="1300"/>
              <a:pPr eaLnBrk="1" hangingPunct="1"/>
              <a:t>27</a:t>
            </a:fld>
            <a:endParaRPr lang="en-AU" altLang="en-US" sz="1300"/>
          </a:p>
        </p:txBody>
      </p:sp>
      <p:sp>
        <p:nvSpPr>
          <p:cNvPr id="149506" name="Rectangle 2"/>
          <p:cNvSpPr>
            <a:spLocks noGrp="1" noRot="1" noChangeAspect="1" noChangeArrowheads="1" noTextEdit="1"/>
          </p:cNvSpPr>
          <p:nvPr>
            <p:ph type="sldImg"/>
          </p:nvPr>
        </p:nvSpPr>
        <p:spPr>
          <a:ln/>
        </p:spPr>
      </p:sp>
      <p:sp>
        <p:nvSpPr>
          <p:cNvPr id="14950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33414198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defTabSz="99060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defTabSz="990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defTabSz="990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defTabSz="990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defTabSz="990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990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990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990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A41C4B9D-F309-4AA9-93FB-0378357A7BFE}" type="slidenum">
              <a:rPr lang="en-AU" altLang="en-US" sz="1300"/>
              <a:pPr eaLnBrk="1" hangingPunct="1"/>
              <a:t>28</a:t>
            </a:fld>
            <a:endParaRPr lang="en-AU" altLang="en-US" sz="1300"/>
          </a:p>
        </p:txBody>
      </p:sp>
      <p:sp>
        <p:nvSpPr>
          <p:cNvPr id="149506" name="Rectangle 2"/>
          <p:cNvSpPr>
            <a:spLocks noGrp="1" noRot="1" noChangeAspect="1" noChangeArrowheads="1" noTextEdit="1"/>
          </p:cNvSpPr>
          <p:nvPr>
            <p:ph type="sldImg"/>
          </p:nvPr>
        </p:nvSpPr>
        <p:spPr>
          <a:ln/>
        </p:spPr>
      </p:sp>
      <p:sp>
        <p:nvSpPr>
          <p:cNvPr id="14950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2118661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Students</a:t>
            </a:r>
            <a:r>
              <a:rPr lang="en-AU" baseline="0" dirty="0"/>
              <a:t> who have taken FIT2099 or FIT3077 should recognize at least some of the attendees: Martin Fowler, Kent Beck, Alistair Cockburn, Ward Cunningham, Robert C. Martin.</a:t>
            </a:r>
            <a:endParaRPr lang="en-AU" dirty="0"/>
          </a:p>
        </p:txBody>
      </p:sp>
      <p:sp>
        <p:nvSpPr>
          <p:cNvPr id="4" name="Slide Number Placeholder 3"/>
          <p:cNvSpPr>
            <a:spLocks noGrp="1"/>
          </p:cNvSpPr>
          <p:nvPr>
            <p:ph type="sldNum" sz="quarter" idx="10"/>
          </p:nvPr>
        </p:nvSpPr>
        <p:spPr/>
        <p:txBody>
          <a:bodyPr/>
          <a:lstStyle/>
          <a:p>
            <a:fld id="{B75A782C-1372-449F-B8F0-DF0737A24738}" type="slidenum">
              <a:rPr lang="en-AU" smtClean="0"/>
              <a:t>29</a:t>
            </a:fld>
            <a:endParaRPr lang="en-AU"/>
          </a:p>
        </p:txBody>
      </p:sp>
    </p:spTree>
    <p:extLst>
      <p:ext uri="{BB962C8B-B14F-4D97-AF65-F5344CB8AC3E}">
        <p14:creationId xmlns:p14="http://schemas.microsoft.com/office/powerpoint/2010/main" val="38890430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According to Allocate,</a:t>
            </a:r>
            <a:r>
              <a:rPr lang="en-AU" baseline="0" dirty="0"/>
              <a:t> many of the students at Clayton are already taking a double degree in Engineering/Commerce.</a:t>
            </a:r>
            <a:endParaRPr lang="en-AU" dirty="0"/>
          </a:p>
        </p:txBody>
      </p:sp>
      <p:sp>
        <p:nvSpPr>
          <p:cNvPr id="4" name="Slide Number Placeholder 3"/>
          <p:cNvSpPr>
            <a:spLocks noGrp="1"/>
          </p:cNvSpPr>
          <p:nvPr>
            <p:ph type="sldNum" sz="quarter" idx="10"/>
          </p:nvPr>
        </p:nvSpPr>
        <p:spPr/>
        <p:txBody>
          <a:bodyPr/>
          <a:lstStyle/>
          <a:p>
            <a:fld id="{B75A782C-1372-449F-B8F0-DF0737A24738}" type="slidenum">
              <a:rPr lang="en-AU" smtClean="0"/>
              <a:t>4</a:t>
            </a:fld>
            <a:endParaRPr lang="en-AU"/>
          </a:p>
        </p:txBody>
      </p:sp>
    </p:spTree>
    <p:extLst>
      <p:ext uri="{BB962C8B-B14F-4D97-AF65-F5344CB8AC3E}">
        <p14:creationId xmlns:p14="http://schemas.microsoft.com/office/powerpoint/2010/main" val="36848011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b="1" dirty="0"/>
              <a:t>The official policy of the Chief Examiner is that</a:t>
            </a:r>
            <a:r>
              <a:rPr lang="en-AU" b="1" baseline="0" dirty="0"/>
              <a:t> y</a:t>
            </a:r>
            <a:r>
              <a:rPr lang="en-AU" b="1" dirty="0"/>
              <a:t>ou</a:t>
            </a:r>
            <a:r>
              <a:rPr lang="en-AU" b="1" baseline="0" dirty="0"/>
              <a:t> are not allowed to do the project individually.  </a:t>
            </a:r>
            <a:r>
              <a:rPr lang="en-AU" baseline="0" dirty="0"/>
              <a:t>This unit is intended to reinforce your teamwork skills, and you can’t do that in your own.</a:t>
            </a:r>
          </a:p>
          <a:p>
            <a:endParaRPr lang="en-AU" baseline="0" dirty="0"/>
          </a:p>
          <a:p>
            <a:r>
              <a:rPr lang="en-AU" baseline="0" dirty="0"/>
              <a:t>We will give you an initial outline of our requirements for the project, and then your team will have to decide on a platform and a language.  You will justify your decision as part of your inception phase, and the quality of your justified decision-making will be assessed.</a:t>
            </a:r>
          </a:p>
          <a:p>
            <a:endParaRPr lang="en-AU" baseline="0" dirty="0"/>
          </a:p>
          <a:p>
            <a:r>
              <a:rPr lang="en-AU" baseline="0" dirty="0"/>
              <a:t>Full requirements are to be negotiated with your demonstrator, and should include both “basic functionality” goals and “stretch” goals.</a:t>
            </a:r>
          </a:p>
          <a:p>
            <a:endParaRPr lang="en-AU" baseline="0" dirty="0"/>
          </a:p>
          <a:p>
            <a:r>
              <a:rPr lang="en-AU" baseline="0" dirty="0"/>
              <a:t>It will be possible to pass the project even if the software doesn’t work provided you have defined a good process in your Project Management Plan and then stuck to it.  Bonus marks will be available for teams who implement stretch goals </a:t>
            </a:r>
            <a:r>
              <a:rPr lang="en-AU" i="1" baseline="0" dirty="0"/>
              <a:t>provided this is done as part of a disciplined process</a:t>
            </a:r>
            <a:r>
              <a:rPr lang="en-AU" i="0" baseline="0" dirty="0"/>
              <a:t> – ad-hoc software construction and crunch-mode programming will not be rewarded!</a:t>
            </a:r>
            <a:endParaRPr lang="en-AU" baseline="0" dirty="0"/>
          </a:p>
        </p:txBody>
      </p:sp>
      <p:sp>
        <p:nvSpPr>
          <p:cNvPr id="4" name="Slide Number Placeholder 3"/>
          <p:cNvSpPr>
            <a:spLocks noGrp="1"/>
          </p:cNvSpPr>
          <p:nvPr>
            <p:ph type="sldNum" sz="quarter" idx="10"/>
          </p:nvPr>
        </p:nvSpPr>
        <p:spPr/>
        <p:txBody>
          <a:bodyPr/>
          <a:lstStyle/>
          <a:p>
            <a:fld id="{B75A782C-1372-449F-B8F0-DF0737A24738}" type="slidenum">
              <a:rPr lang="en-AU" smtClean="0"/>
              <a:t>6</a:t>
            </a:fld>
            <a:endParaRPr lang="en-AU"/>
          </a:p>
        </p:txBody>
      </p:sp>
    </p:spTree>
    <p:extLst>
      <p:ext uri="{BB962C8B-B14F-4D97-AF65-F5344CB8AC3E}">
        <p14:creationId xmlns:p14="http://schemas.microsoft.com/office/powerpoint/2010/main" val="16658540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You will often hear horror stories about managers who are demanding, arrogant, imperious, or otherwise make developers’ lives difficult.  These are (usually) </a:t>
            </a:r>
            <a:r>
              <a:rPr lang="en-AU" i="1" dirty="0"/>
              <a:t>bad</a:t>
            </a:r>
            <a:r>
              <a:rPr lang="en-AU" i="0" dirty="0"/>
              <a:t> managers.  Good management isn’t about ordering people around,</a:t>
            </a:r>
            <a:r>
              <a:rPr lang="en-AU" i="0" baseline="0" dirty="0"/>
              <a:t> and managers aren’t necessarily leaders – a manager should be part of the team, facilitating its actions, seeing to it that the team is adequately resourced, making sure they all know what they should be doing, and seeing to it that developers spend as much time as possible programming in a state of flow.</a:t>
            </a:r>
            <a:endParaRPr lang="en-AU" dirty="0"/>
          </a:p>
        </p:txBody>
      </p:sp>
      <p:sp>
        <p:nvSpPr>
          <p:cNvPr id="4" name="Slide Number Placeholder 3"/>
          <p:cNvSpPr>
            <a:spLocks noGrp="1"/>
          </p:cNvSpPr>
          <p:nvPr>
            <p:ph type="sldNum" sz="quarter" idx="10"/>
          </p:nvPr>
        </p:nvSpPr>
        <p:spPr/>
        <p:txBody>
          <a:bodyPr/>
          <a:lstStyle/>
          <a:p>
            <a:fld id="{B75A782C-1372-449F-B8F0-DF0737A24738}" type="slidenum">
              <a:rPr lang="en-AU" smtClean="0"/>
              <a:t>7</a:t>
            </a:fld>
            <a:endParaRPr lang="en-AU"/>
          </a:p>
        </p:txBody>
      </p:sp>
    </p:spTree>
    <p:extLst>
      <p:ext uri="{BB962C8B-B14F-4D97-AF65-F5344CB8AC3E}">
        <p14:creationId xmlns:p14="http://schemas.microsoft.com/office/powerpoint/2010/main" val="16968932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B75A782C-1372-449F-B8F0-DF0737A24738}" type="slidenum">
              <a:rPr lang="en-AU" smtClean="0"/>
              <a:t>11</a:t>
            </a:fld>
            <a:endParaRPr lang="en-AU"/>
          </a:p>
        </p:txBody>
      </p:sp>
    </p:spTree>
    <p:extLst>
      <p:ext uri="{BB962C8B-B14F-4D97-AF65-F5344CB8AC3E}">
        <p14:creationId xmlns:p14="http://schemas.microsoft.com/office/powerpoint/2010/main" val="36383427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baseline="0" dirty="0" err="1"/>
              <a:t>Edsger</a:t>
            </a:r>
            <a:r>
              <a:rPr lang="en-AU" baseline="0" dirty="0"/>
              <a:t> Dijkstra invented a number of famous algorithms, including the Dutch National Flag algorithm for efficient partitioning, the single-source shortest paths algorithm, a version of Prim’s algorithm for generating minimum spanning trees, the shunting algorithm for parsing infix expressions, and many more.  He also invented the semaphore, a mechanism for guaranteeing mutual exclusion in concurrent and parallel programming.</a:t>
            </a:r>
          </a:p>
          <a:p>
            <a:endParaRPr lang="en-AU" baseline="0" dirty="0"/>
          </a:p>
          <a:p>
            <a:r>
              <a:rPr lang="en-AU" baseline="0" dirty="0"/>
              <a:t>Tony Hoare developed the Quicksort algorithm and invented the null pointer.</a:t>
            </a:r>
          </a:p>
          <a:p>
            <a:endParaRPr lang="en-AU" baseline="0" dirty="0"/>
          </a:p>
          <a:p>
            <a:r>
              <a:rPr lang="en-AU" baseline="0" dirty="0"/>
              <a:t>Stanley Gill invented the subroutine.</a:t>
            </a:r>
          </a:p>
          <a:p>
            <a:endParaRPr lang="en-AU" baseline="0" dirty="0"/>
          </a:p>
          <a:p>
            <a:r>
              <a:rPr lang="en-AU" baseline="0" dirty="0"/>
              <a:t>Alan Perlis was a key figure in the design of ALGOL, one of the most influential programming languages of all time.  He was the founding editor of </a:t>
            </a:r>
            <a:r>
              <a:rPr lang="en-AU" i="1" baseline="0" dirty="0"/>
              <a:t>Communications of the ACM.</a:t>
            </a:r>
            <a:r>
              <a:rPr lang="en-AU" baseline="0" dirty="0"/>
              <a:t>  He’s also the author of a famous CACM article, “Epigrams on Programming”.  If you haven’t read that yet, you should; it contains a great deal of useful advice on programming.</a:t>
            </a:r>
          </a:p>
          <a:p>
            <a:endParaRPr lang="en-AU" baseline="0" dirty="0"/>
          </a:p>
          <a:p>
            <a:r>
              <a:rPr lang="en-AU" baseline="0" dirty="0"/>
              <a:t>Peter </a:t>
            </a:r>
            <a:r>
              <a:rPr lang="en-AU" baseline="0" dirty="0" err="1"/>
              <a:t>Naur</a:t>
            </a:r>
            <a:r>
              <a:rPr lang="en-AU" baseline="0" dirty="0"/>
              <a:t> modified John Backus’s metalanguage notation so that it used only standard characters, thus creating Backus-Naur Form.  Students who have taken FIT2014 may remember this as a notation for describing context-free grammars.  BNF and its descendent EBNF (Extended Backus-Naur Form) are still used to define syntax, even for modern languages like Go (https://golang.org/ref/spec#Notation) and Rust (https://doc.rust-lang.org/grammar.html).</a:t>
            </a:r>
            <a:endParaRPr lang="en-AU" dirty="0"/>
          </a:p>
        </p:txBody>
      </p:sp>
      <p:sp>
        <p:nvSpPr>
          <p:cNvPr id="4" name="Slide Number Placeholder 3"/>
          <p:cNvSpPr>
            <a:spLocks noGrp="1"/>
          </p:cNvSpPr>
          <p:nvPr>
            <p:ph type="sldNum" sz="quarter" idx="10"/>
          </p:nvPr>
        </p:nvSpPr>
        <p:spPr/>
        <p:txBody>
          <a:bodyPr/>
          <a:lstStyle/>
          <a:p>
            <a:fld id="{B75A782C-1372-449F-B8F0-DF0737A24738}" type="slidenum">
              <a:rPr lang="en-AU" smtClean="0"/>
              <a:t>15</a:t>
            </a:fld>
            <a:endParaRPr lang="en-AU"/>
          </a:p>
        </p:txBody>
      </p:sp>
    </p:spTree>
    <p:extLst>
      <p:ext uri="{BB962C8B-B14F-4D97-AF65-F5344CB8AC3E}">
        <p14:creationId xmlns:p14="http://schemas.microsoft.com/office/powerpoint/2010/main" val="29736890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The Waterfall</a:t>
            </a:r>
            <a:r>
              <a:rPr lang="en-AU" baseline="0" dirty="0"/>
              <a:t> model was inspired by the way that projects in “physical” engineering disciplines such as civil engineering are organized.  If you’re building a bridge or a skyscraper, you definitely need to design it first – and you can’t go back and change the design in any significant way once the concrete has been poured, at least not without a great deal of expense.  Moreover, the clients of physical engineering projects are more likely to understand the expense involved when requirements change at the last minute.</a:t>
            </a:r>
          </a:p>
          <a:p>
            <a:endParaRPr lang="en-AU" baseline="0" dirty="0"/>
          </a:p>
          <a:p>
            <a:r>
              <a:rPr lang="en-AU" baseline="0" dirty="0"/>
              <a:t>The Waterfall model evolved over the course of the 1960s and seems to have been first documented by Winston Royce in 1970 – although he never used the word </a:t>
            </a:r>
            <a:r>
              <a:rPr lang="en-AU" i="1" baseline="0" dirty="0"/>
              <a:t>waterfall</a:t>
            </a:r>
            <a:r>
              <a:rPr lang="en-AU" i="0" baseline="0" dirty="0"/>
              <a:t> to describe it, and the paper in question was critical of the model, preferring one with prototyping and customer involvement.</a:t>
            </a:r>
            <a:endParaRPr lang="en-AU" dirty="0"/>
          </a:p>
        </p:txBody>
      </p:sp>
      <p:sp>
        <p:nvSpPr>
          <p:cNvPr id="4" name="Slide Number Placeholder 3"/>
          <p:cNvSpPr>
            <a:spLocks noGrp="1"/>
          </p:cNvSpPr>
          <p:nvPr>
            <p:ph type="sldNum" sz="quarter" idx="10"/>
          </p:nvPr>
        </p:nvSpPr>
        <p:spPr/>
        <p:txBody>
          <a:bodyPr/>
          <a:lstStyle/>
          <a:p>
            <a:fld id="{B75A782C-1372-449F-B8F0-DF0737A24738}" type="slidenum">
              <a:rPr lang="en-AU" smtClean="0"/>
              <a:t>16</a:t>
            </a:fld>
            <a:endParaRPr lang="en-AU"/>
          </a:p>
        </p:txBody>
      </p:sp>
    </p:spTree>
    <p:extLst>
      <p:ext uri="{BB962C8B-B14F-4D97-AF65-F5344CB8AC3E}">
        <p14:creationId xmlns:p14="http://schemas.microsoft.com/office/powerpoint/2010/main" val="42704866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Let’s add some more realistic features to our waterfall model.</a:t>
            </a:r>
          </a:p>
        </p:txBody>
      </p:sp>
      <p:sp>
        <p:nvSpPr>
          <p:cNvPr id="4" name="Slide Number Placeholder 3"/>
          <p:cNvSpPr>
            <a:spLocks noGrp="1"/>
          </p:cNvSpPr>
          <p:nvPr>
            <p:ph type="sldNum" sz="quarter" idx="10"/>
          </p:nvPr>
        </p:nvSpPr>
        <p:spPr/>
        <p:txBody>
          <a:bodyPr/>
          <a:lstStyle/>
          <a:p>
            <a:fld id="{B75A782C-1372-449F-B8F0-DF0737A24738}" type="slidenum">
              <a:rPr lang="en-AU" smtClean="0"/>
              <a:t>18</a:t>
            </a:fld>
            <a:endParaRPr lang="en-AU"/>
          </a:p>
        </p:txBody>
      </p:sp>
    </p:spTree>
    <p:extLst>
      <p:ext uri="{BB962C8B-B14F-4D97-AF65-F5344CB8AC3E}">
        <p14:creationId xmlns:p14="http://schemas.microsoft.com/office/powerpoint/2010/main" val="41850281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B75A782C-1372-449F-B8F0-DF0737A24738}" type="slidenum">
              <a:rPr lang="en-AU" smtClean="0"/>
              <a:t>19</a:t>
            </a:fld>
            <a:endParaRPr lang="en-AU"/>
          </a:p>
        </p:txBody>
      </p:sp>
    </p:spTree>
    <p:extLst>
      <p:ext uri="{BB962C8B-B14F-4D97-AF65-F5344CB8AC3E}">
        <p14:creationId xmlns:p14="http://schemas.microsoft.com/office/powerpoint/2010/main" val="21589443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p:cNvSpPr>
            <a:spLocks noGrp="1"/>
          </p:cNvSpPr>
          <p:nvPr>
            <p:ph type="dt" sz="half" idx="10"/>
          </p:nvPr>
        </p:nvSpPr>
        <p:spPr/>
        <p:txBody>
          <a:bodyPr/>
          <a:lstStyle/>
          <a:p>
            <a:fld id="{231E49D3-A7D6-4DEF-BA2C-509C642797A0}" type="datetimeFigureOut">
              <a:rPr lang="en-AU" smtClean="0"/>
              <a:t>3/08/2020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7860E0BD-D29F-4461-8B1D-2BD406ABB02D}" type="slidenum">
              <a:rPr lang="en-AU" smtClean="0"/>
              <a:t>‹#›</a:t>
            </a:fld>
            <a:endParaRPr lang="en-AU"/>
          </a:p>
        </p:txBody>
      </p:sp>
    </p:spTree>
    <p:extLst>
      <p:ext uri="{BB962C8B-B14F-4D97-AF65-F5344CB8AC3E}">
        <p14:creationId xmlns:p14="http://schemas.microsoft.com/office/powerpoint/2010/main" val="16352179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231E49D3-A7D6-4DEF-BA2C-509C642797A0}" type="datetimeFigureOut">
              <a:rPr lang="en-AU" smtClean="0"/>
              <a:t>3/08/2020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7860E0BD-D29F-4461-8B1D-2BD406ABB02D}" type="slidenum">
              <a:rPr lang="en-AU" smtClean="0"/>
              <a:t>‹#›</a:t>
            </a:fld>
            <a:endParaRPr lang="en-AU"/>
          </a:p>
        </p:txBody>
      </p:sp>
    </p:spTree>
    <p:extLst>
      <p:ext uri="{BB962C8B-B14F-4D97-AF65-F5344CB8AC3E}">
        <p14:creationId xmlns:p14="http://schemas.microsoft.com/office/powerpoint/2010/main" val="28869245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231E49D3-A7D6-4DEF-BA2C-509C642797A0}" type="datetimeFigureOut">
              <a:rPr lang="en-AU" smtClean="0"/>
              <a:t>3/08/2020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7860E0BD-D29F-4461-8B1D-2BD406ABB02D}" type="slidenum">
              <a:rPr lang="en-AU" smtClean="0"/>
              <a:t>‹#›</a:t>
            </a:fld>
            <a:endParaRPr lang="en-AU"/>
          </a:p>
        </p:txBody>
      </p:sp>
    </p:spTree>
    <p:extLst>
      <p:ext uri="{BB962C8B-B14F-4D97-AF65-F5344CB8AC3E}">
        <p14:creationId xmlns:p14="http://schemas.microsoft.com/office/powerpoint/2010/main" val="21866438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idx="1"/>
          </p:nvPr>
        </p:nvSpPr>
        <p:spPr/>
        <p:txBody>
          <a:bodyPr/>
          <a:lstStyle>
            <a:lvl1pPr>
              <a:buClr>
                <a:schemeClr val="tx1"/>
              </a:buClr>
              <a:defRPr/>
            </a:lvl1pPr>
            <a:lvl2pPr marL="685800" indent="-228600">
              <a:buClr>
                <a:schemeClr val="tx1"/>
              </a:buClr>
              <a:buFont typeface="Calibri" panose="020F0502020204030204" pitchFamily="34" charset="0"/>
              <a:buChar char="–"/>
              <a:defRPr/>
            </a:lvl2pPr>
            <a:lvl3pPr marL="1143000" indent="-228600">
              <a:buClr>
                <a:schemeClr val="tx1"/>
              </a:buClr>
              <a:buFont typeface="Wingdings" panose="05000000000000000000" pitchFamily="2" charset="2"/>
              <a:buChar char="§"/>
              <a:defRPr/>
            </a:lvl3pPr>
            <a:lvl4pPr>
              <a:buClr>
                <a:schemeClr val="tx1"/>
              </a:buClr>
              <a:defRPr/>
            </a:lvl4pPr>
            <a:lvl5pPr>
              <a:buClr>
                <a:schemeClr val="tx1"/>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4" name="Date Placeholder 3"/>
          <p:cNvSpPr>
            <a:spLocks noGrp="1"/>
          </p:cNvSpPr>
          <p:nvPr>
            <p:ph type="dt" sz="half" idx="10"/>
          </p:nvPr>
        </p:nvSpPr>
        <p:spPr/>
        <p:txBody>
          <a:bodyPr/>
          <a:lstStyle/>
          <a:p>
            <a:fld id="{231E49D3-A7D6-4DEF-BA2C-509C642797A0}" type="datetimeFigureOut">
              <a:rPr lang="en-AU" smtClean="0"/>
              <a:t>3/08/2020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7860E0BD-D29F-4461-8B1D-2BD406ABB02D}" type="slidenum">
              <a:rPr lang="en-AU" smtClean="0"/>
              <a:t>‹#›</a:t>
            </a:fld>
            <a:endParaRPr lang="en-AU"/>
          </a:p>
        </p:txBody>
      </p:sp>
    </p:spTree>
    <p:extLst>
      <p:ext uri="{BB962C8B-B14F-4D97-AF65-F5344CB8AC3E}">
        <p14:creationId xmlns:p14="http://schemas.microsoft.com/office/powerpoint/2010/main" val="12196713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31E49D3-A7D6-4DEF-BA2C-509C642797A0}" type="datetimeFigureOut">
              <a:rPr lang="en-AU" smtClean="0"/>
              <a:t>3/08/2020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7860E0BD-D29F-4461-8B1D-2BD406ABB02D}" type="slidenum">
              <a:rPr lang="en-AU" smtClean="0"/>
              <a:t>‹#›</a:t>
            </a:fld>
            <a:endParaRPr lang="en-AU"/>
          </a:p>
        </p:txBody>
      </p:sp>
    </p:spTree>
    <p:extLst>
      <p:ext uri="{BB962C8B-B14F-4D97-AF65-F5344CB8AC3E}">
        <p14:creationId xmlns:p14="http://schemas.microsoft.com/office/powerpoint/2010/main" val="6595757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p:cNvSpPr>
            <a:spLocks noGrp="1"/>
          </p:cNvSpPr>
          <p:nvPr>
            <p:ph type="dt" sz="half" idx="10"/>
          </p:nvPr>
        </p:nvSpPr>
        <p:spPr/>
        <p:txBody>
          <a:bodyPr/>
          <a:lstStyle/>
          <a:p>
            <a:fld id="{231E49D3-A7D6-4DEF-BA2C-509C642797A0}" type="datetimeFigureOut">
              <a:rPr lang="en-AU" smtClean="0"/>
              <a:t>3/08/2020</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7860E0BD-D29F-4461-8B1D-2BD406ABB02D}" type="slidenum">
              <a:rPr lang="en-AU" smtClean="0"/>
              <a:t>‹#›</a:t>
            </a:fld>
            <a:endParaRPr lang="en-AU"/>
          </a:p>
        </p:txBody>
      </p:sp>
    </p:spTree>
    <p:extLst>
      <p:ext uri="{BB962C8B-B14F-4D97-AF65-F5344CB8AC3E}">
        <p14:creationId xmlns:p14="http://schemas.microsoft.com/office/powerpoint/2010/main" val="36747344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p:cNvSpPr>
            <a:spLocks noGrp="1"/>
          </p:cNvSpPr>
          <p:nvPr>
            <p:ph type="dt" sz="half" idx="10"/>
          </p:nvPr>
        </p:nvSpPr>
        <p:spPr/>
        <p:txBody>
          <a:bodyPr/>
          <a:lstStyle/>
          <a:p>
            <a:fld id="{231E49D3-A7D6-4DEF-BA2C-509C642797A0}" type="datetimeFigureOut">
              <a:rPr lang="en-AU" smtClean="0"/>
              <a:t>3/08/2020</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7860E0BD-D29F-4461-8B1D-2BD406ABB02D}" type="slidenum">
              <a:rPr lang="en-AU" smtClean="0"/>
              <a:t>‹#›</a:t>
            </a:fld>
            <a:endParaRPr lang="en-AU"/>
          </a:p>
        </p:txBody>
      </p:sp>
    </p:spTree>
    <p:extLst>
      <p:ext uri="{BB962C8B-B14F-4D97-AF65-F5344CB8AC3E}">
        <p14:creationId xmlns:p14="http://schemas.microsoft.com/office/powerpoint/2010/main" val="35235626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Date Placeholder 2"/>
          <p:cNvSpPr>
            <a:spLocks noGrp="1"/>
          </p:cNvSpPr>
          <p:nvPr>
            <p:ph type="dt" sz="half" idx="10"/>
          </p:nvPr>
        </p:nvSpPr>
        <p:spPr/>
        <p:txBody>
          <a:bodyPr/>
          <a:lstStyle/>
          <a:p>
            <a:fld id="{231E49D3-A7D6-4DEF-BA2C-509C642797A0}" type="datetimeFigureOut">
              <a:rPr lang="en-AU" smtClean="0"/>
              <a:t>3/08/2020</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7860E0BD-D29F-4461-8B1D-2BD406ABB02D}" type="slidenum">
              <a:rPr lang="en-AU" smtClean="0"/>
              <a:t>‹#›</a:t>
            </a:fld>
            <a:endParaRPr lang="en-AU"/>
          </a:p>
        </p:txBody>
      </p:sp>
    </p:spTree>
    <p:extLst>
      <p:ext uri="{BB962C8B-B14F-4D97-AF65-F5344CB8AC3E}">
        <p14:creationId xmlns:p14="http://schemas.microsoft.com/office/powerpoint/2010/main" val="40645127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1E49D3-A7D6-4DEF-BA2C-509C642797A0}" type="datetimeFigureOut">
              <a:rPr lang="en-AU" smtClean="0"/>
              <a:t>3/08/2020</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7860E0BD-D29F-4461-8B1D-2BD406ABB02D}" type="slidenum">
              <a:rPr lang="en-AU" smtClean="0"/>
              <a:t>‹#›</a:t>
            </a:fld>
            <a:endParaRPr lang="en-AU"/>
          </a:p>
        </p:txBody>
      </p:sp>
    </p:spTree>
    <p:extLst>
      <p:ext uri="{BB962C8B-B14F-4D97-AF65-F5344CB8AC3E}">
        <p14:creationId xmlns:p14="http://schemas.microsoft.com/office/powerpoint/2010/main" val="37121524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31E49D3-A7D6-4DEF-BA2C-509C642797A0}" type="datetimeFigureOut">
              <a:rPr lang="en-AU" smtClean="0"/>
              <a:t>3/08/2020</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7860E0BD-D29F-4461-8B1D-2BD406ABB02D}" type="slidenum">
              <a:rPr lang="en-AU" smtClean="0"/>
              <a:t>‹#›</a:t>
            </a:fld>
            <a:endParaRPr lang="en-AU"/>
          </a:p>
        </p:txBody>
      </p:sp>
    </p:spTree>
    <p:extLst>
      <p:ext uri="{BB962C8B-B14F-4D97-AF65-F5344CB8AC3E}">
        <p14:creationId xmlns:p14="http://schemas.microsoft.com/office/powerpoint/2010/main" val="35383764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31E49D3-A7D6-4DEF-BA2C-509C642797A0}" type="datetimeFigureOut">
              <a:rPr lang="en-AU" smtClean="0"/>
              <a:t>3/08/2020</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7860E0BD-D29F-4461-8B1D-2BD406ABB02D}" type="slidenum">
              <a:rPr lang="en-AU" smtClean="0"/>
              <a:t>‹#›</a:t>
            </a:fld>
            <a:endParaRPr lang="en-AU"/>
          </a:p>
        </p:txBody>
      </p:sp>
    </p:spTree>
    <p:extLst>
      <p:ext uri="{BB962C8B-B14F-4D97-AF65-F5344CB8AC3E}">
        <p14:creationId xmlns:p14="http://schemas.microsoft.com/office/powerpoint/2010/main" val="34558735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31E49D3-A7D6-4DEF-BA2C-509C642797A0}" type="datetimeFigureOut">
              <a:rPr lang="en-AU" smtClean="0"/>
              <a:t>3/08/2020</a:t>
            </a:fld>
            <a:endParaRPr lang="en-AU"/>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860E0BD-D29F-4461-8B1D-2BD406ABB02D}" type="slidenum">
              <a:rPr lang="en-AU" smtClean="0"/>
              <a:t>‹#›</a:t>
            </a:fld>
            <a:endParaRPr lang="en-AU"/>
          </a:p>
        </p:txBody>
      </p:sp>
    </p:spTree>
    <p:extLst>
      <p:ext uri="{BB962C8B-B14F-4D97-AF65-F5344CB8AC3E}">
        <p14:creationId xmlns:p14="http://schemas.microsoft.com/office/powerpoint/2010/main" val="8225739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4.jpg"/><Relationship Id="rId4" Type="http://schemas.openxmlformats.org/officeDocument/2006/relationships/image" Target="../media/image3.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86417" y="1122363"/>
            <a:ext cx="9795848" cy="2387600"/>
          </a:xfrm>
        </p:spPr>
        <p:txBody>
          <a:bodyPr>
            <a:normAutofit/>
          </a:bodyPr>
          <a:lstStyle/>
          <a:p>
            <a:r>
              <a:rPr lang="en-AU" sz="4400" dirty="0"/>
              <a:t>L01 – History of software development</a:t>
            </a:r>
          </a:p>
        </p:txBody>
      </p:sp>
      <p:sp>
        <p:nvSpPr>
          <p:cNvPr id="3" name="Subtitle 2"/>
          <p:cNvSpPr>
            <a:spLocks noGrp="1"/>
          </p:cNvSpPr>
          <p:nvPr>
            <p:ph type="subTitle" idx="1"/>
          </p:nvPr>
        </p:nvSpPr>
        <p:spPr/>
        <p:txBody>
          <a:bodyPr/>
          <a:lstStyle/>
          <a:p>
            <a:r>
              <a:rPr lang="en-AU" dirty="0">
                <a:solidFill>
                  <a:schemeClr val="bg2">
                    <a:lumMod val="50000"/>
                  </a:schemeClr>
                </a:solidFill>
              </a:rPr>
              <a:t>FIT2101: Software Engineering Process and Management</a:t>
            </a:r>
          </a:p>
          <a:p>
            <a:r>
              <a:rPr lang="en-AU" dirty="0">
                <a:solidFill>
                  <a:schemeClr val="bg2">
                    <a:lumMod val="50000"/>
                  </a:schemeClr>
                </a:solidFill>
              </a:rPr>
              <a:t>S2 </a:t>
            </a:r>
            <a:r>
              <a:rPr lang="en-AU" dirty="0" smtClean="0">
                <a:solidFill>
                  <a:schemeClr val="bg2">
                    <a:lumMod val="50000"/>
                  </a:schemeClr>
                </a:solidFill>
              </a:rPr>
              <a:t>2020</a:t>
            </a:r>
            <a:endParaRPr lang="en-AU" dirty="0">
              <a:solidFill>
                <a:schemeClr val="bg2">
                  <a:lumMod val="50000"/>
                </a:schemeClr>
              </a:solidFill>
            </a:endParaRPr>
          </a:p>
        </p:txBody>
      </p:sp>
    </p:spTree>
    <p:extLst>
      <p:ext uri="{BB962C8B-B14F-4D97-AF65-F5344CB8AC3E}">
        <p14:creationId xmlns:p14="http://schemas.microsoft.com/office/powerpoint/2010/main" val="139641798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Prehistory of process models: code and fix</a:t>
            </a:r>
          </a:p>
        </p:txBody>
      </p:sp>
      <p:sp>
        <p:nvSpPr>
          <p:cNvPr id="3" name="Content Placeholder 2"/>
          <p:cNvSpPr>
            <a:spLocks noGrp="1"/>
          </p:cNvSpPr>
          <p:nvPr>
            <p:ph idx="1"/>
          </p:nvPr>
        </p:nvSpPr>
        <p:spPr>
          <a:xfrm>
            <a:off x="838200" y="1825625"/>
            <a:ext cx="5393983" cy="4351338"/>
          </a:xfrm>
        </p:spPr>
        <p:txBody>
          <a:bodyPr/>
          <a:lstStyle/>
          <a:p>
            <a:r>
              <a:rPr lang="en-AU" dirty="0"/>
              <a:t>Also known as </a:t>
            </a:r>
            <a:r>
              <a:rPr lang="en-AU" dirty="0">
                <a:solidFill>
                  <a:srgbClr val="FF0000"/>
                </a:solidFill>
              </a:rPr>
              <a:t>ad-hoc</a:t>
            </a:r>
            <a:r>
              <a:rPr lang="en-AU" dirty="0"/>
              <a:t> software development</a:t>
            </a:r>
          </a:p>
          <a:p>
            <a:r>
              <a:rPr lang="en-AU" dirty="0"/>
              <a:t>Nice and simple!</a:t>
            </a:r>
          </a:p>
          <a:p>
            <a:pPr lvl="1"/>
            <a:r>
              <a:rPr lang="en-AU" dirty="0"/>
              <a:t>definitely </a:t>
            </a:r>
            <a:r>
              <a:rPr lang="en-AU" i="1" dirty="0"/>
              <a:t>simple</a:t>
            </a:r>
            <a:r>
              <a:rPr lang="en-AU" dirty="0"/>
              <a:t>, anyway…</a:t>
            </a:r>
          </a:p>
          <a:p>
            <a:r>
              <a:rPr lang="en-AU" dirty="0"/>
              <a:t>When programming was a new discipline, this is what most people did</a:t>
            </a:r>
          </a:p>
          <a:p>
            <a:r>
              <a:rPr lang="en-AU" dirty="0"/>
              <a:t>So, did it work?</a:t>
            </a:r>
          </a:p>
          <a:p>
            <a:pPr lvl="1"/>
            <a:r>
              <a:rPr lang="en-AU" dirty="0"/>
              <a:t>well, what do </a:t>
            </a:r>
            <a:r>
              <a:rPr lang="en-AU" i="1" dirty="0"/>
              <a:t>you</a:t>
            </a:r>
            <a:r>
              <a:rPr lang="en-AU" dirty="0"/>
              <a:t> think?</a:t>
            </a:r>
          </a:p>
        </p:txBody>
      </p:sp>
      <p:grpSp>
        <p:nvGrpSpPr>
          <p:cNvPr id="5" name="Group 4"/>
          <p:cNvGrpSpPr>
            <a:grpSpLocks/>
          </p:cNvGrpSpPr>
          <p:nvPr/>
        </p:nvGrpSpPr>
        <p:grpSpPr bwMode="auto">
          <a:xfrm>
            <a:off x="3179762" y="-1204183"/>
            <a:ext cx="2179636" cy="231"/>
            <a:chOff x="158" y="3896"/>
            <a:chExt cx="1373" cy="231"/>
          </a:xfrm>
        </p:grpSpPr>
        <p:sp>
          <p:nvSpPr>
            <p:cNvPr id="22" name="Line 7"/>
            <p:cNvSpPr>
              <a:spLocks noChangeShapeType="1"/>
            </p:cNvSpPr>
            <p:nvPr/>
          </p:nvSpPr>
          <p:spPr bwMode="auto">
            <a:xfrm>
              <a:off x="158" y="4020"/>
              <a:ext cx="36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defPPr>
                <a:defRPr lang="en-AU"/>
              </a:defPPr>
              <a:lvl1pPr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endParaRPr lang="en-AU"/>
            </a:p>
          </p:txBody>
        </p:sp>
        <p:sp>
          <p:nvSpPr>
            <p:cNvPr id="23" name="Text Box 8"/>
            <p:cNvSpPr txBox="1">
              <a:spLocks noChangeArrowheads="1"/>
            </p:cNvSpPr>
            <p:nvPr/>
          </p:nvSpPr>
          <p:spPr bwMode="auto">
            <a:xfrm>
              <a:off x="567" y="3896"/>
              <a:ext cx="96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AU"/>
              </a:defPPr>
              <a:lvl1pPr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eaLnBrk="1" hangingPunct="1"/>
              <a:r>
                <a:rPr lang="en-AU" altLang="en-US" sz="1800"/>
                <a:t>Development</a:t>
              </a:r>
            </a:p>
          </p:txBody>
        </p:sp>
      </p:grpSp>
      <p:sp>
        <p:nvSpPr>
          <p:cNvPr id="12" name="Line 24"/>
          <p:cNvSpPr>
            <a:spLocks noChangeShapeType="1"/>
          </p:cNvSpPr>
          <p:nvPr/>
        </p:nvSpPr>
        <p:spPr bwMode="auto">
          <a:xfrm>
            <a:off x="7087387" y="5609053"/>
            <a:ext cx="576262" cy="0"/>
          </a:xfrm>
          <a:prstGeom prst="line">
            <a:avLst/>
          </a:prstGeom>
          <a:noFill/>
          <a:ln w="9525">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defPPr>
              <a:defRPr lang="en-AU"/>
            </a:defPPr>
            <a:lvl1pPr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endParaRPr lang="en-AU"/>
          </a:p>
        </p:txBody>
      </p:sp>
      <p:sp>
        <p:nvSpPr>
          <p:cNvPr id="13" name="Text Box 25"/>
          <p:cNvSpPr txBox="1">
            <a:spLocks noChangeArrowheads="1"/>
          </p:cNvSpPr>
          <p:nvPr/>
        </p:nvSpPr>
        <p:spPr bwMode="auto">
          <a:xfrm>
            <a:off x="7736674" y="5412203"/>
            <a:ext cx="120898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AU"/>
            </a:defPPr>
            <a:lvl1pPr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eaLnBrk="1" hangingPunct="1"/>
            <a:r>
              <a:rPr lang="en-AU" altLang="en-US" sz="1400" dirty="0"/>
              <a:t>Maintenance</a:t>
            </a:r>
            <a:endParaRPr lang="en-AU" altLang="en-US" sz="1800" dirty="0"/>
          </a:p>
        </p:txBody>
      </p:sp>
      <p:grpSp>
        <p:nvGrpSpPr>
          <p:cNvPr id="24" name="Group 23"/>
          <p:cNvGrpSpPr/>
          <p:nvPr/>
        </p:nvGrpSpPr>
        <p:grpSpPr>
          <a:xfrm>
            <a:off x="6619461" y="1855173"/>
            <a:ext cx="4817924" cy="2505817"/>
            <a:chOff x="3324224" y="1089025"/>
            <a:chExt cx="5688013" cy="3556000"/>
          </a:xfrm>
        </p:grpSpPr>
        <p:sp>
          <p:nvSpPr>
            <p:cNvPr id="4" name="Rectangle 3"/>
            <p:cNvSpPr>
              <a:spLocks noChangeArrowheads="1"/>
            </p:cNvSpPr>
            <p:nvPr/>
          </p:nvSpPr>
          <p:spPr bwMode="auto">
            <a:xfrm>
              <a:off x="4835524" y="2339975"/>
              <a:ext cx="1943100" cy="647700"/>
            </a:xfrm>
            <a:prstGeom prst="rect">
              <a:avLst/>
            </a:prstGeom>
            <a:noFill/>
            <a:ln w="9525">
              <a:solidFill>
                <a:schemeClr val="tx1"/>
              </a:solidFill>
              <a:miter lim="800000"/>
              <a:headEnd/>
              <a:tailEnd/>
            </a:ln>
          </p:spPr>
          <p:txBody>
            <a:bodyPr wrap="none" anchor="ctr"/>
            <a:lstStyle>
              <a:defPPr>
                <a:defRPr lang="en-AU"/>
              </a:defPPr>
              <a:lvl1pPr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algn="ctr" eaLnBrk="1" hangingPunct="1"/>
              <a:r>
                <a:rPr lang="en-AU" altLang="en-US" sz="1400" dirty="0"/>
                <a:t>Edit code until it </a:t>
              </a:r>
              <a:br>
                <a:rPr lang="en-AU" altLang="en-US" sz="1400" dirty="0"/>
              </a:br>
              <a:r>
                <a:rPr lang="en-AU" altLang="en-US" sz="1400" dirty="0"/>
                <a:t>meets requirements</a:t>
              </a:r>
            </a:p>
          </p:txBody>
        </p:sp>
        <p:sp>
          <p:nvSpPr>
            <p:cNvPr id="6" name="Rectangle 5"/>
            <p:cNvSpPr>
              <a:spLocks noChangeArrowheads="1"/>
            </p:cNvSpPr>
            <p:nvPr/>
          </p:nvSpPr>
          <p:spPr bwMode="auto">
            <a:xfrm>
              <a:off x="3324224" y="1089025"/>
              <a:ext cx="1728788" cy="674688"/>
            </a:xfrm>
            <a:prstGeom prst="rect">
              <a:avLst/>
            </a:prstGeom>
            <a:noFill/>
            <a:ln w="9525">
              <a:solidFill>
                <a:schemeClr val="tx1"/>
              </a:solidFill>
              <a:miter lim="800000"/>
              <a:headEnd/>
              <a:tailEnd/>
            </a:ln>
          </p:spPr>
          <p:txBody>
            <a:bodyPr wrap="none" anchor="ctr"/>
            <a:lstStyle>
              <a:defPPr>
                <a:defRPr lang="en-AU"/>
              </a:defPPr>
              <a:lvl1pPr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algn="ctr" eaLnBrk="1" hangingPunct="1"/>
              <a:r>
                <a:rPr lang="en-AU" altLang="en-US" sz="1400" dirty="0"/>
                <a:t>Write code</a:t>
              </a:r>
            </a:p>
          </p:txBody>
        </p:sp>
        <p:sp>
          <p:nvSpPr>
            <p:cNvPr id="7" name="Rectangle 6"/>
            <p:cNvSpPr>
              <a:spLocks noChangeArrowheads="1"/>
            </p:cNvSpPr>
            <p:nvPr/>
          </p:nvSpPr>
          <p:spPr bwMode="auto">
            <a:xfrm>
              <a:off x="6707187" y="3997325"/>
              <a:ext cx="2305050" cy="647700"/>
            </a:xfrm>
            <a:prstGeom prst="rect">
              <a:avLst/>
            </a:prstGeom>
            <a:noFill/>
            <a:ln w="9525">
              <a:solidFill>
                <a:schemeClr val="tx1"/>
              </a:solidFill>
              <a:miter lim="800000"/>
              <a:headEnd/>
              <a:tailEnd/>
            </a:ln>
          </p:spPr>
          <p:txBody>
            <a:bodyPr wrap="none" anchor="ctr"/>
            <a:lstStyle>
              <a:defPPr>
                <a:defRPr lang="en-AU"/>
              </a:defPPr>
              <a:lvl1pPr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algn="ctr" eaLnBrk="1" hangingPunct="1"/>
              <a:r>
                <a:rPr lang="en-AU" altLang="en-US" sz="1400" dirty="0"/>
                <a:t>Deliver</a:t>
              </a:r>
            </a:p>
          </p:txBody>
        </p:sp>
        <p:sp>
          <p:nvSpPr>
            <p:cNvPr id="10" name="Line 22"/>
            <p:cNvSpPr>
              <a:spLocks noChangeShapeType="1"/>
            </p:cNvSpPr>
            <p:nvPr/>
          </p:nvSpPr>
          <p:spPr bwMode="auto">
            <a:xfrm flipV="1">
              <a:off x="4043362" y="1763713"/>
              <a:ext cx="0" cy="863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defPPr>
                <a:defRPr lang="en-AU"/>
              </a:defPPr>
              <a:lvl1pPr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endParaRPr lang="en-AU"/>
            </a:p>
          </p:txBody>
        </p:sp>
        <p:sp>
          <p:nvSpPr>
            <p:cNvPr id="11" name="Line 23"/>
            <p:cNvSpPr>
              <a:spLocks noChangeShapeType="1"/>
            </p:cNvSpPr>
            <p:nvPr/>
          </p:nvSpPr>
          <p:spPr bwMode="auto">
            <a:xfrm flipH="1" flipV="1">
              <a:off x="6778621" y="2700338"/>
              <a:ext cx="865189" cy="0"/>
            </a:xfrm>
            <a:prstGeom prst="line">
              <a:avLst/>
            </a:prstGeom>
            <a:noFill/>
            <a:ln w="9525">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defPPr>
                <a:defRPr lang="en-AU"/>
              </a:defPPr>
              <a:lvl1pPr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endParaRPr lang="en-AU"/>
            </a:p>
          </p:txBody>
        </p:sp>
        <p:sp>
          <p:nvSpPr>
            <p:cNvPr id="14" name="Line 28"/>
            <p:cNvSpPr>
              <a:spLocks noChangeShapeType="1"/>
            </p:cNvSpPr>
            <p:nvPr/>
          </p:nvSpPr>
          <p:spPr bwMode="auto">
            <a:xfrm flipH="1">
              <a:off x="4043362" y="2627313"/>
              <a:ext cx="792162" cy="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defPPr>
                <a:defRPr lang="en-AU"/>
              </a:defPPr>
              <a:lvl1pPr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endParaRPr lang="en-AU"/>
            </a:p>
          </p:txBody>
        </p:sp>
        <p:sp>
          <p:nvSpPr>
            <p:cNvPr id="15" name="Line 29"/>
            <p:cNvSpPr>
              <a:spLocks noChangeShapeType="1"/>
            </p:cNvSpPr>
            <p:nvPr/>
          </p:nvSpPr>
          <p:spPr bwMode="auto">
            <a:xfrm flipV="1">
              <a:off x="6346824" y="2987675"/>
              <a:ext cx="0" cy="504825"/>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defPPr>
                <a:defRPr lang="en-AU"/>
              </a:defPPr>
              <a:lvl1pPr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endParaRPr lang="en-AU"/>
            </a:p>
          </p:txBody>
        </p:sp>
        <p:sp>
          <p:nvSpPr>
            <p:cNvPr id="17" name="Line 32"/>
            <p:cNvSpPr>
              <a:spLocks noChangeShapeType="1"/>
            </p:cNvSpPr>
            <p:nvPr/>
          </p:nvSpPr>
          <p:spPr bwMode="auto">
            <a:xfrm flipH="1">
              <a:off x="6346824" y="3492500"/>
              <a:ext cx="1296988"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defPPr>
                <a:defRPr lang="en-AU"/>
              </a:defPPr>
              <a:lvl1pPr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endParaRPr lang="en-AU"/>
            </a:p>
          </p:txBody>
        </p:sp>
        <p:sp>
          <p:nvSpPr>
            <p:cNvPr id="18" name="Line 40"/>
            <p:cNvSpPr>
              <a:spLocks noChangeShapeType="1"/>
            </p:cNvSpPr>
            <p:nvPr/>
          </p:nvSpPr>
          <p:spPr bwMode="auto">
            <a:xfrm flipV="1">
              <a:off x="5411787" y="2987675"/>
              <a:ext cx="0" cy="12969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defPPr>
                <a:defRPr lang="en-AU"/>
              </a:defPPr>
              <a:lvl1pPr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endParaRPr lang="en-AU"/>
            </a:p>
          </p:txBody>
        </p:sp>
        <p:sp>
          <p:nvSpPr>
            <p:cNvPr id="19" name="Line 41"/>
            <p:cNvSpPr>
              <a:spLocks noChangeShapeType="1"/>
            </p:cNvSpPr>
            <p:nvPr/>
          </p:nvSpPr>
          <p:spPr bwMode="auto">
            <a:xfrm flipH="1">
              <a:off x="5411787" y="4284663"/>
              <a:ext cx="1295400" cy="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defPPr>
                <a:defRPr lang="en-AU"/>
              </a:defPPr>
              <a:lvl1pPr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endParaRPr lang="en-AU"/>
            </a:p>
          </p:txBody>
        </p:sp>
        <p:sp>
          <p:nvSpPr>
            <p:cNvPr id="20" name="Line 42"/>
            <p:cNvSpPr>
              <a:spLocks noChangeShapeType="1"/>
            </p:cNvSpPr>
            <p:nvPr/>
          </p:nvSpPr>
          <p:spPr bwMode="auto">
            <a:xfrm flipV="1">
              <a:off x="7643812" y="2771775"/>
              <a:ext cx="0" cy="720725"/>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defPPr>
                <a:defRPr lang="en-AU"/>
              </a:defPPr>
              <a:lvl1pPr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endParaRPr lang="en-AU"/>
            </a:p>
          </p:txBody>
        </p:sp>
      </p:grpSp>
      <p:sp>
        <p:nvSpPr>
          <p:cNvPr id="25" name="Line 24"/>
          <p:cNvSpPr>
            <a:spLocks noChangeShapeType="1"/>
          </p:cNvSpPr>
          <p:nvPr/>
        </p:nvSpPr>
        <p:spPr bwMode="auto">
          <a:xfrm>
            <a:off x="7099776" y="5224676"/>
            <a:ext cx="576262" cy="0"/>
          </a:xfrm>
          <a:prstGeom prst="line">
            <a:avLst/>
          </a:prstGeom>
          <a:noFill/>
          <a:ln w="9525">
            <a:solidFill>
              <a:schemeClr val="tx1"/>
            </a:solidFill>
            <a:prstDash val="solid"/>
            <a:round/>
            <a:headEnd/>
            <a:tailEnd type="triangle" w="med" len="med"/>
          </a:ln>
          <a:extLst>
            <a:ext uri="{909E8E84-426E-40DD-AFC4-6F175D3DCCD1}">
              <a14:hiddenFill xmlns:a14="http://schemas.microsoft.com/office/drawing/2010/main">
                <a:noFill/>
              </a14:hiddenFill>
            </a:ext>
          </a:extLst>
        </p:spPr>
        <p:txBody>
          <a:bodyPr/>
          <a:lstStyle>
            <a:defPPr>
              <a:defRPr lang="en-AU"/>
            </a:defPPr>
            <a:lvl1pPr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endParaRPr lang="en-AU"/>
          </a:p>
        </p:txBody>
      </p:sp>
      <p:sp>
        <p:nvSpPr>
          <p:cNvPr id="26" name="Text Box 25"/>
          <p:cNvSpPr txBox="1">
            <a:spLocks noChangeArrowheads="1"/>
          </p:cNvSpPr>
          <p:nvPr/>
        </p:nvSpPr>
        <p:spPr bwMode="auto">
          <a:xfrm>
            <a:off x="7736674" y="5093910"/>
            <a:ext cx="123944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AU"/>
            </a:defPPr>
            <a:lvl1pPr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eaLnBrk="1" hangingPunct="1"/>
            <a:r>
              <a:rPr lang="en-AU" altLang="en-US" sz="1400" dirty="0"/>
              <a:t>Development</a:t>
            </a:r>
          </a:p>
        </p:txBody>
      </p:sp>
      <p:sp>
        <p:nvSpPr>
          <p:cNvPr id="27" name="TextBox 26"/>
          <p:cNvSpPr txBox="1"/>
          <p:nvPr/>
        </p:nvSpPr>
        <p:spPr>
          <a:xfrm>
            <a:off x="6994540" y="4665420"/>
            <a:ext cx="864019" cy="369332"/>
          </a:xfrm>
          <a:prstGeom prst="rect">
            <a:avLst/>
          </a:prstGeom>
          <a:noFill/>
        </p:spPr>
        <p:txBody>
          <a:bodyPr wrap="none" rtlCol="0">
            <a:spAutoFit/>
          </a:bodyPr>
          <a:lstStyle/>
          <a:p>
            <a:r>
              <a:rPr lang="en-AU" b="1" dirty="0"/>
              <a:t>Legend</a:t>
            </a:r>
          </a:p>
        </p:txBody>
      </p:sp>
    </p:spTree>
    <p:extLst>
      <p:ext uri="{BB962C8B-B14F-4D97-AF65-F5344CB8AC3E}">
        <p14:creationId xmlns:p14="http://schemas.microsoft.com/office/powerpoint/2010/main" val="167718643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Code-and-fix works, up to a point…</a:t>
            </a:r>
          </a:p>
        </p:txBody>
      </p:sp>
      <p:sp>
        <p:nvSpPr>
          <p:cNvPr id="3" name="Content Placeholder 2"/>
          <p:cNvSpPr>
            <a:spLocks noGrp="1"/>
          </p:cNvSpPr>
          <p:nvPr>
            <p:ph idx="1"/>
          </p:nvPr>
        </p:nvSpPr>
        <p:spPr/>
        <p:txBody>
          <a:bodyPr/>
          <a:lstStyle/>
          <a:p>
            <a:r>
              <a:rPr lang="en-AU" dirty="0"/>
              <a:t>In the 1940s and 1950s…</a:t>
            </a:r>
          </a:p>
          <a:p>
            <a:pPr lvl="1"/>
            <a:r>
              <a:rPr lang="en-AU" dirty="0"/>
              <a:t>systems were small (by today’s standards)</a:t>
            </a:r>
          </a:p>
          <a:p>
            <a:pPr lvl="1"/>
            <a:r>
              <a:rPr lang="en-AU" dirty="0"/>
              <a:t>developers tended to be brilliant</a:t>
            </a:r>
          </a:p>
          <a:p>
            <a:pPr lvl="2"/>
            <a:r>
              <a:rPr lang="en-AU" dirty="0"/>
              <a:t>only the very highly motivated went into the field</a:t>
            </a:r>
          </a:p>
          <a:p>
            <a:pPr lvl="2"/>
            <a:r>
              <a:rPr lang="en-AU" dirty="0"/>
              <a:t>often people with higher degrees in mathematics or engineering</a:t>
            </a:r>
          </a:p>
          <a:p>
            <a:pPr lvl="1"/>
            <a:r>
              <a:rPr lang="en-AU" dirty="0"/>
              <a:t>developers, clients, and end users were often the same person</a:t>
            </a:r>
          </a:p>
          <a:p>
            <a:pPr lvl="2"/>
            <a:r>
              <a:rPr lang="en-AU" dirty="0"/>
              <a:t>fewer issues around requirements</a:t>
            </a:r>
          </a:p>
          <a:p>
            <a:pPr lvl="1"/>
            <a:r>
              <a:rPr lang="en-AU" dirty="0"/>
              <a:t>programs often were only ever run once</a:t>
            </a:r>
          </a:p>
          <a:p>
            <a:pPr lvl="2"/>
            <a:r>
              <a:rPr lang="en-AU" dirty="0"/>
              <a:t>little need for maintenance, configuration management, version control</a:t>
            </a:r>
          </a:p>
          <a:p>
            <a:endParaRPr lang="en-AU" dirty="0"/>
          </a:p>
        </p:txBody>
      </p:sp>
    </p:spTree>
    <p:extLst>
      <p:ext uri="{BB962C8B-B14F-4D97-AF65-F5344CB8AC3E}">
        <p14:creationId xmlns:p14="http://schemas.microsoft.com/office/powerpoint/2010/main" val="393511819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But…</a:t>
            </a:r>
          </a:p>
        </p:txBody>
      </p:sp>
      <p:pic>
        <p:nvPicPr>
          <p:cNvPr id="4" name="Content Placeholder 3"/>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b="3476"/>
          <a:stretch/>
        </p:blipFill>
        <p:spPr>
          <a:xfrm>
            <a:off x="642106" y="1683217"/>
            <a:ext cx="3394381" cy="2457296"/>
          </a:xfrm>
        </p:spPr>
      </p:pic>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t="21649" b="28746"/>
          <a:stretch/>
        </p:blipFill>
        <p:spPr>
          <a:xfrm>
            <a:off x="7885471" y="365125"/>
            <a:ext cx="3848880" cy="2546740"/>
          </a:xfrm>
          <a:prstGeom prst="rect">
            <a:avLst/>
          </a:prstGeom>
        </p:spPr>
      </p:pic>
      <p:pic>
        <p:nvPicPr>
          <p:cNvPr id="6" name="Picture 5"/>
          <p:cNvPicPr>
            <a:picLocks noChangeAspect="1"/>
          </p:cNvPicPr>
          <p:nvPr/>
        </p:nvPicPr>
        <p:blipFill rotWithShape="1">
          <a:blip r:embed="rId4">
            <a:extLst>
              <a:ext uri="{28A0092B-C50C-407E-A947-70E740481C1C}">
                <a14:useLocalDpi xmlns:a14="http://schemas.microsoft.com/office/drawing/2010/main" val="0"/>
              </a:ext>
            </a:extLst>
          </a:blip>
          <a:srcRect b="7227"/>
          <a:stretch/>
        </p:blipFill>
        <p:spPr>
          <a:xfrm>
            <a:off x="4417039" y="3027077"/>
            <a:ext cx="3753568" cy="2213518"/>
          </a:xfrm>
          <a:prstGeom prst="rect">
            <a:avLst/>
          </a:prstGeom>
        </p:spPr>
      </p:pic>
      <p:pic>
        <p:nvPicPr>
          <p:cNvPr id="7" name="Picture 6"/>
          <p:cNvPicPr>
            <a:picLocks noChangeAspect="1"/>
          </p:cNvPicPr>
          <p:nvPr/>
        </p:nvPicPr>
        <p:blipFill rotWithShape="1">
          <a:blip r:embed="rId5">
            <a:extLst>
              <a:ext uri="{28A0092B-C50C-407E-A947-70E740481C1C}">
                <a14:useLocalDpi xmlns:a14="http://schemas.microsoft.com/office/drawing/2010/main" val="0"/>
              </a:ext>
            </a:extLst>
          </a:blip>
          <a:srcRect l="16348" t="11520" r="14697" b="5825"/>
          <a:stretch/>
        </p:blipFill>
        <p:spPr>
          <a:xfrm>
            <a:off x="4417038" y="365125"/>
            <a:ext cx="3283974" cy="2212259"/>
          </a:xfrm>
          <a:prstGeom prst="rect">
            <a:avLst/>
          </a:prstGeom>
        </p:spPr>
      </p:pic>
      <p:sp>
        <p:nvSpPr>
          <p:cNvPr id="8" name="TextBox 7"/>
          <p:cNvSpPr txBox="1"/>
          <p:nvPr/>
        </p:nvSpPr>
        <p:spPr>
          <a:xfrm>
            <a:off x="393290" y="5574890"/>
            <a:ext cx="11415252" cy="830997"/>
          </a:xfrm>
          <a:prstGeom prst="rect">
            <a:avLst/>
          </a:prstGeom>
          <a:noFill/>
        </p:spPr>
        <p:txBody>
          <a:bodyPr wrap="square" rtlCol="0">
            <a:spAutoFit/>
          </a:bodyPr>
          <a:lstStyle/>
          <a:p>
            <a:r>
              <a:rPr lang="en-AU" sz="2400" dirty="0"/>
              <a:t>Unplanned, ad-hoc fixes can lead to a system that does not work, or is lacking in security, robustness, or usability – especially if time is short.</a:t>
            </a:r>
          </a:p>
        </p:txBody>
      </p:sp>
    </p:spTree>
    <p:extLst>
      <p:ext uri="{BB962C8B-B14F-4D97-AF65-F5344CB8AC3E}">
        <p14:creationId xmlns:p14="http://schemas.microsoft.com/office/powerpoint/2010/main" val="128856095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The problem…</a:t>
            </a:r>
          </a:p>
        </p:txBody>
      </p:sp>
      <p:sp>
        <p:nvSpPr>
          <p:cNvPr id="3" name="Content Placeholder 2"/>
          <p:cNvSpPr>
            <a:spLocks noGrp="1"/>
          </p:cNvSpPr>
          <p:nvPr>
            <p:ph idx="1"/>
          </p:nvPr>
        </p:nvSpPr>
        <p:spPr/>
        <p:txBody>
          <a:bodyPr/>
          <a:lstStyle/>
          <a:p>
            <a:r>
              <a:rPr lang="en-AU" dirty="0"/>
              <a:t>Ad-hoc processes such as code-and-fix don’t scale well</a:t>
            </a:r>
          </a:p>
          <a:p>
            <a:pPr lvl="1"/>
            <a:r>
              <a:rPr lang="en-AU" dirty="0"/>
              <a:t>no documentation of design so hard to maintain</a:t>
            </a:r>
          </a:p>
          <a:p>
            <a:pPr lvl="1"/>
            <a:r>
              <a:rPr lang="en-AU" dirty="0"/>
              <a:t>testing/QA unsystematic so many issues overlooked</a:t>
            </a:r>
          </a:p>
          <a:p>
            <a:pPr lvl="1"/>
            <a:r>
              <a:rPr lang="en-AU" dirty="0"/>
              <a:t>don’t know how many cycles it’ll take to get the product working so hard to stick to budget and timeline</a:t>
            </a:r>
          </a:p>
          <a:p>
            <a:endParaRPr lang="en-AU" dirty="0"/>
          </a:p>
        </p:txBody>
      </p:sp>
    </p:spTree>
    <p:extLst>
      <p:ext uri="{BB962C8B-B14F-4D97-AF65-F5344CB8AC3E}">
        <p14:creationId xmlns:p14="http://schemas.microsoft.com/office/powerpoint/2010/main" val="414666593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1960s: the software crisis</a:t>
            </a:r>
          </a:p>
        </p:txBody>
      </p:sp>
      <p:sp>
        <p:nvSpPr>
          <p:cNvPr id="3" name="Content Placeholder 2"/>
          <p:cNvSpPr>
            <a:spLocks noGrp="1"/>
          </p:cNvSpPr>
          <p:nvPr>
            <p:ph idx="1"/>
          </p:nvPr>
        </p:nvSpPr>
        <p:spPr/>
        <p:txBody>
          <a:bodyPr>
            <a:normAutofit/>
          </a:bodyPr>
          <a:lstStyle/>
          <a:p>
            <a:r>
              <a:rPr lang="en-AU" dirty="0"/>
              <a:t>By the 1960s, computers were getting much more powerful</a:t>
            </a:r>
          </a:p>
          <a:p>
            <a:pPr lvl="1"/>
            <a:r>
              <a:rPr lang="en-AU" dirty="0"/>
              <a:t>so were the programs</a:t>
            </a:r>
          </a:p>
          <a:p>
            <a:pPr lvl="1"/>
            <a:r>
              <a:rPr lang="en-AU" dirty="0"/>
              <a:t>customers’ and users’ expectations were becoming more sophisticated</a:t>
            </a:r>
          </a:p>
          <a:p>
            <a:r>
              <a:rPr lang="en-AU" dirty="0"/>
              <a:t>But a </a:t>
            </a:r>
            <a:r>
              <a:rPr lang="en-AU" dirty="0">
                <a:solidFill>
                  <a:srgbClr val="FF0000"/>
                </a:solidFill>
              </a:rPr>
              <a:t>large majority </a:t>
            </a:r>
            <a:r>
              <a:rPr lang="en-AU" dirty="0"/>
              <a:t>of software projects:</a:t>
            </a:r>
          </a:p>
          <a:p>
            <a:pPr lvl="1"/>
            <a:r>
              <a:rPr lang="en-AU" dirty="0"/>
              <a:t>shipped late (or not at all)</a:t>
            </a:r>
          </a:p>
          <a:p>
            <a:pPr lvl="1"/>
            <a:r>
              <a:rPr lang="en-AU" dirty="0"/>
              <a:t>went catastrophically over budget</a:t>
            </a:r>
          </a:p>
          <a:p>
            <a:pPr lvl="1"/>
            <a:r>
              <a:rPr lang="en-AU" dirty="0"/>
              <a:t>didn’t work</a:t>
            </a:r>
          </a:p>
          <a:p>
            <a:pPr lvl="1"/>
            <a:r>
              <a:rPr lang="en-AU" dirty="0"/>
              <a:t>or all of the above!</a:t>
            </a:r>
          </a:p>
          <a:p>
            <a:endParaRPr lang="en-AU" dirty="0"/>
          </a:p>
          <a:p>
            <a:pPr lvl="1"/>
            <a:endParaRPr lang="en-AU" dirty="0"/>
          </a:p>
        </p:txBody>
      </p:sp>
    </p:spTree>
    <p:extLst>
      <p:ext uri="{BB962C8B-B14F-4D97-AF65-F5344CB8AC3E}">
        <p14:creationId xmlns:p14="http://schemas.microsoft.com/office/powerpoint/2010/main" val="390677531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1968-69: NATO conferences</a:t>
            </a:r>
          </a:p>
        </p:txBody>
      </p:sp>
      <p:sp>
        <p:nvSpPr>
          <p:cNvPr id="3" name="Content Placeholder 2"/>
          <p:cNvSpPr>
            <a:spLocks noGrp="1"/>
          </p:cNvSpPr>
          <p:nvPr>
            <p:ph idx="1"/>
          </p:nvPr>
        </p:nvSpPr>
        <p:spPr/>
        <p:txBody>
          <a:bodyPr>
            <a:normAutofit fontScale="92500" lnSpcReduction="10000"/>
          </a:bodyPr>
          <a:lstStyle/>
          <a:p>
            <a:pPr marL="0" indent="0">
              <a:buNone/>
            </a:pPr>
            <a:r>
              <a:rPr lang="en-AU" dirty="0"/>
              <a:t>“</a:t>
            </a:r>
            <a:r>
              <a:rPr lang="en-US" i="1" dirty="0"/>
              <a:t>We build systems like the Wright brothers built airplanes — build the whole thing, push it off the cliff, let it crash, and start over again.”</a:t>
            </a:r>
            <a:endParaRPr lang="en-AU" dirty="0"/>
          </a:p>
          <a:p>
            <a:endParaRPr lang="en-AU" dirty="0"/>
          </a:p>
          <a:p>
            <a:r>
              <a:rPr lang="en-AU" dirty="0"/>
              <a:t>The NATO conferences on Software Engineering had an impact still being felt today</a:t>
            </a:r>
          </a:p>
          <a:p>
            <a:pPr lvl="1"/>
            <a:r>
              <a:rPr lang="en-AU" dirty="0"/>
              <a:t>brought the phrase </a:t>
            </a:r>
            <a:r>
              <a:rPr lang="en-AU" dirty="0">
                <a:solidFill>
                  <a:srgbClr val="FF0000"/>
                </a:solidFill>
              </a:rPr>
              <a:t>software engineering </a:t>
            </a:r>
            <a:r>
              <a:rPr lang="en-AU" dirty="0"/>
              <a:t>into common use</a:t>
            </a:r>
          </a:p>
          <a:p>
            <a:pPr lvl="1"/>
            <a:r>
              <a:rPr lang="en-AU" dirty="0"/>
              <a:t>leaders in the computing profession resolved to address the problems we’ve mentioned</a:t>
            </a:r>
          </a:p>
          <a:p>
            <a:pPr lvl="1"/>
            <a:r>
              <a:rPr lang="en-AU" dirty="0"/>
              <a:t>attendees included famous computer scientists such as </a:t>
            </a:r>
            <a:r>
              <a:rPr lang="en-AU" dirty="0" err="1"/>
              <a:t>Edsger</a:t>
            </a:r>
            <a:r>
              <a:rPr lang="en-AU" dirty="0"/>
              <a:t> Dijkstra, Tony Hoare, Stanley Gill, Alan Perlis, and Peter </a:t>
            </a:r>
            <a:r>
              <a:rPr lang="en-AU" dirty="0" err="1"/>
              <a:t>Naur</a:t>
            </a:r>
            <a:endParaRPr lang="en-AU" dirty="0"/>
          </a:p>
          <a:p>
            <a:pPr marL="457200" lvl="1" indent="0">
              <a:buNone/>
            </a:pPr>
            <a:r>
              <a:rPr lang="en-AU" dirty="0"/>
              <a:t/>
            </a:r>
            <a:br>
              <a:rPr lang="en-AU" dirty="0"/>
            </a:br>
            <a:endParaRPr lang="en-AU" dirty="0"/>
          </a:p>
        </p:txBody>
      </p:sp>
    </p:spTree>
    <p:extLst>
      <p:ext uri="{BB962C8B-B14F-4D97-AF65-F5344CB8AC3E}">
        <p14:creationId xmlns:p14="http://schemas.microsoft.com/office/powerpoint/2010/main" val="122325275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1970: Waterfall model</a:t>
            </a:r>
          </a:p>
        </p:txBody>
      </p:sp>
      <p:grpSp>
        <p:nvGrpSpPr>
          <p:cNvPr id="4" name="Group 5"/>
          <p:cNvGrpSpPr>
            <a:grpSpLocks/>
          </p:cNvGrpSpPr>
          <p:nvPr/>
        </p:nvGrpSpPr>
        <p:grpSpPr bwMode="auto">
          <a:xfrm>
            <a:off x="250825" y="1773461"/>
            <a:ext cx="5761038" cy="4679950"/>
            <a:chOff x="158" y="1253"/>
            <a:chExt cx="3629" cy="2948"/>
          </a:xfrm>
        </p:grpSpPr>
        <p:sp>
          <p:nvSpPr>
            <p:cNvPr id="5" name="Line 6"/>
            <p:cNvSpPr>
              <a:spLocks noChangeShapeType="1"/>
            </p:cNvSpPr>
            <p:nvPr/>
          </p:nvSpPr>
          <p:spPr bwMode="auto">
            <a:xfrm>
              <a:off x="2562" y="3067"/>
              <a:ext cx="0" cy="22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AU"/>
            </a:p>
          </p:txBody>
        </p:sp>
        <p:sp>
          <p:nvSpPr>
            <p:cNvPr id="6" name="Rectangle 7"/>
            <p:cNvSpPr>
              <a:spLocks noChangeArrowheads="1"/>
            </p:cNvSpPr>
            <p:nvPr/>
          </p:nvSpPr>
          <p:spPr bwMode="auto">
            <a:xfrm>
              <a:off x="249" y="1253"/>
              <a:ext cx="1089" cy="317"/>
            </a:xfrm>
            <a:prstGeom prst="rect">
              <a:avLst/>
            </a:prstGeom>
            <a:noFill/>
            <a:ln w="9525">
              <a:solidFill>
                <a:schemeClr val="tx1"/>
              </a:solidFill>
              <a:miter lim="800000"/>
              <a:headEnd/>
              <a:tailEnd/>
            </a:ln>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r>
                <a:rPr lang="en-AU" altLang="en-US" sz="1800" dirty="0"/>
                <a:t>Requirements</a:t>
              </a:r>
            </a:p>
          </p:txBody>
        </p:sp>
        <p:sp>
          <p:nvSpPr>
            <p:cNvPr id="7" name="Rectangle 8"/>
            <p:cNvSpPr>
              <a:spLocks noChangeArrowheads="1"/>
            </p:cNvSpPr>
            <p:nvPr/>
          </p:nvSpPr>
          <p:spPr bwMode="auto">
            <a:xfrm>
              <a:off x="702" y="1752"/>
              <a:ext cx="1089" cy="317"/>
            </a:xfrm>
            <a:prstGeom prst="rect">
              <a:avLst/>
            </a:prstGeom>
            <a:noFill/>
            <a:ln w="9525">
              <a:solidFill>
                <a:schemeClr val="tx1"/>
              </a:solidFill>
              <a:miter lim="800000"/>
              <a:headEnd/>
              <a:tailEnd/>
            </a:ln>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r>
                <a:rPr lang="en-AU" altLang="en-US" sz="1800"/>
                <a:t>Analysis</a:t>
              </a:r>
            </a:p>
          </p:txBody>
        </p:sp>
        <p:sp>
          <p:nvSpPr>
            <p:cNvPr id="8" name="Rectangle 9"/>
            <p:cNvSpPr>
              <a:spLocks noChangeArrowheads="1"/>
            </p:cNvSpPr>
            <p:nvPr/>
          </p:nvSpPr>
          <p:spPr bwMode="auto">
            <a:xfrm>
              <a:off x="1156" y="2251"/>
              <a:ext cx="1089" cy="317"/>
            </a:xfrm>
            <a:prstGeom prst="rect">
              <a:avLst/>
            </a:prstGeom>
            <a:noFill/>
            <a:ln w="9525">
              <a:solidFill>
                <a:schemeClr val="tx1"/>
              </a:solidFill>
              <a:miter lim="800000"/>
              <a:headEnd/>
              <a:tailEnd/>
            </a:ln>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r>
                <a:rPr lang="en-AU" altLang="en-US" sz="1800"/>
                <a:t>Design</a:t>
              </a:r>
            </a:p>
          </p:txBody>
        </p:sp>
        <p:sp>
          <p:nvSpPr>
            <p:cNvPr id="9" name="Rectangle 10"/>
            <p:cNvSpPr>
              <a:spLocks noChangeArrowheads="1"/>
            </p:cNvSpPr>
            <p:nvPr/>
          </p:nvSpPr>
          <p:spPr bwMode="auto">
            <a:xfrm>
              <a:off x="1610" y="2750"/>
              <a:ext cx="1089" cy="317"/>
            </a:xfrm>
            <a:prstGeom prst="rect">
              <a:avLst/>
            </a:prstGeom>
            <a:noFill/>
            <a:ln w="9525">
              <a:solidFill>
                <a:schemeClr val="tx1"/>
              </a:solidFill>
              <a:miter lim="800000"/>
              <a:headEnd/>
              <a:tailEnd/>
            </a:ln>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r>
                <a:rPr lang="en-AU" altLang="en-US" sz="1800" dirty="0"/>
                <a:t>Implementation</a:t>
              </a:r>
            </a:p>
          </p:txBody>
        </p:sp>
        <p:sp>
          <p:nvSpPr>
            <p:cNvPr id="10" name="Rectangle 11"/>
            <p:cNvSpPr>
              <a:spLocks noChangeArrowheads="1"/>
            </p:cNvSpPr>
            <p:nvPr/>
          </p:nvSpPr>
          <p:spPr bwMode="auto">
            <a:xfrm>
              <a:off x="2018" y="3294"/>
              <a:ext cx="1089" cy="408"/>
            </a:xfrm>
            <a:prstGeom prst="rect">
              <a:avLst/>
            </a:prstGeom>
            <a:noFill/>
            <a:ln w="9525">
              <a:solidFill>
                <a:schemeClr val="tx1"/>
              </a:solidFill>
              <a:miter lim="800000"/>
              <a:headEnd/>
              <a:tailEnd/>
            </a:ln>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r>
                <a:rPr lang="en-AU" altLang="en-US" sz="1800" dirty="0"/>
                <a:t>Maintenance</a:t>
              </a:r>
            </a:p>
          </p:txBody>
        </p:sp>
        <p:sp>
          <p:nvSpPr>
            <p:cNvPr id="11" name="Rectangle 12"/>
            <p:cNvSpPr>
              <a:spLocks noChangeArrowheads="1"/>
            </p:cNvSpPr>
            <p:nvPr/>
          </p:nvSpPr>
          <p:spPr bwMode="auto">
            <a:xfrm>
              <a:off x="2698" y="3884"/>
              <a:ext cx="1089" cy="317"/>
            </a:xfrm>
            <a:prstGeom prst="rect">
              <a:avLst/>
            </a:prstGeom>
            <a:noFill/>
            <a:ln w="9525">
              <a:solidFill>
                <a:schemeClr val="tx1"/>
              </a:solidFill>
              <a:miter lim="800000"/>
              <a:headEnd/>
              <a:tailEnd/>
            </a:ln>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r>
                <a:rPr lang="en-AU" altLang="en-US" sz="1800"/>
                <a:t>Retirement</a:t>
              </a:r>
            </a:p>
          </p:txBody>
        </p:sp>
        <p:sp>
          <p:nvSpPr>
            <p:cNvPr id="12" name="Line 13"/>
            <p:cNvSpPr>
              <a:spLocks noChangeShapeType="1"/>
            </p:cNvSpPr>
            <p:nvPr/>
          </p:nvSpPr>
          <p:spPr bwMode="auto">
            <a:xfrm>
              <a:off x="1111" y="1570"/>
              <a:ext cx="0" cy="18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AU"/>
            </a:p>
          </p:txBody>
        </p:sp>
        <p:sp>
          <p:nvSpPr>
            <p:cNvPr id="13" name="Line 14"/>
            <p:cNvSpPr>
              <a:spLocks noChangeShapeType="1"/>
            </p:cNvSpPr>
            <p:nvPr/>
          </p:nvSpPr>
          <p:spPr bwMode="auto">
            <a:xfrm>
              <a:off x="1565" y="2069"/>
              <a:ext cx="0" cy="18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AU"/>
            </a:p>
          </p:txBody>
        </p:sp>
        <p:sp>
          <p:nvSpPr>
            <p:cNvPr id="14" name="Line 15"/>
            <p:cNvSpPr>
              <a:spLocks noChangeShapeType="1"/>
            </p:cNvSpPr>
            <p:nvPr/>
          </p:nvSpPr>
          <p:spPr bwMode="auto">
            <a:xfrm>
              <a:off x="2064" y="2568"/>
              <a:ext cx="0" cy="18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AU"/>
            </a:p>
          </p:txBody>
        </p:sp>
        <p:sp>
          <p:nvSpPr>
            <p:cNvPr id="15" name="Line 16"/>
            <p:cNvSpPr>
              <a:spLocks noChangeShapeType="1"/>
            </p:cNvSpPr>
            <p:nvPr/>
          </p:nvSpPr>
          <p:spPr bwMode="auto">
            <a:xfrm>
              <a:off x="2925" y="3702"/>
              <a:ext cx="0" cy="18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AU"/>
            </a:p>
          </p:txBody>
        </p:sp>
        <p:grpSp>
          <p:nvGrpSpPr>
            <p:cNvPr id="16" name="Group 17"/>
            <p:cNvGrpSpPr>
              <a:grpSpLocks/>
            </p:cNvGrpSpPr>
            <p:nvPr/>
          </p:nvGrpSpPr>
          <p:grpSpPr bwMode="auto">
            <a:xfrm>
              <a:off x="158" y="3702"/>
              <a:ext cx="1373" cy="231"/>
              <a:chOff x="158" y="3896"/>
              <a:chExt cx="1373" cy="231"/>
            </a:xfrm>
          </p:grpSpPr>
          <p:sp>
            <p:nvSpPr>
              <p:cNvPr id="17" name="Line 18"/>
              <p:cNvSpPr>
                <a:spLocks noChangeShapeType="1"/>
              </p:cNvSpPr>
              <p:nvPr/>
            </p:nvSpPr>
            <p:spPr bwMode="auto">
              <a:xfrm>
                <a:off x="158" y="4020"/>
                <a:ext cx="36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AU"/>
              </a:p>
            </p:txBody>
          </p:sp>
          <p:sp>
            <p:nvSpPr>
              <p:cNvPr id="18" name="Text Box 19"/>
              <p:cNvSpPr txBox="1">
                <a:spLocks noChangeArrowheads="1"/>
              </p:cNvSpPr>
              <p:nvPr/>
            </p:nvSpPr>
            <p:spPr bwMode="auto">
              <a:xfrm>
                <a:off x="567" y="3896"/>
                <a:ext cx="96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AU" altLang="en-US" sz="1800"/>
                  <a:t>Development</a:t>
                </a:r>
              </a:p>
            </p:txBody>
          </p:sp>
        </p:grpSp>
      </p:grpSp>
      <p:sp>
        <p:nvSpPr>
          <p:cNvPr id="19" name="Text Box 20"/>
          <p:cNvSpPr txBox="1">
            <a:spLocks noChangeArrowheads="1"/>
          </p:cNvSpPr>
          <p:nvPr/>
        </p:nvSpPr>
        <p:spPr bwMode="auto">
          <a:xfrm>
            <a:off x="2627313" y="1844898"/>
            <a:ext cx="528862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AU" altLang="en-US" sz="1800" dirty="0"/>
              <a:t>Find out </a:t>
            </a:r>
            <a:r>
              <a:rPr lang="en-AU" altLang="en-US" sz="1800" dirty="0">
                <a:solidFill>
                  <a:srgbClr val="FF0000"/>
                </a:solidFill>
              </a:rPr>
              <a:t>what stakeholders want </a:t>
            </a:r>
            <a:r>
              <a:rPr lang="en-AU" altLang="en-US" sz="1800" dirty="0"/>
              <a:t>the product to do</a:t>
            </a:r>
          </a:p>
        </p:txBody>
      </p:sp>
      <p:sp>
        <p:nvSpPr>
          <p:cNvPr id="20" name="Text Box 21"/>
          <p:cNvSpPr txBox="1">
            <a:spLocks noChangeArrowheads="1"/>
          </p:cNvSpPr>
          <p:nvPr/>
        </p:nvSpPr>
        <p:spPr bwMode="auto">
          <a:xfrm>
            <a:off x="3276599" y="2637061"/>
            <a:ext cx="844596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AU" altLang="ja-JP" sz="1800" dirty="0"/>
              <a:t>Figure out exactly </a:t>
            </a:r>
            <a:r>
              <a:rPr lang="en-AU" altLang="ja-JP" sz="1800" dirty="0">
                <a:solidFill>
                  <a:srgbClr val="FF0000"/>
                </a:solidFill>
              </a:rPr>
              <a:t>what this means </a:t>
            </a:r>
            <a:r>
              <a:rPr lang="en-AU" altLang="ja-JP" sz="1800" dirty="0"/>
              <a:t>(create Software Requirements Specification)</a:t>
            </a:r>
            <a:endParaRPr lang="en-AU" altLang="en-US" sz="1800" dirty="0"/>
          </a:p>
        </p:txBody>
      </p:sp>
      <p:sp>
        <p:nvSpPr>
          <p:cNvPr id="21" name="Text Box 22"/>
          <p:cNvSpPr txBox="1">
            <a:spLocks noChangeArrowheads="1"/>
          </p:cNvSpPr>
          <p:nvPr/>
        </p:nvSpPr>
        <p:spPr bwMode="auto">
          <a:xfrm>
            <a:off x="3635375" y="3422873"/>
            <a:ext cx="694292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AU" altLang="ja-JP" sz="1800" dirty="0"/>
              <a:t>Determine </a:t>
            </a:r>
            <a:r>
              <a:rPr lang="en-AU" altLang="ja-JP" sz="1800" dirty="0">
                <a:solidFill>
                  <a:srgbClr val="FF0000"/>
                </a:solidFill>
              </a:rPr>
              <a:t>how to build </a:t>
            </a:r>
            <a:r>
              <a:rPr lang="en-AU" altLang="ja-JP" sz="1800" dirty="0"/>
              <a:t>the product (create design documentation)</a:t>
            </a:r>
            <a:endParaRPr lang="en-AU" altLang="en-US" sz="1800" dirty="0"/>
          </a:p>
        </p:txBody>
      </p:sp>
      <p:sp>
        <p:nvSpPr>
          <p:cNvPr id="22" name="Text Box 23"/>
          <p:cNvSpPr txBox="1">
            <a:spLocks noChangeArrowheads="1"/>
          </p:cNvSpPr>
          <p:nvPr/>
        </p:nvSpPr>
        <p:spPr bwMode="auto">
          <a:xfrm>
            <a:off x="4356100" y="4221386"/>
            <a:ext cx="582028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AU" altLang="en-US" sz="1800" dirty="0"/>
              <a:t>Code &amp; integrate (create </a:t>
            </a:r>
            <a:r>
              <a:rPr lang="en-AU" altLang="en-US" sz="1800" dirty="0">
                <a:solidFill>
                  <a:srgbClr val="FF0000"/>
                </a:solidFill>
              </a:rPr>
              <a:t>working product</a:t>
            </a:r>
            <a:r>
              <a:rPr lang="en-AU" altLang="en-US" sz="1800" dirty="0"/>
              <a:t>)</a:t>
            </a:r>
          </a:p>
        </p:txBody>
      </p:sp>
      <p:sp>
        <p:nvSpPr>
          <p:cNvPr id="23" name="Text Box 24"/>
          <p:cNvSpPr txBox="1">
            <a:spLocks noChangeArrowheads="1"/>
          </p:cNvSpPr>
          <p:nvPr/>
        </p:nvSpPr>
        <p:spPr bwMode="auto">
          <a:xfrm>
            <a:off x="5003800" y="5092923"/>
            <a:ext cx="2063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AU" altLang="en-US" sz="1800"/>
              <a:t>Repair or enhance</a:t>
            </a:r>
          </a:p>
        </p:txBody>
      </p:sp>
      <p:sp>
        <p:nvSpPr>
          <p:cNvPr id="24" name="Text Box 25"/>
          <p:cNvSpPr txBox="1">
            <a:spLocks noChangeArrowheads="1"/>
          </p:cNvSpPr>
          <p:nvPr/>
        </p:nvSpPr>
        <p:spPr bwMode="auto">
          <a:xfrm>
            <a:off x="6045200" y="6015261"/>
            <a:ext cx="2343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AU" altLang="en-US" sz="1800"/>
              <a:t>Remove from service</a:t>
            </a:r>
          </a:p>
        </p:txBody>
      </p:sp>
    </p:spTree>
    <p:extLst>
      <p:ext uri="{BB962C8B-B14F-4D97-AF65-F5344CB8AC3E}">
        <p14:creationId xmlns:p14="http://schemas.microsoft.com/office/powerpoint/2010/main" val="2395913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P spid="21" grpId="0"/>
      <p:bldP spid="22" grpId="0"/>
      <p:bldP spid="23" grpId="0"/>
      <p:bldP spid="2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Waterfall ideas</a:t>
            </a:r>
          </a:p>
        </p:txBody>
      </p:sp>
      <p:sp>
        <p:nvSpPr>
          <p:cNvPr id="3" name="Content Placeholder 2"/>
          <p:cNvSpPr>
            <a:spLocks noGrp="1"/>
          </p:cNvSpPr>
          <p:nvPr>
            <p:ph idx="1"/>
          </p:nvPr>
        </p:nvSpPr>
        <p:spPr/>
        <p:txBody>
          <a:bodyPr/>
          <a:lstStyle/>
          <a:p>
            <a:r>
              <a:rPr lang="en-AU" dirty="0"/>
              <a:t>Development is broken up into distinct phases</a:t>
            </a:r>
          </a:p>
          <a:p>
            <a:r>
              <a:rPr lang="en-AU" dirty="0"/>
              <a:t>These phases do not overlap, e.g. implementation cannot begin until design is complete</a:t>
            </a:r>
          </a:p>
          <a:p>
            <a:r>
              <a:rPr lang="en-AU" dirty="0"/>
              <a:t>Each phase has a document of some sort as its output</a:t>
            </a:r>
          </a:p>
          <a:p>
            <a:pPr lvl="1"/>
            <a:r>
              <a:rPr lang="en-AU" dirty="0"/>
              <a:t>if we consider source code as a special kind of document</a:t>
            </a:r>
          </a:p>
          <a:p>
            <a:r>
              <a:rPr lang="en-AU" dirty="0"/>
              <a:t>Not shown: testing and quality assurance activities</a:t>
            </a:r>
          </a:p>
          <a:p>
            <a:pPr lvl="1"/>
            <a:r>
              <a:rPr lang="en-AU" dirty="0"/>
              <a:t>in general, all documents created would go through QA before development can proceed</a:t>
            </a:r>
          </a:p>
          <a:p>
            <a:pPr lvl="1"/>
            <a:r>
              <a:rPr lang="en-AU" dirty="0"/>
              <a:t>and of course QA might find errors…</a:t>
            </a:r>
          </a:p>
        </p:txBody>
      </p:sp>
    </p:spTree>
    <p:extLst>
      <p:ext uri="{BB962C8B-B14F-4D97-AF65-F5344CB8AC3E}">
        <p14:creationId xmlns:p14="http://schemas.microsoft.com/office/powerpoint/2010/main" val="322999580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Line 32"/>
          <p:cNvSpPr>
            <a:spLocks noChangeShapeType="1"/>
          </p:cNvSpPr>
          <p:nvPr/>
        </p:nvSpPr>
        <p:spPr bwMode="auto">
          <a:xfrm flipV="1">
            <a:off x="8188222" y="1851794"/>
            <a:ext cx="0" cy="3024187"/>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AU"/>
          </a:p>
        </p:txBody>
      </p:sp>
      <p:sp>
        <p:nvSpPr>
          <p:cNvPr id="2" name="Title 1"/>
          <p:cNvSpPr>
            <a:spLocks noGrp="1"/>
          </p:cNvSpPr>
          <p:nvPr>
            <p:ph type="title"/>
          </p:nvPr>
        </p:nvSpPr>
        <p:spPr/>
        <p:txBody>
          <a:bodyPr/>
          <a:lstStyle/>
          <a:p>
            <a:r>
              <a:rPr lang="en-AU" dirty="0"/>
              <a:t>A more realistic waterfall model </a:t>
            </a:r>
          </a:p>
        </p:txBody>
      </p:sp>
      <p:grpSp>
        <p:nvGrpSpPr>
          <p:cNvPr id="4" name="Group 44"/>
          <p:cNvGrpSpPr>
            <a:grpSpLocks/>
          </p:cNvGrpSpPr>
          <p:nvPr/>
        </p:nvGrpSpPr>
        <p:grpSpPr bwMode="auto">
          <a:xfrm>
            <a:off x="3005035" y="1608906"/>
            <a:ext cx="5761037" cy="4679950"/>
            <a:chOff x="295" y="1372"/>
            <a:chExt cx="3629" cy="2948"/>
          </a:xfrm>
          <a:noFill/>
        </p:grpSpPr>
        <p:grpSp>
          <p:nvGrpSpPr>
            <p:cNvPr id="6" name="Group 4"/>
            <p:cNvGrpSpPr>
              <a:grpSpLocks/>
            </p:cNvGrpSpPr>
            <p:nvPr/>
          </p:nvGrpSpPr>
          <p:grpSpPr bwMode="auto">
            <a:xfrm>
              <a:off x="295" y="3821"/>
              <a:ext cx="1373" cy="231"/>
              <a:chOff x="158" y="3896"/>
              <a:chExt cx="1373" cy="231"/>
            </a:xfrm>
            <a:grpFill/>
          </p:grpSpPr>
          <p:sp>
            <p:nvSpPr>
              <p:cNvPr id="17" name="Line 5"/>
              <p:cNvSpPr>
                <a:spLocks noChangeShapeType="1"/>
              </p:cNvSpPr>
              <p:nvPr/>
            </p:nvSpPr>
            <p:spPr bwMode="auto">
              <a:xfrm>
                <a:off x="158" y="4020"/>
                <a:ext cx="363" cy="0"/>
              </a:xfrm>
              <a:prstGeom prst="line">
                <a:avLst/>
              </a:prstGeom>
              <a:grpFill/>
              <a:ln w="9525">
                <a:solidFill>
                  <a:schemeClr val="tx1"/>
                </a:solidFill>
                <a:round/>
                <a:headEnd/>
                <a:tailEnd type="triangle" w="med" len="med"/>
              </a:ln>
              <a:extLst/>
            </p:spPr>
            <p:txBody>
              <a:bodyPr/>
              <a:lstStyle/>
              <a:p>
                <a:endParaRPr lang="en-AU"/>
              </a:p>
            </p:txBody>
          </p:sp>
          <p:sp>
            <p:nvSpPr>
              <p:cNvPr id="18" name="Text Box 6"/>
              <p:cNvSpPr txBox="1">
                <a:spLocks noChangeArrowheads="1"/>
              </p:cNvSpPr>
              <p:nvPr/>
            </p:nvSpPr>
            <p:spPr bwMode="auto">
              <a:xfrm>
                <a:off x="567" y="3896"/>
                <a:ext cx="964" cy="23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AU" altLang="en-US" sz="1800"/>
                  <a:t>Development</a:t>
                </a:r>
              </a:p>
            </p:txBody>
          </p:sp>
        </p:grpSp>
        <p:sp>
          <p:nvSpPr>
            <p:cNvPr id="7" name="Rectangle 9"/>
            <p:cNvSpPr>
              <a:spLocks noChangeArrowheads="1"/>
            </p:cNvSpPr>
            <p:nvPr/>
          </p:nvSpPr>
          <p:spPr bwMode="auto">
            <a:xfrm>
              <a:off x="386" y="1372"/>
              <a:ext cx="1089" cy="317"/>
            </a:xfrm>
            <a:prstGeom prst="rect">
              <a:avLst/>
            </a:prstGeom>
            <a:grpFill/>
            <a:ln w="9525">
              <a:solidFill>
                <a:schemeClr val="tx1"/>
              </a:solidFill>
              <a:miter lim="800000"/>
              <a:headEnd/>
              <a:tailEnd/>
            </a:ln>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r>
                <a:rPr lang="en-AU" altLang="en-US" sz="1800" dirty="0"/>
                <a:t>Requirements</a:t>
              </a:r>
            </a:p>
          </p:txBody>
        </p:sp>
        <p:sp>
          <p:nvSpPr>
            <p:cNvPr id="8" name="Rectangle 11"/>
            <p:cNvSpPr>
              <a:spLocks noChangeArrowheads="1"/>
            </p:cNvSpPr>
            <p:nvPr/>
          </p:nvSpPr>
          <p:spPr bwMode="auto">
            <a:xfrm>
              <a:off x="1293" y="2370"/>
              <a:ext cx="1089" cy="317"/>
            </a:xfrm>
            <a:prstGeom prst="rect">
              <a:avLst/>
            </a:prstGeom>
            <a:grpFill/>
            <a:ln w="9525">
              <a:solidFill>
                <a:schemeClr val="tx1"/>
              </a:solidFill>
              <a:miter lim="800000"/>
              <a:headEnd/>
              <a:tailEnd/>
            </a:ln>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r>
                <a:rPr lang="en-AU" altLang="en-US" sz="1800"/>
                <a:t>Design</a:t>
              </a:r>
            </a:p>
          </p:txBody>
        </p:sp>
        <p:sp>
          <p:nvSpPr>
            <p:cNvPr id="9" name="Rectangle 12"/>
            <p:cNvSpPr>
              <a:spLocks noChangeArrowheads="1"/>
            </p:cNvSpPr>
            <p:nvPr/>
          </p:nvSpPr>
          <p:spPr bwMode="auto">
            <a:xfrm>
              <a:off x="1747" y="2869"/>
              <a:ext cx="1089" cy="317"/>
            </a:xfrm>
            <a:prstGeom prst="rect">
              <a:avLst/>
            </a:prstGeom>
            <a:grpFill/>
            <a:ln w="9525">
              <a:solidFill>
                <a:schemeClr val="tx1"/>
              </a:solidFill>
              <a:miter lim="800000"/>
              <a:headEnd/>
              <a:tailEnd/>
            </a:ln>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r>
                <a:rPr lang="en-AU" altLang="en-US" sz="1800"/>
                <a:t>Implementation</a:t>
              </a:r>
            </a:p>
          </p:txBody>
        </p:sp>
        <p:sp>
          <p:nvSpPr>
            <p:cNvPr id="11" name="Rectangle 14"/>
            <p:cNvSpPr>
              <a:spLocks noChangeArrowheads="1"/>
            </p:cNvSpPr>
            <p:nvPr/>
          </p:nvSpPr>
          <p:spPr bwMode="auto">
            <a:xfrm>
              <a:off x="2835" y="4003"/>
              <a:ext cx="1089" cy="317"/>
            </a:xfrm>
            <a:prstGeom prst="rect">
              <a:avLst/>
            </a:prstGeom>
            <a:grpFill/>
            <a:ln w="9525">
              <a:solidFill>
                <a:schemeClr val="tx1"/>
              </a:solidFill>
              <a:miter lim="800000"/>
              <a:headEnd/>
              <a:tailEnd/>
            </a:ln>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r>
                <a:rPr lang="en-AU" altLang="en-US" sz="1800"/>
                <a:t>Retirement</a:t>
              </a:r>
            </a:p>
          </p:txBody>
        </p:sp>
        <p:sp>
          <p:nvSpPr>
            <p:cNvPr id="12" name="Line 15"/>
            <p:cNvSpPr>
              <a:spLocks noChangeShapeType="1"/>
            </p:cNvSpPr>
            <p:nvPr/>
          </p:nvSpPr>
          <p:spPr bwMode="auto">
            <a:xfrm>
              <a:off x="1248" y="1689"/>
              <a:ext cx="0" cy="182"/>
            </a:xfrm>
            <a:prstGeom prst="line">
              <a:avLst/>
            </a:prstGeom>
            <a:grpFill/>
            <a:ln w="9525">
              <a:solidFill>
                <a:schemeClr val="tx1"/>
              </a:solidFill>
              <a:round/>
              <a:headEnd/>
              <a:tailEnd type="triangle" w="med" len="med"/>
            </a:ln>
            <a:extLst/>
          </p:spPr>
          <p:txBody>
            <a:bodyPr/>
            <a:lstStyle/>
            <a:p>
              <a:endParaRPr lang="en-AU"/>
            </a:p>
          </p:txBody>
        </p:sp>
        <p:sp>
          <p:nvSpPr>
            <p:cNvPr id="13" name="Line 16"/>
            <p:cNvSpPr>
              <a:spLocks noChangeShapeType="1"/>
            </p:cNvSpPr>
            <p:nvPr/>
          </p:nvSpPr>
          <p:spPr bwMode="auto">
            <a:xfrm>
              <a:off x="1702" y="2188"/>
              <a:ext cx="0" cy="182"/>
            </a:xfrm>
            <a:prstGeom prst="line">
              <a:avLst/>
            </a:prstGeom>
            <a:grpFill/>
            <a:ln w="9525">
              <a:solidFill>
                <a:schemeClr val="tx1"/>
              </a:solidFill>
              <a:round/>
              <a:headEnd/>
              <a:tailEnd type="triangle" w="med" len="med"/>
            </a:ln>
            <a:extLst/>
          </p:spPr>
          <p:txBody>
            <a:bodyPr/>
            <a:lstStyle/>
            <a:p>
              <a:endParaRPr lang="en-AU"/>
            </a:p>
          </p:txBody>
        </p:sp>
        <p:sp>
          <p:nvSpPr>
            <p:cNvPr id="14" name="Line 17"/>
            <p:cNvSpPr>
              <a:spLocks noChangeShapeType="1"/>
            </p:cNvSpPr>
            <p:nvPr/>
          </p:nvSpPr>
          <p:spPr bwMode="auto">
            <a:xfrm>
              <a:off x="2201" y="2687"/>
              <a:ext cx="0" cy="182"/>
            </a:xfrm>
            <a:prstGeom prst="line">
              <a:avLst/>
            </a:prstGeom>
            <a:grpFill/>
            <a:ln w="9525">
              <a:solidFill>
                <a:schemeClr val="tx1"/>
              </a:solidFill>
              <a:round/>
              <a:headEnd/>
              <a:tailEnd type="triangle" w="med" len="med"/>
            </a:ln>
            <a:extLst/>
          </p:spPr>
          <p:txBody>
            <a:bodyPr/>
            <a:lstStyle/>
            <a:p>
              <a:endParaRPr lang="en-AU"/>
            </a:p>
          </p:txBody>
        </p:sp>
        <p:sp>
          <p:nvSpPr>
            <p:cNvPr id="15" name="Line 18"/>
            <p:cNvSpPr>
              <a:spLocks noChangeShapeType="1"/>
            </p:cNvSpPr>
            <p:nvPr/>
          </p:nvSpPr>
          <p:spPr bwMode="auto">
            <a:xfrm>
              <a:off x="2699" y="3186"/>
              <a:ext cx="0" cy="227"/>
            </a:xfrm>
            <a:prstGeom prst="line">
              <a:avLst/>
            </a:prstGeom>
            <a:grpFill/>
            <a:ln w="9525">
              <a:solidFill>
                <a:schemeClr val="tx1"/>
              </a:solidFill>
              <a:round/>
              <a:headEnd/>
              <a:tailEnd type="triangle" w="med" len="med"/>
            </a:ln>
            <a:extLst/>
          </p:spPr>
          <p:txBody>
            <a:bodyPr/>
            <a:lstStyle/>
            <a:p>
              <a:endParaRPr lang="en-AU"/>
            </a:p>
          </p:txBody>
        </p:sp>
        <p:sp>
          <p:nvSpPr>
            <p:cNvPr id="16" name="Line 19"/>
            <p:cNvSpPr>
              <a:spLocks noChangeShapeType="1"/>
            </p:cNvSpPr>
            <p:nvPr/>
          </p:nvSpPr>
          <p:spPr bwMode="auto">
            <a:xfrm>
              <a:off x="3062" y="3821"/>
              <a:ext cx="0" cy="182"/>
            </a:xfrm>
            <a:prstGeom prst="line">
              <a:avLst/>
            </a:prstGeom>
            <a:grpFill/>
            <a:ln w="9525">
              <a:solidFill>
                <a:schemeClr val="tx1"/>
              </a:solidFill>
              <a:round/>
              <a:headEnd/>
              <a:tailEnd type="triangle" w="med" len="med"/>
            </a:ln>
            <a:extLst/>
          </p:spPr>
          <p:txBody>
            <a:bodyPr/>
            <a:lstStyle/>
            <a:p>
              <a:endParaRPr lang="en-AU"/>
            </a:p>
          </p:txBody>
        </p:sp>
        <p:sp>
          <p:nvSpPr>
            <p:cNvPr id="5" name="Rectangle 10"/>
            <p:cNvSpPr>
              <a:spLocks noChangeArrowheads="1"/>
            </p:cNvSpPr>
            <p:nvPr/>
          </p:nvSpPr>
          <p:spPr bwMode="auto">
            <a:xfrm>
              <a:off x="838" y="1888"/>
              <a:ext cx="1089" cy="317"/>
            </a:xfrm>
            <a:prstGeom prst="rect">
              <a:avLst/>
            </a:prstGeom>
            <a:solidFill>
              <a:schemeClr val="bg1"/>
            </a:solidFill>
            <a:ln w="9525">
              <a:solidFill>
                <a:schemeClr val="tx1"/>
              </a:solidFill>
              <a:miter lim="800000"/>
              <a:headEnd/>
              <a:tailEnd/>
            </a:ln>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r>
                <a:rPr lang="en-AU" altLang="en-US" sz="1800" dirty="0"/>
                <a:t>Analysis</a:t>
              </a:r>
            </a:p>
          </p:txBody>
        </p:sp>
        <p:sp>
          <p:nvSpPr>
            <p:cNvPr id="10" name="Rectangle 13"/>
            <p:cNvSpPr>
              <a:spLocks noChangeArrowheads="1"/>
            </p:cNvSpPr>
            <p:nvPr/>
          </p:nvSpPr>
          <p:spPr bwMode="auto">
            <a:xfrm>
              <a:off x="2155" y="3413"/>
              <a:ext cx="1452" cy="408"/>
            </a:xfrm>
            <a:prstGeom prst="rect">
              <a:avLst/>
            </a:prstGeom>
            <a:solidFill>
              <a:schemeClr val="bg1"/>
            </a:solidFill>
            <a:ln w="9525">
              <a:solidFill>
                <a:schemeClr val="tx1"/>
              </a:solidFill>
              <a:miter lim="800000"/>
              <a:headEnd/>
              <a:tailEnd/>
            </a:ln>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r>
                <a:rPr lang="en-AU" altLang="en-US" sz="1800" dirty="0"/>
                <a:t>Maintenance</a:t>
              </a:r>
            </a:p>
          </p:txBody>
        </p:sp>
      </p:grpSp>
      <p:grpSp>
        <p:nvGrpSpPr>
          <p:cNvPr id="19" name="Group 45"/>
          <p:cNvGrpSpPr>
            <a:grpSpLocks/>
          </p:cNvGrpSpPr>
          <p:nvPr/>
        </p:nvGrpSpPr>
        <p:grpSpPr bwMode="auto">
          <a:xfrm>
            <a:off x="3003447" y="2139131"/>
            <a:ext cx="4897438" cy="4176713"/>
            <a:chOff x="294" y="1706"/>
            <a:chExt cx="3085" cy="2631"/>
          </a:xfrm>
        </p:grpSpPr>
        <p:sp>
          <p:nvSpPr>
            <p:cNvPr id="30" name="Line 28"/>
            <p:cNvSpPr>
              <a:spLocks noChangeShapeType="1"/>
            </p:cNvSpPr>
            <p:nvPr/>
          </p:nvSpPr>
          <p:spPr bwMode="auto">
            <a:xfrm flipV="1">
              <a:off x="3379" y="2024"/>
              <a:ext cx="0" cy="1389"/>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AU"/>
            </a:p>
          </p:txBody>
        </p:sp>
        <p:sp>
          <p:nvSpPr>
            <p:cNvPr id="20" name="Line 20"/>
            <p:cNvSpPr>
              <a:spLocks noChangeShapeType="1"/>
            </p:cNvSpPr>
            <p:nvPr/>
          </p:nvSpPr>
          <p:spPr bwMode="auto">
            <a:xfrm flipH="1">
              <a:off x="1474" y="3067"/>
              <a:ext cx="272"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AU"/>
            </a:p>
          </p:txBody>
        </p:sp>
        <p:sp>
          <p:nvSpPr>
            <p:cNvPr id="21" name="Line 22"/>
            <p:cNvSpPr>
              <a:spLocks noChangeShapeType="1"/>
            </p:cNvSpPr>
            <p:nvPr/>
          </p:nvSpPr>
          <p:spPr bwMode="auto">
            <a:xfrm flipH="1">
              <a:off x="1020" y="2568"/>
              <a:ext cx="272"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AU"/>
            </a:p>
          </p:txBody>
        </p:sp>
        <p:sp>
          <p:nvSpPr>
            <p:cNvPr id="22" name="Line 25"/>
            <p:cNvSpPr>
              <a:spLocks noChangeShapeType="1"/>
            </p:cNvSpPr>
            <p:nvPr/>
          </p:nvSpPr>
          <p:spPr bwMode="auto">
            <a:xfrm flipV="1">
              <a:off x="567" y="1706"/>
              <a:ext cx="0" cy="363"/>
            </a:xfrm>
            <a:prstGeom prst="line">
              <a:avLst/>
            </a:prstGeom>
            <a:noFill/>
            <a:ln w="9525">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en-AU"/>
            </a:p>
          </p:txBody>
        </p:sp>
        <p:sp>
          <p:nvSpPr>
            <p:cNvPr id="23" name="Line 26"/>
            <p:cNvSpPr>
              <a:spLocks noChangeShapeType="1"/>
            </p:cNvSpPr>
            <p:nvPr/>
          </p:nvSpPr>
          <p:spPr bwMode="auto">
            <a:xfrm flipH="1">
              <a:off x="2835" y="3022"/>
              <a:ext cx="272" cy="0"/>
            </a:xfrm>
            <a:prstGeom prst="line">
              <a:avLst/>
            </a:prstGeom>
            <a:noFill/>
            <a:ln w="9525">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en-AU"/>
            </a:p>
          </p:txBody>
        </p:sp>
        <p:sp>
          <p:nvSpPr>
            <p:cNvPr id="24" name="Line 7"/>
            <p:cNvSpPr>
              <a:spLocks noChangeShapeType="1"/>
            </p:cNvSpPr>
            <p:nvPr/>
          </p:nvSpPr>
          <p:spPr bwMode="auto">
            <a:xfrm>
              <a:off x="294" y="4230"/>
              <a:ext cx="363" cy="0"/>
            </a:xfrm>
            <a:prstGeom prst="line">
              <a:avLst/>
            </a:prstGeom>
            <a:noFill/>
            <a:ln w="9525">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en-AU"/>
            </a:p>
          </p:txBody>
        </p:sp>
        <p:sp>
          <p:nvSpPr>
            <p:cNvPr id="25" name="Text Box 8"/>
            <p:cNvSpPr txBox="1">
              <a:spLocks noChangeArrowheads="1"/>
            </p:cNvSpPr>
            <p:nvPr/>
          </p:nvSpPr>
          <p:spPr bwMode="auto">
            <a:xfrm>
              <a:off x="703" y="4106"/>
              <a:ext cx="9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AU" altLang="en-US" sz="1800"/>
                <a:t>Maintenance</a:t>
              </a:r>
            </a:p>
          </p:txBody>
        </p:sp>
        <p:sp>
          <p:nvSpPr>
            <p:cNvPr id="26" name="Line 21"/>
            <p:cNvSpPr>
              <a:spLocks noChangeShapeType="1"/>
            </p:cNvSpPr>
            <p:nvPr/>
          </p:nvSpPr>
          <p:spPr bwMode="auto">
            <a:xfrm flipV="1">
              <a:off x="1474" y="2704"/>
              <a:ext cx="0" cy="363"/>
            </a:xfrm>
            <a:prstGeom prst="line">
              <a:avLst/>
            </a:prstGeom>
            <a:noFill/>
            <a:ln w="9525">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en-AU"/>
            </a:p>
          </p:txBody>
        </p:sp>
        <p:sp>
          <p:nvSpPr>
            <p:cNvPr id="27" name="Line 23"/>
            <p:cNvSpPr>
              <a:spLocks noChangeShapeType="1"/>
            </p:cNvSpPr>
            <p:nvPr/>
          </p:nvSpPr>
          <p:spPr bwMode="auto">
            <a:xfrm flipV="1">
              <a:off x="1020" y="2205"/>
              <a:ext cx="0" cy="363"/>
            </a:xfrm>
            <a:prstGeom prst="line">
              <a:avLst/>
            </a:prstGeom>
            <a:noFill/>
            <a:ln w="9525">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en-AU"/>
            </a:p>
          </p:txBody>
        </p:sp>
        <p:sp>
          <p:nvSpPr>
            <p:cNvPr id="28" name="Line 24"/>
            <p:cNvSpPr>
              <a:spLocks noChangeShapeType="1"/>
            </p:cNvSpPr>
            <p:nvPr/>
          </p:nvSpPr>
          <p:spPr bwMode="auto">
            <a:xfrm flipH="1">
              <a:off x="567" y="2069"/>
              <a:ext cx="272"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AU"/>
            </a:p>
          </p:txBody>
        </p:sp>
        <p:sp>
          <p:nvSpPr>
            <p:cNvPr id="29" name="Line 27"/>
            <p:cNvSpPr>
              <a:spLocks noChangeShapeType="1"/>
            </p:cNvSpPr>
            <p:nvPr/>
          </p:nvSpPr>
          <p:spPr bwMode="auto">
            <a:xfrm flipV="1">
              <a:off x="3107" y="3022"/>
              <a:ext cx="0" cy="363"/>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AU"/>
            </a:p>
          </p:txBody>
        </p:sp>
        <p:sp>
          <p:nvSpPr>
            <p:cNvPr id="31" name="Line 29"/>
            <p:cNvSpPr>
              <a:spLocks noChangeShapeType="1"/>
            </p:cNvSpPr>
            <p:nvPr/>
          </p:nvSpPr>
          <p:spPr bwMode="auto">
            <a:xfrm flipH="1" flipV="1">
              <a:off x="3242" y="2523"/>
              <a:ext cx="1" cy="862"/>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AU"/>
            </a:p>
          </p:txBody>
        </p:sp>
        <p:sp>
          <p:nvSpPr>
            <p:cNvPr id="32" name="Line 30"/>
            <p:cNvSpPr>
              <a:spLocks noChangeShapeType="1"/>
            </p:cNvSpPr>
            <p:nvPr/>
          </p:nvSpPr>
          <p:spPr bwMode="auto">
            <a:xfrm flipH="1">
              <a:off x="2381" y="2523"/>
              <a:ext cx="862" cy="0"/>
            </a:xfrm>
            <a:prstGeom prst="line">
              <a:avLst/>
            </a:prstGeom>
            <a:noFill/>
            <a:ln w="9525">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en-AU"/>
            </a:p>
          </p:txBody>
        </p:sp>
        <p:sp>
          <p:nvSpPr>
            <p:cNvPr id="33" name="Line 31"/>
            <p:cNvSpPr>
              <a:spLocks noChangeShapeType="1"/>
            </p:cNvSpPr>
            <p:nvPr/>
          </p:nvSpPr>
          <p:spPr bwMode="auto">
            <a:xfrm flipH="1">
              <a:off x="1927" y="2024"/>
              <a:ext cx="1452" cy="0"/>
            </a:xfrm>
            <a:prstGeom prst="line">
              <a:avLst/>
            </a:prstGeom>
            <a:noFill/>
            <a:ln w="9525">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en-AU"/>
            </a:p>
          </p:txBody>
        </p:sp>
      </p:grpSp>
      <p:sp>
        <p:nvSpPr>
          <p:cNvPr id="35" name="Line 34"/>
          <p:cNvSpPr>
            <a:spLocks noChangeShapeType="1"/>
          </p:cNvSpPr>
          <p:nvPr/>
        </p:nvSpPr>
        <p:spPr bwMode="auto">
          <a:xfrm flipH="1">
            <a:off x="7756422" y="1851794"/>
            <a:ext cx="431800" cy="0"/>
          </a:xfrm>
          <a:prstGeom prst="line">
            <a:avLst/>
          </a:prstGeom>
          <a:noFill/>
          <a:ln w="9525">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en-AU"/>
          </a:p>
        </p:txBody>
      </p:sp>
      <p:sp>
        <p:nvSpPr>
          <p:cNvPr id="36" name="Line 35"/>
          <p:cNvSpPr>
            <a:spLocks noChangeShapeType="1"/>
          </p:cNvSpPr>
          <p:nvPr/>
        </p:nvSpPr>
        <p:spPr bwMode="auto">
          <a:xfrm flipH="1">
            <a:off x="5164035" y="1923231"/>
            <a:ext cx="288925"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AU"/>
          </a:p>
        </p:txBody>
      </p:sp>
      <p:sp>
        <p:nvSpPr>
          <p:cNvPr id="38" name="Rectangle 33"/>
          <p:cNvSpPr>
            <a:spLocks noChangeArrowheads="1"/>
          </p:cNvSpPr>
          <p:nvPr/>
        </p:nvSpPr>
        <p:spPr bwMode="auto">
          <a:xfrm>
            <a:off x="5452960" y="1562869"/>
            <a:ext cx="2305050" cy="647700"/>
          </a:xfrm>
          <a:prstGeom prst="rect">
            <a:avLst/>
          </a:prstGeom>
          <a:noFill/>
          <a:ln w="9525">
            <a:solidFill>
              <a:schemeClr val="tx1"/>
            </a:solidFill>
            <a:prstDash val="dash"/>
            <a:miter lim="800000"/>
            <a:headEnd/>
            <a:tailEnd/>
          </a:ln>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r>
              <a:rPr lang="en-AU" altLang="en-US" sz="1800" dirty="0"/>
              <a:t>Changed</a:t>
            </a:r>
          </a:p>
          <a:p>
            <a:pPr algn="ctr" eaLnBrk="1" hangingPunct="1"/>
            <a:r>
              <a:rPr lang="en-AU" altLang="en-US" sz="1800" dirty="0"/>
              <a:t>Requirements</a:t>
            </a:r>
          </a:p>
        </p:txBody>
      </p:sp>
      <p:sp>
        <p:nvSpPr>
          <p:cNvPr id="39" name="Line 36"/>
          <p:cNvSpPr>
            <a:spLocks noChangeShapeType="1"/>
          </p:cNvSpPr>
          <p:nvPr/>
        </p:nvSpPr>
        <p:spPr bwMode="auto">
          <a:xfrm>
            <a:off x="5164035" y="1923231"/>
            <a:ext cx="0" cy="504825"/>
          </a:xfrm>
          <a:prstGeom prst="line">
            <a:avLst/>
          </a:prstGeom>
          <a:noFill/>
          <a:ln w="9525">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en-AU"/>
          </a:p>
        </p:txBody>
      </p:sp>
    </p:spTree>
    <p:extLst>
      <p:ext uri="{BB962C8B-B14F-4D97-AF65-F5344CB8AC3E}">
        <p14:creationId xmlns:p14="http://schemas.microsoft.com/office/powerpoint/2010/main" val="4266939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But…</a:t>
            </a:r>
          </a:p>
        </p:txBody>
      </p:sp>
      <p:sp>
        <p:nvSpPr>
          <p:cNvPr id="3" name="Content Placeholder 2"/>
          <p:cNvSpPr>
            <a:spLocks noGrp="1"/>
          </p:cNvSpPr>
          <p:nvPr>
            <p:ph idx="1"/>
          </p:nvPr>
        </p:nvSpPr>
        <p:spPr/>
        <p:txBody>
          <a:bodyPr>
            <a:normAutofit/>
          </a:bodyPr>
          <a:lstStyle/>
          <a:p>
            <a:r>
              <a:rPr lang="en-AU" dirty="0"/>
              <a:t>This is a </a:t>
            </a:r>
            <a:r>
              <a:rPr lang="en-AU" dirty="0">
                <a:solidFill>
                  <a:srgbClr val="FF0000"/>
                </a:solidFill>
              </a:rPr>
              <a:t>document-driven</a:t>
            </a:r>
            <a:r>
              <a:rPr lang="en-AU" dirty="0"/>
              <a:t> approach</a:t>
            </a:r>
          </a:p>
          <a:p>
            <a:pPr lvl="1"/>
            <a:r>
              <a:rPr lang="en-AU" dirty="0"/>
              <a:t>transitions between phases are managed by the production of documentation</a:t>
            </a:r>
          </a:p>
          <a:p>
            <a:pPr lvl="2"/>
            <a:r>
              <a:rPr lang="en-AU" dirty="0"/>
              <a:t>notably the SRS and the design documentation</a:t>
            </a:r>
          </a:p>
          <a:p>
            <a:pPr lvl="1"/>
            <a:r>
              <a:rPr lang="en-AU" dirty="0"/>
              <a:t>if an error is found and the system needs to change, documentation needs to be kept up to date</a:t>
            </a:r>
          </a:p>
          <a:p>
            <a:pPr lvl="1"/>
            <a:r>
              <a:rPr lang="en-AU" dirty="0"/>
              <a:t>this is very costly!</a:t>
            </a:r>
          </a:p>
          <a:p>
            <a:r>
              <a:rPr lang="en-AU" dirty="0"/>
              <a:t>So Waterfall does not work well for projects where</a:t>
            </a:r>
          </a:p>
          <a:p>
            <a:pPr lvl="1"/>
            <a:r>
              <a:rPr lang="en-AU" dirty="0"/>
              <a:t>errors are possible in requirements elicitation, analysis, design</a:t>
            </a:r>
          </a:p>
          <a:p>
            <a:pPr lvl="1"/>
            <a:r>
              <a:rPr lang="en-AU" dirty="0"/>
              <a:t>requirements are hard to figure out or subject to change</a:t>
            </a:r>
          </a:p>
        </p:txBody>
      </p:sp>
    </p:spTree>
    <p:extLst>
      <p:ext uri="{BB962C8B-B14F-4D97-AF65-F5344CB8AC3E}">
        <p14:creationId xmlns:p14="http://schemas.microsoft.com/office/powerpoint/2010/main" val="12999178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In this lecture…</a:t>
            </a:r>
          </a:p>
        </p:txBody>
      </p:sp>
      <p:sp>
        <p:nvSpPr>
          <p:cNvPr id="3" name="Content Placeholder 2"/>
          <p:cNvSpPr>
            <a:spLocks noGrp="1"/>
          </p:cNvSpPr>
          <p:nvPr>
            <p:ph idx="1"/>
          </p:nvPr>
        </p:nvSpPr>
        <p:spPr/>
        <p:txBody>
          <a:bodyPr/>
          <a:lstStyle/>
          <a:p>
            <a:r>
              <a:rPr lang="en-AU" dirty="0" smtClean="0"/>
              <a:t>About FIT2101</a:t>
            </a:r>
          </a:p>
          <a:p>
            <a:r>
              <a:rPr lang="en-AU" dirty="0" smtClean="0"/>
              <a:t>Software </a:t>
            </a:r>
            <a:r>
              <a:rPr lang="en-AU" dirty="0"/>
              <a:t>process models</a:t>
            </a:r>
          </a:p>
          <a:p>
            <a:r>
              <a:rPr lang="en-AU" dirty="0"/>
              <a:t>History of software process models</a:t>
            </a:r>
          </a:p>
          <a:p>
            <a:pPr lvl="1"/>
            <a:r>
              <a:rPr lang="en-AU" dirty="0"/>
              <a:t>ad hoc</a:t>
            </a:r>
          </a:p>
          <a:p>
            <a:pPr lvl="1"/>
            <a:r>
              <a:rPr lang="en-AU" dirty="0"/>
              <a:t>waterfall</a:t>
            </a:r>
          </a:p>
          <a:p>
            <a:pPr lvl="1"/>
            <a:r>
              <a:rPr lang="en-AU" dirty="0"/>
              <a:t>prototyping</a:t>
            </a:r>
          </a:p>
          <a:p>
            <a:pPr lvl="1"/>
            <a:r>
              <a:rPr lang="en-AU" dirty="0"/>
              <a:t>spiral</a:t>
            </a:r>
          </a:p>
          <a:p>
            <a:pPr lvl="1"/>
            <a:r>
              <a:rPr lang="en-AU" dirty="0"/>
              <a:t>agile</a:t>
            </a:r>
          </a:p>
          <a:p>
            <a:endParaRPr lang="en-AU" dirty="0"/>
          </a:p>
          <a:p>
            <a:pPr lvl="1"/>
            <a:endParaRPr lang="en-AU" dirty="0"/>
          </a:p>
        </p:txBody>
      </p:sp>
    </p:spTree>
    <p:extLst>
      <p:ext uri="{BB962C8B-B14F-4D97-AF65-F5344CB8AC3E}">
        <p14:creationId xmlns:p14="http://schemas.microsoft.com/office/powerpoint/2010/main" val="233940195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How realistic is this?</a:t>
            </a:r>
          </a:p>
        </p:txBody>
      </p:sp>
      <p:sp>
        <p:nvSpPr>
          <p:cNvPr id="3" name="Content Placeholder 2"/>
          <p:cNvSpPr>
            <a:spLocks noGrp="1"/>
          </p:cNvSpPr>
          <p:nvPr>
            <p:ph idx="1"/>
          </p:nvPr>
        </p:nvSpPr>
        <p:spPr>
          <a:xfrm>
            <a:off x="6019800" y="1690688"/>
            <a:ext cx="5704840" cy="4351338"/>
          </a:xfrm>
        </p:spPr>
        <p:txBody>
          <a:bodyPr>
            <a:normAutofit fontScale="92500"/>
          </a:bodyPr>
          <a:lstStyle/>
          <a:p>
            <a:r>
              <a:rPr lang="en-AU" dirty="0"/>
              <a:t>Very few real-world projects are insulated from change</a:t>
            </a:r>
          </a:p>
          <a:p>
            <a:pPr lvl="1"/>
            <a:r>
              <a:rPr lang="en-AU" dirty="0"/>
              <a:t>even if customers </a:t>
            </a:r>
            <a:r>
              <a:rPr lang="en-AU" i="1" dirty="0"/>
              <a:t>really do</a:t>
            </a:r>
            <a:r>
              <a:rPr lang="en-AU" dirty="0"/>
              <a:t> know what they want</a:t>
            </a:r>
          </a:p>
          <a:p>
            <a:pPr lvl="1"/>
            <a:r>
              <a:rPr lang="en-AU" dirty="0"/>
              <a:t>business environment, regulatory environment etc. are beyond the control of developers and customers alike</a:t>
            </a:r>
          </a:p>
          <a:p>
            <a:pPr lvl="1"/>
            <a:r>
              <a:rPr lang="en-AU" dirty="0"/>
              <a:t>hard to quarantine projects from changes in the technical environment: operating systems, libraries, network speed etc.</a:t>
            </a:r>
          </a:p>
          <a:p>
            <a:pPr lvl="1"/>
            <a:r>
              <a:rPr lang="en-AU" dirty="0"/>
              <a:t>would you really </a:t>
            </a:r>
            <a:r>
              <a:rPr lang="en-AU" i="1" dirty="0"/>
              <a:t>want</a:t>
            </a:r>
            <a:r>
              <a:rPr lang="en-AU" dirty="0"/>
              <a:t> to promise never to apply security patches to the OS?  </a:t>
            </a:r>
          </a:p>
          <a:p>
            <a:endParaRPr lang="en-AU"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8200" y="1690688"/>
            <a:ext cx="4619413" cy="3464560"/>
          </a:xfrm>
          <a:prstGeom prst="rect">
            <a:avLst/>
          </a:prstGeom>
        </p:spPr>
      </p:pic>
      <p:sp>
        <p:nvSpPr>
          <p:cNvPr id="5" name="TextBox 4"/>
          <p:cNvSpPr txBox="1"/>
          <p:nvPr/>
        </p:nvSpPr>
        <p:spPr>
          <a:xfrm>
            <a:off x="746760" y="5242560"/>
            <a:ext cx="4619413" cy="369332"/>
          </a:xfrm>
          <a:prstGeom prst="rect">
            <a:avLst/>
          </a:prstGeom>
          <a:noFill/>
        </p:spPr>
        <p:txBody>
          <a:bodyPr wrap="square" rtlCol="0">
            <a:spAutoFit/>
          </a:bodyPr>
          <a:lstStyle/>
          <a:p>
            <a:r>
              <a:rPr lang="en-AU" b="1" i="1" dirty="0"/>
              <a:t>Not very.</a:t>
            </a:r>
          </a:p>
        </p:txBody>
      </p:sp>
    </p:spTree>
    <p:extLst>
      <p:ext uri="{BB962C8B-B14F-4D97-AF65-F5344CB8AC3E}">
        <p14:creationId xmlns:p14="http://schemas.microsoft.com/office/powerpoint/2010/main" val="2705982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What does this mean for Waterfall?</a:t>
            </a:r>
          </a:p>
        </p:txBody>
      </p:sp>
      <p:sp>
        <p:nvSpPr>
          <p:cNvPr id="3" name="Content Placeholder 2"/>
          <p:cNvSpPr>
            <a:spLocks noGrp="1"/>
          </p:cNvSpPr>
          <p:nvPr>
            <p:ph idx="1"/>
          </p:nvPr>
        </p:nvSpPr>
        <p:spPr/>
        <p:txBody>
          <a:bodyPr/>
          <a:lstStyle/>
          <a:p>
            <a:r>
              <a:rPr lang="en-AU" dirty="0"/>
              <a:t>Better than having no plan at all</a:t>
            </a:r>
          </a:p>
          <a:p>
            <a:r>
              <a:rPr lang="en-AU" dirty="0"/>
              <a:t>Works well for some projects</a:t>
            </a:r>
          </a:p>
          <a:p>
            <a:r>
              <a:rPr lang="en-AU" dirty="0"/>
              <a:t>But does not cope with uncertain or </a:t>
            </a:r>
            <a:r>
              <a:rPr lang="en-AU" dirty="0">
                <a:solidFill>
                  <a:srgbClr val="FF0000"/>
                </a:solidFill>
              </a:rPr>
              <a:t>changing requirements</a:t>
            </a:r>
          </a:p>
          <a:p>
            <a:pPr lvl="1"/>
            <a:r>
              <a:rPr lang="en-AU" dirty="0"/>
              <a:t>and it is rare that requirements can be guaranteed not to change</a:t>
            </a:r>
          </a:p>
          <a:p>
            <a:pPr lvl="1"/>
            <a:r>
              <a:rPr lang="en-AU" dirty="0"/>
              <a:t>the world around us changes and we must adapt our plans</a:t>
            </a:r>
          </a:p>
          <a:p>
            <a:r>
              <a:rPr lang="en-AU" dirty="0"/>
              <a:t>Can also be </a:t>
            </a:r>
            <a:r>
              <a:rPr lang="en-AU" dirty="0">
                <a:solidFill>
                  <a:srgbClr val="FF0000"/>
                </a:solidFill>
              </a:rPr>
              <a:t>slower</a:t>
            </a:r>
            <a:r>
              <a:rPr lang="en-AU" dirty="0"/>
              <a:t> than ad-hoc processes</a:t>
            </a:r>
          </a:p>
          <a:p>
            <a:pPr lvl="1"/>
            <a:r>
              <a:rPr lang="en-AU" dirty="0"/>
              <a:t>bottlenecks at transitions between phases</a:t>
            </a:r>
          </a:p>
          <a:p>
            <a:pPr lvl="1"/>
            <a:r>
              <a:rPr lang="en-AU" dirty="0"/>
              <a:t>documentation must be created, read, managed, updated etc.</a:t>
            </a:r>
          </a:p>
        </p:txBody>
      </p:sp>
    </p:spTree>
    <p:extLst>
      <p:ext uri="{BB962C8B-B14F-4D97-AF65-F5344CB8AC3E}">
        <p14:creationId xmlns:p14="http://schemas.microsoft.com/office/powerpoint/2010/main" val="126788651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Prototyping</a:t>
            </a:r>
          </a:p>
        </p:txBody>
      </p:sp>
      <p:sp>
        <p:nvSpPr>
          <p:cNvPr id="3" name="Content Placeholder 2"/>
          <p:cNvSpPr>
            <a:spLocks noGrp="1"/>
          </p:cNvSpPr>
          <p:nvPr>
            <p:ph idx="1"/>
          </p:nvPr>
        </p:nvSpPr>
        <p:spPr>
          <a:xfrm>
            <a:off x="799793" y="1745252"/>
            <a:ext cx="5163012" cy="4351338"/>
          </a:xfrm>
        </p:spPr>
        <p:txBody>
          <a:bodyPr/>
          <a:lstStyle/>
          <a:p>
            <a:r>
              <a:rPr lang="en-AU" dirty="0"/>
              <a:t>Key idea: build a prototype of software to help nail down requirements</a:t>
            </a:r>
          </a:p>
          <a:p>
            <a:r>
              <a:rPr lang="en-AU" dirty="0"/>
              <a:t>Proposed by Royce in 1970</a:t>
            </a:r>
          </a:p>
          <a:p>
            <a:r>
              <a:rPr lang="en-AU" dirty="0"/>
              <a:t>But:</a:t>
            </a:r>
          </a:p>
          <a:p>
            <a:pPr lvl="1"/>
            <a:r>
              <a:rPr lang="en-AU" dirty="0"/>
              <a:t>can be expensive</a:t>
            </a:r>
          </a:p>
          <a:p>
            <a:pPr lvl="1"/>
            <a:r>
              <a:rPr lang="en-AU" dirty="0"/>
              <a:t>single prototype might not be enough</a:t>
            </a:r>
          </a:p>
          <a:p>
            <a:r>
              <a:rPr lang="en-AU" dirty="0"/>
              <a:t>Need for multiple successive prototypes inspired Spiral</a:t>
            </a:r>
          </a:p>
        </p:txBody>
      </p:sp>
      <p:sp>
        <p:nvSpPr>
          <p:cNvPr id="4" name="Line 32"/>
          <p:cNvSpPr>
            <a:spLocks noChangeShapeType="1"/>
          </p:cNvSpPr>
          <p:nvPr/>
        </p:nvSpPr>
        <p:spPr bwMode="auto">
          <a:xfrm flipV="1">
            <a:off x="11295216" y="2135982"/>
            <a:ext cx="0" cy="3024187"/>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AU"/>
          </a:p>
        </p:txBody>
      </p:sp>
      <p:grpSp>
        <p:nvGrpSpPr>
          <p:cNvPr id="5" name="Group 44"/>
          <p:cNvGrpSpPr>
            <a:grpSpLocks/>
          </p:cNvGrpSpPr>
          <p:nvPr/>
        </p:nvGrpSpPr>
        <p:grpSpPr bwMode="auto">
          <a:xfrm>
            <a:off x="6112029" y="1893094"/>
            <a:ext cx="5761037" cy="4679950"/>
            <a:chOff x="295" y="1372"/>
            <a:chExt cx="3629" cy="2948"/>
          </a:xfrm>
          <a:noFill/>
        </p:grpSpPr>
        <p:grpSp>
          <p:nvGrpSpPr>
            <p:cNvPr id="6" name="Group 4"/>
            <p:cNvGrpSpPr>
              <a:grpSpLocks/>
            </p:cNvGrpSpPr>
            <p:nvPr/>
          </p:nvGrpSpPr>
          <p:grpSpPr bwMode="auto">
            <a:xfrm>
              <a:off x="295" y="3821"/>
              <a:ext cx="1373" cy="231"/>
              <a:chOff x="158" y="3896"/>
              <a:chExt cx="1373" cy="231"/>
            </a:xfrm>
            <a:grpFill/>
          </p:grpSpPr>
          <p:sp>
            <p:nvSpPr>
              <p:cNvPr id="18" name="Line 5"/>
              <p:cNvSpPr>
                <a:spLocks noChangeShapeType="1"/>
              </p:cNvSpPr>
              <p:nvPr/>
            </p:nvSpPr>
            <p:spPr bwMode="auto">
              <a:xfrm>
                <a:off x="158" y="4020"/>
                <a:ext cx="363" cy="0"/>
              </a:xfrm>
              <a:prstGeom prst="line">
                <a:avLst/>
              </a:prstGeom>
              <a:grpFill/>
              <a:ln w="9525">
                <a:solidFill>
                  <a:schemeClr val="tx1"/>
                </a:solidFill>
                <a:round/>
                <a:headEnd/>
                <a:tailEnd type="triangle" w="med" len="med"/>
              </a:ln>
              <a:extLst/>
            </p:spPr>
            <p:txBody>
              <a:bodyPr/>
              <a:lstStyle/>
              <a:p>
                <a:endParaRPr lang="en-AU"/>
              </a:p>
            </p:txBody>
          </p:sp>
          <p:sp>
            <p:nvSpPr>
              <p:cNvPr id="19" name="Text Box 6"/>
              <p:cNvSpPr txBox="1">
                <a:spLocks noChangeArrowheads="1"/>
              </p:cNvSpPr>
              <p:nvPr/>
            </p:nvSpPr>
            <p:spPr bwMode="auto">
              <a:xfrm>
                <a:off x="567" y="3896"/>
                <a:ext cx="964" cy="23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AU" altLang="en-US" sz="1800"/>
                  <a:t>Development</a:t>
                </a:r>
              </a:p>
            </p:txBody>
          </p:sp>
        </p:grpSp>
        <p:sp>
          <p:nvSpPr>
            <p:cNvPr id="7" name="Rectangle 9"/>
            <p:cNvSpPr>
              <a:spLocks noChangeArrowheads="1"/>
            </p:cNvSpPr>
            <p:nvPr/>
          </p:nvSpPr>
          <p:spPr bwMode="auto">
            <a:xfrm>
              <a:off x="386" y="1372"/>
              <a:ext cx="1089" cy="317"/>
            </a:xfrm>
            <a:prstGeom prst="rect">
              <a:avLst/>
            </a:prstGeom>
            <a:grpFill/>
            <a:ln w="9525">
              <a:solidFill>
                <a:schemeClr val="tx1"/>
              </a:solidFill>
              <a:miter lim="800000"/>
              <a:headEnd/>
              <a:tailEnd/>
            </a:ln>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r>
                <a:rPr lang="en-AU" altLang="en-US" sz="1800" dirty="0"/>
                <a:t>Requirements</a:t>
              </a:r>
            </a:p>
          </p:txBody>
        </p:sp>
        <p:sp>
          <p:nvSpPr>
            <p:cNvPr id="8" name="Rectangle 11"/>
            <p:cNvSpPr>
              <a:spLocks noChangeArrowheads="1"/>
            </p:cNvSpPr>
            <p:nvPr/>
          </p:nvSpPr>
          <p:spPr bwMode="auto">
            <a:xfrm>
              <a:off x="1293" y="2370"/>
              <a:ext cx="1089" cy="317"/>
            </a:xfrm>
            <a:prstGeom prst="rect">
              <a:avLst/>
            </a:prstGeom>
            <a:grpFill/>
            <a:ln w="9525">
              <a:solidFill>
                <a:schemeClr val="tx1"/>
              </a:solidFill>
              <a:miter lim="800000"/>
              <a:headEnd/>
              <a:tailEnd/>
            </a:ln>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r>
                <a:rPr lang="en-AU" altLang="en-US" sz="1800"/>
                <a:t>Design</a:t>
              </a:r>
            </a:p>
          </p:txBody>
        </p:sp>
        <p:sp>
          <p:nvSpPr>
            <p:cNvPr id="9" name="Rectangle 12"/>
            <p:cNvSpPr>
              <a:spLocks noChangeArrowheads="1"/>
            </p:cNvSpPr>
            <p:nvPr/>
          </p:nvSpPr>
          <p:spPr bwMode="auto">
            <a:xfrm>
              <a:off x="1747" y="2869"/>
              <a:ext cx="1089" cy="317"/>
            </a:xfrm>
            <a:prstGeom prst="rect">
              <a:avLst/>
            </a:prstGeom>
            <a:grpFill/>
            <a:ln w="9525">
              <a:solidFill>
                <a:schemeClr val="tx1"/>
              </a:solidFill>
              <a:miter lim="800000"/>
              <a:headEnd/>
              <a:tailEnd/>
            </a:ln>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r>
                <a:rPr lang="en-AU" altLang="en-US" sz="1800"/>
                <a:t>Implementation</a:t>
              </a:r>
            </a:p>
          </p:txBody>
        </p:sp>
        <p:sp>
          <p:nvSpPr>
            <p:cNvPr id="10" name="Rectangle 14"/>
            <p:cNvSpPr>
              <a:spLocks noChangeArrowheads="1"/>
            </p:cNvSpPr>
            <p:nvPr/>
          </p:nvSpPr>
          <p:spPr bwMode="auto">
            <a:xfrm>
              <a:off x="2835" y="4003"/>
              <a:ext cx="1089" cy="317"/>
            </a:xfrm>
            <a:prstGeom prst="rect">
              <a:avLst/>
            </a:prstGeom>
            <a:grpFill/>
            <a:ln w="9525">
              <a:solidFill>
                <a:schemeClr val="tx1"/>
              </a:solidFill>
              <a:miter lim="800000"/>
              <a:headEnd/>
              <a:tailEnd/>
            </a:ln>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r>
                <a:rPr lang="en-AU" altLang="en-US" sz="1800"/>
                <a:t>Retirement</a:t>
              </a:r>
            </a:p>
          </p:txBody>
        </p:sp>
        <p:sp>
          <p:nvSpPr>
            <p:cNvPr id="11" name="Line 15"/>
            <p:cNvSpPr>
              <a:spLocks noChangeShapeType="1"/>
            </p:cNvSpPr>
            <p:nvPr/>
          </p:nvSpPr>
          <p:spPr bwMode="auto">
            <a:xfrm flipH="1">
              <a:off x="1245" y="1689"/>
              <a:ext cx="3" cy="198"/>
            </a:xfrm>
            <a:prstGeom prst="line">
              <a:avLst/>
            </a:prstGeom>
            <a:grpFill/>
            <a:ln w="9525">
              <a:solidFill>
                <a:schemeClr val="tx1"/>
              </a:solidFill>
              <a:round/>
              <a:headEnd/>
              <a:tailEnd type="triangle" w="med" len="med"/>
            </a:ln>
            <a:extLst/>
          </p:spPr>
          <p:txBody>
            <a:bodyPr/>
            <a:lstStyle/>
            <a:p>
              <a:endParaRPr lang="en-AU"/>
            </a:p>
          </p:txBody>
        </p:sp>
        <p:sp>
          <p:nvSpPr>
            <p:cNvPr id="12" name="Line 16"/>
            <p:cNvSpPr>
              <a:spLocks noChangeShapeType="1"/>
            </p:cNvSpPr>
            <p:nvPr/>
          </p:nvSpPr>
          <p:spPr bwMode="auto">
            <a:xfrm>
              <a:off x="1702" y="2188"/>
              <a:ext cx="0" cy="182"/>
            </a:xfrm>
            <a:prstGeom prst="line">
              <a:avLst/>
            </a:prstGeom>
            <a:grpFill/>
            <a:ln w="9525">
              <a:solidFill>
                <a:schemeClr val="tx1"/>
              </a:solidFill>
              <a:round/>
              <a:headEnd/>
              <a:tailEnd type="triangle" w="med" len="med"/>
            </a:ln>
            <a:extLst/>
          </p:spPr>
          <p:txBody>
            <a:bodyPr/>
            <a:lstStyle/>
            <a:p>
              <a:endParaRPr lang="en-AU"/>
            </a:p>
          </p:txBody>
        </p:sp>
        <p:sp>
          <p:nvSpPr>
            <p:cNvPr id="13" name="Line 17"/>
            <p:cNvSpPr>
              <a:spLocks noChangeShapeType="1"/>
            </p:cNvSpPr>
            <p:nvPr/>
          </p:nvSpPr>
          <p:spPr bwMode="auto">
            <a:xfrm>
              <a:off x="2201" y="2687"/>
              <a:ext cx="0" cy="182"/>
            </a:xfrm>
            <a:prstGeom prst="line">
              <a:avLst/>
            </a:prstGeom>
            <a:grpFill/>
            <a:ln w="9525">
              <a:solidFill>
                <a:schemeClr val="tx1"/>
              </a:solidFill>
              <a:round/>
              <a:headEnd/>
              <a:tailEnd type="triangle" w="med" len="med"/>
            </a:ln>
            <a:extLst/>
          </p:spPr>
          <p:txBody>
            <a:bodyPr/>
            <a:lstStyle/>
            <a:p>
              <a:endParaRPr lang="en-AU"/>
            </a:p>
          </p:txBody>
        </p:sp>
        <p:sp>
          <p:nvSpPr>
            <p:cNvPr id="14" name="Line 18"/>
            <p:cNvSpPr>
              <a:spLocks noChangeShapeType="1"/>
            </p:cNvSpPr>
            <p:nvPr/>
          </p:nvSpPr>
          <p:spPr bwMode="auto">
            <a:xfrm>
              <a:off x="2699" y="3186"/>
              <a:ext cx="0" cy="227"/>
            </a:xfrm>
            <a:prstGeom prst="line">
              <a:avLst/>
            </a:prstGeom>
            <a:grpFill/>
            <a:ln w="9525">
              <a:solidFill>
                <a:schemeClr val="tx1"/>
              </a:solidFill>
              <a:round/>
              <a:headEnd/>
              <a:tailEnd type="triangle" w="med" len="med"/>
            </a:ln>
            <a:extLst/>
          </p:spPr>
          <p:txBody>
            <a:bodyPr/>
            <a:lstStyle/>
            <a:p>
              <a:endParaRPr lang="en-AU"/>
            </a:p>
          </p:txBody>
        </p:sp>
        <p:sp>
          <p:nvSpPr>
            <p:cNvPr id="15" name="Line 19"/>
            <p:cNvSpPr>
              <a:spLocks noChangeShapeType="1"/>
            </p:cNvSpPr>
            <p:nvPr/>
          </p:nvSpPr>
          <p:spPr bwMode="auto">
            <a:xfrm>
              <a:off x="3062" y="3821"/>
              <a:ext cx="0" cy="182"/>
            </a:xfrm>
            <a:prstGeom prst="line">
              <a:avLst/>
            </a:prstGeom>
            <a:grpFill/>
            <a:ln w="9525">
              <a:solidFill>
                <a:schemeClr val="tx1"/>
              </a:solidFill>
              <a:round/>
              <a:headEnd/>
              <a:tailEnd type="triangle" w="med" len="med"/>
            </a:ln>
            <a:extLst/>
          </p:spPr>
          <p:txBody>
            <a:bodyPr/>
            <a:lstStyle/>
            <a:p>
              <a:endParaRPr lang="en-AU"/>
            </a:p>
          </p:txBody>
        </p:sp>
        <p:sp>
          <p:nvSpPr>
            <p:cNvPr id="16" name="Rectangle 10"/>
            <p:cNvSpPr>
              <a:spLocks noChangeArrowheads="1"/>
            </p:cNvSpPr>
            <p:nvPr/>
          </p:nvSpPr>
          <p:spPr bwMode="auto">
            <a:xfrm>
              <a:off x="838" y="1888"/>
              <a:ext cx="1089" cy="317"/>
            </a:xfrm>
            <a:prstGeom prst="rect">
              <a:avLst/>
            </a:prstGeom>
            <a:solidFill>
              <a:schemeClr val="bg1"/>
            </a:solidFill>
            <a:ln w="9525">
              <a:solidFill>
                <a:schemeClr val="tx1"/>
              </a:solidFill>
              <a:miter lim="800000"/>
              <a:headEnd/>
              <a:tailEnd/>
            </a:ln>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r>
                <a:rPr lang="en-AU" altLang="en-US" sz="1800" dirty="0"/>
                <a:t>Analysis</a:t>
              </a:r>
            </a:p>
          </p:txBody>
        </p:sp>
        <p:sp>
          <p:nvSpPr>
            <p:cNvPr id="17" name="Rectangle 13"/>
            <p:cNvSpPr>
              <a:spLocks noChangeArrowheads="1"/>
            </p:cNvSpPr>
            <p:nvPr/>
          </p:nvSpPr>
          <p:spPr bwMode="auto">
            <a:xfrm>
              <a:off x="2155" y="3413"/>
              <a:ext cx="1452" cy="408"/>
            </a:xfrm>
            <a:prstGeom prst="rect">
              <a:avLst/>
            </a:prstGeom>
            <a:solidFill>
              <a:schemeClr val="bg1"/>
            </a:solidFill>
            <a:ln w="9525">
              <a:solidFill>
                <a:schemeClr val="tx1"/>
              </a:solidFill>
              <a:miter lim="800000"/>
              <a:headEnd/>
              <a:tailEnd/>
            </a:ln>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r>
                <a:rPr lang="en-AU" altLang="en-US" sz="1800" dirty="0"/>
                <a:t>Maintenance</a:t>
              </a:r>
            </a:p>
          </p:txBody>
        </p:sp>
      </p:grpSp>
      <p:grpSp>
        <p:nvGrpSpPr>
          <p:cNvPr id="20" name="Group 45"/>
          <p:cNvGrpSpPr>
            <a:grpSpLocks/>
          </p:cNvGrpSpPr>
          <p:nvPr/>
        </p:nvGrpSpPr>
        <p:grpSpPr bwMode="auto">
          <a:xfrm>
            <a:off x="6110441" y="2423319"/>
            <a:ext cx="4897438" cy="4176713"/>
            <a:chOff x="294" y="1706"/>
            <a:chExt cx="3085" cy="2631"/>
          </a:xfrm>
        </p:grpSpPr>
        <p:sp>
          <p:nvSpPr>
            <p:cNvPr id="21" name="Line 28"/>
            <p:cNvSpPr>
              <a:spLocks noChangeShapeType="1"/>
            </p:cNvSpPr>
            <p:nvPr/>
          </p:nvSpPr>
          <p:spPr bwMode="auto">
            <a:xfrm flipV="1">
              <a:off x="3379" y="2024"/>
              <a:ext cx="0" cy="1389"/>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AU"/>
            </a:p>
          </p:txBody>
        </p:sp>
        <p:sp>
          <p:nvSpPr>
            <p:cNvPr id="22" name="Line 20"/>
            <p:cNvSpPr>
              <a:spLocks noChangeShapeType="1"/>
            </p:cNvSpPr>
            <p:nvPr/>
          </p:nvSpPr>
          <p:spPr bwMode="auto">
            <a:xfrm flipH="1">
              <a:off x="1474" y="3067"/>
              <a:ext cx="272"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AU"/>
            </a:p>
          </p:txBody>
        </p:sp>
        <p:sp>
          <p:nvSpPr>
            <p:cNvPr id="23" name="Line 22"/>
            <p:cNvSpPr>
              <a:spLocks noChangeShapeType="1"/>
            </p:cNvSpPr>
            <p:nvPr/>
          </p:nvSpPr>
          <p:spPr bwMode="auto">
            <a:xfrm flipH="1">
              <a:off x="1020" y="2568"/>
              <a:ext cx="272"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AU"/>
            </a:p>
          </p:txBody>
        </p:sp>
        <p:sp>
          <p:nvSpPr>
            <p:cNvPr id="24" name="Line 25"/>
            <p:cNvSpPr>
              <a:spLocks noChangeShapeType="1"/>
            </p:cNvSpPr>
            <p:nvPr/>
          </p:nvSpPr>
          <p:spPr bwMode="auto">
            <a:xfrm flipV="1">
              <a:off x="567" y="1706"/>
              <a:ext cx="0" cy="363"/>
            </a:xfrm>
            <a:prstGeom prst="line">
              <a:avLst/>
            </a:prstGeom>
            <a:noFill/>
            <a:ln w="9525">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en-AU"/>
            </a:p>
          </p:txBody>
        </p:sp>
        <p:sp>
          <p:nvSpPr>
            <p:cNvPr id="25" name="Line 26"/>
            <p:cNvSpPr>
              <a:spLocks noChangeShapeType="1"/>
            </p:cNvSpPr>
            <p:nvPr/>
          </p:nvSpPr>
          <p:spPr bwMode="auto">
            <a:xfrm flipH="1">
              <a:off x="2835" y="3022"/>
              <a:ext cx="272" cy="0"/>
            </a:xfrm>
            <a:prstGeom prst="line">
              <a:avLst/>
            </a:prstGeom>
            <a:noFill/>
            <a:ln w="9525">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en-AU"/>
            </a:p>
          </p:txBody>
        </p:sp>
        <p:sp>
          <p:nvSpPr>
            <p:cNvPr id="26" name="Line 7"/>
            <p:cNvSpPr>
              <a:spLocks noChangeShapeType="1"/>
            </p:cNvSpPr>
            <p:nvPr/>
          </p:nvSpPr>
          <p:spPr bwMode="auto">
            <a:xfrm>
              <a:off x="294" y="4230"/>
              <a:ext cx="363" cy="0"/>
            </a:xfrm>
            <a:prstGeom prst="line">
              <a:avLst/>
            </a:prstGeom>
            <a:noFill/>
            <a:ln w="9525">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en-AU"/>
            </a:p>
          </p:txBody>
        </p:sp>
        <p:sp>
          <p:nvSpPr>
            <p:cNvPr id="27" name="Text Box 8"/>
            <p:cNvSpPr txBox="1">
              <a:spLocks noChangeArrowheads="1"/>
            </p:cNvSpPr>
            <p:nvPr/>
          </p:nvSpPr>
          <p:spPr bwMode="auto">
            <a:xfrm>
              <a:off x="703" y="4106"/>
              <a:ext cx="9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AU" altLang="en-US" sz="1800"/>
                <a:t>Maintenance</a:t>
              </a:r>
            </a:p>
          </p:txBody>
        </p:sp>
        <p:sp>
          <p:nvSpPr>
            <p:cNvPr id="28" name="Line 21"/>
            <p:cNvSpPr>
              <a:spLocks noChangeShapeType="1"/>
            </p:cNvSpPr>
            <p:nvPr/>
          </p:nvSpPr>
          <p:spPr bwMode="auto">
            <a:xfrm flipV="1">
              <a:off x="1474" y="2704"/>
              <a:ext cx="0" cy="363"/>
            </a:xfrm>
            <a:prstGeom prst="line">
              <a:avLst/>
            </a:prstGeom>
            <a:noFill/>
            <a:ln w="9525">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en-AU"/>
            </a:p>
          </p:txBody>
        </p:sp>
        <p:sp>
          <p:nvSpPr>
            <p:cNvPr id="29" name="Line 23"/>
            <p:cNvSpPr>
              <a:spLocks noChangeShapeType="1"/>
            </p:cNvSpPr>
            <p:nvPr/>
          </p:nvSpPr>
          <p:spPr bwMode="auto">
            <a:xfrm flipV="1">
              <a:off x="1020" y="2205"/>
              <a:ext cx="0" cy="363"/>
            </a:xfrm>
            <a:prstGeom prst="line">
              <a:avLst/>
            </a:prstGeom>
            <a:noFill/>
            <a:ln w="9525">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en-AU"/>
            </a:p>
          </p:txBody>
        </p:sp>
        <p:sp>
          <p:nvSpPr>
            <p:cNvPr id="30" name="Line 24"/>
            <p:cNvSpPr>
              <a:spLocks noChangeShapeType="1"/>
            </p:cNvSpPr>
            <p:nvPr/>
          </p:nvSpPr>
          <p:spPr bwMode="auto">
            <a:xfrm flipH="1">
              <a:off x="567" y="2069"/>
              <a:ext cx="272"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AU"/>
            </a:p>
          </p:txBody>
        </p:sp>
        <p:sp>
          <p:nvSpPr>
            <p:cNvPr id="31" name="Line 27"/>
            <p:cNvSpPr>
              <a:spLocks noChangeShapeType="1"/>
            </p:cNvSpPr>
            <p:nvPr/>
          </p:nvSpPr>
          <p:spPr bwMode="auto">
            <a:xfrm flipV="1">
              <a:off x="3107" y="3022"/>
              <a:ext cx="0" cy="363"/>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AU"/>
            </a:p>
          </p:txBody>
        </p:sp>
        <p:sp>
          <p:nvSpPr>
            <p:cNvPr id="32" name="Line 29"/>
            <p:cNvSpPr>
              <a:spLocks noChangeShapeType="1"/>
            </p:cNvSpPr>
            <p:nvPr/>
          </p:nvSpPr>
          <p:spPr bwMode="auto">
            <a:xfrm flipH="1" flipV="1">
              <a:off x="3242" y="2523"/>
              <a:ext cx="1" cy="862"/>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AU"/>
            </a:p>
          </p:txBody>
        </p:sp>
        <p:sp>
          <p:nvSpPr>
            <p:cNvPr id="33" name="Line 30"/>
            <p:cNvSpPr>
              <a:spLocks noChangeShapeType="1"/>
            </p:cNvSpPr>
            <p:nvPr/>
          </p:nvSpPr>
          <p:spPr bwMode="auto">
            <a:xfrm flipH="1">
              <a:off x="2381" y="2523"/>
              <a:ext cx="862" cy="0"/>
            </a:xfrm>
            <a:prstGeom prst="line">
              <a:avLst/>
            </a:prstGeom>
            <a:noFill/>
            <a:ln w="9525">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en-AU"/>
            </a:p>
          </p:txBody>
        </p:sp>
        <p:sp>
          <p:nvSpPr>
            <p:cNvPr id="34" name="Line 31"/>
            <p:cNvSpPr>
              <a:spLocks noChangeShapeType="1"/>
            </p:cNvSpPr>
            <p:nvPr/>
          </p:nvSpPr>
          <p:spPr bwMode="auto">
            <a:xfrm flipH="1">
              <a:off x="1927" y="2024"/>
              <a:ext cx="1452" cy="0"/>
            </a:xfrm>
            <a:prstGeom prst="line">
              <a:avLst/>
            </a:prstGeom>
            <a:noFill/>
            <a:ln w="9525">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en-AU"/>
            </a:p>
          </p:txBody>
        </p:sp>
      </p:grpSp>
      <p:sp>
        <p:nvSpPr>
          <p:cNvPr id="35" name="Line 34"/>
          <p:cNvSpPr>
            <a:spLocks noChangeShapeType="1"/>
          </p:cNvSpPr>
          <p:nvPr/>
        </p:nvSpPr>
        <p:spPr bwMode="auto">
          <a:xfrm flipH="1">
            <a:off x="10863416" y="2135982"/>
            <a:ext cx="431800" cy="0"/>
          </a:xfrm>
          <a:prstGeom prst="line">
            <a:avLst/>
          </a:prstGeom>
          <a:noFill/>
          <a:ln w="9525">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en-AU"/>
          </a:p>
        </p:txBody>
      </p:sp>
      <p:sp>
        <p:nvSpPr>
          <p:cNvPr id="36" name="Line 35"/>
          <p:cNvSpPr>
            <a:spLocks noChangeShapeType="1"/>
          </p:cNvSpPr>
          <p:nvPr/>
        </p:nvSpPr>
        <p:spPr bwMode="auto">
          <a:xfrm flipH="1">
            <a:off x="8271029" y="2207419"/>
            <a:ext cx="288925"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AU"/>
          </a:p>
        </p:txBody>
      </p:sp>
      <p:sp>
        <p:nvSpPr>
          <p:cNvPr id="37" name="Rectangle 33"/>
          <p:cNvSpPr>
            <a:spLocks noChangeArrowheads="1"/>
          </p:cNvSpPr>
          <p:nvPr/>
        </p:nvSpPr>
        <p:spPr bwMode="auto">
          <a:xfrm>
            <a:off x="8559954" y="1847057"/>
            <a:ext cx="2305050" cy="647700"/>
          </a:xfrm>
          <a:prstGeom prst="rect">
            <a:avLst/>
          </a:prstGeom>
          <a:noFill/>
          <a:ln w="9525">
            <a:solidFill>
              <a:schemeClr val="tx1"/>
            </a:solidFill>
            <a:prstDash val="dash"/>
            <a:miter lim="800000"/>
            <a:headEnd/>
            <a:tailEnd/>
          </a:ln>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r>
              <a:rPr lang="en-AU" altLang="en-US" sz="1800" dirty="0"/>
              <a:t>Changed</a:t>
            </a:r>
          </a:p>
          <a:p>
            <a:pPr algn="ctr" eaLnBrk="1" hangingPunct="1"/>
            <a:r>
              <a:rPr lang="en-AU" altLang="en-US" sz="1800" dirty="0"/>
              <a:t>Requirements</a:t>
            </a:r>
          </a:p>
        </p:txBody>
      </p:sp>
      <p:sp>
        <p:nvSpPr>
          <p:cNvPr id="38" name="Line 36"/>
          <p:cNvSpPr>
            <a:spLocks noChangeShapeType="1"/>
          </p:cNvSpPr>
          <p:nvPr/>
        </p:nvSpPr>
        <p:spPr bwMode="auto">
          <a:xfrm>
            <a:off x="8271029" y="2207419"/>
            <a:ext cx="0" cy="504825"/>
          </a:xfrm>
          <a:prstGeom prst="line">
            <a:avLst/>
          </a:prstGeom>
          <a:noFill/>
          <a:ln w="9525">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en-AU"/>
          </a:p>
        </p:txBody>
      </p:sp>
      <p:sp>
        <p:nvSpPr>
          <p:cNvPr id="39" name="Rectangle 9"/>
          <p:cNvSpPr>
            <a:spLocks noChangeArrowheads="1"/>
          </p:cNvSpPr>
          <p:nvPr/>
        </p:nvSpPr>
        <p:spPr bwMode="auto">
          <a:xfrm>
            <a:off x="5534178" y="1100931"/>
            <a:ext cx="1728787" cy="503238"/>
          </a:xfrm>
          <a:prstGeom prst="rect">
            <a:avLst/>
          </a:prstGeom>
          <a:solidFill>
            <a:schemeClr val="tx2">
              <a:lumMod val="20000"/>
              <a:lumOff val="80000"/>
            </a:schemeClr>
          </a:solidFill>
          <a:ln w="9525">
            <a:solidFill>
              <a:schemeClr val="tx1"/>
            </a:solidFill>
            <a:miter lim="800000"/>
            <a:headEnd/>
            <a:tailEnd/>
          </a:ln>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r>
              <a:rPr lang="en-AU" altLang="en-US" sz="1800" dirty="0"/>
              <a:t>Prototype</a:t>
            </a:r>
          </a:p>
        </p:txBody>
      </p:sp>
      <p:sp>
        <p:nvSpPr>
          <p:cNvPr id="40" name="Line 15"/>
          <p:cNvSpPr>
            <a:spLocks noChangeShapeType="1"/>
          </p:cNvSpPr>
          <p:nvPr/>
        </p:nvSpPr>
        <p:spPr bwMode="auto">
          <a:xfrm>
            <a:off x="6974041" y="1609778"/>
            <a:ext cx="0" cy="2889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AU"/>
          </a:p>
        </p:txBody>
      </p:sp>
    </p:spTree>
    <p:extLst>
      <p:ext uri="{BB962C8B-B14F-4D97-AF65-F5344CB8AC3E}">
        <p14:creationId xmlns:p14="http://schemas.microsoft.com/office/powerpoint/2010/main" val="3106084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40"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8243" name="Picture 6" descr="sch2333x_021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03526" y="1023939"/>
            <a:ext cx="6600825" cy="549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8241" name="Rectangle 2"/>
          <p:cNvSpPr>
            <a:spLocks noGrp="1" noChangeArrowheads="1"/>
          </p:cNvSpPr>
          <p:nvPr>
            <p:ph type="title"/>
          </p:nvPr>
        </p:nvSpPr>
        <p:spPr/>
        <p:txBody>
          <a:bodyPr/>
          <a:lstStyle/>
          <a:p>
            <a:pPr eaLnBrk="1" hangingPunct="1"/>
            <a:r>
              <a:rPr lang="en-AU" altLang="en-US" dirty="0">
                <a:ea typeface="ＭＳ Ｐゴシック" panose="020B0600070205080204" pitchFamily="34" charset="-128"/>
              </a:rPr>
              <a:t>1986: Spiral model</a:t>
            </a:r>
          </a:p>
        </p:txBody>
      </p:sp>
    </p:spTree>
    <p:extLst>
      <p:ext uri="{BB962C8B-B14F-4D97-AF65-F5344CB8AC3E}">
        <p14:creationId xmlns:p14="http://schemas.microsoft.com/office/powerpoint/2010/main" val="195889960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0291" name="Picture 4" descr="sch2333x_021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03526" y="1023939"/>
            <a:ext cx="6600825" cy="549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0289" name="Rectangle 2"/>
          <p:cNvSpPr>
            <a:spLocks noGrp="1" noChangeArrowheads="1"/>
          </p:cNvSpPr>
          <p:nvPr>
            <p:ph type="title"/>
          </p:nvPr>
        </p:nvSpPr>
        <p:spPr/>
        <p:txBody>
          <a:bodyPr/>
          <a:lstStyle/>
          <a:p>
            <a:pPr eaLnBrk="1" hangingPunct="1"/>
            <a:r>
              <a:rPr lang="en-AU" altLang="en-US" dirty="0">
                <a:ea typeface="ＭＳ Ｐゴシック" panose="020B0600070205080204" pitchFamily="34" charset="-128"/>
              </a:rPr>
              <a:t>1986: Spiral model</a:t>
            </a:r>
          </a:p>
        </p:txBody>
      </p:sp>
      <p:sp>
        <p:nvSpPr>
          <p:cNvPr id="140292" name="Text Box 6"/>
          <p:cNvSpPr txBox="1">
            <a:spLocks noChangeArrowheads="1"/>
          </p:cNvSpPr>
          <p:nvPr/>
        </p:nvSpPr>
        <p:spPr bwMode="auto">
          <a:xfrm>
            <a:off x="5243264" y="3217450"/>
            <a:ext cx="104938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AU" altLang="en-US" sz="2000" dirty="0">
                <a:solidFill>
                  <a:srgbClr val="FF0000"/>
                </a:solidFill>
                <a:latin typeface="+mn-lt"/>
              </a:rPr>
              <a:t>Start here</a:t>
            </a:r>
          </a:p>
        </p:txBody>
      </p:sp>
    </p:spTree>
    <p:extLst>
      <p:ext uri="{BB962C8B-B14F-4D97-AF65-F5344CB8AC3E}">
        <p14:creationId xmlns:p14="http://schemas.microsoft.com/office/powerpoint/2010/main" val="335267602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4387" name="Picture 4" descr="sch2333x_021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03526" y="1023939"/>
            <a:ext cx="6600825" cy="549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4385" name="Rectangle 2"/>
          <p:cNvSpPr>
            <a:spLocks noGrp="1" noChangeArrowheads="1"/>
          </p:cNvSpPr>
          <p:nvPr>
            <p:ph type="title"/>
          </p:nvPr>
        </p:nvSpPr>
        <p:spPr/>
        <p:txBody>
          <a:bodyPr/>
          <a:lstStyle/>
          <a:p>
            <a:pPr eaLnBrk="1" hangingPunct="1"/>
            <a:r>
              <a:rPr lang="en-AU" altLang="en-US" dirty="0">
                <a:ea typeface="ＭＳ Ｐゴシック" panose="020B0600070205080204" pitchFamily="34" charset="-128"/>
              </a:rPr>
              <a:t>1986: Spiral model</a:t>
            </a:r>
          </a:p>
        </p:txBody>
      </p:sp>
      <p:sp>
        <p:nvSpPr>
          <p:cNvPr id="144386" name="Rectangle 3"/>
          <p:cNvSpPr>
            <a:spLocks noGrp="1" noChangeArrowheads="1"/>
          </p:cNvSpPr>
          <p:nvPr>
            <p:ph type="body" idx="1"/>
          </p:nvPr>
        </p:nvSpPr>
        <p:spPr/>
        <p:txBody>
          <a:bodyPr/>
          <a:lstStyle/>
          <a:p>
            <a:pPr eaLnBrk="1" hangingPunct="1"/>
            <a:endParaRPr lang="en-US" altLang="en-US" dirty="0">
              <a:ea typeface="ＭＳ Ｐゴシック" panose="020B0600070205080204" pitchFamily="34" charset="-128"/>
            </a:endParaRPr>
          </a:p>
        </p:txBody>
      </p:sp>
      <p:sp>
        <p:nvSpPr>
          <p:cNvPr id="144388" name="Oval 7"/>
          <p:cNvSpPr>
            <a:spLocks noChangeArrowheads="1"/>
          </p:cNvSpPr>
          <p:nvPr/>
        </p:nvSpPr>
        <p:spPr bwMode="auto">
          <a:xfrm rot="-1274977">
            <a:off x="5448300" y="2636839"/>
            <a:ext cx="3024188" cy="936625"/>
          </a:xfrm>
          <a:prstGeom prst="ellipse">
            <a:avLst/>
          </a:prstGeom>
          <a:noFill/>
          <a:ln w="1905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sz="1800"/>
          </a:p>
        </p:txBody>
      </p:sp>
      <p:sp>
        <p:nvSpPr>
          <p:cNvPr id="144389" name="Text Box 8"/>
          <p:cNvSpPr txBox="1">
            <a:spLocks noChangeArrowheads="1"/>
          </p:cNvSpPr>
          <p:nvPr/>
        </p:nvSpPr>
        <p:spPr bwMode="auto">
          <a:xfrm>
            <a:off x="8539413" y="2211122"/>
            <a:ext cx="202157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AU" altLang="en-US" sz="2800" dirty="0">
                <a:solidFill>
                  <a:srgbClr val="FF0000"/>
                </a:solidFill>
                <a:latin typeface="+mn-lt"/>
              </a:rPr>
              <a:t>Risk Analysis</a:t>
            </a:r>
          </a:p>
        </p:txBody>
      </p:sp>
    </p:spTree>
    <p:extLst>
      <p:ext uri="{BB962C8B-B14F-4D97-AF65-F5344CB8AC3E}">
        <p14:creationId xmlns:p14="http://schemas.microsoft.com/office/powerpoint/2010/main" val="43886397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6435" name="Picture 4" descr="sch2333x_021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03526" y="1023939"/>
            <a:ext cx="6600825" cy="549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6433" name="Rectangle 2"/>
          <p:cNvSpPr>
            <a:spLocks noGrp="1" noChangeArrowheads="1"/>
          </p:cNvSpPr>
          <p:nvPr>
            <p:ph type="title"/>
          </p:nvPr>
        </p:nvSpPr>
        <p:spPr/>
        <p:txBody>
          <a:bodyPr/>
          <a:lstStyle/>
          <a:p>
            <a:pPr eaLnBrk="1" hangingPunct="1"/>
            <a:r>
              <a:rPr lang="en-AU" altLang="en-US" dirty="0">
                <a:ea typeface="ＭＳ Ｐゴシック" panose="020B0600070205080204" pitchFamily="34" charset="-128"/>
              </a:rPr>
              <a:t>1986: Spiral model</a:t>
            </a:r>
          </a:p>
        </p:txBody>
      </p:sp>
      <p:sp>
        <p:nvSpPr>
          <p:cNvPr id="146434" name="Rectangle 3"/>
          <p:cNvSpPr>
            <a:spLocks noGrp="1" noChangeArrowheads="1"/>
          </p:cNvSpPr>
          <p:nvPr>
            <p:ph type="body" idx="1"/>
          </p:nvPr>
        </p:nvSpPr>
        <p:spPr/>
        <p:txBody>
          <a:bodyPr/>
          <a:lstStyle/>
          <a:p>
            <a:pPr eaLnBrk="1" hangingPunct="1"/>
            <a:endParaRPr lang="en-US" altLang="en-US" dirty="0">
              <a:ea typeface="ＭＳ Ｐゴシック" panose="020B0600070205080204" pitchFamily="34" charset="-128"/>
            </a:endParaRPr>
          </a:p>
        </p:txBody>
      </p:sp>
      <p:sp>
        <p:nvSpPr>
          <p:cNvPr id="146436" name="Oval 5"/>
          <p:cNvSpPr>
            <a:spLocks noChangeArrowheads="1"/>
          </p:cNvSpPr>
          <p:nvPr/>
        </p:nvSpPr>
        <p:spPr bwMode="auto">
          <a:xfrm>
            <a:off x="5880101" y="3068639"/>
            <a:ext cx="3311525" cy="1081087"/>
          </a:xfrm>
          <a:prstGeom prst="ellipse">
            <a:avLst/>
          </a:prstGeom>
          <a:noFill/>
          <a:ln w="1905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sz="1800"/>
          </a:p>
        </p:txBody>
      </p:sp>
      <p:sp>
        <p:nvSpPr>
          <p:cNvPr id="146437" name="Text Box 6"/>
          <p:cNvSpPr txBox="1">
            <a:spLocks noChangeArrowheads="1"/>
          </p:cNvSpPr>
          <p:nvPr/>
        </p:nvSpPr>
        <p:spPr bwMode="auto">
          <a:xfrm>
            <a:off x="8963026" y="2852738"/>
            <a:ext cx="163410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AU" altLang="en-US" sz="2800" dirty="0">
                <a:solidFill>
                  <a:srgbClr val="FF0000"/>
                </a:solidFill>
                <a:latin typeface="+mn-lt"/>
              </a:rPr>
              <a:t>Prototype</a:t>
            </a:r>
          </a:p>
        </p:txBody>
      </p:sp>
    </p:spTree>
    <p:extLst>
      <p:ext uri="{BB962C8B-B14F-4D97-AF65-F5344CB8AC3E}">
        <p14:creationId xmlns:p14="http://schemas.microsoft.com/office/powerpoint/2010/main" val="325928427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8483" name="Picture 4" descr="sch2333x_021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03526" y="1023939"/>
            <a:ext cx="6600825" cy="549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8481" name="Rectangle 2"/>
          <p:cNvSpPr>
            <a:spLocks noGrp="1" noChangeArrowheads="1"/>
          </p:cNvSpPr>
          <p:nvPr>
            <p:ph type="title"/>
          </p:nvPr>
        </p:nvSpPr>
        <p:spPr/>
        <p:txBody>
          <a:bodyPr/>
          <a:lstStyle/>
          <a:p>
            <a:pPr eaLnBrk="1" hangingPunct="1"/>
            <a:r>
              <a:rPr lang="en-AU" altLang="en-US" dirty="0">
                <a:ea typeface="ＭＳ Ｐゴシック" panose="020B0600070205080204" pitchFamily="34" charset="-128"/>
              </a:rPr>
              <a:t>1986: Spiral model</a:t>
            </a:r>
          </a:p>
        </p:txBody>
      </p:sp>
      <p:sp>
        <p:nvSpPr>
          <p:cNvPr id="148482" name="Rectangle 3"/>
          <p:cNvSpPr>
            <a:spLocks noGrp="1" noChangeArrowheads="1"/>
          </p:cNvSpPr>
          <p:nvPr>
            <p:ph type="body" idx="1"/>
          </p:nvPr>
        </p:nvSpPr>
        <p:spPr/>
        <p:txBody>
          <a:bodyPr/>
          <a:lstStyle/>
          <a:p>
            <a:pPr eaLnBrk="1" hangingPunct="1"/>
            <a:endParaRPr lang="en-US" altLang="en-US" dirty="0">
              <a:ea typeface="ＭＳ Ｐゴシック" panose="020B0600070205080204" pitchFamily="34" charset="-128"/>
            </a:endParaRPr>
          </a:p>
        </p:txBody>
      </p:sp>
      <p:sp>
        <p:nvSpPr>
          <p:cNvPr id="148484" name="Text Box 5"/>
          <p:cNvSpPr txBox="1">
            <a:spLocks noChangeArrowheads="1"/>
          </p:cNvSpPr>
          <p:nvPr/>
        </p:nvSpPr>
        <p:spPr bwMode="auto">
          <a:xfrm>
            <a:off x="9404351" y="4740634"/>
            <a:ext cx="1814255"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AU" altLang="en-US" sz="2800" dirty="0">
                <a:solidFill>
                  <a:srgbClr val="FF0000"/>
                </a:solidFill>
                <a:latin typeface="+mn-lt"/>
              </a:rPr>
              <a:t>Build and validate</a:t>
            </a:r>
          </a:p>
        </p:txBody>
      </p:sp>
    </p:spTree>
    <p:extLst>
      <p:ext uri="{BB962C8B-B14F-4D97-AF65-F5344CB8AC3E}">
        <p14:creationId xmlns:p14="http://schemas.microsoft.com/office/powerpoint/2010/main" val="153486961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8483" name="Picture 4" descr="sch2333x_021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03526" y="1023939"/>
            <a:ext cx="6600825" cy="549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8481" name="Rectangle 2"/>
          <p:cNvSpPr>
            <a:spLocks noGrp="1" noChangeArrowheads="1"/>
          </p:cNvSpPr>
          <p:nvPr>
            <p:ph type="title"/>
          </p:nvPr>
        </p:nvSpPr>
        <p:spPr/>
        <p:txBody>
          <a:bodyPr/>
          <a:lstStyle/>
          <a:p>
            <a:pPr eaLnBrk="1" hangingPunct="1"/>
            <a:r>
              <a:rPr lang="en-AU" altLang="en-US" dirty="0">
                <a:ea typeface="ＭＳ Ｐゴシック" panose="020B0600070205080204" pitchFamily="34" charset="-128"/>
              </a:rPr>
              <a:t>1986: Spiral model</a:t>
            </a:r>
          </a:p>
        </p:txBody>
      </p:sp>
      <p:sp>
        <p:nvSpPr>
          <p:cNvPr id="148482" name="Rectangle 3"/>
          <p:cNvSpPr>
            <a:spLocks noGrp="1" noChangeArrowheads="1"/>
          </p:cNvSpPr>
          <p:nvPr>
            <p:ph type="body" idx="1"/>
          </p:nvPr>
        </p:nvSpPr>
        <p:spPr/>
        <p:txBody>
          <a:bodyPr/>
          <a:lstStyle/>
          <a:p>
            <a:pPr eaLnBrk="1" hangingPunct="1"/>
            <a:endParaRPr lang="en-US" altLang="en-US">
              <a:ea typeface="ＭＳ Ｐゴシック" panose="020B0600070205080204" pitchFamily="34" charset="-128"/>
            </a:endParaRPr>
          </a:p>
        </p:txBody>
      </p:sp>
      <p:sp>
        <p:nvSpPr>
          <p:cNvPr id="148484" name="Text Box 5"/>
          <p:cNvSpPr txBox="1">
            <a:spLocks noChangeArrowheads="1"/>
          </p:cNvSpPr>
          <p:nvPr/>
        </p:nvSpPr>
        <p:spPr bwMode="auto">
          <a:xfrm>
            <a:off x="2640013" y="5084763"/>
            <a:ext cx="81304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AU" altLang="en-US" sz="2800" dirty="0">
                <a:solidFill>
                  <a:srgbClr val="FF0000"/>
                </a:solidFill>
                <a:latin typeface="+mn-lt"/>
              </a:rPr>
              <a:t>Plan</a:t>
            </a:r>
          </a:p>
        </p:txBody>
      </p:sp>
    </p:spTree>
    <p:extLst>
      <p:ext uri="{BB962C8B-B14F-4D97-AF65-F5344CB8AC3E}">
        <p14:creationId xmlns:p14="http://schemas.microsoft.com/office/powerpoint/2010/main" val="202210850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2001: Agile family of processes</a:t>
            </a:r>
          </a:p>
        </p:txBody>
      </p:sp>
      <p:sp>
        <p:nvSpPr>
          <p:cNvPr id="3" name="Content Placeholder 2"/>
          <p:cNvSpPr>
            <a:spLocks noGrp="1"/>
          </p:cNvSpPr>
          <p:nvPr>
            <p:ph idx="1"/>
          </p:nvPr>
        </p:nvSpPr>
        <p:spPr/>
        <p:txBody>
          <a:bodyPr/>
          <a:lstStyle/>
          <a:p>
            <a:r>
              <a:rPr lang="en-AU" dirty="0"/>
              <a:t>A group of seventeen like-minded software engineers met at the Snowbird resort in Utah</a:t>
            </a:r>
          </a:p>
          <a:p>
            <a:r>
              <a:rPr lang="en-AU" dirty="0"/>
              <a:t>Shared interest in so-called </a:t>
            </a:r>
            <a:r>
              <a:rPr lang="en-AU" dirty="0">
                <a:solidFill>
                  <a:srgbClr val="FF0000"/>
                </a:solidFill>
              </a:rPr>
              <a:t>lightweight</a:t>
            </a:r>
            <a:r>
              <a:rPr lang="en-AU" dirty="0"/>
              <a:t> process models that deemphasized document-driven software construction</a:t>
            </a:r>
          </a:p>
          <a:p>
            <a:r>
              <a:rPr lang="en-AU" dirty="0"/>
              <a:t>Not a single process model, but rather a set of </a:t>
            </a:r>
            <a:r>
              <a:rPr lang="en-AU" dirty="0">
                <a:solidFill>
                  <a:srgbClr val="FF0000"/>
                </a:solidFill>
              </a:rPr>
              <a:t>core values</a:t>
            </a:r>
          </a:p>
          <a:p>
            <a:r>
              <a:rPr lang="en-AU" dirty="0"/>
              <a:t>These values are expressed in the </a:t>
            </a:r>
            <a:r>
              <a:rPr lang="en-AU" dirty="0">
                <a:solidFill>
                  <a:srgbClr val="FF0000"/>
                </a:solidFill>
              </a:rPr>
              <a:t>Agile Manifesto </a:t>
            </a:r>
          </a:p>
          <a:p>
            <a:pPr lvl="1"/>
            <a:r>
              <a:rPr lang="en-AU" dirty="0"/>
              <a:t>you can read all about that in this week’s compulsory reading!</a:t>
            </a:r>
          </a:p>
          <a:p>
            <a:endParaRPr lang="en-AU" dirty="0"/>
          </a:p>
        </p:txBody>
      </p:sp>
    </p:spTree>
    <p:extLst>
      <p:ext uri="{BB962C8B-B14F-4D97-AF65-F5344CB8AC3E}">
        <p14:creationId xmlns:p14="http://schemas.microsoft.com/office/powerpoint/2010/main" val="322070079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About FIT2101</a:t>
            </a:r>
          </a:p>
        </p:txBody>
      </p:sp>
      <p:sp>
        <p:nvSpPr>
          <p:cNvPr id="3" name="Content Placeholder 2"/>
          <p:cNvSpPr>
            <a:spLocks noGrp="1"/>
          </p:cNvSpPr>
          <p:nvPr>
            <p:ph idx="1"/>
          </p:nvPr>
        </p:nvSpPr>
        <p:spPr/>
        <p:txBody>
          <a:bodyPr>
            <a:normAutofit/>
          </a:bodyPr>
          <a:lstStyle/>
          <a:p>
            <a:r>
              <a:rPr lang="en-AU" dirty="0"/>
              <a:t>Core unit for Software Engineering</a:t>
            </a:r>
          </a:p>
          <a:p>
            <a:r>
              <a:rPr lang="en-AU" dirty="0"/>
              <a:t>Core unit for </a:t>
            </a:r>
            <a:r>
              <a:rPr lang="en-AU" dirty="0" err="1"/>
              <a:t>BInfoTech</a:t>
            </a:r>
            <a:r>
              <a:rPr lang="en-AU" dirty="0"/>
              <a:t>(Software Development)</a:t>
            </a:r>
          </a:p>
          <a:p>
            <a:r>
              <a:rPr lang="en-AU" dirty="0"/>
              <a:t>Taught at Sunway and Clayton</a:t>
            </a:r>
          </a:p>
          <a:p>
            <a:pPr lvl="1"/>
            <a:r>
              <a:rPr lang="en-AU" dirty="0" smtClean="0"/>
              <a:t>146 </a:t>
            </a:r>
            <a:r>
              <a:rPr lang="en-AU" dirty="0"/>
              <a:t>students at Clayton</a:t>
            </a:r>
          </a:p>
          <a:p>
            <a:pPr lvl="1"/>
            <a:r>
              <a:rPr lang="en-AU" dirty="0" smtClean="0"/>
              <a:t>88 </a:t>
            </a:r>
            <a:r>
              <a:rPr lang="en-AU" dirty="0"/>
              <a:t>students at Sunway (Malaysia)</a:t>
            </a:r>
          </a:p>
          <a:p>
            <a:pPr lvl="1"/>
            <a:r>
              <a:rPr lang="en-AU" dirty="0"/>
              <a:t>large majority are Engineering students (presumably Software Engineering)</a:t>
            </a:r>
          </a:p>
          <a:p>
            <a:pPr lvl="2"/>
            <a:r>
              <a:rPr lang="en-AU" dirty="0"/>
              <a:t>Clayton: </a:t>
            </a:r>
            <a:r>
              <a:rPr lang="en-AU" dirty="0" smtClean="0"/>
              <a:t>87% </a:t>
            </a:r>
            <a:r>
              <a:rPr lang="en-AU" dirty="0"/>
              <a:t>BE(Hons), </a:t>
            </a:r>
            <a:r>
              <a:rPr lang="en-AU" dirty="0" smtClean="0"/>
              <a:t>7% </a:t>
            </a:r>
            <a:r>
              <a:rPr lang="en-AU" dirty="0" err="1"/>
              <a:t>BInfoTech</a:t>
            </a:r>
            <a:r>
              <a:rPr lang="en-AU" dirty="0"/>
              <a:t>, </a:t>
            </a:r>
            <a:r>
              <a:rPr lang="en-AU" dirty="0" smtClean="0"/>
              <a:t>6% other</a:t>
            </a:r>
            <a:endParaRPr lang="en-AU" dirty="0"/>
          </a:p>
          <a:p>
            <a:pPr lvl="2"/>
            <a:r>
              <a:rPr lang="en-AU" dirty="0"/>
              <a:t>Sunway: </a:t>
            </a:r>
            <a:r>
              <a:rPr lang="en-AU" dirty="0" smtClean="0"/>
              <a:t>50% </a:t>
            </a:r>
            <a:r>
              <a:rPr lang="en-AU" dirty="0"/>
              <a:t>BE(Hons), </a:t>
            </a:r>
            <a:r>
              <a:rPr lang="en-AU" dirty="0" smtClean="0"/>
              <a:t>41% </a:t>
            </a:r>
            <a:r>
              <a:rPr lang="en-AU" dirty="0" err="1" smtClean="0"/>
              <a:t>BCompSci</a:t>
            </a:r>
            <a:r>
              <a:rPr lang="en-AU" dirty="0" smtClean="0"/>
              <a:t>, 9% other</a:t>
            </a:r>
          </a:p>
          <a:p>
            <a:pPr lvl="1"/>
            <a:r>
              <a:rPr lang="en-AU" dirty="0" smtClean="0"/>
              <a:t>many BE(Hons) students are taking a double degree</a:t>
            </a:r>
            <a:endParaRPr lang="en-AU" dirty="0"/>
          </a:p>
        </p:txBody>
      </p:sp>
    </p:spTree>
    <p:extLst>
      <p:ext uri="{BB962C8B-B14F-4D97-AF65-F5344CB8AC3E}">
        <p14:creationId xmlns:p14="http://schemas.microsoft.com/office/powerpoint/2010/main" val="221041831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Software process models and risk</a:t>
            </a:r>
          </a:p>
        </p:txBody>
      </p:sp>
      <p:sp>
        <p:nvSpPr>
          <p:cNvPr id="3" name="Content Placeholder 2"/>
          <p:cNvSpPr>
            <a:spLocks noGrp="1"/>
          </p:cNvSpPr>
          <p:nvPr>
            <p:ph idx="1"/>
          </p:nvPr>
        </p:nvSpPr>
        <p:spPr/>
        <p:txBody>
          <a:bodyPr>
            <a:normAutofit fontScale="92500" lnSpcReduction="20000"/>
          </a:bodyPr>
          <a:lstStyle/>
          <a:p>
            <a:r>
              <a:rPr lang="en-AU" dirty="0"/>
              <a:t>All software processes are an attempt to mitigate risks</a:t>
            </a:r>
          </a:p>
          <a:p>
            <a:pPr lvl="1"/>
            <a:r>
              <a:rPr lang="en-AU" dirty="0"/>
              <a:t>we follow them because they make it more likely that we will ship on time, on budget, and to spec</a:t>
            </a:r>
          </a:p>
          <a:p>
            <a:r>
              <a:rPr lang="en-AU" dirty="0"/>
              <a:t>Different software processes represent different attitudes to risk</a:t>
            </a:r>
          </a:p>
          <a:p>
            <a:pPr lvl="1"/>
            <a:r>
              <a:rPr lang="en-AU" dirty="0"/>
              <a:t>especially the risk of change to requirements</a:t>
            </a:r>
          </a:p>
          <a:p>
            <a:pPr lvl="1"/>
            <a:r>
              <a:rPr lang="en-AU" dirty="0"/>
              <a:t>Waterfall: define requirements stringently to </a:t>
            </a:r>
            <a:r>
              <a:rPr lang="en-AU" dirty="0">
                <a:solidFill>
                  <a:srgbClr val="FF0000"/>
                </a:solidFill>
              </a:rPr>
              <a:t>eliminate change</a:t>
            </a:r>
          </a:p>
          <a:p>
            <a:pPr lvl="1"/>
            <a:r>
              <a:rPr lang="en-AU" dirty="0"/>
              <a:t>Spiral: periodically review requirements and risks to </a:t>
            </a:r>
            <a:r>
              <a:rPr lang="en-AU" dirty="0">
                <a:solidFill>
                  <a:srgbClr val="FF0000"/>
                </a:solidFill>
              </a:rPr>
              <a:t>manage change</a:t>
            </a:r>
          </a:p>
          <a:p>
            <a:pPr lvl="1"/>
            <a:r>
              <a:rPr lang="en-AU" dirty="0"/>
              <a:t>Agile: involve customer in development and </a:t>
            </a:r>
            <a:r>
              <a:rPr lang="en-AU" dirty="0">
                <a:solidFill>
                  <a:srgbClr val="FF0000"/>
                </a:solidFill>
              </a:rPr>
              <a:t>embrace change</a:t>
            </a:r>
          </a:p>
          <a:p>
            <a:r>
              <a:rPr lang="en-AU" dirty="0"/>
              <a:t>Risk is a very important concept in this unit and we will revisit it in more detail later in the unit</a:t>
            </a:r>
          </a:p>
          <a:p>
            <a:r>
              <a:rPr lang="en-AU" dirty="0"/>
              <a:t>For now, we’re going to talk more about Agile process models</a:t>
            </a:r>
          </a:p>
          <a:p>
            <a:pPr lvl="1"/>
            <a:r>
              <a:rPr lang="en-AU" dirty="0"/>
              <a:t>general background in this week’s Moodle readings</a:t>
            </a:r>
          </a:p>
          <a:p>
            <a:pPr lvl="1"/>
            <a:r>
              <a:rPr lang="en-AU" dirty="0"/>
              <a:t>next week: Scrum</a:t>
            </a:r>
          </a:p>
          <a:p>
            <a:pPr lvl="1"/>
            <a:endParaRPr lang="en-AU" dirty="0"/>
          </a:p>
        </p:txBody>
      </p:sp>
    </p:spTree>
    <p:extLst>
      <p:ext uri="{BB962C8B-B14F-4D97-AF65-F5344CB8AC3E}">
        <p14:creationId xmlns:p14="http://schemas.microsoft.com/office/powerpoint/2010/main" val="99562568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Next week</a:t>
            </a:r>
          </a:p>
        </p:txBody>
      </p:sp>
      <p:sp>
        <p:nvSpPr>
          <p:cNvPr id="3" name="Content Placeholder 2"/>
          <p:cNvSpPr>
            <a:spLocks noGrp="1"/>
          </p:cNvSpPr>
          <p:nvPr>
            <p:ph idx="1"/>
          </p:nvPr>
        </p:nvSpPr>
        <p:spPr/>
        <p:txBody>
          <a:bodyPr/>
          <a:lstStyle/>
          <a:p>
            <a:r>
              <a:rPr lang="en-AU"/>
              <a:t>Scrum</a:t>
            </a:r>
            <a:endParaRPr lang="en-AU" dirty="0"/>
          </a:p>
        </p:txBody>
      </p:sp>
    </p:spTree>
    <p:extLst>
      <p:ext uri="{BB962C8B-B14F-4D97-AF65-F5344CB8AC3E}">
        <p14:creationId xmlns:p14="http://schemas.microsoft.com/office/powerpoint/2010/main" val="153875945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What will you learn in FIT2101?</a:t>
            </a:r>
          </a:p>
        </p:txBody>
      </p:sp>
      <p:sp>
        <p:nvSpPr>
          <p:cNvPr id="3" name="Content Placeholder 2"/>
          <p:cNvSpPr>
            <a:spLocks noGrp="1"/>
          </p:cNvSpPr>
          <p:nvPr>
            <p:ph idx="1"/>
          </p:nvPr>
        </p:nvSpPr>
        <p:spPr/>
        <p:txBody>
          <a:bodyPr>
            <a:normAutofit fontScale="92500" lnSpcReduction="20000"/>
          </a:bodyPr>
          <a:lstStyle/>
          <a:p>
            <a:r>
              <a:rPr lang="en-AU" dirty="0"/>
              <a:t>Designed to teach you about the </a:t>
            </a:r>
            <a:r>
              <a:rPr lang="en-AU" dirty="0">
                <a:solidFill>
                  <a:srgbClr val="FF0000"/>
                </a:solidFill>
              </a:rPr>
              <a:t>organization</a:t>
            </a:r>
            <a:r>
              <a:rPr lang="en-AU" dirty="0"/>
              <a:t> and </a:t>
            </a:r>
            <a:r>
              <a:rPr lang="en-AU" dirty="0">
                <a:solidFill>
                  <a:srgbClr val="FF0000"/>
                </a:solidFill>
              </a:rPr>
              <a:t>management</a:t>
            </a:r>
            <a:r>
              <a:rPr lang="en-AU" dirty="0"/>
              <a:t> of software projects</a:t>
            </a:r>
          </a:p>
          <a:p>
            <a:r>
              <a:rPr lang="en-AU" dirty="0"/>
              <a:t>Primary objective: get Software Engineering students ready to organize themselves in their third-year and fourth-year projects</a:t>
            </a:r>
          </a:p>
          <a:p>
            <a:pPr lvl="1"/>
            <a:r>
              <a:rPr lang="en-AU" dirty="0"/>
              <a:t>so: </a:t>
            </a:r>
            <a:r>
              <a:rPr lang="en-AU" dirty="0">
                <a:solidFill>
                  <a:srgbClr val="FF0000"/>
                </a:solidFill>
              </a:rPr>
              <a:t>practical focus </a:t>
            </a:r>
            <a:r>
              <a:rPr lang="en-AU" dirty="0"/>
              <a:t>rather than theory</a:t>
            </a:r>
          </a:p>
          <a:p>
            <a:r>
              <a:rPr lang="en-AU" dirty="0"/>
              <a:t>Not an in-depth course on project management!</a:t>
            </a:r>
          </a:p>
          <a:p>
            <a:pPr lvl="1"/>
            <a:r>
              <a:rPr lang="en-AU" dirty="0"/>
              <a:t>if you want to be a project manager after graduation, Monash offers several options:</a:t>
            </a:r>
          </a:p>
          <a:p>
            <a:pPr lvl="2"/>
            <a:r>
              <a:rPr lang="en-AU" dirty="0"/>
              <a:t>double degree with (e.g.) </a:t>
            </a:r>
            <a:r>
              <a:rPr lang="en-AU" dirty="0" err="1"/>
              <a:t>BCommerce</a:t>
            </a:r>
            <a:endParaRPr lang="en-AU" dirty="0"/>
          </a:p>
          <a:p>
            <a:pPr lvl="2"/>
            <a:r>
              <a:rPr lang="en-AU" dirty="0"/>
              <a:t>Grad Cert, Grad Dip, and Masters-level qualifications in Project Management</a:t>
            </a:r>
          </a:p>
          <a:p>
            <a:pPr lvl="2"/>
            <a:r>
              <a:rPr lang="en-AU" dirty="0"/>
              <a:t>speak to </a:t>
            </a:r>
            <a:r>
              <a:rPr lang="en-AU" dirty="0" err="1"/>
              <a:t>BusEco</a:t>
            </a:r>
            <a:r>
              <a:rPr lang="en-AU" dirty="0"/>
              <a:t> if interested</a:t>
            </a:r>
          </a:p>
          <a:p>
            <a:pPr lvl="1"/>
            <a:r>
              <a:rPr lang="en-AU" dirty="0"/>
              <a:t>PM courses also available from other providers </a:t>
            </a:r>
          </a:p>
          <a:p>
            <a:pPr lvl="2"/>
            <a:r>
              <a:rPr lang="en-AU" dirty="0"/>
              <a:t>in Australia: TAFE</a:t>
            </a:r>
          </a:p>
          <a:p>
            <a:pPr lvl="2"/>
            <a:r>
              <a:rPr lang="en-AU" dirty="0"/>
              <a:t>IEEE Computer Society has an online PM course</a:t>
            </a:r>
          </a:p>
          <a:p>
            <a:endParaRPr lang="en-AU" dirty="0"/>
          </a:p>
        </p:txBody>
      </p:sp>
    </p:spTree>
    <p:extLst>
      <p:ext uri="{BB962C8B-B14F-4D97-AF65-F5344CB8AC3E}">
        <p14:creationId xmlns:p14="http://schemas.microsoft.com/office/powerpoint/2010/main" val="115592567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How will you learn in FIT2101?</a:t>
            </a:r>
          </a:p>
        </p:txBody>
      </p:sp>
      <p:sp>
        <p:nvSpPr>
          <p:cNvPr id="3" name="Content Placeholder 2"/>
          <p:cNvSpPr>
            <a:spLocks noGrp="1"/>
          </p:cNvSpPr>
          <p:nvPr>
            <p:ph idx="1"/>
          </p:nvPr>
        </p:nvSpPr>
        <p:spPr/>
        <p:txBody>
          <a:bodyPr>
            <a:normAutofit fontScale="92500" lnSpcReduction="10000"/>
          </a:bodyPr>
          <a:lstStyle/>
          <a:p>
            <a:r>
              <a:rPr lang="en-AU" dirty="0"/>
              <a:t>Lectures</a:t>
            </a:r>
          </a:p>
          <a:p>
            <a:pPr lvl="1"/>
            <a:r>
              <a:rPr lang="en-AU" dirty="0"/>
              <a:t>primarily designed to </a:t>
            </a:r>
            <a:r>
              <a:rPr lang="en-AU" dirty="0">
                <a:solidFill>
                  <a:srgbClr val="FF0000"/>
                </a:solidFill>
              </a:rPr>
              <a:t>help you understand </a:t>
            </a:r>
            <a:r>
              <a:rPr lang="en-AU" dirty="0"/>
              <a:t>material rather than to transmit information</a:t>
            </a:r>
          </a:p>
          <a:p>
            <a:pPr lvl="1"/>
            <a:r>
              <a:rPr lang="en-AU" dirty="0"/>
              <a:t>lecture slides will be posted on Moodle after each lecture</a:t>
            </a:r>
          </a:p>
          <a:p>
            <a:pPr lvl="2"/>
            <a:r>
              <a:rPr lang="en-AU" dirty="0"/>
              <a:t>if they’re not, email your lecturer</a:t>
            </a:r>
          </a:p>
          <a:p>
            <a:r>
              <a:rPr lang="en-AU" dirty="0"/>
              <a:t>Readings</a:t>
            </a:r>
          </a:p>
          <a:p>
            <a:pPr lvl="1"/>
            <a:r>
              <a:rPr lang="en-AU" dirty="0"/>
              <a:t>will be put on Moodle each week</a:t>
            </a:r>
          </a:p>
          <a:p>
            <a:pPr lvl="1"/>
            <a:r>
              <a:rPr lang="en-AU" dirty="0"/>
              <a:t>examinable if Moodle says they’re </a:t>
            </a:r>
            <a:r>
              <a:rPr lang="en-AU" dirty="0">
                <a:solidFill>
                  <a:srgbClr val="FF0000"/>
                </a:solidFill>
              </a:rPr>
              <a:t>compulsory</a:t>
            </a:r>
          </a:p>
          <a:p>
            <a:r>
              <a:rPr lang="en-AU" dirty="0"/>
              <a:t>Workshop exercises</a:t>
            </a:r>
          </a:p>
          <a:p>
            <a:pPr lvl="1"/>
            <a:r>
              <a:rPr lang="en-AU" dirty="0"/>
              <a:t>let you practice your skills</a:t>
            </a:r>
          </a:p>
          <a:p>
            <a:pPr lvl="1"/>
            <a:r>
              <a:rPr lang="en-AU" dirty="0"/>
              <a:t>get feedback from your workshop facilitator</a:t>
            </a:r>
          </a:p>
          <a:p>
            <a:pPr lvl="1"/>
            <a:r>
              <a:rPr lang="en-AU" dirty="0"/>
              <a:t>mostly, to be done in groups</a:t>
            </a:r>
          </a:p>
        </p:txBody>
      </p:sp>
    </p:spTree>
    <p:extLst>
      <p:ext uri="{BB962C8B-B14F-4D97-AF65-F5344CB8AC3E}">
        <p14:creationId xmlns:p14="http://schemas.microsoft.com/office/powerpoint/2010/main" val="165672882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How will you be assessed in FIT2101?</a:t>
            </a:r>
          </a:p>
        </p:txBody>
      </p:sp>
      <p:sp>
        <p:nvSpPr>
          <p:cNvPr id="3" name="Content Placeholder 2"/>
          <p:cNvSpPr>
            <a:spLocks noGrp="1"/>
          </p:cNvSpPr>
          <p:nvPr>
            <p:ph idx="1"/>
          </p:nvPr>
        </p:nvSpPr>
        <p:spPr/>
        <p:txBody>
          <a:bodyPr>
            <a:normAutofit fontScale="92500" lnSpcReduction="20000"/>
          </a:bodyPr>
          <a:lstStyle/>
          <a:p>
            <a:r>
              <a:rPr lang="en-AU" dirty="0"/>
              <a:t>Project to be announced end of Week 2/start of Week 3: 60%</a:t>
            </a:r>
          </a:p>
          <a:p>
            <a:pPr lvl="1"/>
            <a:r>
              <a:rPr lang="en-AU" dirty="0"/>
              <a:t>Inception documentation: 15%</a:t>
            </a:r>
          </a:p>
          <a:p>
            <a:pPr lvl="1"/>
            <a:r>
              <a:rPr lang="en-AU" dirty="0"/>
              <a:t>Iteration 1: 10%</a:t>
            </a:r>
          </a:p>
          <a:p>
            <a:pPr lvl="1"/>
            <a:r>
              <a:rPr lang="en-AU" dirty="0"/>
              <a:t>Iteration 2: 10%</a:t>
            </a:r>
          </a:p>
          <a:p>
            <a:pPr lvl="1"/>
            <a:r>
              <a:rPr lang="en-AU" dirty="0"/>
              <a:t>Iteration 3: 15%</a:t>
            </a:r>
          </a:p>
          <a:p>
            <a:pPr lvl="1"/>
            <a:r>
              <a:rPr lang="en-AU" dirty="0"/>
              <a:t>Individual project review: 10%</a:t>
            </a:r>
          </a:p>
          <a:p>
            <a:pPr lvl="1"/>
            <a:r>
              <a:rPr lang="en-AU" dirty="0"/>
              <a:t>to be done in teams of 4-6</a:t>
            </a:r>
          </a:p>
          <a:p>
            <a:r>
              <a:rPr lang="en-AU" dirty="0"/>
              <a:t>Exam: 40%</a:t>
            </a:r>
          </a:p>
          <a:p>
            <a:pPr lvl="1"/>
            <a:r>
              <a:rPr lang="en-AU" dirty="0"/>
              <a:t>two hours</a:t>
            </a:r>
          </a:p>
          <a:p>
            <a:pPr lvl="1"/>
            <a:r>
              <a:rPr lang="en-AU" dirty="0"/>
              <a:t>open book</a:t>
            </a:r>
          </a:p>
          <a:p>
            <a:pPr lvl="2"/>
            <a:r>
              <a:rPr lang="en-AU" dirty="0"/>
              <a:t>can bring in any material on paper (including books, notes, etc.)</a:t>
            </a:r>
          </a:p>
          <a:p>
            <a:pPr lvl="2"/>
            <a:r>
              <a:rPr lang="en-AU" dirty="0"/>
              <a:t>don’t care whether it’s printed or handwritten</a:t>
            </a:r>
          </a:p>
          <a:p>
            <a:pPr lvl="2"/>
            <a:r>
              <a:rPr lang="en-AU" dirty="0"/>
              <a:t>also don’t care whether it’s bound or </a:t>
            </a:r>
            <a:r>
              <a:rPr lang="en-AU" dirty="0" err="1"/>
              <a:t>looseleaf</a:t>
            </a:r>
            <a:endParaRPr lang="en-AU" dirty="0"/>
          </a:p>
        </p:txBody>
      </p:sp>
    </p:spTree>
    <p:extLst>
      <p:ext uri="{BB962C8B-B14F-4D97-AF65-F5344CB8AC3E}">
        <p14:creationId xmlns:p14="http://schemas.microsoft.com/office/powerpoint/2010/main" val="126435406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Why process and management?</a:t>
            </a:r>
          </a:p>
        </p:txBody>
      </p:sp>
      <p:sp>
        <p:nvSpPr>
          <p:cNvPr id="3" name="Content Placeholder 2"/>
          <p:cNvSpPr>
            <a:spLocks noGrp="1"/>
          </p:cNvSpPr>
          <p:nvPr>
            <p:ph idx="1"/>
          </p:nvPr>
        </p:nvSpPr>
        <p:spPr>
          <a:xfrm>
            <a:off x="838200" y="1825625"/>
            <a:ext cx="9718040" cy="4351338"/>
          </a:xfrm>
        </p:spPr>
        <p:txBody>
          <a:bodyPr>
            <a:normAutofit/>
          </a:bodyPr>
          <a:lstStyle/>
          <a:p>
            <a:r>
              <a:rPr lang="en-AU" dirty="0"/>
              <a:t>Aim of software engineering: develop and apply </a:t>
            </a:r>
            <a:r>
              <a:rPr lang="en-AU" dirty="0">
                <a:solidFill>
                  <a:srgbClr val="FF0000"/>
                </a:solidFill>
              </a:rPr>
              <a:t>systematic</a:t>
            </a:r>
            <a:r>
              <a:rPr lang="en-AU" dirty="0"/>
              <a:t> methods to develop software</a:t>
            </a:r>
          </a:p>
          <a:p>
            <a:pPr lvl="1"/>
            <a:r>
              <a:rPr lang="en-AU" dirty="0"/>
              <a:t>on time</a:t>
            </a:r>
          </a:p>
          <a:p>
            <a:pPr lvl="1"/>
            <a:r>
              <a:rPr lang="en-AU" dirty="0"/>
              <a:t>on budget</a:t>
            </a:r>
          </a:p>
          <a:p>
            <a:pPr lvl="1"/>
            <a:r>
              <a:rPr lang="en-AU" dirty="0"/>
              <a:t>to spec</a:t>
            </a:r>
          </a:p>
          <a:p>
            <a:r>
              <a:rPr lang="en-AU" dirty="0"/>
              <a:t>A </a:t>
            </a:r>
            <a:r>
              <a:rPr lang="en-AU" dirty="0">
                <a:solidFill>
                  <a:srgbClr val="FF0000"/>
                </a:solidFill>
              </a:rPr>
              <a:t>software</a:t>
            </a:r>
            <a:r>
              <a:rPr lang="en-AU" dirty="0"/>
              <a:t> </a:t>
            </a:r>
            <a:r>
              <a:rPr lang="en-AU" dirty="0">
                <a:solidFill>
                  <a:srgbClr val="FF0000"/>
                </a:solidFill>
              </a:rPr>
              <a:t>process model </a:t>
            </a:r>
            <a:r>
              <a:rPr lang="en-AU" dirty="0"/>
              <a:t>tells you which activities should happen when</a:t>
            </a:r>
          </a:p>
          <a:p>
            <a:pPr lvl="1"/>
            <a:r>
              <a:rPr lang="en-AU" dirty="0"/>
              <a:t>helps you build what your customer wants and make sure it’s right</a:t>
            </a:r>
          </a:p>
          <a:p>
            <a:r>
              <a:rPr lang="en-AU" dirty="0"/>
              <a:t>Good management enables all this to happen on time and on budget</a:t>
            </a:r>
          </a:p>
        </p:txBody>
      </p:sp>
    </p:spTree>
    <p:extLst>
      <p:ext uri="{BB962C8B-B14F-4D97-AF65-F5344CB8AC3E}">
        <p14:creationId xmlns:p14="http://schemas.microsoft.com/office/powerpoint/2010/main" val="138143931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What is a process model?</a:t>
            </a:r>
          </a:p>
        </p:txBody>
      </p:sp>
      <p:sp>
        <p:nvSpPr>
          <p:cNvPr id="3" name="Content Placeholder 2"/>
          <p:cNvSpPr>
            <a:spLocks noGrp="1"/>
          </p:cNvSpPr>
          <p:nvPr>
            <p:ph idx="1"/>
          </p:nvPr>
        </p:nvSpPr>
        <p:spPr/>
        <p:txBody>
          <a:bodyPr/>
          <a:lstStyle/>
          <a:p>
            <a:r>
              <a:rPr lang="en-AU" dirty="0"/>
              <a:t>Dictionary definition of </a:t>
            </a:r>
            <a:r>
              <a:rPr lang="en-AU" dirty="0">
                <a:solidFill>
                  <a:srgbClr val="FF0000"/>
                </a:solidFill>
              </a:rPr>
              <a:t>process</a:t>
            </a:r>
            <a:r>
              <a:rPr lang="en-AU" dirty="0"/>
              <a:t>: </a:t>
            </a:r>
            <a:r>
              <a:rPr lang="en-US" i="1" dirty="0"/>
              <a:t>a series of actions or steps taken in order to achieve a particular end</a:t>
            </a:r>
          </a:p>
          <a:p>
            <a:r>
              <a:rPr lang="en-AU" dirty="0"/>
              <a:t>A </a:t>
            </a:r>
            <a:r>
              <a:rPr lang="en-AU" dirty="0">
                <a:solidFill>
                  <a:srgbClr val="FF0000"/>
                </a:solidFill>
              </a:rPr>
              <a:t>process model </a:t>
            </a:r>
            <a:r>
              <a:rPr lang="en-AU" dirty="0"/>
              <a:t>is a </a:t>
            </a:r>
            <a:r>
              <a:rPr lang="en-AU" i="1" dirty="0"/>
              <a:t>model</a:t>
            </a:r>
            <a:r>
              <a:rPr lang="en-AU" dirty="0"/>
              <a:t>  (i.e. a simplified description) of the steps you need to take to achieve your goal</a:t>
            </a:r>
          </a:p>
          <a:p>
            <a:pPr lvl="1"/>
            <a:r>
              <a:rPr lang="en-AU" dirty="0"/>
              <a:t>it’s a “model” because we’re </a:t>
            </a:r>
            <a:r>
              <a:rPr lang="en-AU" dirty="0" err="1"/>
              <a:t>handwaving</a:t>
            </a:r>
            <a:r>
              <a:rPr lang="en-AU" dirty="0"/>
              <a:t> a lot of detail</a:t>
            </a:r>
          </a:p>
          <a:p>
            <a:pPr lvl="1"/>
            <a:endParaRPr lang="en-AU" dirty="0"/>
          </a:p>
        </p:txBody>
      </p:sp>
    </p:spTree>
    <p:extLst>
      <p:ext uri="{BB962C8B-B14F-4D97-AF65-F5344CB8AC3E}">
        <p14:creationId xmlns:p14="http://schemas.microsoft.com/office/powerpoint/2010/main" val="397941710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AU" dirty="0" smtClean="0"/>
              <a:t>A brief history of process models</a:t>
            </a:r>
            <a:endParaRPr lang="en-AU" dirty="0"/>
          </a:p>
        </p:txBody>
      </p:sp>
      <p:sp>
        <p:nvSpPr>
          <p:cNvPr id="7" name="Text Placeholder 6"/>
          <p:cNvSpPr>
            <a:spLocks noGrp="1"/>
          </p:cNvSpPr>
          <p:nvPr>
            <p:ph type="body" idx="1"/>
          </p:nvPr>
        </p:nvSpPr>
        <p:spPr/>
        <p:txBody>
          <a:bodyPr/>
          <a:lstStyle/>
          <a:p>
            <a:r>
              <a:rPr lang="en-AU" dirty="0" smtClean="0"/>
              <a:t>L01 Part II</a:t>
            </a:r>
            <a:endParaRPr lang="en-AU" dirty="0"/>
          </a:p>
        </p:txBody>
      </p:sp>
    </p:spTree>
    <p:extLst>
      <p:ext uri="{BB962C8B-B14F-4D97-AF65-F5344CB8AC3E}">
        <p14:creationId xmlns:p14="http://schemas.microsoft.com/office/powerpoint/2010/main" val="147300977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200</TotalTime>
  <Words>2500</Words>
  <Application>Microsoft Office PowerPoint</Application>
  <PresentationFormat>Widescreen</PresentationFormat>
  <Paragraphs>280</Paragraphs>
  <Slides>31</Slides>
  <Notes>18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31</vt:i4>
      </vt:variant>
    </vt:vector>
  </HeadingPairs>
  <TitlesOfParts>
    <vt:vector size="38" baseType="lpstr">
      <vt:lpstr>Wingdings</vt:lpstr>
      <vt:lpstr>MS PGothic</vt:lpstr>
      <vt:lpstr>Arial</vt:lpstr>
      <vt:lpstr>Calibri Light</vt:lpstr>
      <vt:lpstr>MS PGothic</vt:lpstr>
      <vt:lpstr>Calibri</vt:lpstr>
      <vt:lpstr>Office Theme</vt:lpstr>
      <vt:lpstr>L01 – History of software development</vt:lpstr>
      <vt:lpstr>In this lecture…</vt:lpstr>
      <vt:lpstr>About FIT2101</vt:lpstr>
      <vt:lpstr>What will you learn in FIT2101?</vt:lpstr>
      <vt:lpstr>How will you learn in FIT2101?</vt:lpstr>
      <vt:lpstr>How will you be assessed in FIT2101?</vt:lpstr>
      <vt:lpstr>Why process and management?</vt:lpstr>
      <vt:lpstr>What is a process model?</vt:lpstr>
      <vt:lpstr>A brief history of process models</vt:lpstr>
      <vt:lpstr>Prehistory of process models: code and fix</vt:lpstr>
      <vt:lpstr>Code-and-fix works, up to a point…</vt:lpstr>
      <vt:lpstr>But…</vt:lpstr>
      <vt:lpstr>The problem…</vt:lpstr>
      <vt:lpstr>1960s: the software crisis</vt:lpstr>
      <vt:lpstr>1968-69: NATO conferences</vt:lpstr>
      <vt:lpstr>1970: Waterfall model</vt:lpstr>
      <vt:lpstr>Waterfall ideas</vt:lpstr>
      <vt:lpstr>A more realistic waterfall model </vt:lpstr>
      <vt:lpstr>But…</vt:lpstr>
      <vt:lpstr>How realistic is this?</vt:lpstr>
      <vt:lpstr>What does this mean for Waterfall?</vt:lpstr>
      <vt:lpstr>Prototyping</vt:lpstr>
      <vt:lpstr>1986: Spiral model</vt:lpstr>
      <vt:lpstr>1986: Spiral model</vt:lpstr>
      <vt:lpstr>1986: Spiral model</vt:lpstr>
      <vt:lpstr>1986: Spiral model</vt:lpstr>
      <vt:lpstr>1986: Spiral model</vt:lpstr>
      <vt:lpstr>1986: Spiral model</vt:lpstr>
      <vt:lpstr>2001: Agile family of processes</vt:lpstr>
      <vt:lpstr>Software process models and risk</vt:lpstr>
      <vt:lpstr>Next week</vt:lpstr>
    </vt:vector>
  </TitlesOfParts>
  <Company>Monash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LXX – Slide title</dc:title>
  <dc:creator>Robyn McNamara</dc:creator>
  <cp:lastModifiedBy>Robyn McNamara</cp:lastModifiedBy>
  <cp:revision>19</cp:revision>
  <cp:lastPrinted>2018-07-24T03:04:14Z</cp:lastPrinted>
  <dcterms:created xsi:type="dcterms:W3CDTF">2017-07-12T08:22:15Z</dcterms:created>
  <dcterms:modified xsi:type="dcterms:W3CDTF">2020-08-03T09:10:14Z</dcterms:modified>
</cp:coreProperties>
</file>