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264" r:id="rId4"/>
    <p:sldId id="266" r:id="rId5"/>
    <p:sldId id="295" r:id="rId6"/>
    <p:sldId id="304" r:id="rId7"/>
    <p:sldId id="301" r:id="rId8"/>
    <p:sldId id="302" r:id="rId9"/>
    <p:sldId id="303" r:id="rId10"/>
    <p:sldId id="317" r:id="rId11"/>
    <p:sldId id="267" r:id="rId12"/>
    <p:sldId id="277" r:id="rId13"/>
    <p:sldId id="297" r:id="rId14"/>
    <p:sldId id="298" r:id="rId15"/>
    <p:sldId id="299" r:id="rId16"/>
    <p:sldId id="300" r:id="rId17"/>
    <p:sldId id="269" r:id="rId18"/>
    <p:sldId id="270" r:id="rId19"/>
    <p:sldId id="305" r:id="rId20"/>
    <p:sldId id="306" r:id="rId21"/>
    <p:sldId id="307" r:id="rId22"/>
    <p:sldId id="316" r:id="rId23"/>
    <p:sldId id="308" r:id="rId24"/>
    <p:sldId id="309" r:id="rId25"/>
    <p:sldId id="310" r:id="rId26"/>
    <p:sldId id="311" r:id="rId27"/>
    <p:sldId id="312" r:id="rId28"/>
    <p:sldId id="313" r:id="rId29"/>
    <p:sldId id="314" r:id="rId30"/>
    <p:sldId id="315" r:id="rId31"/>
    <p:sldId id="259" r:id="rId32"/>
    <p:sldId id="26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varScale="1">
        <p:scale>
          <a:sx n="100" d="100"/>
          <a:sy n="100" d="100"/>
        </p:scale>
        <p:origin x="738"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953546-7E98-9B46-8C27-EAB9D3E91014}" type="datetimeFigureOut">
              <a:rPr lang="en-US" smtClean="0"/>
              <a:t>8/12/2020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6C1F5-C724-B643-A3CF-3A0061868987}" type="slidenum">
              <a:rPr lang="en-US" smtClean="0"/>
              <a:t>‹#›</a:t>
            </a:fld>
            <a:endParaRPr lang="en-US"/>
          </a:p>
        </p:txBody>
      </p:sp>
    </p:spTree>
    <p:extLst>
      <p:ext uri="{BB962C8B-B14F-4D97-AF65-F5344CB8AC3E}">
        <p14:creationId xmlns:p14="http://schemas.microsoft.com/office/powerpoint/2010/main" val="2723736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t>
            </a:r>
            <a:r>
              <a:rPr lang="en-US" i="1" dirty="0"/>
              <a:t>no mention</a:t>
            </a:r>
            <a:r>
              <a:rPr lang="en-US" i="0" dirty="0"/>
              <a:t> of programming – this is because Scrum is a methodology for making things-in-general,</a:t>
            </a:r>
            <a:r>
              <a:rPr lang="en-US" i="0" baseline="0" dirty="0"/>
              <a:t> and software is just one kind of thing.</a:t>
            </a:r>
            <a:endParaRPr lang="en-US" dirty="0"/>
          </a:p>
        </p:txBody>
      </p:sp>
      <p:sp>
        <p:nvSpPr>
          <p:cNvPr id="4" name="Slide Number Placeholder 3"/>
          <p:cNvSpPr>
            <a:spLocks noGrp="1"/>
          </p:cNvSpPr>
          <p:nvPr>
            <p:ph type="sldNum" sz="quarter" idx="10"/>
          </p:nvPr>
        </p:nvSpPr>
        <p:spPr/>
        <p:txBody>
          <a:bodyPr/>
          <a:lstStyle/>
          <a:p>
            <a:fld id="{85795FD5-975A-0D43-A75E-53B865BF66E5}" type="slidenum">
              <a:rPr lang="en-US" smtClean="0"/>
              <a:t>4</a:t>
            </a:fld>
            <a:endParaRPr lang="en-US"/>
          </a:p>
        </p:txBody>
      </p:sp>
    </p:spTree>
    <p:extLst>
      <p:ext uri="{BB962C8B-B14F-4D97-AF65-F5344CB8AC3E}">
        <p14:creationId xmlns:p14="http://schemas.microsoft.com/office/powerpoint/2010/main" val="934653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We’ll look at Product Owners and their relationship to the team next</a:t>
            </a:r>
            <a:r>
              <a:rPr lang="en-AU" baseline="0" dirty="0"/>
              <a:t> week.</a:t>
            </a:r>
            <a:endParaRPr lang="en-AU" dirty="0"/>
          </a:p>
        </p:txBody>
      </p:sp>
      <p:sp>
        <p:nvSpPr>
          <p:cNvPr id="4" name="Slide Number Placeholder 3"/>
          <p:cNvSpPr>
            <a:spLocks noGrp="1"/>
          </p:cNvSpPr>
          <p:nvPr>
            <p:ph type="sldNum" sz="quarter" idx="10"/>
          </p:nvPr>
        </p:nvSpPr>
        <p:spPr/>
        <p:txBody>
          <a:bodyPr/>
          <a:lstStyle/>
          <a:p>
            <a:fld id="{3BD5A143-F4C3-E342-9AC4-FD27676F3251}" type="slidenum">
              <a:rPr lang="en-US" smtClean="0"/>
              <a:t>17</a:t>
            </a:fld>
            <a:endParaRPr lang="en-US"/>
          </a:p>
        </p:txBody>
      </p:sp>
    </p:spTree>
    <p:extLst>
      <p:ext uri="{BB962C8B-B14F-4D97-AF65-F5344CB8AC3E}">
        <p14:creationId xmlns:p14="http://schemas.microsoft.com/office/powerpoint/2010/main" val="3495864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Note</a:t>
            </a:r>
            <a:r>
              <a:rPr lang="en-AU" baseline="0" dirty="0" smtClean="0"/>
              <a:t> that “cross-functional” doesn’t mean that everybody has to be able to do everything.  If you require this of your entire team, you might have maximum flexibility but you’re going to have a very hard time finding suitable staff.  Having said that, though, the more </a:t>
            </a:r>
            <a:r>
              <a:rPr lang="en-AU" baseline="0" dirty="0" err="1" smtClean="0"/>
              <a:t>multiskilled</a:t>
            </a:r>
            <a:r>
              <a:rPr lang="en-AU" baseline="0" dirty="0" smtClean="0"/>
              <a:t> people you have on your team, the easier it will be to plan each sprint.  You’ll have more options.</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19</a:t>
            </a:fld>
            <a:endParaRPr lang="en-AU"/>
          </a:p>
        </p:txBody>
      </p:sp>
    </p:spTree>
    <p:extLst>
      <p:ext uri="{BB962C8B-B14F-4D97-AF65-F5344CB8AC3E}">
        <p14:creationId xmlns:p14="http://schemas.microsoft.com/office/powerpoint/2010/main" val="964014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silo mentality can</a:t>
            </a:r>
            <a:r>
              <a:rPr lang="en-AU" baseline="0" dirty="0" smtClean="0"/>
              <a:t> easily arise in an organization that is build along traditional, functional lines.  If members of the “QA team” think of themselves as QA first and project team members second, they won’t be motivated to be good team players – their loyalties are divided between their functional group and their project group.  In this situation it’s all too easy for them to lose motivation to do their best for the project.</a:t>
            </a:r>
          </a:p>
          <a:p>
            <a:endParaRPr lang="en-AU" dirty="0" smtClean="0"/>
          </a:p>
          <a:p>
            <a:r>
              <a:rPr lang="en-AU" dirty="0" smtClean="0"/>
              <a:t>If Dave</a:t>
            </a:r>
            <a:r>
              <a:rPr lang="en-AU" baseline="0" dirty="0" smtClean="0"/>
              <a:t> sets himself up as the team’s “SQL Guy”, that’s going to have three effects: firstly, Dave immediately becomes a single point of failure for any project requiring SQL.  He won’t be able to go on leave lest these projects fall behind, and heaven help the organization if he gets sick.  Secondly, the rest of the team is deprived of an opportunity to build their skills in SQL.  Thirdly, if there’s a lot of SQL programming to do in any particular sprint and Dave can’t keep up with it, the team will fall short on that sprint.  All of these problems are common in project management, and following Agile principles properly goes a long way to mitigate these risks.</a:t>
            </a:r>
          </a:p>
          <a:p>
            <a:endParaRPr lang="en-AU" baseline="0" dirty="0" smtClean="0"/>
          </a:p>
          <a:p>
            <a:r>
              <a:rPr lang="en-AU" baseline="0" dirty="0" smtClean="0"/>
              <a:t>Malaysia folk (and visitors to Melbourne): the image shows the </a:t>
            </a:r>
            <a:r>
              <a:rPr lang="en-AU" baseline="0" dirty="0" err="1" smtClean="0"/>
              <a:t>Nylex</a:t>
            </a:r>
            <a:r>
              <a:rPr lang="en-AU" baseline="0" dirty="0" smtClean="0"/>
              <a:t> Clock on top of the old malting storage silos at Cremorne in Melbourne.  This clock is visible from many parts of Melbourne including main road and rail approaches from the east, and is a significant Melbourne landmark.  When functioning, it alternates between displaying the current time and the current temperature; however it has not been in operation since </a:t>
            </a:r>
            <a:r>
              <a:rPr lang="en-AU" baseline="0" dirty="0" err="1" smtClean="0"/>
              <a:t>Nylex</a:t>
            </a:r>
            <a:r>
              <a:rPr lang="en-AU" baseline="0" dirty="0" smtClean="0"/>
              <a:t> ceased operations in 2007. Wikipedia has a page about it here: https://en.wikipedia.org/wiki/Nylex_Clock</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20</a:t>
            </a:fld>
            <a:endParaRPr lang="en-AU"/>
          </a:p>
        </p:txBody>
      </p:sp>
    </p:spTree>
    <p:extLst>
      <p:ext uri="{BB962C8B-B14F-4D97-AF65-F5344CB8AC3E}">
        <p14:creationId xmlns:p14="http://schemas.microsoft.com/office/powerpoint/2010/main" val="316921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Scene</a:t>
            </a:r>
            <a:r>
              <a:rPr lang="en-AU" baseline="0" dirty="0" smtClean="0"/>
              <a:t> from a second year Software Engineering marking interview some years ago: </a:t>
            </a:r>
            <a:r>
              <a:rPr lang="en-AU" i="1" baseline="0" dirty="0" smtClean="0"/>
              <a:t>“I thought </a:t>
            </a:r>
            <a:r>
              <a:rPr lang="en-AU" b="1" i="1" baseline="0" dirty="0" smtClean="0"/>
              <a:t>you</a:t>
            </a:r>
            <a:r>
              <a:rPr lang="en-AU" b="0" i="1" baseline="0" dirty="0" smtClean="0"/>
              <a:t> were going to write the Test Plan!”</a:t>
            </a:r>
            <a:endParaRPr lang="en-AU" b="0" i="0" baseline="0" dirty="0" smtClean="0"/>
          </a:p>
          <a:p>
            <a:endParaRPr lang="en-AU" b="0" i="0" baseline="0" dirty="0" smtClean="0"/>
          </a:p>
          <a:p>
            <a:r>
              <a:rPr lang="en-AU" b="0" i="0" baseline="0" dirty="0" smtClean="0"/>
              <a:t>It’s true that the team should be self-organizing.  It’s equally true that individuals shouldn’t define exclusive roles for themselves that preclude them from participating in development in any other way, or deny colleagues the ability to take on their favoured role.  But that doesn’t mean that the team can’t allocate responsibilities, especially responsibilities for </a:t>
            </a:r>
            <a:r>
              <a:rPr lang="en-AU" b="0" i="1" baseline="0" dirty="0" smtClean="0"/>
              <a:t>ensuring work is done</a:t>
            </a:r>
            <a:r>
              <a:rPr lang="en-AU" b="0" i="0" baseline="0" dirty="0" smtClean="0"/>
              <a:t> rather than doing it themselves.  This could form part of the Scrum Master’s duties, but then there’s a chance she could end up handing out tasks like a traditional Project Manager – which of course means that </a:t>
            </a:r>
            <a:r>
              <a:rPr lang="en-AU" b="0" i="1" baseline="0" dirty="0" smtClean="0"/>
              <a:t>she</a:t>
            </a:r>
            <a:r>
              <a:rPr lang="en-AU" b="0" i="0" baseline="0" dirty="0" smtClean="0"/>
              <a:t> becomes a potential bottleneck.</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21</a:t>
            </a:fld>
            <a:endParaRPr lang="en-AU"/>
          </a:p>
        </p:txBody>
      </p:sp>
    </p:spTree>
    <p:extLst>
      <p:ext uri="{BB962C8B-B14F-4D97-AF65-F5344CB8AC3E}">
        <p14:creationId xmlns:p14="http://schemas.microsoft.com/office/powerpoint/2010/main" val="9428602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Defending against interference can</a:t>
            </a:r>
            <a:r>
              <a:rPr lang="en-AU" baseline="0" dirty="0" smtClean="0"/>
              <a:t> be very challenging in an organization that is new to Agile practices.  In particular, the idea that team members need to be allocated 100% to the team they’re on can cause problems when managers are used to allocating fractions of people’s time to different projects.  However, switching back and forth between projects is a source of cognitive friction – it eats up time and attention, and it’s pure overhead.  Nothing is gained by it other than management convenience, and significant productivity can be lost, especially if the team member has to switch frequently.  Besides, it doubles the likelihood that the team member is going to be interrupted while doing something productive.</a:t>
            </a:r>
          </a:p>
          <a:p>
            <a:endParaRPr lang="en-AU" baseline="0" dirty="0" smtClean="0"/>
          </a:p>
          <a:p>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23</a:t>
            </a:fld>
            <a:endParaRPr lang="en-AU"/>
          </a:p>
        </p:txBody>
      </p:sp>
    </p:spTree>
    <p:extLst>
      <p:ext uri="{BB962C8B-B14F-4D97-AF65-F5344CB8AC3E}">
        <p14:creationId xmlns:p14="http://schemas.microsoft.com/office/powerpoint/2010/main" val="1656258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I’m usually going to use “client” and “customer” interchangeably.</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24</a:t>
            </a:fld>
            <a:endParaRPr lang="en-AU"/>
          </a:p>
        </p:txBody>
      </p:sp>
    </p:spTree>
    <p:extLst>
      <p:ext uri="{BB962C8B-B14F-4D97-AF65-F5344CB8AC3E}">
        <p14:creationId xmlns:p14="http://schemas.microsoft.com/office/powerpoint/2010/main" val="2686605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err="1" smtClean="0"/>
              <a:t>Todo</a:t>
            </a:r>
            <a:r>
              <a:rPr lang="en-AU" dirty="0" smtClean="0"/>
              <a:t>: diagrammatic representation</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25</a:t>
            </a:fld>
            <a:endParaRPr lang="en-AU"/>
          </a:p>
        </p:txBody>
      </p:sp>
    </p:spTree>
    <p:extLst>
      <p:ext uri="{BB962C8B-B14F-4D97-AF65-F5344CB8AC3E}">
        <p14:creationId xmlns:p14="http://schemas.microsoft.com/office/powerpoint/2010/main" val="12105144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These slides were added to FIT2101 at the request of</a:t>
            </a:r>
            <a:r>
              <a:rPr lang="en-AU" baseline="0" dirty="0" smtClean="0"/>
              <a:t> a local (</a:t>
            </a:r>
            <a:r>
              <a:rPr lang="en-AU" baseline="0" dirty="0" err="1" smtClean="0"/>
              <a:t>shrinkwrap</a:t>
            </a:r>
            <a:r>
              <a:rPr lang="en-AU" baseline="0" dirty="0" smtClean="0"/>
              <a:t>) software company, who noted that our graduates were assuming that there would always be a “client” and getting confused about the role of product engineering and product management.  They asked us to make sure our Software Engineering graduates are familiar with other ways to develop software apart from contracting.</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27</a:t>
            </a:fld>
            <a:endParaRPr lang="en-AU"/>
          </a:p>
        </p:txBody>
      </p:sp>
    </p:spTree>
    <p:extLst>
      <p:ext uri="{BB962C8B-B14F-4D97-AF65-F5344CB8AC3E}">
        <p14:creationId xmlns:p14="http://schemas.microsoft.com/office/powerpoint/2010/main" val="85196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In this situation, the Product Owner might be a specialist in marketing, product development, or user experience.</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28</a:t>
            </a:fld>
            <a:endParaRPr lang="en-AU"/>
          </a:p>
        </p:txBody>
      </p:sp>
    </p:spTree>
    <p:extLst>
      <p:ext uri="{BB962C8B-B14F-4D97-AF65-F5344CB8AC3E}">
        <p14:creationId xmlns:p14="http://schemas.microsoft.com/office/powerpoint/2010/main" val="633643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I’m told by friends in industry that in-house</a:t>
            </a:r>
            <a:r>
              <a:rPr lang="en-AU" baseline="0" dirty="0" smtClean="0"/>
              <a:t> end users are </a:t>
            </a:r>
            <a:r>
              <a:rPr lang="en-AU" i="1" baseline="0" dirty="0" smtClean="0"/>
              <a:t>just as bothersome</a:t>
            </a:r>
            <a:r>
              <a:rPr lang="en-AU" i="0" baseline="0" dirty="0" smtClean="0"/>
              <a:t> as external end users, so you do still need a Product Owner to make sure that the team isn’t disrupted by them.</a:t>
            </a:r>
            <a:endParaRPr lang="en-AU" dirty="0"/>
          </a:p>
        </p:txBody>
      </p:sp>
      <p:sp>
        <p:nvSpPr>
          <p:cNvPr id="4" name="Slide Number Placeholder 3"/>
          <p:cNvSpPr>
            <a:spLocks noGrp="1"/>
          </p:cNvSpPr>
          <p:nvPr>
            <p:ph type="sldNum" sz="quarter" idx="10"/>
          </p:nvPr>
        </p:nvSpPr>
        <p:spPr/>
        <p:txBody>
          <a:bodyPr/>
          <a:lstStyle/>
          <a:p>
            <a:fld id="{E9D1CDFF-83D1-42A4-99B1-2B3C9331433F}" type="slidenum">
              <a:rPr lang="en-AU" smtClean="0"/>
              <a:t>30</a:t>
            </a:fld>
            <a:endParaRPr lang="en-AU"/>
          </a:p>
        </p:txBody>
      </p:sp>
    </p:spTree>
    <p:extLst>
      <p:ext uri="{BB962C8B-B14F-4D97-AF65-F5344CB8AC3E}">
        <p14:creationId xmlns:p14="http://schemas.microsoft.com/office/powerpoint/2010/main" val="267236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All the terms with</a:t>
            </a:r>
            <a:r>
              <a:rPr lang="en-AU" baseline="0" dirty="0"/>
              <a:t> red highlighting will be explained in more detail over the next few weeks.</a:t>
            </a:r>
          </a:p>
        </p:txBody>
      </p:sp>
      <p:sp>
        <p:nvSpPr>
          <p:cNvPr id="4" name="Slide Number Placeholder 3"/>
          <p:cNvSpPr>
            <a:spLocks noGrp="1"/>
          </p:cNvSpPr>
          <p:nvPr>
            <p:ph type="sldNum" sz="quarter" idx="10"/>
          </p:nvPr>
        </p:nvSpPr>
        <p:spPr/>
        <p:txBody>
          <a:bodyPr/>
          <a:lstStyle/>
          <a:p>
            <a:fld id="{3BD5A143-F4C3-E342-9AC4-FD27676F3251}" type="slidenum">
              <a:rPr lang="en-US" smtClean="0"/>
              <a:t>5</a:t>
            </a:fld>
            <a:endParaRPr lang="en-US"/>
          </a:p>
        </p:txBody>
      </p:sp>
    </p:spTree>
    <p:extLst>
      <p:ext uri="{BB962C8B-B14F-4D97-AF65-F5344CB8AC3E}">
        <p14:creationId xmlns:p14="http://schemas.microsoft.com/office/powerpoint/2010/main" val="345232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Definitions from </a:t>
            </a:r>
            <a:r>
              <a:rPr lang="en-US" dirty="0" err="1" smtClean="0"/>
              <a:t>en.oxforddictionaries.com</a:t>
            </a:r>
            <a:r>
              <a:rPr lang="en-US" dirty="0" smtClean="0"/>
              <a:t>.</a:t>
            </a:r>
          </a:p>
          <a:p>
            <a:endParaRPr lang="en-US" dirty="0" smtClean="0"/>
          </a:p>
          <a:p>
            <a:r>
              <a:rPr lang="en-US" dirty="0" smtClean="0"/>
              <a:t>We are not talking</a:t>
            </a:r>
            <a:r>
              <a:rPr lang="en-US" baseline="0" dirty="0" smtClean="0"/>
              <a:t> about wooden stakes, or metalworking stakes, or Mormon stakes.</a:t>
            </a:r>
            <a:endParaRPr lang="en-US" dirty="0"/>
          </a:p>
        </p:txBody>
      </p:sp>
      <p:sp>
        <p:nvSpPr>
          <p:cNvPr id="4" name="Slide Number Placeholder 3"/>
          <p:cNvSpPr>
            <a:spLocks noGrp="1"/>
          </p:cNvSpPr>
          <p:nvPr>
            <p:ph type="sldNum" sz="quarter" idx="10"/>
          </p:nvPr>
        </p:nvSpPr>
        <p:spPr/>
        <p:txBody>
          <a:bodyPr/>
          <a:lstStyle/>
          <a:p>
            <a:fld id="{E9D1CDFF-83D1-42A4-99B1-2B3C9331433F}" type="slidenum">
              <a:rPr lang="en-AU" smtClean="0"/>
              <a:t>7</a:t>
            </a:fld>
            <a:endParaRPr lang="en-AU"/>
          </a:p>
        </p:txBody>
      </p:sp>
    </p:spTree>
    <p:extLst>
      <p:ext uri="{BB962C8B-B14F-4D97-AF65-F5344CB8AC3E}">
        <p14:creationId xmlns:p14="http://schemas.microsoft.com/office/powerpoint/2010/main" val="230898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talking about having an interest in a</a:t>
            </a:r>
            <a:r>
              <a:rPr lang="en-US" baseline="0" dirty="0" smtClean="0"/>
              <a:t> situation, especially a financial interest.</a:t>
            </a:r>
            <a:endParaRPr lang="en-US" dirty="0"/>
          </a:p>
        </p:txBody>
      </p:sp>
      <p:sp>
        <p:nvSpPr>
          <p:cNvPr id="4" name="Slide Number Placeholder 3"/>
          <p:cNvSpPr>
            <a:spLocks noGrp="1"/>
          </p:cNvSpPr>
          <p:nvPr>
            <p:ph type="sldNum" sz="quarter" idx="10"/>
          </p:nvPr>
        </p:nvSpPr>
        <p:spPr/>
        <p:txBody>
          <a:bodyPr/>
          <a:lstStyle/>
          <a:p>
            <a:fld id="{E9D1CDFF-83D1-42A4-99B1-2B3C9331433F}" type="slidenum">
              <a:rPr lang="en-AU" smtClean="0"/>
              <a:t>8</a:t>
            </a:fld>
            <a:endParaRPr lang="en-AU"/>
          </a:p>
        </p:txBody>
      </p:sp>
    </p:spTree>
    <p:extLst>
      <p:ext uri="{BB962C8B-B14F-4D97-AF65-F5344CB8AC3E}">
        <p14:creationId xmlns:p14="http://schemas.microsoft.com/office/powerpoint/2010/main" val="4231181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might have</a:t>
            </a:r>
            <a:r>
              <a:rPr lang="en-US" baseline="0" dirty="0" smtClean="0"/>
              <a:t> complicated relationships with other parts of your organization.  Perhaps you’re working for a company that produces COTS (</a:t>
            </a:r>
            <a:r>
              <a:rPr lang="en-US" baseline="0" dirty="0" err="1" smtClean="0"/>
              <a:t>shrinkwrap</a:t>
            </a:r>
            <a:r>
              <a:rPr lang="en-US" baseline="0" dirty="0" smtClean="0"/>
              <a:t>) software and sells it.  Your team might need to deal with sales and marketing, production, accounting, human resources, technical support/helpdesk, technical writers, etc.  That’s a lot of stakeholders to satisfy, which is one reason that the Scrum Master’s role includes managing interference from outside the team.</a:t>
            </a:r>
            <a:endParaRPr lang="en-US" dirty="0"/>
          </a:p>
        </p:txBody>
      </p:sp>
      <p:sp>
        <p:nvSpPr>
          <p:cNvPr id="4" name="Slide Number Placeholder 3"/>
          <p:cNvSpPr>
            <a:spLocks noGrp="1"/>
          </p:cNvSpPr>
          <p:nvPr>
            <p:ph type="sldNum" sz="quarter" idx="10"/>
          </p:nvPr>
        </p:nvSpPr>
        <p:spPr/>
        <p:txBody>
          <a:bodyPr/>
          <a:lstStyle/>
          <a:p>
            <a:fld id="{E9D1CDFF-83D1-42A4-99B1-2B3C9331433F}" type="slidenum">
              <a:rPr lang="en-AU" smtClean="0"/>
              <a:t>9</a:t>
            </a:fld>
            <a:endParaRPr lang="en-AU"/>
          </a:p>
        </p:txBody>
      </p:sp>
    </p:spTree>
    <p:extLst>
      <p:ext uri="{BB962C8B-B14F-4D97-AF65-F5344CB8AC3E}">
        <p14:creationId xmlns:p14="http://schemas.microsoft.com/office/powerpoint/2010/main" val="2771134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The “7 +/- 2” figure</a:t>
            </a:r>
            <a:r>
              <a:rPr lang="en-AU" baseline="0" dirty="0"/>
              <a:t> comes from cognitive science – it’s the number of things that most people can hold simultaneously in their working memory.  Consequently, it’s a good size for a self-managing team: it’s large enough to get stuff done but small enough that you don’t have to resort to paper methods in order to understand who’s supposed to be doing what.</a:t>
            </a:r>
            <a:endParaRPr lang="en-AU" dirty="0"/>
          </a:p>
        </p:txBody>
      </p:sp>
      <p:sp>
        <p:nvSpPr>
          <p:cNvPr id="4" name="Slide Number Placeholder 3"/>
          <p:cNvSpPr>
            <a:spLocks noGrp="1"/>
          </p:cNvSpPr>
          <p:nvPr>
            <p:ph type="sldNum" sz="quarter" idx="10"/>
          </p:nvPr>
        </p:nvSpPr>
        <p:spPr/>
        <p:txBody>
          <a:bodyPr/>
          <a:lstStyle/>
          <a:p>
            <a:fld id="{85795FD5-975A-0D43-A75E-53B865BF66E5}" type="slidenum">
              <a:rPr lang="en-US" smtClean="0"/>
              <a:t>11</a:t>
            </a:fld>
            <a:endParaRPr lang="en-US"/>
          </a:p>
        </p:txBody>
      </p:sp>
    </p:spTree>
    <p:extLst>
      <p:ext uri="{BB962C8B-B14F-4D97-AF65-F5344CB8AC3E}">
        <p14:creationId xmlns:p14="http://schemas.microsoft.com/office/powerpoint/2010/main" val="2839011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Scrum</a:t>
            </a:r>
            <a:r>
              <a:rPr lang="en-US" baseline="0" dirty="0"/>
              <a:t> Master whose main concern is the obedience of the team rather than their well-being is </a:t>
            </a:r>
            <a:r>
              <a:rPr lang="en-US" i="1" baseline="0" dirty="0"/>
              <a:t>bad at their job</a:t>
            </a:r>
            <a:r>
              <a:rPr lang="en-US" i="0" baseline="0" dirty="0"/>
              <a:t>.  In traditional command-and-control management, obedience to management decisions is a prerequisite for team functioning.</a:t>
            </a:r>
            <a:endParaRPr lang="en-US" dirty="0"/>
          </a:p>
        </p:txBody>
      </p:sp>
      <p:sp>
        <p:nvSpPr>
          <p:cNvPr id="4" name="Slide Number Placeholder 3"/>
          <p:cNvSpPr>
            <a:spLocks noGrp="1"/>
          </p:cNvSpPr>
          <p:nvPr>
            <p:ph type="sldNum" sz="quarter" idx="10"/>
          </p:nvPr>
        </p:nvSpPr>
        <p:spPr/>
        <p:txBody>
          <a:bodyPr/>
          <a:lstStyle/>
          <a:p>
            <a:fld id="{E9D1CDFF-83D1-42A4-99B1-2B3C9331433F}" type="slidenum">
              <a:rPr lang="en-AU" smtClean="0"/>
              <a:t>13</a:t>
            </a:fld>
            <a:endParaRPr lang="en-AU"/>
          </a:p>
        </p:txBody>
      </p:sp>
    </p:spTree>
    <p:extLst>
      <p:ext uri="{BB962C8B-B14F-4D97-AF65-F5344CB8AC3E}">
        <p14:creationId xmlns:p14="http://schemas.microsoft.com/office/powerpoint/2010/main" val="8476317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way, being a facilitator is the opposite of being a “boss”.  Instead of issuing</a:t>
            </a:r>
            <a:r>
              <a:rPr lang="en-US" baseline="0" dirty="0"/>
              <a:t> commands, the Scrum Master should spend a great deal of time listening to other participants.</a:t>
            </a:r>
            <a:endParaRPr lang="en-US" dirty="0"/>
          </a:p>
        </p:txBody>
      </p:sp>
      <p:sp>
        <p:nvSpPr>
          <p:cNvPr id="4" name="Slide Number Placeholder 3"/>
          <p:cNvSpPr>
            <a:spLocks noGrp="1"/>
          </p:cNvSpPr>
          <p:nvPr>
            <p:ph type="sldNum" sz="quarter" idx="10"/>
          </p:nvPr>
        </p:nvSpPr>
        <p:spPr/>
        <p:txBody>
          <a:bodyPr/>
          <a:lstStyle/>
          <a:p>
            <a:fld id="{E9D1CDFF-83D1-42A4-99B1-2B3C9331433F}" type="slidenum">
              <a:rPr lang="en-AU" smtClean="0"/>
              <a:t>14</a:t>
            </a:fld>
            <a:endParaRPr lang="en-AU"/>
          </a:p>
        </p:txBody>
      </p:sp>
    </p:spTree>
    <p:extLst>
      <p:ext uri="{BB962C8B-B14F-4D97-AF65-F5344CB8AC3E}">
        <p14:creationId xmlns:p14="http://schemas.microsoft.com/office/powerpoint/2010/main" val="2456439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3BD5A143-F4C3-E342-9AC4-FD27676F3251}" type="slidenum">
              <a:rPr lang="en-US" smtClean="0"/>
              <a:t>16</a:t>
            </a:fld>
            <a:endParaRPr lang="en-US"/>
          </a:p>
        </p:txBody>
      </p:sp>
    </p:spTree>
    <p:extLst>
      <p:ext uri="{BB962C8B-B14F-4D97-AF65-F5344CB8AC3E}">
        <p14:creationId xmlns:p14="http://schemas.microsoft.com/office/powerpoint/2010/main" val="3542006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12/08/2020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63521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12/08/2020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886924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31E49D3-A7D6-4DEF-BA2C-509C642797A0}" type="datetimeFigureOut">
              <a:rPr lang="en-AU" smtClean="0"/>
              <a:t>12/08/2020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2186643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1pPr>
              <a:buClr>
                <a:schemeClr val="tx1"/>
              </a:buClr>
              <a:defRPr/>
            </a:lvl1pPr>
            <a:lvl2pPr marL="685800" indent="-228600">
              <a:buClr>
                <a:schemeClr val="tx1"/>
              </a:buClr>
              <a:buFont typeface="Calibri" panose="020F0502020204030204" pitchFamily="34" charset="0"/>
              <a:buChar char="–"/>
              <a:defRPr/>
            </a:lvl2pPr>
            <a:lvl3pPr marL="1143000" indent="-228600">
              <a:buClr>
                <a:schemeClr val="tx1"/>
              </a:buClr>
              <a:buFont typeface="Wingdings" panose="05000000000000000000" pitchFamily="2" charset="2"/>
              <a:buChar char="§"/>
              <a:defRPr/>
            </a:lvl3pPr>
            <a:lvl4pPr>
              <a:buClr>
                <a:schemeClr val="tx1"/>
              </a:buClr>
              <a:defRPr/>
            </a:lvl4pPr>
            <a:lvl5pPr>
              <a:buClr>
                <a:schemeClr val="tx1"/>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231E49D3-A7D6-4DEF-BA2C-509C642797A0}" type="datetimeFigureOut">
              <a:rPr lang="en-AU" smtClean="0"/>
              <a:t>12/08/2020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1219671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1E49D3-A7D6-4DEF-BA2C-509C642797A0}" type="datetimeFigureOut">
              <a:rPr lang="en-AU" smtClean="0"/>
              <a:t>12/08/2020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65957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31E49D3-A7D6-4DEF-BA2C-509C642797A0}" type="datetimeFigureOut">
              <a:rPr lang="en-AU" smtClean="0"/>
              <a:t>12/08/2020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674734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31E49D3-A7D6-4DEF-BA2C-509C642797A0}" type="datetimeFigureOut">
              <a:rPr lang="en-AU" smtClean="0"/>
              <a:t>12/08/2020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2356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31E49D3-A7D6-4DEF-BA2C-509C642797A0}" type="datetimeFigureOut">
              <a:rPr lang="en-AU" smtClean="0"/>
              <a:t>12/08/2020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406451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1E49D3-A7D6-4DEF-BA2C-509C642797A0}" type="datetimeFigureOut">
              <a:rPr lang="en-AU" smtClean="0"/>
              <a:t>12/08/2020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712152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12/08/2020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53837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1E49D3-A7D6-4DEF-BA2C-509C642797A0}" type="datetimeFigureOut">
              <a:rPr lang="en-AU" smtClean="0"/>
              <a:t>12/08/2020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860E0BD-D29F-4461-8B1D-2BD406ABB02D}" type="slidenum">
              <a:rPr lang="en-AU" smtClean="0"/>
              <a:t>‹#›</a:t>
            </a:fld>
            <a:endParaRPr lang="en-AU"/>
          </a:p>
        </p:txBody>
      </p:sp>
    </p:spTree>
    <p:extLst>
      <p:ext uri="{BB962C8B-B14F-4D97-AF65-F5344CB8AC3E}">
        <p14:creationId xmlns:p14="http://schemas.microsoft.com/office/powerpoint/2010/main" val="3455873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1E49D3-A7D6-4DEF-BA2C-509C642797A0}" type="datetimeFigureOut">
              <a:rPr lang="en-AU" smtClean="0"/>
              <a:t>12/08/2020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60E0BD-D29F-4461-8B1D-2BD406ABB02D}" type="slidenum">
              <a:rPr lang="en-AU" smtClean="0"/>
              <a:t>‹#›</a:t>
            </a:fld>
            <a:endParaRPr lang="en-AU"/>
          </a:p>
        </p:txBody>
      </p:sp>
    </p:spTree>
    <p:extLst>
      <p:ext uri="{BB962C8B-B14F-4D97-AF65-F5344CB8AC3E}">
        <p14:creationId xmlns:p14="http://schemas.microsoft.com/office/powerpoint/2010/main" val="822573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417" y="1122363"/>
            <a:ext cx="9795848" cy="2387600"/>
          </a:xfrm>
        </p:spPr>
        <p:txBody>
          <a:bodyPr>
            <a:normAutofit/>
          </a:bodyPr>
          <a:lstStyle/>
          <a:p>
            <a:r>
              <a:rPr lang="en-AU" sz="4400" dirty="0"/>
              <a:t>L02 – Scrum</a:t>
            </a:r>
          </a:p>
        </p:txBody>
      </p:sp>
      <p:sp>
        <p:nvSpPr>
          <p:cNvPr id="3" name="Subtitle 2"/>
          <p:cNvSpPr>
            <a:spLocks noGrp="1"/>
          </p:cNvSpPr>
          <p:nvPr>
            <p:ph type="subTitle" idx="1"/>
          </p:nvPr>
        </p:nvSpPr>
        <p:spPr/>
        <p:txBody>
          <a:bodyPr/>
          <a:lstStyle/>
          <a:p>
            <a:r>
              <a:rPr lang="en-AU" dirty="0">
                <a:solidFill>
                  <a:schemeClr val="bg2">
                    <a:lumMod val="50000"/>
                  </a:schemeClr>
                </a:solidFill>
              </a:rPr>
              <a:t>FIT2101: Software Engineering Process and Management</a:t>
            </a:r>
          </a:p>
          <a:p>
            <a:r>
              <a:rPr lang="en-AU" dirty="0">
                <a:solidFill>
                  <a:schemeClr val="bg2">
                    <a:lumMod val="50000"/>
                  </a:schemeClr>
                </a:solidFill>
              </a:rPr>
              <a:t>S2 </a:t>
            </a:r>
            <a:r>
              <a:rPr lang="en-AU" dirty="0" smtClean="0">
                <a:solidFill>
                  <a:schemeClr val="bg2">
                    <a:lumMod val="50000"/>
                  </a:schemeClr>
                </a:solidFill>
              </a:rPr>
              <a:t>2020</a:t>
            </a:r>
            <a:endParaRPr lang="en-AU" dirty="0">
              <a:solidFill>
                <a:schemeClr val="bg2">
                  <a:lumMod val="50000"/>
                </a:schemeClr>
              </a:solidFill>
            </a:endParaRPr>
          </a:p>
        </p:txBody>
      </p:sp>
    </p:spTree>
    <p:extLst>
      <p:ext uri="{BB962C8B-B14F-4D97-AF65-F5344CB8AC3E}">
        <p14:creationId xmlns:p14="http://schemas.microsoft.com/office/powerpoint/2010/main" val="13964179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People in the Scrum team</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39047486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dirty="0"/>
              <a:t>7 +/- 2 people</a:t>
            </a:r>
          </a:p>
          <a:p>
            <a:r>
              <a:rPr lang="en-AU" dirty="0"/>
              <a:t>Contains all the skills needed to build the product (</a:t>
            </a:r>
            <a:r>
              <a:rPr lang="en-AU" dirty="0">
                <a:solidFill>
                  <a:srgbClr val="FF0000"/>
                </a:solidFill>
              </a:rPr>
              <a:t>cross-functional</a:t>
            </a:r>
            <a:r>
              <a:rPr lang="en-AU" dirty="0"/>
              <a:t>)</a:t>
            </a:r>
          </a:p>
          <a:p>
            <a:r>
              <a:rPr lang="en-AU" dirty="0">
                <a:solidFill>
                  <a:srgbClr val="FF0000"/>
                </a:solidFill>
              </a:rPr>
              <a:t>Self-managing</a:t>
            </a:r>
          </a:p>
          <a:p>
            <a:r>
              <a:rPr lang="en-AU" dirty="0"/>
              <a:t>100% dedicated to the team’s task (at work, at least)</a:t>
            </a:r>
          </a:p>
          <a:p>
            <a:pPr lvl="1"/>
            <a:r>
              <a:rPr lang="en-AU" dirty="0"/>
              <a:t>they work on one project at a time, so they can maintain concentration</a:t>
            </a:r>
          </a:p>
          <a:p>
            <a:pPr lvl="1"/>
            <a:r>
              <a:rPr lang="en-AU" dirty="0"/>
              <a:t>they shouldn’t be moving around from project to project</a:t>
            </a:r>
          </a:p>
          <a:p>
            <a:r>
              <a:rPr lang="en-AU" dirty="0"/>
              <a:t>Ideally, working in the same room or very close by</a:t>
            </a:r>
          </a:p>
          <a:p>
            <a:pPr lvl="1"/>
            <a:r>
              <a:rPr lang="en-AU" dirty="0"/>
              <a:t>can build up relationships and </a:t>
            </a:r>
            <a:r>
              <a:rPr lang="en-AU" dirty="0">
                <a:solidFill>
                  <a:srgbClr val="FF0000"/>
                </a:solidFill>
              </a:rPr>
              <a:t>tacit knowledge</a:t>
            </a:r>
            <a:r>
              <a:rPr lang="en-AU" dirty="0"/>
              <a:t>, i.e. get to the point where team members will immediately know who to talk to when a problem arises</a:t>
            </a:r>
            <a:endParaRPr lang="en-AU" dirty="0">
              <a:solidFill>
                <a:srgbClr val="FF0000"/>
              </a:solidFill>
            </a:endParaRPr>
          </a:p>
        </p:txBody>
      </p:sp>
      <p:sp>
        <p:nvSpPr>
          <p:cNvPr id="3" name="Title 2"/>
          <p:cNvSpPr>
            <a:spLocks noGrp="1"/>
          </p:cNvSpPr>
          <p:nvPr>
            <p:ph type="title"/>
          </p:nvPr>
        </p:nvSpPr>
        <p:spPr/>
        <p:txBody>
          <a:bodyPr/>
          <a:lstStyle/>
          <a:p>
            <a:r>
              <a:rPr lang="en-AU" dirty="0"/>
              <a:t>The team</a:t>
            </a:r>
          </a:p>
        </p:txBody>
      </p:sp>
    </p:spTree>
    <p:extLst>
      <p:ext uri="{BB962C8B-B14F-4D97-AF65-F5344CB8AC3E}">
        <p14:creationId xmlns:p14="http://schemas.microsoft.com/office/powerpoint/2010/main" val="415884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Scrum master</a:t>
            </a:r>
          </a:p>
        </p:txBody>
      </p:sp>
      <p:sp>
        <p:nvSpPr>
          <p:cNvPr id="3" name="Content Placeholder 2"/>
          <p:cNvSpPr>
            <a:spLocks noGrp="1"/>
          </p:cNvSpPr>
          <p:nvPr>
            <p:ph idx="1"/>
          </p:nvPr>
        </p:nvSpPr>
        <p:spPr/>
        <p:txBody>
          <a:bodyPr>
            <a:normAutofit fontScale="92500" lnSpcReduction="10000"/>
          </a:bodyPr>
          <a:lstStyle/>
          <a:p>
            <a:r>
              <a:rPr lang="en-US" dirty="0"/>
              <a:t>Not the same as a traditional Project Manager</a:t>
            </a:r>
          </a:p>
          <a:p>
            <a:r>
              <a:rPr lang="en-US" dirty="0"/>
              <a:t>Biggest difference: helps team come to consensus rather than making decisions and issuing commands</a:t>
            </a:r>
          </a:p>
          <a:p>
            <a:r>
              <a:rPr lang="en-US" dirty="0"/>
              <a:t>Similar responsibilities in non-Scrum projects might fall to someone called and </a:t>
            </a:r>
            <a:r>
              <a:rPr lang="en-US" i="1" dirty="0"/>
              <a:t>Agile Coach</a:t>
            </a:r>
            <a:r>
              <a:rPr lang="en-US" dirty="0"/>
              <a:t> or even a </a:t>
            </a:r>
            <a:r>
              <a:rPr lang="en-US" i="1" dirty="0"/>
              <a:t>Project Manager</a:t>
            </a:r>
            <a:endParaRPr lang="en-US" dirty="0"/>
          </a:p>
          <a:p>
            <a:r>
              <a:rPr lang="en-US" dirty="0"/>
              <a:t>Project role: stopping things from interfering with the project</a:t>
            </a:r>
          </a:p>
          <a:p>
            <a:pPr lvl="1"/>
            <a:r>
              <a:rPr lang="en-US" dirty="0"/>
              <a:t>anger/arguments within the team</a:t>
            </a:r>
          </a:p>
          <a:p>
            <a:pPr lvl="1"/>
            <a:r>
              <a:rPr lang="en-US" dirty="0"/>
              <a:t>inability to come to a decision</a:t>
            </a:r>
          </a:p>
          <a:p>
            <a:pPr lvl="1"/>
            <a:r>
              <a:rPr lang="en-US" dirty="0"/>
              <a:t>lack of resources</a:t>
            </a:r>
          </a:p>
          <a:p>
            <a:pPr lvl="1"/>
            <a:r>
              <a:rPr lang="en-US" dirty="0"/>
              <a:t>interruptions from outside</a:t>
            </a:r>
          </a:p>
          <a:p>
            <a:r>
              <a:rPr lang="en-US" dirty="0"/>
              <a:t>A </a:t>
            </a:r>
            <a:r>
              <a:rPr lang="en-US" dirty="0">
                <a:solidFill>
                  <a:srgbClr val="FF0000"/>
                </a:solidFill>
              </a:rPr>
              <a:t>servant-leader</a:t>
            </a:r>
          </a:p>
        </p:txBody>
      </p:sp>
    </p:spTree>
    <p:extLst>
      <p:ext uri="{BB962C8B-B14F-4D97-AF65-F5344CB8AC3E}">
        <p14:creationId xmlns:p14="http://schemas.microsoft.com/office/powerpoint/2010/main" val="2396052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Servant leadership</a:t>
            </a:r>
          </a:p>
        </p:txBody>
      </p:sp>
      <p:sp>
        <p:nvSpPr>
          <p:cNvPr id="3" name="Content Placeholder 2"/>
          <p:cNvSpPr>
            <a:spLocks noGrp="1"/>
          </p:cNvSpPr>
          <p:nvPr>
            <p:ph idx="1"/>
          </p:nvPr>
        </p:nvSpPr>
        <p:spPr/>
        <p:txBody>
          <a:bodyPr>
            <a:normAutofit fontScale="85000" lnSpcReduction="20000"/>
          </a:bodyPr>
          <a:lstStyle/>
          <a:p>
            <a:r>
              <a:rPr lang="en-US" dirty="0"/>
              <a:t>Leadership and organization are </a:t>
            </a:r>
            <a:r>
              <a:rPr lang="en-US" dirty="0">
                <a:solidFill>
                  <a:srgbClr val="FF0000"/>
                </a:solidFill>
              </a:rPr>
              <a:t>services</a:t>
            </a:r>
            <a:r>
              <a:rPr lang="en-US" dirty="0"/>
              <a:t> that the Scrum Master provides to the project</a:t>
            </a:r>
          </a:p>
          <a:p>
            <a:r>
              <a:rPr lang="en-US" dirty="0"/>
              <a:t>Supports decisions of team and Product Owner rather than issuing commands</a:t>
            </a:r>
          </a:p>
          <a:p>
            <a:r>
              <a:rPr lang="en-US" dirty="0"/>
              <a:t>Helps team understand Agile/Scrum principles and how they impact on team activities</a:t>
            </a:r>
          </a:p>
          <a:p>
            <a:pPr lvl="1"/>
            <a:r>
              <a:rPr lang="en-US" dirty="0"/>
              <a:t>helps team members who are new to Agile learn what to do</a:t>
            </a:r>
          </a:p>
          <a:p>
            <a:r>
              <a:rPr lang="en-US" dirty="0"/>
              <a:t>Organizes sprint activities</a:t>
            </a:r>
          </a:p>
          <a:p>
            <a:pPr lvl="1"/>
            <a:r>
              <a:rPr lang="en-US" dirty="0"/>
              <a:t>product review</a:t>
            </a:r>
          </a:p>
          <a:p>
            <a:pPr lvl="1"/>
            <a:r>
              <a:rPr lang="en-US" dirty="0"/>
              <a:t>retrospective</a:t>
            </a:r>
          </a:p>
          <a:p>
            <a:r>
              <a:rPr lang="en-US" dirty="0"/>
              <a:t>Makes sure team and Product Owner understand each other </a:t>
            </a:r>
          </a:p>
          <a:p>
            <a:r>
              <a:rPr lang="en-US" dirty="0"/>
              <a:t>Helps Product Owner manage backlog</a:t>
            </a:r>
          </a:p>
          <a:p>
            <a:pPr lvl="1"/>
            <a:r>
              <a:rPr lang="en-US" dirty="0"/>
              <a:t>makes sure they understand it well enough to maximize value</a:t>
            </a:r>
          </a:p>
          <a:p>
            <a:pPr lvl="1"/>
            <a:r>
              <a:rPr lang="en-US" dirty="0"/>
              <a:t>helps select priorities for sprint</a:t>
            </a:r>
          </a:p>
        </p:txBody>
      </p:sp>
    </p:spTree>
    <p:extLst>
      <p:ext uri="{BB962C8B-B14F-4D97-AF65-F5344CB8AC3E}">
        <p14:creationId xmlns:p14="http://schemas.microsoft.com/office/powerpoint/2010/main" val="2218760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Facilitation</a:t>
            </a:r>
          </a:p>
        </p:txBody>
      </p:sp>
      <p:sp>
        <p:nvSpPr>
          <p:cNvPr id="3" name="Content Placeholder 2"/>
          <p:cNvSpPr>
            <a:spLocks noGrp="1"/>
          </p:cNvSpPr>
          <p:nvPr>
            <p:ph idx="1"/>
          </p:nvPr>
        </p:nvSpPr>
        <p:spPr/>
        <p:txBody>
          <a:bodyPr/>
          <a:lstStyle/>
          <a:p>
            <a:r>
              <a:rPr lang="en-US" dirty="0"/>
              <a:t>The word </a:t>
            </a:r>
            <a:r>
              <a:rPr lang="en-US" dirty="0">
                <a:solidFill>
                  <a:srgbClr val="FF0000"/>
                </a:solidFill>
              </a:rPr>
              <a:t>facilitate</a:t>
            </a:r>
            <a:r>
              <a:rPr lang="en-US" dirty="0"/>
              <a:t> means </a:t>
            </a:r>
            <a:r>
              <a:rPr lang="en-US" i="1" dirty="0"/>
              <a:t>to make easy</a:t>
            </a:r>
            <a:endParaRPr lang="en-US" dirty="0"/>
          </a:p>
          <a:p>
            <a:pPr lvl="1"/>
            <a:r>
              <a:rPr lang="en-US" dirty="0"/>
              <a:t>Scrum Masters should make </a:t>
            </a:r>
            <a:r>
              <a:rPr lang="en-US" dirty="0">
                <a:solidFill>
                  <a:srgbClr val="FF0000"/>
                </a:solidFill>
              </a:rPr>
              <a:t>collaboration</a:t>
            </a:r>
            <a:r>
              <a:rPr lang="en-US" dirty="0"/>
              <a:t> easy</a:t>
            </a:r>
          </a:p>
          <a:p>
            <a:r>
              <a:rPr lang="en-US" dirty="0"/>
              <a:t>Scrum masters need to be able to facilitate interactions (e.g. meetings)</a:t>
            </a:r>
          </a:p>
          <a:p>
            <a:pPr lvl="1"/>
            <a:r>
              <a:rPr lang="en-US" dirty="0"/>
              <a:t>make sure everybody’s voice is heard</a:t>
            </a:r>
          </a:p>
          <a:p>
            <a:pPr lvl="1"/>
            <a:r>
              <a:rPr lang="en-US" dirty="0"/>
              <a:t>stimulate discussion if it flags</a:t>
            </a:r>
          </a:p>
          <a:p>
            <a:pPr lvl="1"/>
            <a:r>
              <a:rPr lang="en-US" dirty="0"/>
              <a:t>prevent discussion from degenerating into argument</a:t>
            </a:r>
          </a:p>
          <a:p>
            <a:pPr lvl="1"/>
            <a:r>
              <a:rPr lang="en-US" dirty="0"/>
              <a:t>help team achieve consensus rather than making all the decisions</a:t>
            </a:r>
          </a:p>
          <a:p>
            <a:pPr lvl="1"/>
            <a:r>
              <a:rPr lang="en-US" dirty="0"/>
              <a:t>your workshop facilitators should be doing similar things!  (hence the name)</a:t>
            </a:r>
          </a:p>
        </p:txBody>
      </p:sp>
    </p:spTree>
    <p:extLst>
      <p:ext uri="{BB962C8B-B14F-4D97-AF65-F5344CB8AC3E}">
        <p14:creationId xmlns:p14="http://schemas.microsoft.com/office/powerpoint/2010/main" val="123049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Product Owners</a:t>
            </a:r>
          </a:p>
        </p:txBody>
      </p:sp>
      <p:sp>
        <p:nvSpPr>
          <p:cNvPr id="3" name="Content Placeholder 2"/>
          <p:cNvSpPr>
            <a:spLocks noGrp="1"/>
          </p:cNvSpPr>
          <p:nvPr>
            <p:ph idx="1"/>
          </p:nvPr>
        </p:nvSpPr>
        <p:spPr/>
        <p:txBody>
          <a:bodyPr/>
          <a:lstStyle/>
          <a:p>
            <a:r>
              <a:rPr lang="en-AU" dirty="0"/>
              <a:t>Responsible for deciding the </a:t>
            </a:r>
            <a:r>
              <a:rPr lang="en-AU" dirty="0">
                <a:solidFill>
                  <a:srgbClr val="FF0000"/>
                </a:solidFill>
              </a:rPr>
              <a:t>content</a:t>
            </a:r>
            <a:r>
              <a:rPr lang="en-AU" dirty="0"/>
              <a:t> of the product backlog</a:t>
            </a:r>
          </a:p>
          <a:p>
            <a:r>
              <a:rPr lang="en-AU" dirty="0"/>
              <a:t>Responsible for deciding the </a:t>
            </a:r>
            <a:r>
              <a:rPr lang="en-AU" dirty="0">
                <a:solidFill>
                  <a:srgbClr val="FF0000"/>
                </a:solidFill>
              </a:rPr>
              <a:t>priority</a:t>
            </a:r>
            <a:r>
              <a:rPr lang="en-AU" dirty="0"/>
              <a:t> of each backlog entry</a:t>
            </a:r>
          </a:p>
          <a:p>
            <a:r>
              <a:rPr lang="en-US" dirty="0"/>
              <a:t>The Product Owner should decide what goes into the product backlog on the basis of </a:t>
            </a:r>
            <a:r>
              <a:rPr lang="en-US" dirty="0">
                <a:solidFill>
                  <a:srgbClr val="FF0000"/>
                </a:solidFill>
              </a:rPr>
              <a:t>business value</a:t>
            </a:r>
            <a:r>
              <a:rPr lang="en-US" dirty="0"/>
              <a:t>/Return On Investment (ROI)</a:t>
            </a:r>
          </a:p>
          <a:p>
            <a:endParaRPr lang="en-AU" dirty="0"/>
          </a:p>
        </p:txBody>
      </p:sp>
    </p:spTree>
    <p:extLst>
      <p:ext uri="{BB962C8B-B14F-4D97-AF65-F5344CB8AC3E}">
        <p14:creationId xmlns:p14="http://schemas.microsoft.com/office/powerpoint/2010/main" val="1026715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 common friction point between engineers and business types:</a:t>
            </a:r>
          </a:p>
          <a:p>
            <a:pPr lvl="1"/>
            <a:r>
              <a:rPr lang="en-US" i="1" dirty="0"/>
              <a:t>do it properly</a:t>
            </a:r>
            <a:r>
              <a:rPr lang="en-US" dirty="0"/>
              <a:t> (and take time) vs. </a:t>
            </a:r>
            <a:r>
              <a:rPr lang="en-US" i="1" dirty="0"/>
              <a:t>get it done NOW</a:t>
            </a:r>
            <a:r>
              <a:rPr lang="en-US" dirty="0"/>
              <a:t> (and do a sloppy job)</a:t>
            </a:r>
          </a:p>
          <a:p>
            <a:r>
              <a:rPr lang="en-US"/>
              <a:t>Frequent theme </a:t>
            </a:r>
            <a:r>
              <a:rPr lang="en-US" dirty="0"/>
              <a:t>of Dilbert cartoons…</a:t>
            </a:r>
          </a:p>
          <a:p>
            <a:endParaRPr lang="en-US" dirty="0"/>
          </a:p>
        </p:txBody>
      </p:sp>
      <p:sp>
        <p:nvSpPr>
          <p:cNvPr id="3" name="Title 2"/>
          <p:cNvSpPr>
            <a:spLocks noGrp="1"/>
          </p:cNvSpPr>
          <p:nvPr>
            <p:ph type="title"/>
          </p:nvPr>
        </p:nvSpPr>
        <p:spPr/>
        <p:txBody>
          <a:bodyPr>
            <a:normAutofit/>
          </a:bodyPr>
          <a:lstStyle/>
          <a:p>
            <a:r>
              <a:rPr lang="en-US" dirty="0"/>
              <a:t>Product Owners and business value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668" y="3656919"/>
            <a:ext cx="8104664" cy="2520044"/>
          </a:xfrm>
          <a:prstGeom prst="rect">
            <a:avLst/>
          </a:prstGeom>
        </p:spPr>
      </p:pic>
    </p:spTree>
    <p:extLst>
      <p:ext uri="{BB962C8B-B14F-4D97-AF65-F5344CB8AC3E}">
        <p14:creationId xmlns:p14="http://schemas.microsoft.com/office/powerpoint/2010/main" val="3515854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AU" dirty="0"/>
              <a:t>Product Owner may be customer, or a representative of customers, or internal staff member</a:t>
            </a:r>
          </a:p>
          <a:p>
            <a:r>
              <a:rPr lang="en-AU" dirty="0"/>
              <a:t>The Product Owner tells the team what to build for each iteration</a:t>
            </a:r>
          </a:p>
          <a:p>
            <a:r>
              <a:rPr lang="en-AU" dirty="0"/>
              <a:t>The Product Owner is </a:t>
            </a:r>
            <a:r>
              <a:rPr lang="en-AU" dirty="0">
                <a:solidFill>
                  <a:srgbClr val="FF0000"/>
                </a:solidFill>
              </a:rPr>
              <a:t>one person</a:t>
            </a:r>
          </a:p>
          <a:p>
            <a:pPr lvl="1"/>
            <a:r>
              <a:rPr lang="en-AU" dirty="0"/>
              <a:t>arguments between Product Owners would be </a:t>
            </a:r>
            <a:r>
              <a:rPr lang="en-AU" i="1" dirty="0"/>
              <a:t>bad…</a:t>
            </a:r>
          </a:p>
          <a:p>
            <a:r>
              <a:rPr lang="en-AU" dirty="0"/>
              <a:t>Where they get their information from is beyond the scope of Scrum</a:t>
            </a:r>
          </a:p>
          <a:p>
            <a:pPr lvl="1"/>
            <a:r>
              <a:rPr lang="en-AU" dirty="0"/>
              <a:t>team gives them technical info but as far as their product knowledge is concerned, the process model doesn’t care</a:t>
            </a:r>
          </a:p>
          <a:p>
            <a:r>
              <a:rPr lang="en-AU" dirty="0"/>
              <a:t>They are responsible for maintaining the product backlog</a:t>
            </a:r>
          </a:p>
        </p:txBody>
      </p:sp>
      <p:sp>
        <p:nvSpPr>
          <p:cNvPr id="3" name="Title 2"/>
          <p:cNvSpPr>
            <a:spLocks noGrp="1"/>
          </p:cNvSpPr>
          <p:nvPr>
            <p:ph type="title"/>
          </p:nvPr>
        </p:nvSpPr>
        <p:spPr/>
        <p:txBody>
          <a:bodyPr/>
          <a:lstStyle/>
          <a:p>
            <a:r>
              <a:rPr lang="en-AU" dirty="0"/>
              <a:t>The Product Owner</a:t>
            </a:r>
          </a:p>
        </p:txBody>
      </p:sp>
    </p:spTree>
    <p:extLst>
      <p:ext uri="{BB962C8B-B14F-4D97-AF65-F5344CB8AC3E}">
        <p14:creationId xmlns:p14="http://schemas.microsoft.com/office/powerpoint/2010/main" val="825518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The Product Owner is supposed to be the resident expert on what stakeholders want and need</a:t>
            </a:r>
          </a:p>
          <a:p>
            <a:pPr lvl="1"/>
            <a:r>
              <a:rPr lang="en-US" dirty="0"/>
              <a:t>should understand the business environment and users</a:t>
            </a:r>
          </a:p>
          <a:p>
            <a:r>
              <a:rPr lang="en-US" dirty="0"/>
              <a:t>The team helps the Product Owner make decisions</a:t>
            </a:r>
          </a:p>
          <a:p>
            <a:pPr lvl="1"/>
            <a:r>
              <a:rPr lang="en-US" dirty="0"/>
              <a:t>the team can estimate how long various different options will take to implement</a:t>
            </a:r>
          </a:p>
          <a:p>
            <a:pPr lvl="1"/>
            <a:r>
              <a:rPr lang="en-US" dirty="0"/>
              <a:t>the team should be able to estimate technical risks involved</a:t>
            </a:r>
          </a:p>
          <a:p>
            <a:pPr lvl="1"/>
            <a:r>
              <a:rPr lang="en-US" dirty="0"/>
              <a:t>the team understand dependencies between features</a:t>
            </a:r>
          </a:p>
          <a:p>
            <a:r>
              <a:rPr lang="en-US" dirty="0"/>
              <a:t>But the Product Owner has the final say, subject to what the team says is feasible</a:t>
            </a:r>
          </a:p>
        </p:txBody>
      </p:sp>
      <p:sp>
        <p:nvSpPr>
          <p:cNvPr id="3" name="Title 2"/>
          <p:cNvSpPr>
            <a:spLocks noGrp="1"/>
          </p:cNvSpPr>
          <p:nvPr>
            <p:ph type="title"/>
          </p:nvPr>
        </p:nvSpPr>
        <p:spPr/>
        <p:txBody>
          <a:bodyPr>
            <a:normAutofit/>
          </a:bodyPr>
          <a:lstStyle/>
          <a:p>
            <a:r>
              <a:rPr lang="en-US" dirty="0"/>
              <a:t>Creating the Product Backlog</a:t>
            </a:r>
          </a:p>
        </p:txBody>
      </p:sp>
    </p:spTree>
    <p:extLst>
      <p:ext uri="{BB962C8B-B14F-4D97-AF65-F5344CB8AC3E}">
        <p14:creationId xmlns:p14="http://schemas.microsoft.com/office/powerpoint/2010/main" val="1762233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Team members</a:t>
            </a:r>
            <a:endParaRPr lang="en-AU" dirty="0"/>
          </a:p>
        </p:txBody>
      </p:sp>
      <p:sp>
        <p:nvSpPr>
          <p:cNvPr id="3" name="Content Placeholder 2"/>
          <p:cNvSpPr>
            <a:spLocks noGrp="1"/>
          </p:cNvSpPr>
          <p:nvPr>
            <p:ph idx="1"/>
          </p:nvPr>
        </p:nvSpPr>
        <p:spPr/>
        <p:txBody>
          <a:bodyPr/>
          <a:lstStyle/>
          <a:p>
            <a:r>
              <a:rPr lang="en-AU" dirty="0" smtClean="0"/>
              <a:t>Agile teams are </a:t>
            </a:r>
            <a:r>
              <a:rPr lang="en-AU" dirty="0" smtClean="0">
                <a:solidFill>
                  <a:srgbClr val="FF0000"/>
                </a:solidFill>
              </a:rPr>
              <a:t>self-managing</a:t>
            </a:r>
          </a:p>
          <a:p>
            <a:pPr lvl="1"/>
            <a:r>
              <a:rPr lang="en-AU" dirty="0" smtClean="0"/>
              <a:t>day-to-day tasks are not assigned by an external manager</a:t>
            </a:r>
          </a:p>
          <a:p>
            <a:r>
              <a:rPr lang="en-AU" dirty="0" smtClean="0"/>
              <a:t>Agile teams should be </a:t>
            </a:r>
            <a:r>
              <a:rPr lang="en-AU" dirty="0" smtClean="0">
                <a:solidFill>
                  <a:srgbClr val="FF0000"/>
                </a:solidFill>
              </a:rPr>
              <a:t>cross-functional</a:t>
            </a:r>
          </a:p>
          <a:p>
            <a:pPr lvl="1"/>
            <a:r>
              <a:rPr lang="en-AU" dirty="0" smtClean="0"/>
              <a:t>not just coders, but testers, designers, etc.</a:t>
            </a:r>
          </a:p>
          <a:p>
            <a:pPr lvl="1"/>
            <a:r>
              <a:rPr lang="en-AU" dirty="0" smtClean="0"/>
              <a:t>helps if team members have more than one skill</a:t>
            </a:r>
          </a:p>
          <a:p>
            <a:r>
              <a:rPr lang="en-AU" dirty="0" smtClean="0"/>
              <a:t>Ideally, no formal structure</a:t>
            </a:r>
          </a:p>
          <a:p>
            <a:pPr lvl="1"/>
            <a:r>
              <a:rPr lang="en-AU" dirty="0" smtClean="0"/>
              <a:t>the team decides collectively who will do what on each sprint</a:t>
            </a:r>
          </a:p>
        </p:txBody>
      </p:sp>
    </p:spTree>
    <p:extLst>
      <p:ext uri="{BB962C8B-B14F-4D97-AF65-F5344CB8AC3E}">
        <p14:creationId xmlns:p14="http://schemas.microsoft.com/office/powerpoint/2010/main" val="31301924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 this lecture…</a:t>
            </a:r>
          </a:p>
        </p:txBody>
      </p:sp>
      <p:sp>
        <p:nvSpPr>
          <p:cNvPr id="3" name="Content Placeholder 2"/>
          <p:cNvSpPr>
            <a:spLocks noGrp="1"/>
          </p:cNvSpPr>
          <p:nvPr>
            <p:ph idx="1"/>
          </p:nvPr>
        </p:nvSpPr>
        <p:spPr/>
        <p:txBody>
          <a:bodyPr/>
          <a:lstStyle/>
          <a:p>
            <a:r>
              <a:rPr lang="en-AU" dirty="0"/>
              <a:t>What is Scrum</a:t>
            </a:r>
            <a:r>
              <a:rPr lang="en-AU" dirty="0" smtClean="0"/>
              <a:t>?</a:t>
            </a:r>
          </a:p>
          <a:p>
            <a:r>
              <a:rPr lang="en-AU" dirty="0" smtClean="0"/>
              <a:t>Scrum stakeholders</a:t>
            </a:r>
            <a:endParaRPr lang="en-AU" dirty="0"/>
          </a:p>
          <a:p>
            <a:r>
              <a:rPr lang="en-AU" dirty="0"/>
              <a:t>Scrum teams</a:t>
            </a:r>
          </a:p>
          <a:p>
            <a:pPr lvl="1"/>
            <a:r>
              <a:rPr lang="en-AU" dirty="0"/>
              <a:t>Scrum Masters</a:t>
            </a:r>
          </a:p>
          <a:p>
            <a:pPr lvl="1"/>
            <a:r>
              <a:rPr lang="en-AU" dirty="0"/>
              <a:t>Product Owners</a:t>
            </a:r>
          </a:p>
          <a:p>
            <a:r>
              <a:rPr lang="en-AU" dirty="0" smtClean="0"/>
              <a:t>The Scrum team </a:t>
            </a:r>
            <a:r>
              <a:rPr lang="en-AU" smtClean="0"/>
              <a:t>in context</a:t>
            </a:r>
            <a:endParaRPr lang="en-AU" dirty="0"/>
          </a:p>
          <a:p>
            <a:pPr marL="457200" lvl="1" indent="0">
              <a:buNone/>
            </a:pPr>
            <a:endParaRPr lang="en-AU" dirty="0"/>
          </a:p>
          <a:p>
            <a:endParaRPr lang="en-AU" dirty="0"/>
          </a:p>
        </p:txBody>
      </p:sp>
    </p:spTree>
    <p:extLst>
      <p:ext uri="{BB962C8B-B14F-4D97-AF65-F5344CB8AC3E}">
        <p14:creationId xmlns:p14="http://schemas.microsoft.com/office/powerpoint/2010/main" val="2339401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Silos</a:t>
            </a:r>
            <a:endParaRPr lang="en-AU" dirty="0"/>
          </a:p>
        </p:txBody>
      </p:sp>
      <p:sp>
        <p:nvSpPr>
          <p:cNvPr id="3" name="Content Placeholder 2"/>
          <p:cNvSpPr>
            <a:spLocks noGrp="1"/>
          </p:cNvSpPr>
          <p:nvPr>
            <p:ph idx="1"/>
          </p:nvPr>
        </p:nvSpPr>
        <p:spPr>
          <a:xfrm>
            <a:off x="838199" y="1825625"/>
            <a:ext cx="10904035" cy="4351338"/>
          </a:xfrm>
        </p:spPr>
        <p:txBody>
          <a:bodyPr>
            <a:normAutofit fontScale="92500" lnSpcReduction="20000"/>
          </a:bodyPr>
          <a:lstStyle/>
          <a:p>
            <a:r>
              <a:rPr lang="en-AU" dirty="0" smtClean="0"/>
              <a:t>In business, a </a:t>
            </a:r>
            <a:r>
              <a:rPr lang="en-AU" dirty="0" smtClean="0">
                <a:solidFill>
                  <a:srgbClr val="FF0000"/>
                </a:solidFill>
              </a:rPr>
              <a:t>silo</a:t>
            </a:r>
            <a:r>
              <a:rPr lang="en-AU" dirty="0" smtClean="0"/>
              <a:t> is a system or group that has</a:t>
            </a:r>
            <a:br>
              <a:rPr lang="en-AU" dirty="0" smtClean="0"/>
            </a:br>
            <a:r>
              <a:rPr lang="en-AU" dirty="0" smtClean="0"/>
              <a:t> sole access to a particular skillset or kind of data</a:t>
            </a:r>
          </a:p>
          <a:p>
            <a:pPr lvl="1"/>
            <a:r>
              <a:rPr lang="en-AU" dirty="0" smtClean="0"/>
              <a:t>e.g. only QA team know about QA, only DBAs know</a:t>
            </a:r>
            <a:br>
              <a:rPr lang="en-AU" dirty="0" smtClean="0"/>
            </a:br>
            <a:r>
              <a:rPr lang="en-AU" dirty="0" smtClean="0"/>
              <a:t>about databases, etc.</a:t>
            </a:r>
          </a:p>
          <a:p>
            <a:r>
              <a:rPr lang="en-AU" dirty="0" smtClean="0"/>
              <a:t>Potential source of problems in Agile teams</a:t>
            </a:r>
          </a:p>
          <a:p>
            <a:pPr lvl="1"/>
            <a:r>
              <a:rPr lang="en-AU" dirty="0" smtClean="0"/>
              <a:t>what will the team’s DBA do if a sprint doesn’t touch the database?</a:t>
            </a:r>
          </a:p>
          <a:p>
            <a:pPr lvl="1"/>
            <a:r>
              <a:rPr lang="en-AU" dirty="0" smtClean="0"/>
              <a:t>what happens if the sprint requires more database work than one person can do?</a:t>
            </a:r>
          </a:p>
          <a:p>
            <a:pPr lvl="1"/>
            <a:r>
              <a:rPr lang="en-AU" dirty="0" smtClean="0"/>
              <a:t>so team might waste developer time, or struggle to complete sprint backlog</a:t>
            </a:r>
          </a:p>
          <a:p>
            <a:r>
              <a:rPr lang="en-AU" dirty="0" smtClean="0"/>
              <a:t>Agile teams need to guard against siloing</a:t>
            </a:r>
          </a:p>
          <a:p>
            <a:pPr lvl="1"/>
            <a:r>
              <a:rPr lang="en-AU" dirty="0" smtClean="0"/>
              <a:t>it’s okay to have specialists on the team</a:t>
            </a:r>
          </a:p>
          <a:p>
            <a:pPr lvl="1"/>
            <a:r>
              <a:rPr lang="en-AU" dirty="0" smtClean="0"/>
              <a:t>but they have to be open to </a:t>
            </a:r>
            <a:r>
              <a:rPr lang="en-AU" dirty="0" smtClean="0">
                <a:solidFill>
                  <a:srgbClr val="FF0000"/>
                </a:solidFill>
              </a:rPr>
              <a:t>sharing</a:t>
            </a:r>
            <a:r>
              <a:rPr lang="en-AU" dirty="0" smtClean="0"/>
              <a:t> their skills and knowledge with teammates</a:t>
            </a:r>
          </a:p>
          <a:p>
            <a:pPr lvl="1"/>
            <a:r>
              <a:rPr lang="en-AU" dirty="0" smtClean="0"/>
              <a:t>and also to </a:t>
            </a:r>
            <a:r>
              <a:rPr lang="en-AU" dirty="0" smtClean="0">
                <a:solidFill>
                  <a:srgbClr val="FF0000"/>
                </a:solidFill>
              </a:rPr>
              <a:t>learning</a:t>
            </a:r>
            <a:r>
              <a:rPr lang="en-AU" dirty="0" smtClean="0"/>
              <a:t> new skills and knowledge</a:t>
            </a:r>
          </a:p>
          <a:p>
            <a:pPr lvl="1"/>
            <a:r>
              <a:rPr lang="en-AU" dirty="0" smtClean="0"/>
              <a:t>build some time for training into sprint plans</a:t>
            </a:r>
          </a:p>
          <a:p>
            <a:pPr lvl="1"/>
            <a:endParaRPr lang="en-AU" dirty="0" smtClean="0"/>
          </a:p>
          <a:p>
            <a:endParaRPr lang="en-AU"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0498" y="365125"/>
            <a:ext cx="3410932" cy="2558199"/>
          </a:xfrm>
          <a:prstGeom prst="rect">
            <a:avLst/>
          </a:prstGeom>
        </p:spPr>
      </p:pic>
    </p:spTree>
    <p:extLst>
      <p:ext uri="{BB962C8B-B14F-4D97-AF65-F5344CB8AC3E}">
        <p14:creationId xmlns:p14="http://schemas.microsoft.com/office/powerpoint/2010/main" val="326955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Flexibility and responsibility</a:t>
            </a:r>
            <a:endParaRPr lang="en-AU" dirty="0"/>
          </a:p>
        </p:txBody>
      </p:sp>
      <p:sp>
        <p:nvSpPr>
          <p:cNvPr id="3" name="Content Placeholder 2"/>
          <p:cNvSpPr>
            <a:spLocks noGrp="1"/>
          </p:cNvSpPr>
          <p:nvPr>
            <p:ph idx="1"/>
          </p:nvPr>
        </p:nvSpPr>
        <p:spPr/>
        <p:txBody>
          <a:bodyPr>
            <a:normAutofit fontScale="85000" lnSpcReduction="20000"/>
          </a:bodyPr>
          <a:lstStyle/>
          <a:p>
            <a:r>
              <a:rPr lang="en-AU" dirty="0" smtClean="0"/>
              <a:t>Potential problem in self-organizing teams: making sure everything gets done</a:t>
            </a:r>
          </a:p>
          <a:p>
            <a:pPr lvl="1"/>
            <a:r>
              <a:rPr lang="en-AU" dirty="0" smtClean="0"/>
              <a:t>in conventional team, Project Manager does this</a:t>
            </a:r>
          </a:p>
          <a:p>
            <a:pPr lvl="1"/>
            <a:r>
              <a:rPr lang="en-AU" dirty="0" smtClean="0"/>
              <a:t>not really Scrum Master’s role; Scrum Master should aid rather than command</a:t>
            </a:r>
            <a:endParaRPr lang="en-AU" dirty="0"/>
          </a:p>
          <a:p>
            <a:r>
              <a:rPr lang="en-AU" dirty="0" smtClean="0"/>
              <a:t>Ideally, everything that needs to be done goes into project backlog, then into sprint backlog</a:t>
            </a:r>
          </a:p>
          <a:p>
            <a:pPr lvl="1"/>
            <a:r>
              <a:rPr lang="en-AU" dirty="0" smtClean="0"/>
              <a:t>team self-selects tasks from sprint backlog</a:t>
            </a:r>
          </a:p>
          <a:p>
            <a:pPr lvl="1"/>
            <a:r>
              <a:rPr lang="en-AU" dirty="0" smtClean="0"/>
              <a:t>but what if something is overlooked?</a:t>
            </a:r>
          </a:p>
          <a:p>
            <a:r>
              <a:rPr lang="en-AU" dirty="0" smtClean="0"/>
              <a:t>It can be a good idea to have somebody </a:t>
            </a:r>
            <a:r>
              <a:rPr lang="en-AU" i="1" dirty="0" smtClean="0"/>
              <a:t>check</a:t>
            </a:r>
            <a:r>
              <a:rPr lang="en-AU" dirty="0" smtClean="0"/>
              <a:t> that things are put into the backlog</a:t>
            </a:r>
          </a:p>
          <a:p>
            <a:r>
              <a:rPr lang="en-AU" dirty="0" smtClean="0"/>
              <a:t>So the team can assign </a:t>
            </a:r>
            <a:r>
              <a:rPr lang="en-AU" dirty="0" smtClean="0">
                <a:solidFill>
                  <a:srgbClr val="FF0000"/>
                </a:solidFill>
              </a:rPr>
              <a:t>roles</a:t>
            </a:r>
            <a:r>
              <a:rPr lang="en-AU" dirty="0" smtClean="0"/>
              <a:t> to its members to mitigate this risk</a:t>
            </a:r>
          </a:p>
          <a:p>
            <a:pPr lvl="1"/>
            <a:r>
              <a:rPr lang="en-AU" dirty="0" smtClean="0"/>
              <a:t>a role isn’t a job or a position, it’s a collection of responsibilities</a:t>
            </a:r>
          </a:p>
          <a:p>
            <a:pPr lvl="1"/>
            <a:r>
              <a:rPr lang="en-AU" dirty="0" smtClean="0"/>
              <a:t>don’t have to do it yourself, just check that it’s in the backlog and somebody is doing it</a:t>
            </a:r>
          </a:p>
          <a:p>
            <a:pPr lvl="1"/>
            <a:r>
              <a:rPr lang="en-AU" dirty="0" smtClean="0"/>
              <a:t>team members can have multiple roles, and can change roles during development if needed</a:t>
            </a:r>
          </a:p>
          <a:p>
            <a:pPr lvl="1"/>
            <a:r>
              <a:rPr lang="en-AU" dirty="0" smtClean="0"/>
              <a:t>good idea to rotate through roles to prevent siloing</a:t>
            </a:r>
          </a:p>
          <a:p>
            <a:pPr lvl="1"/>
            <a:r>
              <a:rPr lang="en-AU" dirty="0" smtClean="0"/>
              <a:t>think of this as quality assurance for your development process</a:t>
            </a:r>
          </a:p>
        </p:txBody>
      </p:sp>
    </p:spTree>
    <p:extLst>
      <p:ext uri="{BB962C8B-B14F-4D97-AF65-F5344CB8AC3E}">
        <p14:creationId xmlns:p14="http://schemas.microsoft.com/office/powerpoint/2010/main" val="847104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t>Stakeholders outside the team</a:t>
            </a:r>
            <a:endParaRPr lang="en-AU" dirty="0"/>
          </a:p>
        </p:txBody>
      </p:sp>
      <p:sp>
        <p:nvSpPr>
          <p:cNvPr id="5" name="Text Placeholder 4"/>
          <p:cNvSpPr>
            <a:spLocks noGrp="1"/>
          </p:cNvSpPr>
          <p:nvPr>
            <p:ph type="body" idx="1"/>
          </p:nvPr>
        </p:nvSpPr>
        <p:spPr/>
        <p:txBody>
          <a:bodyPr/>
          <a:lstStyle/>
          <a:p>
            <a:endParaRPr lang="en-AU"/>
          </a:p>
        </p:txBody>
      </p:sp>
    </p:spTree>
    <p:extLst>
      <p:ext uri="{BB962C8B-B14F-4D97-AF65-F5344CB8AC3E}">
        <p14:creationId xmlns:p14="http://schemas.microsoft.com/office/powerpoint/2010/main" val="3138157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Internal stakeholders</a:t>
            </a:r>
            <a:endParaRPr lang="en-AU" dirty="0"/>
          </a:p>
        </p:txBody>
      </p:sp>
      <p:sp>
        <p:nvSpPr>
          <p:cNvPr id="3" name="Content Placeholder 2"/>
          <p:cNvSpPr>
            <a:spLocks noGrp="1"/>
          </p:cNvSpPr>
          <p:nvPr>
            <p:ph idx="1"/>
          </p:nvPr>
        </p:nvSpPr>
        <p:spPr/>
        <p:txBody>
          <a:bodyPr>
            <a:normAutofit fontScale="92500" lnSpcReduction="20000"/>
          </a:bodyPr>
          <a:lstStyle/>
          <a:p>
            <a:r>
              <a:rPr lang="en-AU" dirty="0" smtClean="0"/>
              <a:t>Agile teams may be part of a larger organization or company</a:t>
            </a:r>
          </a:p>
          <a:p>
            <a:r>
              <a:rPr lang="en-AU" dirty="0" smtClean="0"/>
              <a:t>May need to deal with other parts of the company</a:t>
            </a:r>
          </a:p>
          <a:p>
            <a:pPr lvl="1"/>
            <a:r>
              <a:rPr lang="en-AU" dirty="0" smtClean="0"/>
              <a:t>senior management</a:t>
            </a:r>
          </a:p>
          <a:p>
            <a:pPr lvl="1"/>
            <a:r>
              <a:rPr lang="en-AU" dirty="0" smtClean="0"/>
              <a:t>HR</a:t>
            </a:r>
          </a:p>
          <a:p>
            <a:pPr lvl="1"/>
            <a:r>
              <a:rPr lang="en-AU" dirty="0" smtClean="0"/>
              <a:t>Accounting</a:t>
            </a:r>
          </a:p>
          <a:p>
            <a:pPr lvl="1"/>
            <a:r>
              <a:rPr lang="en-AU" dirty="0" smtClean="0"/>
              <a:t>IT support</a:t>
            </a:r>
          </a:p>
          <a:p>
            <a:pPr lvl="1"/>
            <a:r>
              <a:rPr lang="en-AU" dirty="0" smtClean="0"/>
              <a:t>other specialists to provide one-off help</a:t>
            </a:r>
          </a:p>
          <a:p>
            <a:pPr lvl="1"/>
            <a:r>
              <a:rPr lang="en-AU" dirty="0" smtClean="0"/>
              <a:t>other teams working on related products</a:t>
            </a:r>
          </a:p>
          <a:p>
            <a:r>
              <a:rPr lang="en-AU" dirty="0" smtClean="0"/>
              <a:t>It is part of the Scrum Master’s role to </a:t>
            </a:r>
          </a:p>
          <a:p>
            <a:pPr lvl="1">
              <a:buClr>
                <a:schemeClr val="tx1"/>
              </a:buClr>
            </a:pPr>
            <a:r>
              <a:rPr lang="en-AU" dirty="0" smtClean="0">
                <a:solidFill>
                  <a:srgbClr val="FF0000"/>
                </a:solidFill>
              </a:rPr>
              <a:t>defend</a:t>
            </a:r>
            <a:r>
              <a:rPr lang="en-AU" dirty="0" smtClean="0"/>
              <a:t> the team against interference from outside</a:t>
            </a:r>
          </a:p>
          <a:p>
            <a:pPr lvl="1"/>
            <a:r>
              <a:rPr lang="en-AU" dirty="0" smtClean="0"/>
              <a:t>arrange for </a:t>
            </a:r>
            <a:r>
              <a:rPr lang="en-AU" dirty="0" smtClean="0">
                <a:solidFill>
                  <a:srgbClr val="FF0000"/>
                </a:solidFill>
              </a:rPr>
              <a:t>support</a:t>
            </a:r>
            <a:r>
              <a:rPr lang="en-AU" dirty="0" smtClean="0"/>
              <a:t> and resources as needed</a:t>
            </a:r>
          </a:p>
          <a:p>
            <a:pPr lvl="1">
              <a:buClr>
                <a:schemeClr val="tx1"/>
              </a:buClr>
            </a:pPr>
            <a:r>
              <a:rPr lang="en-AU" dirty="0" smtClean="0">
                <a:solidFill>
                  <a:srgbClr val="FF0000"/>
                </a:solidFill>
              </a:rPr>
              <a:t>represent</a:t>
            </a:r>
            <a:r>
              <a:rPr lang="en-AU" dirty="0" smtClean="0"/>
              <a:t> the team to the rest of the organization (so that the team members don’t have to be dragged into meetings).</a:t>
            </a:r>
            <a:endParaRPr lang="en-AU" dirty="0"/>
          </a:p>
        </p:txBody>
      </p:sp>
    </p:spTree>
    <p:extLst>
      <p:ext uri="{BB962C8B-B14F-4D97-AF65-F5344CB8AC3E}">
        <p14:creationId xmlns:p14="http://schemas.microsoft.com/office/powerpoint/2010/main" val="2568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Clients, customers, and end users</a:t>
            </a:r>
            <a:endParaRPr lang="en-AU" dirty="0"/>
          </a:p>
        </p:txBody>
      </p:sp>
      <p:sp>
        <p:nvSpPr>
          <p:cNvPr id="3" name="Content Placeholder 2"/>
          <p:cNvSpPr>
            <a:spLocks noGrp="1"/>
          </p:cNvSpPr>
          <p:nvPr>
            <p:ph idx="1"/>
          </p:nvPr>
        </p:nvSpPr>
        <p:spPr/>
        <p:txBody>
          <a:bodyPr/>
          <a:lstStyle/>
          <a:p>
            <a:r>
              <a:rPr lang="en-AU" dirty="0" smtClean="0"/>
              <a:t>Many interested stakeholders outside your organization</a:t>
            </a:r>
          </a:p>
          <a:p>
            <a:pPr lvl="1"/>
            <a:r>
              <a:rPr lang="en-AU" dirty="0" smtClean="0"/>
              <a:t>people who will </a:t>
            </a:r>
            <a:r>
              <a:rPr lang="en-AU" dirty="0" smtClean="0">
                <a:solidFill>
                  <a:srgbClr val="FF0000"/>
                </a:solidFill>
              </a:rPr>
              <a:t>pay for</a:t>
            </a:r>
            <a:r>
              <a:rPr lang="en-AU" dirty="0" smtClean="0"/>
              <a:t> your product</a:t>
            </a:r>
          </a:p>
          <a:p>
            <a:pPr lvl="1"/>
            <a:r>
              <a:rPr lang="en-AU" dirty="0" smtClean="0"/>
              <a:t>people who </a:t>
            </a:r>
            <a:r>
              <a:rPr lang="en-AU" dirty="0" smtClean="0">
                <a:solidFill>
                  <a:srgbClr val="FF0000"/>
                </a:solidFill>
              </a:rPr>
              <a:t>make decisions </a:t>
            </a:r>
            <a:r>
              <a:rPr lang="en-AU" dirty="0" smtClean="0"/>
              <a:t>about whether to use/purchase your product</a:t>
            </a:r>
          </a:p>
          <a:p>
            <a:pPr lvl="1"/>
            <a:r>
              <a:rPr lang="en-AU" dirty="0" smtClean="0"/>
              <a:t>people who will </a:t>
            </a:r>
            <a:r>
              <a:rPr lang="en-AU" dirty="0" smtClean="0">
                <a:solidFill>
                  <a:srgbClr val="FF0000"/>
                </a:solidFill>
              </a:rPr>
              <a:t>use</a:t>
            </a:r>
            <a:r>
              <a:rPr lang="en-AU" dirty="0" smtClean="0"/>
              <a:t> your product</a:t>
            </a:r>
          </a:p>
          <a:p>
            <a:r>
              <a:rPr lang="en-AU" dirty="0" smtClean="0"/>
              <a:t>Ideally, you want to satisfy all of these people</a:t>
            </a:r>
          </a:p>
          <a:p>
            <a:r>
              <a:rPr lang="en-AU" dirty="0" smtClean="0"/>
              <a:t>Software Engineering books sometimes roll all these stakeholders together and refer to them as </a:t>
            </a:r>
            <a:r>
              <a:rPr lang="en-AU" i="1" dirty="0" smtClean="0"/>
              <a:t>clients</a:t>
            </a:r>
            <a:r>
              <a:rPr lang="en-AU" dirty="0" smtClean="0"/>
              <a:t>, but it is more complicated than that</a:t>
            </a:r>
            <a:endParaRPr lang="en-AU" dirty="0"/>
          </a:p>
        </p:txBody>
      </p:sp>
    </p:spTree>
    <p:extLst>
      <p:ext uri="{BB962C8B-B14F-4D97-AF65-F5344CB8AC3E}">
        <p14:creationId xmlns:p14="http://schemas.microsoft.com/office/powerpoint/2010/main" val="2741348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Contract development</a:t>
            </a:r>
            <a:endParaRPr lang="en-AU" dirty="0"/>
          </a:p>
        </p:txBody>
      </p:sp>
      <p:sp>
        <p:nvSpPr>
          <p:cNvPr id="3" name="Content Placeholder 2"/>
          <p:cNvSpPr>
            <a:spLocks noGrp="1"/>
          </p:cNvSpPr>
          <p:nvPr>
            <p:ph idx="1"/>
          </p:nvPr>
        </p:nvSpPr>
        <p:spPr/>
        <p:txBody>
          <a:bodyPr/>
          <a:lstStyle/>
          <a:p>
            <a:r>
              <a:rPr lang="en-AU" dirty="0" smtClean="0"/>
              <a:t>Your organization is producing a product for an </a:t>
            </a:r>
            <a:r>
              <a:rPr lang="en-AU" dirty="0" smtClean="0">
                <a:solidFill>
                  <a:srgbClr val="FF0000"/>
                </a:solidFill>
              </a:rPr>
              <a:t>external client</a:t>
            </a:r>
          </a:p>
          <a:p>
            <a:r>
              <a:rPr lang="en-AU" dirty="0" smtClean="0"/>
              <a:t>The client may be an individual or an organization</a:t>
            </a:r>
          </a:p>
          <a:p>
            <a:r>
              <a:rPr lang="en-AU" dirty="0" smtClean="0"/>
              <a:t>The client is responsible for defining software requirements</a:t>
            </a:r>
          </a:p>
          <a:p>
            <a:r>
              <a:rPr lang="en-AU" dirty="0" smtClean="0"/>
              <a:t>Product Owner in this case is either somebody from the client organization or somebody from your organization who has a strong working relationship with it</a:t>
            </a:r>
            <a:endParaRPr lang="en-AU" dirty="0"/>
          </a:p>
        </p:txBody>
      </p:sp>
    </p:spTree>
    <p:extLst>
      <p:ext uri="{BB962C8B-B14F-4D97-AF65-F5344CB8AC3E}">
        <p14:creationId xmlns:p14="http://schemas.microsoft.com/office/powerpoint/2010/main" val="15022602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Contract development</a:t>
            </a:r>
            <a:endParaRPr lang="en-AU" dirty="0"/>
          </a:p>
        </p:txBody>
      </p:sp>
      <p:sp>
        <p:nvSpPr>
          <p:cNvPr id="3" name="Content Placeholder 2"/>
          <p:cNvSpPr>
            <a:spLocks noGrp="1"/>
          </p:cNvSpPr>
          <p:nvPr>
            <p:ph idx="1"/>
          </p:nvPr>
        </p:nvSpPr>
        <p:spPr>
          <a:xfrm>
            <a:off x="838200" y="5669464"/>
            <a:ext cx="10515600" cy="821557"/>
          </a:xfrm>
        </p:spPr>
        <p:txBody>
          <a:bodyPr>
            <a:normAutofit fontScale="62500" lnSpcReduction="20000"/>
          </a:bodyPr>
          <a:lstStyle/>
          <a:p>
            <a:r>
              <a:rPr lang="en-AU" dirty="0" smtClean="0"/>
              <a:t>End users, management, and other stakeholders in the client’s organization talk to the Product Owner</a:t>
            </a:r>
          </a:p>
          <a:p>
            <a:r>
              <a:rPr lang="en-AU" dirty="0" smtClean="0"/>
              <a:t>Product Owner talks to the team, represents those stakeholders’ interests</a:t>
            </a:r>
            <a:endParaRPr lang="en-AU" dirty="0"/>
          </a:p>
        </p:txBody>
      </p:sp>
      <p:grpSp>
        <p:nvGrpSpPr>
          <p:cNvPr id="6" name="Group 5"/>
          <p:cNvGrpSpPr/>
          <p:nvPr/>
        </p:nvGrpSpPr>
        <p:grpSpPr>
          <a:xfrm>
            <a:off x="8263055" y="2125586"/>
            <a:ext cx="479502" cy="1354465"/>
            <a:chOff x="4070196" y="3033132"/>
            <a:chExt cx="479502" cy="1354465"/>
          </a:xfrm>
        </p:grpSpPr>
        <p:sp>
          <p:nvSpPr>
            <p:cNvPr id="4" name="Oval 3"/>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Flowchart: Delay 4"/>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p:cNvGrpSpPr/>
          <p:nvPr/>
        </p:nvGrpSpPr>
        <p:grpSpPr>
          <a:xfrm>
            <a:off x="8997175" y="2302235"/>
            <a:ext cx="479502" cy="1354465"/>
            <a:chOff x="4070196" y="3033132"/>
            <a:chExt cx="479502" cy="1354465"/>
          </a:xfrm>
        </p:grpSpPr>
        <p:sp>
          <p:nvSpPr>
            <p:cNvPr id="8" name="Oval 7"/>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Delay 8"/>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p:cNvGrpSpPr/>
          <p:nvPr/>
        </p:nvGrpSpPr>
        <p:grpSpPr>
          <a:xfrm>
            <a:off x="7656244" y="3020265"/>
            <a:ext cx="479502" cy="1354465"/>
            <a:chOff x="4070196" y="3033132"/>
            <a:chExt cx="479502" cy="1354465"/>
          </a:xfrm>
        </p:grpSpPr>
        <p:sp>
          <p:nvSpPr>
            <p:cNvPr id="11" name="Oval 10"/>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Flowchart: Delay 11"/>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9591907" y="1972566"/>
            <a:ext cx="479502" cy="1354465"/>
            <a:chOff x="4070196" y="3033132"/>
            <a:chExt cx="479502" cy="1354465"/>
          </a:xfrm>
        </p:grpSpPr>
        <p:sp>
          <p:nvSpPr>
            <p:cNvPr id="14" name="Oval 13"/>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Delay 14"/>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5"/>
          <p:cNvGrpSpPr/>
          <p:nvPr/>
        </p:nvGrpSpPr>
        <p:grpSpPr>
          <a:xfrm>
            <a:off x="8479573" y="3679646"/>
            <a:ext cx="479502" cy="1354465"/>
            <a:chOff x="4070196" y="3033132"/>
            <a:chExt cx="479502" cy="1354465"/>
          </a:xfrm>
        </p:grpSpPr>
        <p:sp>
          <p:nvSpPr>
            <p:cNvPr id="17" name="Oval 16"/>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lowchart: Delay 17"/>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8"/>
          <p:cNvGrpSpPr/>
          <p:nvPr/>
        </p:nvGrpSpPr>
        <p:grpSpPr>
          <a:xfrm>
            <a:off x="9465758" y="3511638"/>
            <a:ext cx="479502" cy="1354465"/>
            <a:chOff x="4070196" y="3033132"/>
            <a:chExt cx="479502" cy="1354465"/>
          </a:xfrm>
        </p:grpSpPr>
        <p:sp>
          <p:nvSpPr>
            <p:cNvPr id="20" name="Oval 19"/>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lowchart: Delay 20"/>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2" name="Group 21"/>
          <p:cNvGrpSpPr/>
          <p:nvPr/>
        </p:nvGrpSpPr>
        <p:grpSpPr>
          <a:xfrm>
            <a:off x="2064835" y="1826168"/>
            <a:ext cx="479502" cy="1354465"/>
            <a:chOff x="4070196" y="3033132"/>
            <a:chExt cx="479502" cy="1354465"/>
          </a:xfrm>
          <a:solidFill>
            <a:schemeClr val="accent2">
              <a:lumMod val="60000"/>
              <a:lumOff val="40000"/>
            </a:schemeClr>
          </a:solidFill>
        </p:grpSpPr>
        <p:sp>
          <p:nvSpPr>
            <p:cNvPr id="23" name="Oval 22"/>
            <p:cNvSpPr/>
            <p:nvPr/>
          </p:nvSpPr>
          <p:spPr>
            <a:xfrm>
              <a:off x="4092498" y="3033132"/>
              <a:ext cx="434897" cy="434897"/>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Flowchart: Delay 23"/>
            <p:cNvSpPr/>
            <p:nvPr/>
          </p:nvSpPr>
          <p:spPr>
            <a:xfrm rot="16200000">
              <a:off x="3875049" y="3712949"/>
              <a:ext cx="869795" cy="479502"/>
            </a:xfrm>
            <a:prstGeom prst="flowChartDelay">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5" name="Group 24"/>
          <p:cNvGrpSpPr/>
          <p:nvPr/>
        </p:nvGrpSpPr>
        <p:grpSpPr>
          <a:xfrm>
            <a:off x="1405054" y="2518234"/>
            <a:ext cx="479502" cy="1354465"/>
            <a:chOff x="4070196" y="3033132"/>
            <a:chExt cx="479502" cy="1354465"/>
          </a:xfrm>
          <a:solidFill>
            <a:schemeClr val="accent2">
              <a:lumMod val="60000"/>
              <a:lumOff val="40000"/>
            </a:schemeClr>
          </a:solidFill>
        </p:grpSpPr>
        <p:sp>
          <p:nvSpPr>
            <p:cNvPr id="26" name="Oval 25"/>
            <p:cNvSpPr/>
            <p:nvPr/>
          </p:nvSpPr>
          <p:spPr>
            <a:xfrm>
              <a:off x="4092498" y="3033132"/>
              <a:ext cx="434897" cy="434897"/>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Flowchart: Delay 26"/>
            <p:cNvSpPr/>
            <p:nvPr/>
          </p:nvSpPr>
          <p:spPr>
            <a:xfrm rot="16200000">
              <a:off x="3875049" y="3712949"/>
              <a:ext cx="869795" cy="479502"/>
            </a:xfrm>
            <a:prstGeom prst="flowChartDelay">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8" name="Group 27"/>
          <p:cNvGrpSpPr/>
          <p:nvPr/>
        </p:nvGrpSpPr>
        <p:grpSpPr>
          <a:xfrm>
            <a:off x="2162881" y="3455162"/>
            <a:ext cx="479502" cy="1354465"/>
            <a:chOff x="4070196" y="3033132"/>
            <a:chExt cx="479502" cy="1354465"/>
          </a:xfrm>
          <a:solidFill>
            <a:schemeClr val="accent2">
              <a:lumMod val="60000"/>
              <a:lumOff val="40000"/>
            </a:schemeClr>
          </a:solidFill>
        </p:grpSpPr>
        <p:sp>
          <p:nvSpPr>
            <p:cNvPr id="29" name="Oval 28"/>
            <p:cNvSpPr/>
            <p:nvPr/>
          </p:nvSpPr>
          <p:spPr>
            <a:xfrm>
              <a:off x="4092498" y="3033132"/>
              <a:ext cx="434897" cy="434897"/>
            </a:xfrm>
            <a:prstGeom prst="ellipse">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Flowchart: Delay 29"/>
            <p:cNvSpPr/>
            <p:nvPr/>
          </p:nvSpPr>
          <p:spPr>
            <a:xfrm rot="16200000">
              <a:off x="3875049" y="3712949"/>
              <a:ext cx="869795" cy="479502"/>
            </a:xfrm>
            <a:prstGeom prst="flowChartDelay">
              <a:avLst/>
            </a:prstGeom>
            <a:grp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1" name="Group 30"/>
          <p:cNvGrpSpPr/>
          <p:nvPr/>
        </p:nvGrpSpPr>
        <p:grpSpPr>
          <a:xfrm>
            <a:off x="4216090" y="2518235"/>
            <a:ext cx="479502" cy="1354465"/>
            <a:chOff x="4070196" y="3033132"/>
            <a:chExt cx="479502" cy="1354465"/>
          </a:xfrm>
          <a:solidFill>
            <a:schemeClr val="accent2">
              <a:lumMod val="50000"/>
            </a:schemeClr>
          </a:solidFill>
        </p:grpSpPr>
        <p:sp>
          <p:nvSpPr>
            <p:cNvPr id="32" name="Oval 31"/>
            <p:cNvSpPr/>
            <p:nvPr/>
          </p:nvSpPr>
          <p:spPr>
            <a:xfrm>
              <a:off x="4092498" y="3033132"/>
              <a:ext cx="434897" cy="434897"/>
            </a:xfrm>
            <a:prstGeom prst="ellipse">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Flowchart: Delay 32"/>
            <p:cNvSpPr/>
            <p:nvPr/>
          </p:nvSpPr>
          <p:spPr>
            <a:xfrm rot="16200000">
              <a:off x="3875049" y="3712949"/>
              <a:ext cx="869795" cy="479502"/>
            </a:xfrm>
            <a:prstGeom prst="flowChartDelay">
              <a:avLst/>
            </a:prstGeom>
            <a:grp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36" name="Straight Arrow Connector 35"/>
          <p:cNvCxnSpPr/>
          <p:nvPr/>
        </p:nvCxnSpPr>
        <p:spPr>
          <a:xfrm>
            <a:off x="2761786" y="2659811"/>
            <a:ext cx="1268450" cy="351984"/>
          </a:xfrm>
          <a:prstGeom prst="straightConnector1">
            <a:avLst/>
          </a:prstGeom>
          <a:ln w="7302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2774796" y="3422851"/>
            <a:ext cx="1201309" cy="14951"/>
          </a:xfrm>
          <a:prstGeom prst="straightConnector1">
            <a:avLst/>
          </a:prstGeom>
          <a:ln w="7302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2882587" y="3885947"/>
            <a:ext cx="1093518" cy="324379"/>
          </a:xfrm>
          <a:prstGeom prst="straightConnector1">
            <a:avLst/>
          </a:prstGeom>
          <a:ln w="7302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5141873" y="3072453"/>
            <a:ext cx="2147308" cy="468979"/>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ight Arrow 42"/>
          <p:cNvSpPr/>
          <p:nvPr/>
        </p:nvSpPr>
        <p:spPr>
          <a:xfrm flipH="1">
            <a:off x="4913041" y="3082260"/>
            <a:ext cx="2147308" cy="468979"/>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TextBox 49"/>
          <p:cNvSpPr txBox="1"/>
          <p:nvPr/>
        </p:nvSpPr>
        <p:spPr>
          <a:xfrm>
            <a:off x="8550199" y="1580681"/>
            <a:ext cx="686726" cy="369332"/>
          </a:xfrm>
          <a:prstGeom prst="rect">
            <a:avLst/>
          </a:prstGeom>
          <a:noFill/>
        </p:spPr>
        <p:txBody>
          <a:bodyPr wrap="none" rtlCol="0">
            <a:spAutoFit/>
          </a:bodyPr>
          <a:lstStyle/>
          <a:p>
            <a:r>
              <a:rPr lang="en-AU" i="1" dirty="0" smtClean="0">
                <a:solidFill>
                  <a:schemeClr val="accent3">
                    <a:lumMod val="75000"/>
                  </a:schemeClr>
                </a:solidFill>
              </a:rPr>
              <a:t>Team</a:t>
            </a:r>
            <a:endParaRPr lang="en-AU" i="1" dirty="0">
              <a:solidFill>
                <a:schemeClr val="accent3">
                  <a:lumMod val="75000"/>
                </a:schemeClr>
              </a:solidFill>
            </a:endParaRPr>
          </a:p>
        </p:txBody>
      </p:sp>
      <p:sp>
        <p:nvSpPr>
          <p:cNvPr id="51" name="TextBox 50"/>
          <p:cNvSpPr txBox="1"/>
          <p:nvPr/>
        </p:nvSpPr>
        <p:spPr>
          <a:xfrm>
            <a:off x="3698496" y="4080683"/>
            <a:ext cx="910827" cy="646331"/>
          </a:xfrm>
          <a:prstGeom prst="rect">
            <a:avLst/>
          </a:prstGeom>
          <a:noFill/>
        </p:spPr>
        <p:txBody>
          <a:bodyPr wrap="none" rtlCol="0">
            <a:spAutoFit/>
          </a:bodyPr>
          <a:lstStyle/>
          <a:p>
            <a:r>
              <a:rPr lang="en-AU" i="1" dirty="0" smtClean="0">
                <a:solidFill>
                  <a:schemeClr val="accent3">
                    <a:lumMod val="75000"/>
                  </a:schemeClr>
                </a:solidFill>
              </a:rPr>
              <a:t>Product</a:t>
            </a:r>
            <a:br>
              <a:rPr lang="en-AU" i="1" dirty="0" smtClean="0">
                <a:solidFill>
                  <a:schemeClr val="accent3">
                    <a:lumMod val="75000"/>
                  </a:schemeClr>
                </a:solidFill>
              </a:rPr>
            </a:br>
            <a:r>
              <a:rPr lang="en-AU" i="1" dirty="0" smtClean="0">
                <a:solidFill>
                  <a:schemeClr val="accent3">
                    <a:lumMod val="75000"/>
                  </a:schemeClr>
                </a:solidFill>
              </a:rPr>
              <a:t>Owner</a:t>
            </a:r>
            <a:endParaRPr lang="en-AU" i="1" dirty="0">
              <a:solidFill>
                <a:schemeClr val="accent3">
                  <a:lumMod val="75000"/>
                </a:schemeClr>
              </a:solidFill>
            </a:endParaRPr>
          </a:p>
        </p:txBody>
      </p:sp>
      <p:sp>
        <p:nvSpPr>
          <p:cNvPr id="54" name="Arc 53"/>
          <p:cNvSpPr/>
          <p:nvPr/>
        </p:nvSpPr>
        <p:spPr>
          <a:xfrm rot="10800000">
            <a:off x="7307338" y="1579277"/>
            <a:ext cx="2637922" cy="3670180"/>
          </a:xfrm>
          <a:prstGeom prst="arc">
            <a:avLst>
              <a:gd name="adj1" fmla="val 16200000"/>
              <a:gd name="adj2" fmla="val 5299688"/>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6" name="Arc 55"/>
          <p:cNvSpPr/>
          <p:nvPr/>
        </p:nvSpPr>
        <p:spPr>
          <a:xfrm>
            <a:off x="2203395" y="1537027"/>
            <a:ext cx="2709646" cy="3670180"/>
          </a:xfrm>
          <a:prstGeom prst="arc">
            <a:avLst>
              <a:gd name="adj1" fmla="val 16200000"/>
              <a:gd name="adj2" fmla="val 5299688"/>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3292000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Product development</a:t>
            </a:r>
            <a:endParaRPr lang="en-AU" dirty="0"/>
          </a:p>
        </p:txBody>
      </p:sp>
      <p:sp>
        <p:nvSpPr>
          <p:cNvPr id="3" name="Content Placeholder 2"/>
          <p:cNvSpPr>
            <a:spLocks noGrp="1"/>
          </p:cNvSpPr>
          <p:nvPr>
            <p:ph idx="1"/>
          </p:nvPr>
        </p:nvSpPr>
        <p:spPr/>
        <p:txBody>
          <a:bodyPr/>
          <a:lstStyle/>
          <a:p>
            <a:r>
              <a:rPr lang="en-AU" dirty="0" smtClean="0"/>
              <a:t>Your organization is building a software product that you plan to sell (or distribute)</a:t>
            </a:r>
          </a:p>
          <a:p>
            <a:pPr lvl="1"/>
            <a:r>
              <a:rPr lang="en-AU" dirty="0" smtClean="0"/>
              <a:t>end users are still outside your organization</a:t>
            </a:r>
          </a:p>
          <a:p>
            <a:pPr lvl="1"/>
            <a:r>
              <a:rPr lang="en-AU" dirty="0" smtClean="0"/>
              <a:t>but no “client” as such</a:t>
            </a:r>
          </a:p>
          <a:p>
            <a:r>
              <a:rPr lang="en-AU" dirty="0" smtClean="0"/>
              <a:t>Typical Product Owner in this case is </a:t>
            </a:r>
            <a:r>
              <a:rPr lang="en-AU" i="1" dirty="0" smtClean="0"/>
              <a:t>within</a:t>
            </a:r>
            <a:r>
              <a:rPr lang="en-AU" dirty="0" smtClean="0"/>
              <a:t> your organization</a:t>
            </a:r>
          </a:p>
          <a:p>
            <a:pPr lvl="1"/>
            <a:r>
              <a:rPr lang="en-AU" dirty="0" smtClean="0"/>
              <a:t>but is very much concerned with understanding potential purchasers of the software</a:t>
            </a:r>
          </a:p>
          <a:p>
            <a:pPr lvl="1"/>
            <a:endParaRPr lang="en-AU" dirty="0"/>
          </a:p>
        </p:txBody>
      </p:sp>
    </p:spTree>
    <p:extLst>
      <p:ext uri="{BB962C8B-B14F-4D97-AF65-F5344CB8AC3E}">
        <p14:creationId xmlns:p14="http://schemas.microsoft.com/office/powerpoint/2010/main" val="4221952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Product development</a:t>
            </a:r>
            <a:endParaRPr lang="en-AU" dirty="0"/>
          </a:p>
        </p:txBody>
      </p:sp>
      <p:sp>
        <p:nvSpPr>
          <p:cNvPr id="3" name="Content Placeholder 2"/>
          <p:cNvSpPr>
            <a:spLocks noGrp="1"/>
          </p:cNvSpPr>
          <p:nvPr>
            <p:ph idx="1"/>
          </p:nvPr>
        </p:nvSpPr>
        <p:spPr>
          <a:xfrm>
            <a:off x="838200" y="5309848"/>
            <a:ext cx="10515600" cy="1181173"/>
          </a:xfrm>
        </p:spPr>
        <p:txBody>
          <a:bodyPr>
            <a:normAutofit fontScale="70000" lnSpcReduction="20000"/>
          </a:bodyPr>
          <a:lstStyle/>
          <a:p>
            <a:r>
              <a:rPr lang="en-AU" dirty="0" smtClean="0"/>
              <a:t>Product owner represents the interests of </a:t>
            </a:r>
            <a:r>
              <a:rPr lang="en-AU" i="1" dirty="0" smtClean="0"/>
              <a:t>potential</a:t>
            </a:r>
            <a:r>
              <a:rPr lang="en-AU" dirty="0" smtClean="0"/>
              <a:t> users</a:t>
            </a:r>
          </a:p>
          <a:p>
            <a:r>
              <a:rPr lang="en-AU" dirty="0" smtClean="0"/>
              <a:t>Also communicates with and represents current users, if a version has already been released</a:t>
            </a:r>
          </a:p>
          <a:p>
            <a:r>
              <a:rPr lang="en-AU" dirty="0" smtClean="0"/>
              <a:t>Needs to consider the interests of internal groups: Marketing, Support, etc.</a:t>
            </a:r>
            <a:endParaRPr lang="en-AU" dirty="0"/>
          </a:p>
        </p:txBody>
      </p:sp>
      <p:grpSp>
        <p:nvGrpSpPr>
          <p:cNvPr id="6" name="Group 5"/>
          <p:cNvGrpSpPr/>
          <p:nvPr/>
        </p:nvGrpSpPr>
        <p:grpSpPr>
          <a:xfrm>
            <a:off x="8274485" y="1838526"/>
            <a:ext cx="479502" cy="1354465"/>
            <a:chOff x="4070196" y="3033132"/>
            <a:chExt cx="479502" cy="1354465"/>
          </a:xfrm>
        </p:grpSpPr>
        <p:sp>
          <p:nvSpPr>
            <p:cNvPr id="4" name="Oval 3"/>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Flowchart: Delay 4"/>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p:cNvGrpSpPr/>
          <p:nvPr/>
        </p:nvGrpSpPr>
        <p:grpSpPr>
          <a:xfrm>
            <a:off x="9008605" y="2015175"/>
            <a:ext cx="479502" cy="1354465"/>
            <a:chOff x="4070196" y="3033132"/>
            <a:chExt cx="479502" cy="1354465"/>
          </a:xfrm>
        </p:grpSpPr>
        <p:sp>
          <p:nvSpPr>
            <p:cNvPr id="8" name="Oval 7"/>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Delay 8"/>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p:cNvGrpSpPr/>
          <p:nvPr/>
        </p:nvGrpSpPr>
        <p:grpSpPr>
          <a:xfrm>
            <a:off x="7667674" y="2733205"/>
            <a:ext cx="479502" cy="1354465"/>
            <a:chOff x="4070196" y="3033132"/>
            <a:chExt cx="479502" cy="1354465"/>
          </a:xfrm>
        </p:grpSpPr>
        <p:sp>
          <p:nvSpPr>
            <p:cNvPr id="11" name="Oval 10"/>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Flowchart: Delay 11"/>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9603337" y="1685506"/>
            <a:ext cx="479502" cy="1354465"/>
            <a:chOff x="4070196" y="3033132"/>
            <a:chExt cx="479502" cy="1354465"/>
          </a:xfrm>
        </p:grpSpPr>
        <p:sp>
          <p:nvSpPr>
            <p:cNvPr id="14" name="Oval 13"/>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Delay 14"/>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5"/>
          <p:cNvGrpSpPr/>
          <p:nvPr/>
        </p:nvGrpSpPr>
        <p:grpSpPr>
          <a:xfrm>
            <a:off x="8491003" y="3392586"/>
            <a:ext cx="479502" cy="1354465"/>
            <a:chOff x="4070196" y="3033132"/>
            <a:chExt cx="479502" cy="1354465"/>
          </a:xfrm>
        </p:grpSpPr>
        <p:sp>
          <p:nvSpPr>
            <p:cNvPr id="17" name="Oval 16"/>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lowchart: Delay 17"/>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8"/>
          <p:cNvGrpSpPr/>
          <p:nvPr/>
        </p:nvGrpSpPr>
        <p:grpSpPr>
          <a:xfrm>
            <a:off x="9477188" y="3224578"/>
            <a:ext cx="479502" cy="1354465"/>
            <a:chOff x="4070196" y="3033132"/>
            <a:chExt cx="479502" cy="1354465"/>
          </a:xfrm>
        </p:grpSpPr>
        <p:sp>
          <p:nvSpPr>
            <p:cNvPr id="20" name="Oval 19"/>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lowchart: Delay 20"/>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8" name="Group 27"/>
          <p:cNvGrpSpPr/>
          <p:nvPr/>
        </p:nvGrpSpPr>
        <p:grpSpPr>
          <a:xfrm>
            <a:off x="1429168" y="3339870"/>
            <a:ext cx="479502" cy="1354465"/>
            <a:chOff x="4070196" y="3033132"/>
            <a:chExt cx="479502" cy="1354465"/>
          </a:xfrm>
          <a:solidFill>
            <a:schemeClr val="bg1"/>
          </a:solidFill>
        </p:grpSpPr>
        <p:sp>
          <p:nvSpPr>
            <p:cNvPr id="29" name="Oval 28"/>
            <p:cNvSpPr/>
            <p:nvPr/>
          </p:nvSpPr>
          <p:spPr>
            <a:xfrm>
              <a:off x="4092498" y="3033132"/>
              <a:ext cx="434897" cy="434897"/>
            </a:xfrm>
            <a:prstGeom prst="ellipse">
              <a:avLst/>
            </a:prstGeom>
            <a:grp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Flowchart: Delay 29"/>
            <p:cNvSpPr/>
            <p:nvPr/>
          </p:nvSpPr>
          <p:spPr>
            <a:xfrm rot="16200000">
              <a:off x="3875049" y="3712949"/>
              <a:ext cx="869795" cy="479502"/>
            </a:xfrm>
            <a:prstGeom prst="flowChartDelay">
              <a:avLst/>
            </a:prstGeom>
            <a:grp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1" name="Group 30"/>
          <p:cNvGrpSpPr/>
          <p:nvPr/>
        </p:nvGrpSpPr>
        <p:grpSpPr>
          <a:xfrm>
            <a:off x="6129243" y="2724735"/>
            <a:ext cx="479502" cy="1354465"/>
            <a:chOff x="4070196" y="3033132"/>
            <a:chExt cx="479502" cy="1354465"/>
          </a:xfrm>
          <a:solidFill>
            <a:schemeClr val="accent5">
              <a:lumMod val="50000"/>
            </a:schemeClr>
          </a:solidFill>
        </p:grpSpPr>
        <p:sp>
          <p:nvSpPr>
            <p:cNvPr id="32" name="Oval 31"/>
            <p:cNvSpPr/>
            <p:nvPr/>
          </p:nvSpPr>
          <p:spPr>
            <a:xfrm>
              <a:off x="4092498" y="3033132"/>
              <a:ext cx="434897" cy="434897"/>
            </a:xfrm>
            <a:prstGeom prst="ellipse">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Flowchart: Delay 32"/>
            <p:cNvSpPr/>
            <p:nvPr/>
          </p:nvSpPr>
          <p:spPr>
            <a:xfrm rot="16200000">
              <a:off x="3875049" y="3712949"/>
              <a:ext cx="869795" cy="479502"/>
            </a:xfrm>
            <a:prstGeom prst="flowChartDelay">
              <a:avLst/>
            </a:prstGeom>
            <a:grp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36" name="Straight Arrow Connector 35"/>
          <p:cNvCxnSpPr/>
          <p:nvPr/>
        </p:nvCxnSpPr>
        <p:spPr>
          <a:xfrm flipV="1">
            <a:off x="2530604" y="3827484"/>
            <a:ext cx="3418933" cy="751560"/>
          </a:xfrm>
          <a:prstGeom prst="straightConnector1">
            <a:avLst/>
          </a:prstGeom>
          <a:ln w="73025">
            <a:solidFill>
              <a:schemeClr val="tx1">
                <a:lumMod val="95000"/>
                <a:lumOff val="5000"/>
              </a:schemeClr>
            </a:solidFill>
            <a:prstDash val="lgDash"/>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6617544" y="3240269"/>
            <a:ext cx="1080078" cy="469773"/>
            <a:chOff x="4913041" y="3071659"/>
            <a:chExt cx="2376140" cy="469773"/>
          </a:xfrm>
        </p:grpSpPr>
        <p:sp>
          <p:nvSpPr>
            <p:cNvPr id="42" name="Right Arrow 41"/>
            <p:cNvSpPr/>
            <p:nvPr/>
          </p:nvSpPr>
          <p:spPr>
            <a:xfrm>
              <a:off x="5618783" y="3072453"/>
              <a:ext cx="1670398" cy="468979"/>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ight Arrow 42"/>
            <p:cNvSpPr/>
            <p:nvPr/>
          </p:nvSpPr>
          <p:spPr>
            <a:xfrm flipH="1">
              <a:off x="4913041" y="3071659"/>
              <a:ext cx="1663209" cy="468979"/>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50" name="TextBox 49"/>
          <p:cNvSpPr txBox="1"/>
          <p:nvPr/>
        </p:nvSpPr>
        <p:spPr>
          <a:xfrm>
            <a:off x="8561629" y="1293621"/>
            <a:ext cx="686726" cy="369332"/>
          </a:xfrm>
          <a:prstGeom prst="rect">
            <a:avLst/>
          </a:prstGeom>
          <a:noFill/>
        </p:spPr>
        <p:txBody>
          <a:bodyPr wrap="none" rtlCol="0">
            <a:spAutoFit/>
          </a:bodyPr>
          <a:lstStyle/>
          <a:p>
            <a:r>
              <a:rPr lang="en-AU" i="1" dirty="0" smtClean="0">
                <a:solidFill>
                  <a:schemeClr val="accent3">
                    <a:lumMod val="75000"/>
                  </a:schemeClr>
                </a:solidFill>
              </a:rPr>
              <a:t>Team</a:t>
            </a:r>
            <a:endParaRPr lang="en-AU" i="1" dirty="0">
              <a:solidFill>
                <a:schemeClr val="accent3">
                  <a:lumMod val="75000"/>
                </a:schemeClr>
              </a:solidFill>
            </a:endParaRPr>
          </a:p>
        </p:txBody>
      </p:sp>
      <p:sp>
        <p:nvSpPr>
          <p:cNvPr id="51" name="TextBox 50"/>
          <p:cNvSpPr txBox="1"/>
          <p:nvPr/>
        </p:nvSpPr>
        <p:spPr>
          <a:xfrm>
            <a:off x="5913579" y="4128974"/>
            <a:ext cx="910827" cy="646331"/>
          </a:xfrm>
          <a:prstGeom prst="rect">
            <a:avLst/>
          </a:prstGeom>
          <a:noFill/>
        </p:spPr>
        <p:txBody>
          <a:bodyPr wrap="none" rtlCol="0">
            <a:spAutoFit/>
          </a:bodyPr>
          <a:lstStyle/>
          <a:p>
            <a:r>
              <a:rPr lang="en-AU" i="1" dirty="0" smtClean="0">
                <a:solidFill>
                  <a:schemeClr val="accent3">
                    <a:lumMod val="75000"/>
                  </a:schemeClr>
                </a:solidFill>
              </a:rPr>
              <a:t>Product</a:t>
            </a:r>
            <a:br>
              <a:rPr lang="en-AU" i="1" dirty="0" smtClean="0">
                <a:solidFill>
                  <a:schemeClr val="accent3">
                    <a:lumMod val="75000"/>
                  </a:schemeClr>
                </a:solidFill>
              </a:rPr>
            </a:br>
            <a:r>
              <a:rPr lang="en-AU" i="1" dirty="0" smtClean="0">
                <a:solidFill>
                  <a:schemeClr val="accent3">
                    <a:lumMod val="75000"/>
                  </a:schemeClr>
                </a:solidFill>
              </a:rPr>
              <a:t>Owner</a:t>
            </a:r>
            <a:endParaRPr lang="en-AU" i="1" dirty="0">
              <a:solidFill>
                <a:schemeClr val="accent3">
                  <a:lumMod val="75000"/>
                </a:schemeClr>
              </a:solidFill>
            </a:endParaRPr>
          </a:p>
        </p:txBody>
      </p:sp>
      <p:sp>
        <p:nvSpPr>
          <p:cNvPr id="54" name="Arc 53"/>
          <p:cNvSpPr/>
          <p:nvPr/>
        </p:nvSpPr>
        <p:spPr>
          <a:xfrm rot="10800000">
            <a:off x="5289266" y="1639668"/>
            <a:ext cx="2637922" cy="3670180"/>
          </a:xfrm>
          <a:prstGeom prst="arc">
            <a:avLst>
              <a:gd name="adj1" fmla="val 16200000"/>
              <a:gd name="adj2" fmla="val 5299688"/>
            </a:avLst>
          </a:prstGeom>
          <a:ln w="1905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nvGrpSpPr>
          <p:cNvPr id="44" name="Group 43"/>
          <p:cNvGrpSpPr/>
          <p:nvPr/>
        </p:nvGrpSpPr>
        <p:grpSpPr>
          <a:xfrm>
            <a:off x="793771" y="3840091"/>
            <a:ext cx="479502" cy="1354465"/>
            <a:chOff x="4070196" y="3033132"/>
            <a:chExt cx="479502" cy="1354465"/>
          </a:xfrm>
          <a:solidFill>
            <a:schemeClr val="bg1"/>
          </a:solidFill>
        </p:grpSpPr>
        <p:sp>
          <p:nvSpPr>
            <p:cNvPr id="45" name="Oval 44"/>
            <p:cNvSpPr/>
            <p:nvPr/>
          </p:nvSpPr>
          <p:spPr>
            <a:xfrm>
              <a:off x="4092498" y="3033132"/>
              <a:ext cx="434897" cy="434897"/>
            </a:xfrm>
            <a:prstGeom prst="ellipse">
              <a:avLst/>
            </a:prstGeom>
            <a:grp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6" name="Flowchart: Delay 45"/>
            <p:cNvSpPr/>
            <p:nvPr/>
          </p:nvSpPr>
          <p:spPr>
            <a:xfrm rot="16200000">
              <a:off x="3875049" y="3712949"/>
              <a:ext cx="869795" cy="479502"/>
            </a:xfrm>
            <a:prstGeom prst="flowChartDelay">
              <a:avLst/>
            </a:prstGeom>
            <a:grp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47" name="Group 46"/>
          <p:cNvGrpSpPr/>
          <p:nvPr/>
        </p:nvGrpSpPr>
        <p:grpSpPr>
          <a:xfrm>
            <a:off x="1729579" y="3712944"/>
            <a:ext cx="479502" cy="1354465"/>
            <a:chOff x="4070196" y="3033132"/>
            <a:chExt cx="479502" cy="1354465"/>
          </a:xfrm>
          <a:solidFill>
            <a:schemeClr val="bg1"/>
          </a:solidFill>
        </p:grpSpPr>
        <p:sp>
          <p:nvSpPr>
            <p:cNvPr id="48" name="Oval 47"/>
            <p:cNvSpPr/>
            <p:nvPr/>
          </p:nvSpPr>
          <p:spPr>
            <a:xfrm>
              <a:off x="4092498" y="3033132"/>
              <a:ext cx="434897" cy="434897"/>
            </a:xfrm>
            <a:prstGeom prst="ellipse">
              <a:avLst/>
            </a:prstGeom>
            <a:grp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Flowchart: Delay 48"/>
            <p:cNvSpPr/>
            <p:nvPr/>
          </p:nvSpPr>
          <p:spPr>
            <a:xfrm rot="16200000">
              <a:off x="3875049" y="3712949"/>
              <a:ext cx="869795" cy="479502"/>
            </a:xfrm>
            <a:prstGeom prst="flowChartDelay">
              <a:avLst/>
            </a:prstGeom>
            <a:grp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3" name="Group 52"/>
          <p:cNvGrpSpPr/>
          <p:nvPr/>
        </p:nvGrpSpPr>
        <p:grpSpPr>
          <a:xfrm>
            <a:off x="3826464" y="1538136"/>
            <a:ext cx="479502" cy="1354465"/>
            <a:chOff x="4070196" y="3033132"/>
            <a:chExt cx="479502" cy="1354465"/>
          </a:xfrm>
          <a:solidFill>
            <a:schemeClr val="bg1"/>
          </a:solidFill>
        </p:grpSpPr>
        <p:sp>
          <p:nvSpPr>
            <p:cNvPr id="55" name="Oval 54"/>
            <p:cNvSpPr/>
            <p:nvPr/>
          </p:nvSpPr>
          <p:spPr>
            <a:xfrm>
              <a:off x="4092498" y="3033132"/>
              <a:ext cx="434897" cy="434897"/>
            </a:xfrm>
            <a:prstGeom prst="ellipse">
              <a:avLst/>
            </a:prstGeom>
            <a:grpFill/>
            <a:ln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Flowchart: Delay 56"/>
            <p:cNvSpPr/>
            <p:nvPr/>
          </p:nvSpPr>
          <p:spPr>
            <a:xfrm rot="16200000">
              <a:off x="3875049" y="3712949"/>
              <a:ext cx="869795" cy="479502"/>
            </a:xfrm>
            <a:prstGeom prst="flowChartDelay">
              <a:avLst/>
            </a:prstGeom>
            <a:grpFill/>
            <a:ln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8" name="Group 57"/>
          <p:cNvGrpSpPr/>
          <p:nvPr/>
        </p:nvGrpSpPr>
        <p:grpSpPr>
          <a:xfrm>
            <a:off x="3191067" y="2038357"/>
            <a:ext cx="479502" cy="1354465"/>
            <a:chOff x="4070196" y="3033132"/>
            <a:chExt cx="479502" cy="1354465"/>
          </a:xfrm>
          <a:solidFill>
            <a:schemeClr val="bg1"/>
          </a:solidFill>
        </p:grpSpPr>
        <p:sp>
          <p:nvSpPr>
            <p:cNvPr id="59" name="Oval 58"/>
            <p:cNvSpPr/>
            <p:nvPr/>
          </p:nvSpPr>
          <p:spPr>
            <a:xfrm>
              <a:off x="4092498" y="3033132"/>
              <a:ext cx="434897" cy="434897"/>
            </a:xfrm>
            <a:prstGeom prst="ellipse">
              <a:avLst/>
            </a:prstGeom>
            <a:grpFill/>
            <a:ln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Flowchart: Delay 59"/>
            <p:cNvSpPr/>
            <p:nvPr/>
          </p:nvSpPr>
          <p:spPr>
            <a:xfrm rot="16200000">
              <a:off x="3875049" y="3712949"/>
              <a:ext cx="869795" cy="479502"/>
            </a:xfrm>
            <a:prstGeom prst="flowChartDelay">
              <a:avLst/>
            </a:prstGeom>
            <a:grpFill/>
            <a:ln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1" name="Group 60"/>
          <p:cNvGrpSpPr/>
          <p:nvPr/>
        </p:nvGrpSpPr>
        <p:grpSpPr>
          <a:xfrm>
            <a:off x="4126875" y="1911210"/>
            <a:ext cx="479502" cy="1354465"/>
            <a:chOff x="4070196" y="3033132"/>
            <a:chExt cx="479502" cy="1354465"/>
          </a:xfrm>
          <a:solidFill>
            <a:schemeClr val="bg1"/>
          </a:solidFill>
        </p:grpSpPr>
        <p:sp>
          <p:nvSpPr>
            <p:cNvPr id="62" name="Oval 61"/>
            <p:cNvSpPr/>
            <p:nvPr/>
          </p:nvSpPr>
          <p:spPr>
            <a:xfrm>
              <a:off x="4092498" y="3033132"/>
              <a:ext cx="434897" cy="434897"/>
            </a:xfrm>
            <a:prstGeom prst="ellipse">
              <a:avLst/>
            </a:prstGeom>
            <a:grpFill/>
            <a:ln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3" name="Flowchart: Delay 62"/>
            <p:cNvSpPr/>
            <p:nvPr/>
          </p:nvSpPr>
          <p:spPr>
            <a:xfrm rot="16200000">
              <a:off x="3875049" y="3712949"/>
              <a:ext cx="869795" cy="479502"/>
            </a:xfrm>
            <a:prstGeom prst="flowChartDelay">
              <a:avLst/>
            </a:prstGeom>
            <a:grpFill/>
            <a:ln cmpd="sng">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64" name="Straight Arrow Connector 63"/>
          <p:cNvCxnSpPr/>
          <p:nvPr/>
        </p:nvCxnSpPr>
        <p:spPr>
          <a:xfrm>
            <a:off x="4776928" y="3146044"/>
            <a:ext cx="1120000" cy="348680"/>
          </a:xfrm>
          <a:prstGeom prst="straightConnector1">
            <a:avLst/>
          </a:prstGeom>
          <a:ln w="73025">
            <a:solidFill>
              <a:schemeClr val="tx1">
                <a:lumMod val="95000"/>
                <a:lumOff val="5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707977" y="2920691"/>
            <a:ext cx="1569276" cy="369332"/>
          </a:xfrm>
          <a:prstGeom prst="rect">
            <a:avLst/>
          </a:prstGeom>
          <a:noFill/>
        </p:spPr>
        <p:txBody>
          <a:bodyPr wrap="none" rtlCol="0">
            <a:spAutoFit/>
          </a:bodyPr>
          <a:lstStyle/>
          <a:p>
            <a:r>
              <a:rPr lang="en-AU" i="1" dirty="0" smtClean="0">
                <a:solidFill>
                  <a:schemeClr val="accent3">
                    <a:lumMod val="75000"/>
                  </a:schemeClr>
                </a:solidFill>
              </a:rPr>
              <a:t>Potential users</a:t>
            </a:r>
            <a:endParaRPr lang="en-AU" i="1" dirty="0">
              <a:solidFill>
                <a:schemeClr val="accent3">
                  <a:lumMod val="75000"/>
                </a:schemeClr>
              </a:solidFill>
            </a:endParaRPr>
          </a:p>
        </p:txBody>
      </p:sp>
      <p:sp>
        <p:nvSpPr>
          <p:cNvPr id="67" name="TextBox 66"/>
          <p:cNvSpPr txBox="1"/>
          <p:nvPr/>
        </p:nvSpPr>
        <p:spPr>
          <a:xfrm>
            <a:off x="3203777" y="3392586"/>
            <a:ext cx="1424749" cy="369332"/>
          </a:xfrm>
          <a:prstGeom prst="rect">
            <a:avLst/>
          </a:prstGeom>
          <a:noFill/>
        </p:spPr>
        <p:txBody>
          <a:bodyPr wrap="none" rtlCol="0">
            <a:spAutoFit/>
          </a:bodyPr>
          <a:lstStyle/>
          <a:p>
            <a:r>
              <a:rPr lang="en-AU" i="1" dirty="0" smtClean="0">
                <a:solidFill>
                  <a:schemeClr val="accent3">
                    <a:lumMod val="75000"/>
                  </a:schemeClr>
                </a:solidFill>
              </a:rPr>
              <a:t>Current users</a:t>
            </a:r>
            <a:endParaRPr lang="en-AU" i="1" dirty="0">
              <a:solidFill>
                <a:schemeClr val="accent3">
                  <a:lumMod val="75000"/>
                </a:schemeClr>
              </a:solidFill>
            </a:endParaRPr>
          </a:p>
        </p:txBody>
      </p:sp>
    </p:spTree>
    <p:extLst>
      <p:ext uri="{BB962C8B-B14F-4D97-AF65-F5344CB8AC3E}">
        <p14:creationId xmlns:p14="http://schemas.microsoft.com/office/powerpoint/2010/main" val="293842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In-house development</a:t>
            </a:r>
            <a:endParaRPr lang="en-AU" dirty="0"/>
          </a:p>
        </p:txBody>
      </p:sp>
      <p:sp>
        <p:nvSpPr>
          <p:cNvPr id="3" name="Content Placeholder 2"/>
          <p:cNvSpPr>
            <a:spLocks noGrp="1"/>
          </p:cNvSpPr>
          <p:nvPr>
            <p:ph idx="1"/>
          </p:nvPr>
        </p:nvSpPr>
        <p:spPr/>
        <p:txBody>
          <a:bodyPr/>
          <a:lstStyle/>
          <a:p>
            <a:r>
              <a:rPr lang="en-AU" dirty="0" smtClean="0"/>
              <a:t>Your team produces software that is used by other teams that are part of the same organization</a:t>
            </a:r>
          </a:p>
          <a:p>
            <a:r>
              <a:rPr lang="en-AU" dirty="0" smtClean="0"/>
              <a:t>Product Owner is usually (but not always) a user representative from outside your team</a:t>
            </a:r>
          </a:p>
        </p:txBody>
      </p:sp>
    </p:spTree>
    <p:extLst>
      <p:ext uri="{BB962C8B-B14F-4D97-AF65-F5344CB8AC3E}">
        <p14:creationId xmlns:p14="http://schemas.microsoft.com/office/powerpoint/2010/main" val="462983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825625"/>
            <a:ext cx="10515600" cy="4872058"/>
          </a:xfrm>
        </p:spPr>
        <p:txBody>
          <a:bodyPr anchor="ctr">
            <a:normAutofit/>
          </a:bodyPr>
          <a:lstStyle/>
          <a:p>
            <a:pPr marL="109728" indent="0">
              <a:buNone/>
            </a:pPr>
            <a:r>
              <a:rPr lang="en-AU" sz="3200" i="1" dirty="0"/>
              <a:t>Scrum is an iterative, incremental framework for projects and product or application development. </a:t>
            </a:r>
          </a:p>
          <a:p>
            <a:pPr marL="109728" indent="0">
              <a:buNone/>
            </a:pPr>
            <a:r>
              <a:rPr lang="en-AU" sz="3200" i="1" dirty="0"/>
              <a:t>							</a:t>
            </a:r>
            <a:r>
              <a:rPr lang="en-AU" i="1" dirty="0"/>
              <a:t>– </a:t>
            </a:r>
            <a:r>
              <a:rPr lang="en-AU" dirty="0"/>
              <a:t>The Scrum Primer</a:t>
            </a:r>
          </a:p>
          <a:p>
            <a:pPr marL="109728" indent="0">
              <a:buNone/>
            </a:pPr>
            <a:r>
              <a:rPr lang="en-AU" sz="3200" dirty="0"/>
              <a:t>So:</a:t>
            </a:r>
          </a:p>
          <a:p>
            <a:r>
              <a:rPr lang="en-AU" sz="3200" dirty="0"/>
              <a:t>It's not a programming method</a:t>
            </a:r>
          </a:p>
          <a:p>
            <a:r>
              <a:rPr lang="en-AU" sz="3200" dirty="0"/>
              <a:t>It's not even specific to IT</a:t>
            </a:r>
          </a:p>
          <a:p>
            <a:r>
              <a:rPr lang="en-AU" sz="3200" dirty="0"/>
              <a:t>It's a way to </a:t>
            </a:r>
            <a:r>
              <a:rPr lang="en-AU" sz="3200" dirty="0">
                <a:solidFill>
                  <a:srgbClr val="FF0000"/>
                </a:solidFill>
              </a:rPr>
              <a:t>organize groups of people </a:t>
            </a:r>
            <a:r>
              <a:rPr lang="en-AU" sz="3200" dirty="0"/>
              <a:t>to deliver something</a:t>
            </a:r>
          </a:p>
          <a:p>
            <a:pPr marL="109728" indent="0">
              <a:buNone/>
            </a:pPr>
            <a:endParaRPr lang="en-AU" sz="3200" dirty="0"/>
          </a:p>
        </p:txBody>
      </p:sp>
      <p:sp>
        <p:nvSpPr>
          <p:cNvPr id="3" name="Title 2"/>
          <p:cNvSpPr>
            <a:spLocks noGrp="1"/>
          </p:cNvSpPr>
          <p:nvPr>
            <p:ph type="title"/>
          </p:nvPr>
        </p:nvSpPr>
        <p:spPr/>
        <p:txBody>
          <a:bodyPr/>
          <a:lstStyle/>
          <a:p>
            <a:r>
              <a:rPr lang="en-AU" dirty="0"/>
              <a:t>What is Scrum?</a:t>
            </a:r>
          </a:p>
        </p:txBody>
      </p:sp>
    </p:spTree>
    <p:extLst>
      <p:ext uri="{BB962C8B-B14F-4D97-AF65-F5344CB8AC3E}">
        <p14:creationId xmlns:p14="http://schemas.microsoft.com/office/powerpoint/2010/main" val="94885590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In-house development</a:t>
            </a:r>
            <a:endParaRPr lang="en-AU" dirty="0"/>
          </a:p>
        </p:txBody>
      </p:sp>
      <p:sp>
        <p:nvSpPr>
          <p:cNvPr id="3" name="Content Placeholder 2"/>
          <p:cNvSpPr>
            <a:spLocks noGrp="1"/>
          </p:cNvSpPr>
          <p:nvPr>
            <p:ph idx="1"/>
          </p:nvPr>
        </p:nvSpPr>
        <p:spPr>
          <a:xfrm>
            <a:off x="838200" y="5669464"/>
            <a:ext cx="10515600" cy="821557"/>
          </a:xfrm>
        </p:spPr>
        <p:txBody>
          <a:bodyPr>
            <a:normAutofit fontScale="85000" lnSpcReduction="10000"/>
          </a:bodyPr>
          <a:lstStyle/>
          <a:p>
            <a:r>
              <a:rPr lang="en-AU" dirty="0" smtClean="0"/>
              <a:t>Product Owner, team, end users are all part of the same organization or company</a:t>
            </a:r>
          </a:p>
          <a:p>
            <a:r>
              <a:rPr lang="en-AU" dirty="0" smtClean="0"/>
              <a:t>Still the PO’s responsibility to liaise between team and stakeholders</a:t>
            </a:r>
            <a:endParaRPr lang="en-AU" dirty="0"/>
          </a:p>
        </p:txBody>
      </p:sp>
      <p:grpSp>
        <p:nvGrpSpPr>
          <p:cNvPr id="6" name="Group 5"/>
          <p:cNvGrpSpPr/>
          <p:nvPr/>
        </p:nvGrpSpPr>
        <p:grpSpPr>
          <a:xfrm>
            <a:off x="8263055" y="2125586"/>
            <a:ext cx="479502" cy="1354465"/>
            <a:chOff x="4070196" y="3033132"/>
            <a:chExt cx="479502" cy="1354465"/>
          </a:xfrm>
        </p:grpSpPr>
        <p:sp>
          <p:nvSpPr>
            <p:cNvPr id="4" name="Oval 3"/>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Flowchart: Delay 4"/>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7" name="Group 6"/>
          <p:cNvGrpSpPr/>
          <p:nvPr/>
        </p:nvGrpSpPr>
        <p:grpSpPr>
          <a:xfrm>
            <a:off x="8997175" y="2302235"/>
            <a:ext cx="479502" cy="1354465"/>
            <a:chOff x="4070196" y="3033132"/>
            <a:chExt cx="479502" cy="1354465"/>
          </a:xfrm>
        </p:grpSpPr>
        <p:sp>
          <p:nvSpPr>
            <p:cNvPr id="8" name="Oval 7"/>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Flowchart: Delay 8"/>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0" name="Group 9"/>
          <p:cNvGrpSpPr/>
          <p:nvPr/>
        </p:nvGrpSpPr>
        <p:grpSpPr>
          <a:xfrm>
            <a:off x="7656244" y="3020265"/>
            <a:ext cx="479502" cy="1354465"/>
            <a:chOff x="4070196" y="3033132"/>
            <a:chExt cx="479502" cy="1354465"/>
          </a:xfrm>
        </p:grpSpPr>
        <p:sp>
          <p:nvSpPr>
            <p:cNvPr id="11" name="Oval 10"/>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Flowchart: Delay 11"/>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3" name="Group 12"/>
          <p:cNvGrpSpPr/>
          <p:nvPr/>
        </p:nvGrpSpPr>
        <p:grpSpPr>
          <a:xfrm>
            <a:off x="9591907" y="1972566"/>
            <a:ext cx="479502" cy="1354465"/>
            <a:chOff x="4070196" y="3033132"/>
            <a:chExt cx="479502" cy="1354465"/>
          </a:xfrm>
        </p:grpSpPr>
        <p:sp>
          <p:nvSpPr>
            <p:cNvPr id="14" name="Oval 13"/>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Flowchart: Delay 14"/>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6" name="Group 15"/>
          <p:cNvGrpSpPr/>
          <p:nvPr/>
        </p:nvGrpSpPr>
        <p:grpSpPr>
          <a:xfrm>
            <a:off x="8479573" y="3679646"/>
            <a:ext cx="479502" cy="1354465"/>
            <a:chOff x="4070196" y="3033132"/>
            <a:chExt cx="479502" cy="1354465"/>
          </a:xfrm>
        </p:grpSpPr>
        <p:sp>
          <p:nvSpPr>
            <p:cNvPr id="17" name="Oval 16"/>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lowchart: Delay 17"/>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9" name="Group 18"/>
          <p:cNvGrpSpPr/>
          <p:nvPr/>
        </p:nvGrpSpPr>
        <p:grpSpPr>
          <a:xfrm>
            <a:off x="9465758" y="3511638"/>
            <a:ext cx="479502" cy="1354465"/>
            <a:chOff x="4070196" y="3033132"/>
            <a:chExt cx="479502" cy="1354465"/>
          </a:xfrm>
        </p:grpSpPr>
        <p:sp>
          <p:nvSpPr>
            <p:cNvPr id="20" name="Oval 19"/>
            <p:cNvSpPr/>
            <p:nvPr/>
          </p:nvSpPr>
          <p:spPr>
            <a:xfrm>
              <a:off x="4092498" y="3033132"/>
              <a:ext cx="434897" cy="4348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Flowchart: Delay 20"/>
            <p:cNvSpPr/>
            <p:nvPr/>
          </p:nvSpPr>
          <p:spPr>
            <a:xfrm rot="16200000">
              <a:off x="3875049" y="3712949"/>
              <a:ext cx="869795" cy="479502"/>
            </a:xfrm>
            <a:prstGeom prst="flowChartDela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2" name="Group 21"/>
          <p:cNvGrpSpPr/>
          <p:nvPr/>
        </p:nvGrpSpPr>
        <p:grpSpPr>
          <a:xfrm>
            <a:off x="2822382" y="1704338"/>
            <a:ext cx="479502" cy="1354465"/>
            <a:chOff x="4070196" y="3033132"/>
            <a:chExt cx="479502" cy="1354465"/>
          </a:xfrm>
          <a:solidFill>
            <a:schemeClr val="accent1">
              <a:lumMod val="60000"/>
              <a:lumOff val="40000"/>
            </a:schemeClr>
          </a:solidFill>
        </p:grpSpPr>
        <p:sp>
          <p:nvSpPr>
            <p:cNvPr id="23" name="Oval 22"/>
            <p:cNvSpPr/>
            <p:nvPr/>
          </p:nvSpPr>
          <p:spPr>
            <a:xfrm>
              <a:off x="4092498" y="3033132"/>
              <a:ext cx="434897" cy="434897"/>
            </a:xfrm>
            <a:prstGeom prst="ellipse">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Flowchart: Delay 23"/>
            <p:cNvSpPr/>
            <p:nvPr/>
          </p:nvSpPr>
          <p:spPr>
            <a:xfrm rot="16200000">
              <a:off x="3875049" y="3712949"/>
              <a:ext cx="869795" cy="479502"/>
            </a:xfrm>
            <a:prstGeom prst="flowChartDelay">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5" name="Group 24"/>
          <p:cNvGrpSpPr/>
          <p:nvPr/>
        </p:nvGrpSpPr>
        <p:grpSpPr>
          <a:xfrm>
            <a:off x="1928243" y="2343032"/>
            <a:ext cx="479502" cy="1354465"/>
            <a:chOff x="4070196" y="3033132"/>
            <a:chExt cx="479502" cy="1354465"/>
          </a:xfrm>
          <a:solidFill>
            <a:schemeClr val="accent1">
              <a:lumMod val="60000"/>
              <a:lumOff val="40000"/>
            </a:schemeClr>
          </a:solidFill>
        </p:grpSpPr>
        <p:sp>
          <p:nvSpPr>
            <p:cNvPr id="26" name="Oval 25"/>
            <p:cNvSpPr/>
            <p:nvPr/>
          </p:nvSpPr>
          <p:spPr>
            <a:xfrm>
              <a:off x="4092498" y="3033132"/>
              <a:ext cx="434897" cy="434897"/>
            </a:xfrm>
            <a:prstGeom prst="ellipse">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Flowchart: Delay 26"/>
            <p:cNvSpPr/>
            <p:nvPr/>
          </p:nvSpPr>
          <p:spPr>
            <a:xfrm rot="16200000">
              <a:off x="3875049" y="3712949"/>
              <a:ext cx="869795" cy="479502"/>
            </a:xfrm>
            <a:prstGeom prst="flowChartDelay">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28" name="Group 27"/>
          <p:cNvGrpSpPr/>
          <p:nvPr/>
        </p:nvGrpSpPr>
        <p:grpSpPr>
          <a:xfrm>
            <a:off x="2641916" y="3504935"/>
            <a:ext cx="479502" cy="1354465"/>
            <a:chOff x="4070196" y="3033132"/>
            <a:chExt cx="479502" cy="1354465"/>
          </a:xfrm>
          <a:solidFill>
            <a:schemeClr val="accent1">
              <a:lumMod val="60000"/>
              <a:lumOff val="40000"/>
            </a:schemeClr>
          </a:solidFill>
        </p:grpSpPr>
        <p:sp>
          <p:nvSpPr>
            <p:cNvPr id="29" name="Oval 28"/>
            <p:cNvSpPr/>
            <p:nvPr/>
          </p:nvSpPr>
          <p:spPr>
            <a:xfrm>
              <a:off x="4092498" y="3033132"/>
              <a:ext cx="434897" cy="434897"/>
            </a:xfrm>
            <a:prstGeom prst="ellipse">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0" name="Flowchart: Delay 29"/>
            <p:cNvSpPr/>
            <p:nvPr/>
          </p:nvSpPr>
          <p:spPr>
            <a:xfrm rot="16200000">
              <a:off x="3875049" y="3712949"/>
              <a:ext cx="869795" cy="479502"/>
            </a:xfrm>
            <a:prstGeom prst="flowChartDelay">
              <a:avLst/>
            </a:prstGeom>
            <a:grp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31" name="Group 30"/>
          <p:cNvGrpSpPr/>
          <p:nvPr/>
        </p:nvGrpSpPr>
        <p:grpSpPr>
          <a:xfrm>
            <a:off x="5085423" y="2542629"/>
            <a:ext cx="479502" cy="1354465"/>
            <a:chOff x="4070196" y="3033132"/>
            <a:chExt cx="479502" cy="1354465"/>
          </a:xfrm>
          <a:solidFill>
            <a:schemeClr val="accent5">
              <a:lumMod val="75000"/>
            </a:schemeClr>
          </a:solidFill>
        </p:grpSpPr>
        <p:sp>
          <p:nvSpPr>
            <p:cNvPr id="32" name="Oval 31"/>
            <p:cNvSpPr/>
            <p:nvPr/>
          </p:nvSpPr>
          <p:spPr>
            <a:xfrm>
              <a:off x="4092498" y="3033132"/>
              <a:ext cx="434897" cy="434897"/>
            </a:xfrm>
            <a:prstGeom prst="ellipse">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Flowchart: Delay 32"/>
            <p:cNvSpPr/>
            <p:nvPr/>
          </p:nvSpPr>
          <p:spPr>
            <a:xfrm rot="16200000">
              <a:off x="3875049" y="3712949"/>
              <a:ext cx="869795" cy="479502"/>
            </a:xfrm>
            <a:prstGeom prst="flowChartDelay">
              <a:avLst/>
            </a:prstGeom>
            <a:grp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cxnSp>
        <p:nvCxnSpPr>
          <p:cNvPr id="36" name="Straight Arrow Connector 35"/>
          <p:cNvCxnSpPr/>
          <p:nvPr/>
        </p:nvCxnSpPr>
        <p:spPr>
          <a:xfrm>
            <a:off x="3575440" y="2783363"/>
            <a:ext cx="1268450" cy="351984"/>
          </a:xfrm>
          <a:prstGeom prst="straightConnector1">
            <a:avLst/>
          </a:prstGeom>
          <a:ln w="7302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3578185" y="3410890"/>
            <a:ext cx="1201309" cy="14951"/>
          </a:xfrm>
          <a:prstGeom prst="straightConnector1">
            <a:avLst/>
          </a:prstGeom>
          <a:ln w="7302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729587" y="3739096"/>
            <a:ext cx="1093518" cy="324379"/>
          </a:xfrm>
          <a:prstGeom prst="straightConnector1">
            <a:avLst/>
          </a:prstGeom>
          <a:ln w="73025">
            <a:solidFill>
              <a:schemeClr val="tx1">
                <a:lumMod val="95000"/>
                <a:lumOff val="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Right Arrow 41"/>
          <p:cNvSpPr/>
          <p:nvPr/>
        </p:nvSpPr>
        <p:spPr>
          <a:xfrm>
            <a:off x="6066105" y="3072453"/>
            <a:ext cx="1223075" cy="468979"/>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3" name="Right Arrow 42"/>
          <p:cNvSpPr/>
          <p:nvPr/>
        </p:nvSpPr>
        <p:spPr>
          <a:xfrm flipH="1">
            <a:off x="5798633" y="3082260"/>
            <a:ext cx="1261715" cy="468979"/>
          </a:xfrm>
          <a:prstGeom prst="rightArrow">
            <a:avLst/>
          </a:prstGeom>
          <a:solidFill>
            <a:schemeClr val="bg2">
              <a:lumMod val="1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TextBox 49"/>
          <p:cNvSpPr txBox="1"/>
          <p:nvPr/>
        </p:nvSpPr>
        <p:spPr>
          <a:xfrm>
            <a:off x="8550199" y="1580681"/>
            <a:ext cx="686726" cy="369332"/>
          </a:xfrm>
          <a:prstGeom prst="rect">
            <a:avLst/>
          </a:prstGeom>
          <a:noFill/>
        </p:spPr>
        <p:txBody>
          <a:bodyPr wrap="none" rtlCol="0">
            <a:spAutoFit/>
          </a:bodyPr>
          <a:lstStyle/>
          <a:p>
            <a:r>
              <a:rPr lang="en-AU" i="1" dirty="0" smtClean="0">
                <a:solidFill>
                  <a:schemeClr val="accent3">
                    <a:lumMod val="75000"/>
                  </a:schemeClr>
                </a:solidFill>
              </a:rPr>
              <a:t>Team</a:t>
            </a:r>
            <a:endParaRPr lang="en-AU" i="1" dirty="0">
              <a:solidFill>
                <a:schemeClr val="accent3">
                  <a:lumMod val="75000"/>
                </a:schemeClr>
              </a:solidFill>
            </a:endParaRPr>
          </a:p>
        </p:txBody>
      </p:sp>
      <p:sp>
        <p:nvSpPr>
          <p:cNvPr id="51" name="TextBox 50"/>
          <p:cNvSpPr txBox="1"/>
          <p:nvPr/>
        </p:nvSpPr>
        <p:spPr>
          <a:xfrm>
            <a:off x="4862721" y="4007202"/>
            <a:ext cx="910827" cy="646331"/>
          </a:xfrm>
          <a:prstGeom prst="rect">
            <a:avLst/>
          </a:prstGeom>
          <a:noFill/>
        </p:spPr>
        <p:txBody>
          <a:bodyPr wrap="none" rtlCol="0">
            <a:spAutoFit/>
          </a:bodyPr>
          <a:lstStyle/>
          <a:p>
            <a:pPr algn="ctr"/>
            <a:r>
              <a:rPr lang="en-AU" i="1" dirty="0" smtClean="0">
                <a:solidFill>
                  <a:schemeClr val="accent3">
                    <a:lumMod val="75000"/>
                  </a:schemeClr>
                </a:solidFill>
              </a:rPr>
              <a:t>Product</a:t>
            </a:r>
            <a:br>
              <a:rPr lang="en-AU" i="1" dirty="0" smtClean="0">
                <a:solidFill>
                  <a:schemeClr val="accent3">
                    <a:lumMod val="75000"/>
                  </a:schemeClr>
                </a:solidFill>
              </a:rPr>
            </a:br>
            <a:r>
              <a:rPr lang="en-AU" i="1" dirty="0" smtClean="0">
                <a:solidFill>
                  <a:schemeClr val="accent3">
                    <a:lumMod val="75000"/>
                  </a:schemeClr>
                </a:solidFill>
              </a:rPr>
              <a:t>Owner</a:t>
            </a:r>
            <a:endParaRPr lang="en-AU" i="1" dirty="0">
              <a:solidFill>
                <a:schemeClr val="accent3">
                  <a:lumMod val="75000"/>
                </a:schemeClr>
              </a:solidFill>
            </a:endParaRPr>
          </a:p>
        </p:txBody>
      </p:sp>
      <p:sp>
        <p:nvSpPr>
          <p:cNvPr id="54" name="Arc 53"/>
          <p:cNvSpPr/>
          <p:nvPr/>
        </p:nvSpPr>
        <p:spPr>
          <a:xfrm rot="10800000">
            <a:off x="1224022" y="1590751"/>
            <a:ext cx="2637922" cy="3670180"/>
          </a:xfrm>
          <a:prstGeom prst="arc">
            <a:avLst>
              <a:gd name="adj1" fmla="val 16200000"/>
              <a:gd name="adj2" fmla="val 529968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56" name="Arc 55"/>
          <p:cNvSpPr/>
          <p:nvPr/>
        </p:nvSpPr>
        <p:spPr>
          <a:xfrm>
            <a:off x="8099551" y="1652361"/>
            <a:ext cx="2709646" cy="3670180"/>
          </a:xfrm>
          <a:prstGeom prst="arc">
            <a:avLst>
              <a:gd name="adj1" fmla="val 16200000"/>
              <a:gd name="adj2" fmla="val 5299688"/>
            </a:avLst>
          </a:prstGeom>
          <a:ln w="1905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Tree>
    <p:extLst>
      <p:ext uri="{BB962C8B-B14F-4D97-AF65-F5344CB8AC3E}">
        <p14:creationId xmlns:p14="http://schemas.microsoft.com/office/powerpoint/2010/main" val="668965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Summary</a:t>
            </a:r>
          </a:p>
        </p:txBody>
      </p:sp>
      <p:sp>
        <p:nvSpPr>
          <p:cNvPr id="3" name="Content Placeholder 2"/>
          <p:cNvSpPr>
            <a:spLocks noGrp="1"/>
          </p:cNvSpPr>
          <p:nvPr>
            <p:ph idx="1"/>
          </p:nvPr>
        </p:nvSpPr>
        <p:spPr/>
        <p:txBody>
          <a:bodyPr/>
          <a:lstStyle/>
          <a:p>
            <a:r>
              <a:rPr lang="en-AU" dirty="0" smtClean="0"/>
              <a:t>Scrum</a:t>
            </a:r>
          </a:p>
          <a:p>
            <a:r>
              <a:rPr lang="en-AU" dirty="0" smtClean="0"/>
              <a:t>Scrum people</a:t>
            </a:r>
          </a:p>
          <a:p>
            <a:pPr lvl="1"/>
            <a:r>
              <a:rPr lang="en-AU" dirty="0" smtClean="0"/>
              <a:t>Scrum Master</a:t>
            </a:r>
          </a:p>
          <a:p>
            <a:pPr lvl="1"/>
            <a:r>
              <a:rPr lang="en-AU" dirty="0" smtClean="0"/>
              <a:t>Product Owner</a:t>
            </a:r>
          </a:p>
          <a:p>
            <a:pPr lvl="1"/>
            <a:r>
              <a:rPr lang="en-AU" dirty="0" smtClean="0"/>
              <a:t>Team members</a:t>
            </a:r>
          </a:p>
          <a:p>
            <a:r>
              <a:rPr lang="en-AU" dirty="0" smtClean="0"/>
              <a:t>Other stakeholders</a:t>
            </a:r>
          </a:p>
          <a:p>
            <a:endParaRPr lang="en-AU" dirty="0"/>
          </a:p>
        </p:txBody>
      </p:sp>
    </p:spTree>
    <p:extLst>
      <p:ext uri="{BB962C8B-B14F-4D97-AF65-F5344CB8AC3E}">
        <p14:creationId xmlns:p14="http://schemas.microsoft.com/office/powerpoint/2010/main" val="131587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Next week</a:t>
            </a:r>
          </a:p>
        </p:txBody>
      </p:sp>
      <p:sp>
        <p:nvSpPr>
          <p:cNvPr id="3" name="Content Placeholder 2"/>
          <p:cNvSpPr>
            <a:spLocks noGrp="1"/>
          </p:cNvSpPr>
          <p:nvPr>
            <p:ph idx="1"/>
          </p:nvPr>
        </p:nvSpPr>
        <p:spPr/>
        <p:txBody>
          <a:bodyPr/>
          <a:lstStyle/>
          <a:p>
            <a:r>
              <a:rPr lang="en-AU" dirty="0" smtClean="0"/>
              <a:t>Beginning your project: Agile inception</a:t>
            </a:r>
            <a:endParaRPr lang="en-AU" dirty="0"/>
          </a:p>
        </p:txBody>
      </p:sp>
    </p:spTree>
    <p:extLst>
      <p:ext uri="{BB962C8B-B14F-4D97-AF65-F5344CB8AC3E}">
        <p14:creationId xmlns:p14="http://schemas.microsoft.com/office/powerpoint/2010/main" val="153875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dirty="0"/>
              <a:t>Scrum in one picture</a:t>
            </a:r>
          </a:p>
        </p:txBody>
      </p:sp>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b="-584"/>
          <a:stretch/>
        </p:blipFill>
        <p:spPr bwMode="auto">
          <a:xfrm>
            <a:off x="2063552" y="1440000"/>
            <a:ext cx="8002398" cy="467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5905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Explaining the picture</a:t>
            </a:r>
          </a:p>
        </p:txBody>
      </p:sp>
      <p:sp>
        <p:nvSpPr>
          <p:cNvPr id="3" name="Content Placeholder 2"/>
          <p:cNvSpPr>
            <a:spLocks noGrp="1"/>
          </p:cNvSpPr>
          <p:nvPr>
            <p:ph idx="1"/>
          </p:nvPr>
        </p:nvSpPr>
        <p:spPr/>
        <p:txBody>
          <a:bodyPr>
            <a:normAutofit fontScale="85000" lnSpcReduction="20000"/>
          </a:bodyPr>
          <a:lstStyle/>
          <a:p>
            <a:r>
              <a:rPr lang="en-AU" dirty="0"/>
              <a:t>The </a:t>
            </a:r>
            <a:r>
              <a:rPr lang="en-AU" dirty="0">
                <a:solidFill>
                  <a:srgbClr val="FF0000"/>
                </a:solidFill>
              </a:rPr>
              <a:t>product owner </a:t>
            </a:r>
            <a:r>
              <a:rPr lang="en-AU" dirty="0"/>
              <a:t>talks to everybody involved with the project, figures out what they want, and puts their requirements into a </a:t>
            </a:r>
            <a:r>
              <a:rPr lang="en-AU" dirty="0">
                <a:solidFill>
                  <a:srgbClr val="FF0000"/>
                </a:solidFill>
              </a:rPr>
              <a:t>product backlog </a:t>
            </a:r>
            <a:r>
              <a:rPr lang="en-AU" dirty="0"/>
              <a:t>(list of desired features)</a:t>
            </a:r>
          </a:p>
          <a:p>
            <a:pPr lvl="1"/>
            <a:r>
              <a:rPr lang="en-AU" dirty="0"/>
              <a:t>this isn’t a once-off activity but can continue throughout development</a:t>
            </a:r>
          </a:p>
          <a:p>
            <a:r>
              <a:rPr lang="en-AU" dirty="0"/>
              <a:t>At the start of each iteration, the team collectively decides how much of the product backlog they will implement</a:t>
            </a:r>
          </a:p>
          <a:p>
            <a:pPr lvl="1"/>
            <a:r>
              <a:rPr lang="en-AU" dirty="0"/>
              <a:t>this goes into a </a:t>
            </a:r>
            <a:r>
              <a:rPr lang="en-AU" dirty="0">
                <a:solidFill>
                  <a:srgbClr val="FF0000"/>
                </a:solidFill>
              </a:rPr>
              <a:t>sprint backlog </a:t>
            </a:r>
          </a:p>
          <a:p>
            <a:r>
              <a:rPr lang="en-AU" dirty="0"/>
              <a:t>The team implements features from the sprint backlog until either the sprint is over or they run out of features to implement</a:t>
            </a:r>
          </a:p>
          <a:p>
            <a:pPr lvl="1"/>
            <a:r>
              <a:rPr lang="en-AU" dirty="0"/>
              <a:t>daily </a:t>
            </a:r>
            <a:r>
              <a:rPr lang="en-AU" dirty="0" err="1">
                <a:solidFill>
                  <a:srgbClr val="FF0000"/>
                </a:solidFill>
              </a:rPr>
              <a:t>standup</a:t>
            </a:r>
            <a:r>
              <a:rPr lang="en-AU" dirty="0">
                <a:solidFill>
                  <a:srgbClr val="FF0000"/>
                </a:solidFill>
              </a:rPr>
              <a:t> meeting </a:t>
            </a:r>
            <a:r>
              <a:rPr lang="en-AU" dirty="0"/>
              <a:t>during sprint ensures that team members know what everybody is up to and who’s in need of help</a:t>
            </a:r>
          </a:p>
          <a:p>
            <a:r>
              <a:rPr lang="en-AU" dirty="0"/>
              <a:t>After the sprint</a:t>
            </a:r>
          </a:p>
          <a:p>
            <a:pPr lvl="1"/>
            <a:r>
              <a:rPr lang="en-AU" dirty="0">
                <a:solidFill>
                  <a:srgbClr val="FF0000"/>
                </a:solidFill>
              </a:rPr>
              <a:t>product review</a:t>
            </a:r>
            <a:r>
              <a:rPr lang="en-AU" dirty="0"/>
              <a:t>, often with Product Owner</a:t>
            </a:r>
          </a:p>
          <a:p>
            <a:pPr lvl="1"/>
            <a:r>
              <a:rPr lang="en-AU" dirty="0">
                <a:solidFill>
                  <a:srgbClr val="FF0000"/>
                </a:solidFill>
              </a:rPr>
              <a:t>retrospective</a:t>
            </a:r>
            <a:r>
              <a:rPr lang="en-AU" dirty="0"/>
              <a:t> meeting: can we make our process more efficient?</a:t>
            </a:r>
          </a:p>
        </p:txBody>
      </p:sp>
    </p:spTree>
    <p:extLst>
      <p:ext uri="{BB962C8B-B14F-4D97-AF65-F5344CB8AC3E}">
        <p14:creationId xmlns:p14="http://schemas.microsoft.com/office/powerpoint/2010/main" val="4046810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dirty="0"/>
          </a:p>
        </p:txBody>
      </p:sp>
      <p:sp>
        <p:nvSpPr>
          <p:cNvPr id="3" name="Content Placeholder 2"/>
          <p:cNvSpPr>
            <a:spLocks noGrp="1"/>
          </p:cNvSpPr>
          <p:nvPr>
            <p:ph idx="1"/>
          </p:nvPr>
        </p:nvSpPr>
        <p:spPr/>
        <p:txBody>
          <a:bodyPr/>
          <a:lstStyle/>
          <a:p>
            <a:r>
              <a:rPr lang="en-AU" dirty="0" smtClean="0"/>
              <a:t>More information about Scrum practices will be found in the readings</a:t>
            </a:r>
          </a:p>
          <a:p>
            <a:pPr lvl="1"/>
            <a:r>
              <a:rPr lang="en-AU" dirty="0" smtClean="0"/>
              <a:t>so that it will be easy for you to refer to it</a:t>
            </a:r>
          </a:p>
          <a:p>
            <a:r>
              <a:rPr lang="en-AU" dirty="0" smtClean="0"/>
              <a:t>Right now, we’ll look at the stakeholders of a Scrum project</a:t>
            </a:r>
            <a:endParaRPr lang="en-AU" dirty="0"/>
          </a:p>
        </p:txBody>
      </p:sp>
    </p:spTree>
    <p:extLst>
      <p:ext uri="{BB962C8B-B14F-4D97-AF65-F5344CB8AC3E}">
        <p14:creationId xmlns:p14="http://schemas.microsoft.com/office/powerpoint/2010/main" val="796947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What is a </a:t>
            </a:r>
            <a:r>
              <a:rPr lang="en-AU" dirty="0" smtClean="0">
                <a:solidFill>
                  <a:srgbClr val="FF0000"/>
                </a:solidFill>
              </a:rPr>
              <a:t>stakeholder</a:t>
            </a:r>
            <a:r>
              <a:rPr lang="en-AU" dirty="0" smtClean="0"/>
              <a:t>?</a:t>
            </a:r>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2345" y="1415441"/>
            <a:ext cx="5187310" cy="5442559"/>
          </a:xfrm>
          <a:prstGeom prst="rect">
            <a:avLst/>
          </a:prstGeom>
        </p:spPr>
      </p:pic>
      <p:sp>
        <p:nvSpPr>
          <p:cNvPr id="5" name="&quot;No&quot; Symbol 4"/>
          <p:cNvSpPr/>
          <p:nvPr/>
        </p:nvSpPr>
        <p:spPr>
          <a:xfrm>
            <a:off x="3778685" y="1957029"/>
            <a:ext cx="4634630" cy="4634630"/>
          </a:xfrm>
          <a:prstGeom prst="noSmoking">
            <a:avLst/>
          </a:prstGeom>
          <a:solidFill>
            <a:srgbClr val="C00000">
              <a:alpha val="48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5957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a:t>
            </a:r>
            <a:r>
              <a:rPr lang="en-US" dirty="0" smtClean="0">
                <a:solidFill>
                  <a:srgbClr val="FF0000"/>
                </a:solidFill>
              </a:rPr>
              <a:t>stakeholder</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79246" y="1838325"/>
            <a:ext cx="6633508" cy="4351338"/>
          </a:xfrm>
        </p:spPr>
      </p:pic>
      <p:sp>
        <p:nvSpPr>
          <p:cNvPr id="6" name="TextBox 5"/>
          <p:cNvSpPr txBox="1"/>
          <p:nvPr/>
        </p:nvSpPr>
        <p:spPr>
          <a:xfrm>
            <a:off x="7711807" y="4814371"/>
            <a:ext cx="793215" cy="1200329"/>
          </a:xfrm>
          <a:prstGeom prst="rect">
            <a:avLst/>
          </a:prstGeom>
          <a:noFill/>
        </p:spPr>
        <p:txBody>
          <a:bodyPr wrap="square" rtlCol="0">
            <a:spAutoFit/>
          </a:bodyPr>
          <a:lstStyle/>
          <a:p>
            <a:r>
              <a:rPr lang="en-US" sz="7200" dirty="0" smtClean="0">
                <a:ln w="0"/>
                <a:solidFill>
                  <a:schemeClr val="accent6">
                    <a:lumMod val="75000"/>
                  </a:schemeClr>
                </a:solidFill>
                <a:effectLst>
                  <a:outerShdw blurRad="38100" dist="19050" dir="2700000" algn="tl" rotWithShape="0">
                    <a:schemeClr val="dk1">
                      <a:alpha val="40000"/>
                    </a:schemeClr>
                  </a:outerShdw>
                </a:effectLst>
              </a:rPr>
              <a:t>✓</a:t>
            </a:r>
            <a:endParaRPr lang="en-US" sz="7200" dirty="0">
              <a:solidFill>
                <a:schemeClr val="accent6">
                  <a:lumMod val="75000"/>
                </a:schemeClr>
              </a:solidFill>
            </a:endParaRPr>
          </a:p>
        </p:txBody>
      </p:sp>
    </p:spTree>
    <p:extLst>
      <p:ext uri="{BB962C8B-B14F-4D97-AF65-F5344CB8AC3E}">
        <p14:creationId xmlns:p14="http://schemas.microsoft.com/office/powerpoint/2010/main" val="3414293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a:t>
            </a:r>
            <a:endParaRPr lang="en-US" dirty="0"/>
          </a:p>
        </p:txBody>
      </p:sp>
      <p:sp>
        <p:nvSpPr>
          <p:cNvPr id="3" name="Content Placeholder 2"/>
          <p:cNvSpPr>
            <a:spLocks noGrp="1"/>
          </p:cNvSpPr>
          <p:nvPr>
            <p:ph idx="1"/>
          </p:nvPr>
        </p:nvSpPr>
        <p:spPr/>
        <p:txBody>
          <a:bodyPr>
            <a:normAutofit/>
          </a:bodyPr>
          <a:lstStyle/>
          <a:p>
            <a:r>
              <a:rPr lang="en-US" dirty="0" smtClean="0"/>
              <a:t>The team</a:t>
            </a:r>
          </a:p>
          <a:p>
            <a:pPr lvl="1"/>
            <a:r>
              <a:rPr lang="en-US" dirty="0" smtClean="0"/>
              <a:t>Scrum Master</a:t>
            </a:r>
          </a:p>
          <a:p>
            <a:pPr lvl="1"/>
            <a:r>
              <a:rPr lang="en-US" dirty="0" smtClean="0"/>
              <a:t>Product Owner</a:t>
            </a:r>
          </a:p>
          <a:p>
            <a:pPr lvl="1"/>
            <a:r>
              <a:rPr lang="en-US" dirty="0" smtClean="0"/>
              <a:t>team members </a:t>
            </a:r>
          </a:p>
          <a:p>
            <a:pPr lvl="1"/>
            <a:r>
              <a:rPr lang="en-US" dirty="0" smtClean="0"/>
              <a:t>7 +/- 2 people</a:t>
            </a:r>
          </a:p>
          <a:p>
            <a:r>
              <a:rPr lang="en-US" dirty="0" smtClean="0"/>
              <a:t>Client or customer</a:t>
            </a:r>
          </a:p>
          <a:p>
            <a:pPr lvl="1"/>
            <a:r>
              <a:rPr lang="en-US" dirty="0" smtClean="0"/>
              <a:t>other stakeholders</a:t>
            </a:r>
          </a:p>
          <a:p>
            <a:r>
              <a:rPr lang="en-US" dirty="0" smtClean="0"/>
              <a:t>Other people in your organization</a:t>
            </a:r>
          </a:p>
          <a:p>
            <a:pPr lvl="1"/>
            <a:r>
              <a:rPr lang="en-US" dirty="0" smtClean="0"/>
              <a:t>teams that use your products</a:t>
            </a:r>
          </a:p>
          <a:p>
            <a:pPr lvl="1"/>
            <a:r>
              <a:rPr lang="en-US" dirty="0" smtClean="0"/>
              <a:t>senior management and executives</a:t>
            </a:r>
          </a:p>
        </p:txBody>
      </p:sp>
    </p:spTree>
    <p:extLst>
      <p:ext uri="{BB962C8B-B14F-4D97-AF65-F5344CB8AC3E}">
        <p14:creationId xmlns:p14="http://schemas.microsoft.com/office/powerpoint/2010/main" val="3529155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2630</Words>
  <Application>Microsoft Office PowerPoint</Application>
  <PresentationFormat>Widescreen</PresentationFormat>
  <Paragraphs>251</Paragraphs>
  <Slides>32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Wingdings</vt:lpstr>
      <vt:lpstr>Office Theme</vt:lpstr>
      <vt:lpstr>L02 – Scrum</vt:lpstr>
      <vt:lpstr>In this lecture…</vt:lpstr>
      <vt:lpstr>What is Scrum?</vt:lpstr>
      <vt:lpstr>Scrum in one picture</vt:lpstr>
      <vt:lpstr>Explaining the picture</vt:lpstr>
      <vt:lpstr>PowerPoint Presentation</vt:lpstr>
      <vt:lpstr>What is a stakeholder?</vt:lpstr>
      <vt:lpstr>What is a stakeholder?</vt:lpstr>
      <vt:lpstr>Stakeholders</vt:lpstr>
      <vt:lpstr>People in the Scrum team</vt:lpstr>
      <vt:lpstr>The team</vt:lpstr>
      <vt:lpstr>Scrum master</vt:lpstr>
      <vt:lpstr>Servant leadership</vt:lpstr>
      <vt:lpstr>Facilitation</vt:lpstr>
      <vt:lpstr>Product Owners</vt:lpstr>
      <vt:lpstr>Product Owners and business value</vt:lpstr>
      <vt:lpstr>The Product Owner</vt:lpstr>
      <vt:lpstr>Creating the Product Backlog</vt:lpstr>
      <vt:lpstr>Team members</vt:lpstr>
      <vt:lpstr>Silos</vt:lpstr>
      <vt:lpstr>Flexibility and responsibility</vt:lpstr>
      <vt:lpstr>Stakeholders outside the team</vt:lpstr>
      <vt:lpstr>Internal stakeholders</vt:lpstr>
      <vt:lpstr>Clients, customers, and end users</vt:lpstr>
      <vt:lpstr>Contract development</vt:lpstr>
      <vt:lpstr>Contract development</vt:lpstr>
      <vt:lpstr>Product development</vt:lpstr>
      <vt:lpstr>Product development</vt:lpstr>
      <vt:lpstr>In-house development</vt:lpstr>
      <vt:lpstr>In-house development</vt:lpstr>
      <vt:lpstr>Summary</vt:lpstr>
      <vt:lpstr>Next week</vt:lpstr>
    </vt:vector>
  </TitlesOfParts>
  <Company>Monash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LXX – Slide title</dc:title>
  <dc:creator>Robyn McNamara</dc:creator>
  <cp:lastModifiedBy>Robyn McNamara</cp:lastModifiedBy>
  <cp:revision>11</cp:revision>
  <dcterms:created xsi:type="dcterms:W3CDTF">2017-07-12T08:22:15Z</dcterms:created>
  <dcterms:modified xsi:type="dcterms:W3CDTF">2020-08-12T08:45:35Z</dcterms:modified>
</cp:coreProperties>
</file>