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61" r:id="rId4"/>
    <p:sldId id="262" r:id="rId5"/>
    <p:sldId id="263" r:id="rId6"/>
    <p:sldId id="264" r:id="rId7"/>
    <p:sldId id="276" r:id="rId8"/>
    <p:sldId id="277" r:id="rId9"/>
    <p:sldId id="279" r:id="rId10"/>
    <p:sldId id="280" r:id="rId11"/>
    <p:sldId id="283" r:id="rId12"/>
    <p:sldId id="284" r:id="rId13"/>
    <p:sldId id="285" r:id="rId14"/>
    <p:sldId id="286" r:id="rId15"/>
    <p:sldId id="265" r:id="rId16"/>
    <p:sldId id="266" r:id="rId17"/>
    <p:sldId id="267" r:id="rId18"/>
    <p:sldId id="268" r:id="rId19"/>
    <p:sldId id="288" r:id="rId20"/>
    <p:sldId id="289" r:id="rId21"/>
    <p:sldId id="287" r:id="rId22"/>
    <p:sldId id="290" r:id="rId23"/>
    <p:sldId id="269" r:id="rId24"/>
    <p:sldId id="270" r:id="rId25"/>
    <p:sldId id="271" r:id="rId26"/>
    <p:sldId id="273" r:id="rId27"/>
    <p:sldId id="274" r:id="rId28"/>
    <p:sldId id="275"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73214" autoAdjust="0"/>
  </p:normalViewPr>
  <p:slideViewPr>
    <p:cSldViewPr snapToGrid="0">
      <p:cViewPr varScale="1">
        <p:scale>
          <a:sx n="62" d="100"/>
          <a:sy n="62" d="100"/>
        </p:scale>
        <p:origin x="1447"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54409-D433-4207-8CFC-6C66E61B9FCB}" type="datetimeFigureOut">
              <a:rPr lang="en-AU" smtClean="0"/>
              <a:t>10/08/2019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4669FF-D1BF-495B-93CC-26FE73C68C9C}" type="slidenum">
              <a:rPr lang="en-AU" smtClean="0"/>
              <a:t>‹#›</a:t>
            </a:fld>
            <a:endParaRPr lang="en-AU"/>
          </a:p>
        </p:txBody>
      </p:sp>
    </p:spTree>
    <p:extLst>
      <p:ext uri="{BB962C8B-B14F-4D97-AF65-F5344CB8AC3E}">
        <p14:creationId xmlns:p14="http://schemas.microsoft.com/office/powerpoint/2010/main" val="4090996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a:t>
            </a:r>
          </a:p>
        </p:txBody>
      </p:sp>
      <p:sp>
        <p:nvSpPr>
          <p:cNvPr id="4" name="Slide Number Placeholder 3"/>
          <p:cNvSpPr>
            <a:spLocks noGrp="1"/>
          </p:cNvSpPr>
          <p:nvPr>
            <p:ph type="sldNum" sz="quarter" idx="10"/>
          </p:nvPr>
        </p:nvSpPr>
        <p:spPr/>
        <p:txBody>
          <a:bodyPr/>
          <a:lstStyle/>
          <a:p>
            <a:fld id="{587B6AB9-9C92-4511-AEB2-BA76BBBAFD9F}" type="slidenum">
              <a:rPr lang="en-AU" smtClean="0"/>
              <a:t>5</a:t>
            </a:fld>
            <a:endParaRPr lang="en-AU"/>
          </a:p>
        </p:txBody>
      </p:sp>
    </p:spTree>
    <p:extLst>
      <p:ext uri="{BB962C8B-B14F-4D97-AF65-F5344CB8AC3E}">
        <p14:creationId xmlns:p14="http://schemas.microsoft.com/office/powerpoint/2010/main" val="1422264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a:t>
            </a:r>
          </a:p>
        </p:txBody>
      </p:sp>
      <p:sp>
        <p:nvSpPr>
          <p:cNvPr id="4" name="Slide Number Placeholder 3"/>
          <p:cNvSpPr>
            <a:spLocks noGrp="1"/>
          </p:cNvSpPr>
          <p:nvPr>
            <p:ph type="sldNum" sz="quarter" idx="10"/>
          </p:nvPr>
        </p:nvSpPr>
        <p:spPr/>
        <p:txBody>
          <a:bodyPr/>
          <a:lstStyle/>
          <a:p>
            <a:fld id="{587B6AB9-9C92-4511-AEB2-BA76BBBAFD9F}" type="slidenum">
              <a:rPr lang="en-AU" smtClean="0"/>
              <a:t>6</a:t>
            </a:fld>
            <a:endParaRPr lang="en-AU"/>
          </a:p>
        </p:txBody>
      </p:sp>
    </p:spTree>
    <p:extLst>
      <p:ext uri="{BB962C8B-B14F-4D97-AF65-F5344CB8AC3E}">
        <p14:creationId xmlns:p14="http://schemas.microsoft.com/office/powerpoint/2010/main" val="254002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CAC3F6-E78E-45F1-8BDA-ABD81917B3DE}" type="slidenum">
              <a:rPr lang="en-AU" smtClean="0"/>
              <a:t>12</a:t>
            </a:fld>
            <a:endParaRPr lang="en-AU"/>
          </a:p>
        </p:txBody>
      </p:sp>
    </p:spTree>
    <p:extLst>
      <p:ext uri="{BB962C8B-B14F-4D97-AF65-F5344CB8AC3E}">
        <p14:creationId xmlns:p14="http://schemas.microsoft.com/office/powerpoint/2010/main" val="1381553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87B6AB9-9C92-4511-AEB2-BA76BBBAFD9F}" type="slidenum">
              <a:rPr lang="en-AU" smtClean="0"/>
              <a:t>15</a:t>
            </a:fld>
            <a:endParaRPr lang="en-AU"/>
          </a:p>
        </p:txBody>
      </p:sp>
    </p:spTree>
    <p:extLst>
      <p:ext uri="{BB962C8B-B14F-4D97-AF65-F5344CB8AC3E}">
        <p14:creationId xmlns:p14="http://schemas.microsoft.com/office/powerpoint/2010/main" val="4234512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87B6AB9-9C92-4511-AEB2-BA76BBBAFD9F}" type="slidenum">
              <a:rPr lang="en-AU" smtClean="0"/>
              <a:t>16</a:t>
            </a:fld>
            <a:endParaRPr lang="en-AU"/>
          </a:p>
        </p:txBody>
      </p:sp>
    </p:spTree>
    <p:extLst>
      <p:ext uri="{BB962C8B-B14F-4D97-AF65-F5344CB8AC3E}">
        <p14:creationId xmlns:p14="http://schemas.microsoft.com/office/powerpoint/2010/main" val="2521463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87B6AB9-9C92-4511-AEB2-BA76BBBAFD9F}" type="slidenum">
              <a:rPr lang="en-AU" smtClean="0"/>
              <a:t>17</a:t>
            </a:fld>
            <a:endParaRPr lang="en-AU"/>
          </a:p>
        </p:txBody>
      </p:sp>
    </p:spTree>
    <p:extLst>
      <p:ext uri="{BB962C8B-B14F-4D97-AF65-F5344CB8AC3E}">
        <p14:creationId xmlns:p14="http://schemas.microsoft.com/office/powerpoint/2010/main" val="4076289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587B6AB9-9C92-4511-AEB2-BA76BBBAFD9F}" type="slidenum">
              <a:rPr lang="en-AU" smtClean="0"/>
              <a:t>18</a:t>
            </a:fld>
            <a:endParaRPr lang="en-AU"/>
          </a:p>
        </p:txBody>
      </p:sp>
    </p:spTree>
    <p:extLst>
      <p:ext uri="{BB962C8B-B14F-4D97-AF65-F5344CB8AC3E}">
        <p14:creationId xmlns:p14="http://schemas.microsoft.com/office/powerpoint/2010/main" val="40582157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CAC3F6-E78E-45F1-8BDA-ABD81917B3DE}" type="slidenum">
              <a:rPr lang="en-AU" smtClean="0"/>
              <a:t>20</a:t>
            </a:fld>
            <a:endParaRPr lang="en-AU"/>
          </a:p>
        </p:txBody>
      </p:sp>
    </p:spTree>
    <p:extLst>
      <p:ext uri="{BB962C8B-B14F-4D97-AF65-F5344CB8AC3E}">
        <p14:creationId xmlns:p14="http://schemas.microsoft.com/office/powerpoint/2010/main" val="247130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a:t>
            </a:r>
            <a:r>
              <a:rPr lang="en-AU" baseline="0" dirty="0"/>
              <a:t> a Scrum project, </a:t>
            </a:r>
            <a:endParaRPr lang="en-AU" dirty="0"/>
          </a:p>
        </p:txBody>
      </p:sp>
      <p:sp>
        <p:nvSpPr>
          <p:cNvPr id="4" name="Slide Number Placeholder 3"/>
          <p:cNvSpPr>
            <a:spLocks noGrp="1"/>
          </p:cNvSpPr>
          <p:nvPr>
            <p:ph type="sldNum" sz="quarter" idx="10"/>
          </p:nvPr>
        </p:nvSpPr>
        <p:spPr/>
        <p:txBody>
          <a:bodyPr/>
          <a:lstStyle/>
          <a:p>
            <a:fld id="{F14669FF-D1BF-495B-93CC-26FE73C68C9C}" type="slidenum">
              <a:rPr lang="en-AU" smtClean="0"/>
              <a:t>21</a:t>
            </a:fld>
            <a:endParaRPr lang="en-AU"/>
          </a:p>
        </p:txBody>
      </p:sp>
    </p:spTree>
    <p:extLst>
      <p:ext uri="{BB962C8B-B14F-4D97-AF65-F5344CB8AC3E}">
        <p14:creationId xmlns:p14="http://schemas.microsoft.com/office/powerpoint/2010/main" val="2144010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10/08/2019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63521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10/08/2019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88692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10/08/2019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18664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1pPr>
              <a:buClr>
                <a:schemeClr val="tx1"/>
              </a:buClr>
              <a:defRPr/>
            </a:lvl1pPr>
            <a:lvl2pPr marL="685800" indent="-228600">
              <a:buClr>
                <a:schemeClr val="tx1"/>
              </a:buClr>
              <a:buFont typeface="Calibri" panose="020F0502020204030204" pitchFamily="34" charset="0"/>
              <a:buChar char="–"/>
              <a:defRPr/>
            </a:lvl2pPr>
            <a:lvl3pPr marL="1143000" indent="-228600">
              <a:buClr>
                <a:schemeClr val="tx1"/>
              </a:buClr>
              <a:buFont typeface="Wingdings" panose="05000000000000000000" pitchFamily="2" charset="2"/>
              <a:buChar cha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231E49D3-A7D6-4DEF-BA2C-509C642797A0}" type="datetimeFigureOut">
              <a:rPr lang="en-AU" smtClean="0"/>
              <a:t>10/08/2019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21967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E49D3-A7D6-4DEF-BA2C-509C642797A0}" type="datetimeFigureOut">
              <a:rPr lang="en-AU" smtClean="0"/>
              <a:t>10/08/2019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65957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31E49D3-A7D6-4DEF-BA2C-509C642797A0}" type="datetimeFigureOut">
              <a:rPr lang="en-AU" smtClean="0"/>
              <a:t>10/08/2019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6747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31E49D3-A7D6-4DEF-BA2C-509C642797A0}" type="datetimeFigureOut">
              <a:rPr lang="en-AU" smtClean="0"/>
              <a:t>10/08/2019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2356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31E49D3-A7D6-4DEF-BA2C-509C642797A0}" type="datetimeFigureOut">
              <a:rPr lang="en-AU" smtClean="0"/>
              <a:t>10/08/2019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406451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49D3-A7D6-4DEF-BA2C-509C642797A0}" type="datetimeFigureOut">
              <a:rPr lang="en-AU" smtClean="0"/>
              <a:t>10/08/2019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71215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10/08/2019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3837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10/08/2019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45587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E49D3-A7D6-4DEF-BA2C-509C642797A0}" type="datetimeFigureOut">
              <a:rPr lang="en-AU" smtClean="0"/>
              <a:t>10/08/2019</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0E0BD-D29F-4461-8B1D-2BD406ABB02D}" type="slidenum">
              <a:rPr lang="en-AU" smtClean="0"/>
              <a:t>‹#›</a:t>
            </a:fld>
            <a:endParaRPr lang="en-AU"/>
          </a:p>
        </p:txBody>
      </p:sp>
    </p:spTree>
    <p:extLst>
      <p:ext uri="{BB962C8B-B14F-4D97-AF65-F5344CB8AC3E}">
        <p14:creationId xmlns:p14="http://schemas.microsoft.com/office/powerpoint/2010/main" val="82257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417" y="1122363"/>
            <a:ext cx="9795848" cy="2387600"/>
          </a:xfrm>
        </p:spPr>
        <p:txBody>
          <a:bodyPr>
            <a:normAutofit/>
          </a:bodyPr>
          <a:lstStyle/>
          <a:p>
            <a:r>
              <a:rPr lang="en-AU" sz="4400" dirty="0"/>
              <a:t>L03 – Planning your project</a:t>
            </a:r>
          </a:p>
        </p:txBody>
      </p:sp>
      <p:sp>
        <p:nvSpPr>
          <p:cNvPr id="3" name="Subtitle 2"/>
          <p:cNvSpPr>
            <a:spLocks noGrp="1"/>
          </p:cNvSpPr>
          <p:nvPr>
            <p:ph type="subTitle" idx="1"/>
          </p:nvPr>
        </p:nvSpPr>
        <p:spPr>
          <a:xfrm>
            <a:off x="1524000" y="3602038"/>
            <a:ext cx="9144000" cy="875369"/>
          </a:xfrm>
        </p:spPr>
        <p:txBody>
          <a:bodyPr>
            <a:normAutofit lnSpcReduction="10000"/>
          </a:bodyPr>
          <a:lstStyle/>
          <a:p>
            <a:r>
              <a:rPr lang="en-AU" dirty="0">
                <a:solidFill>
                  <a:schemeClr val="bg2">
                    <a:lumMod val="50000"/>
                  </a:schemeClr>
                </a:solidFill>
              </a:rPr>
              <a:t>FIT2101: Software Engineering Process and Management</a:t>
            </a:r>
          </a:p>
          <a:p>
            <a:r>
              <a:rPr lang="en-AU" dirty="0">
                <a:solidFill>
                  <a:schemeClr val="bg2">
                    <a:lumMod val="50000"/>
                  </a:schemeClr>
                </a:solidFill>
              </a:rPr>
              <a:t>S2 2018</a:t>
            </a:r>
          </a:p>
        </p:txBody>
      </p:sp>
    </p:spTree>
    <p:extLst>
      <p:ext uri="{BB962C8B-B14F-4D97-AF65-F5344CB8AC3E}">
        <p14:creationId xmlns:p14="http://schemas.microsoft.com/office/powerpoint/2010/main" val="1396417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normAutofit/>
          </a:bodyPr>
          <a:lstStyle/>
          <a:p>
            <a:r>
              <a:rPr lang="en-AU" dirty="0"/>
              <a:t>Info about the process</a:t>
            </a:r>
          </a:p>
          <a:p>
            <a:pPr lvl="1"/>
            <a:r>
              <a:rPr lang="en-AU" dirty="0"/>
              <a:t>what process model is being used?  (e.g. Scrum?  Spiral?  Unified? how long are iterations/sprints?)  </a:t>
            </a:r>
          </a:p>
          <a:p>
            <a:pPr lvl="1"/>
            <a:r>
              <a:rPr lang="en-AU" dirty="0"/>
              <a:t>policies for keeping everyone informed – meetings?  written reports?  automated logging?</a:t>
            </a:r>
          </a:p>
          <a:p>
            <a:pPr lvl="1"/>
            <a:r>
              <a:rPr lang="en-AU" dirty="0"/>
              <a:t>how will we allocate tasks to people?  how will we keep track of the amount of time they are spending?</a:t>
            </a:r>
          </a:p>
          <a:p>
            <a:r>
              <a:rPr lang="en-AU" dirty="0"/>
              <a:t>Info about the context</a:t>
            </a:r>
          </a:p>
          <a:p>
            <a:pPr lvl="1"/>
            <a:r>
              <a:rPr lang="en-AU" dirty="0"/>
              <a:t>what other stakeholders are there?</a:t>
            </a:r>
          </a:p>
          <a:p>
            <a:pPr lvl="1"/>
            <a:r>
              <a:rPr lang="en-AU" dirty="0"/>
              <a:t>what is their interest in the project?</a:t>
            </a:r>
          </a:p>
          <a:p>
            <a:pPr lvl="1"/>
            <a:r>
              <a:rPr lang="en-AU" dirty="0"/>
              <a:t>how much influence do they have?</a:t>
            </a:r>
          </a:p>
        </p:txBody>
      </p:sp>
    </p:spTree>
    <p:extLst>
      <p:ext uri="{BB962C8B-B14F-4D97-AF65-F5344CB8AC3E}">
        <p14:creationId xmlns:p14="http://schemas.microsoft.com/office/powerpoint/2010/main" val="1406725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Begin with a summary</a:t>
            </a:r>
          </a:p>
        </p:txBody>
      </p:sp>
      <p:sp>
        <p:nvSpPr>
          <p:cNvPr id="3" name="Content Placeholder 2"/>
          <p:cNvSpPr>
            <a:spLocks noGrp="1"/>
          </p:cNvSpPr>
          <p:nvPr>
            <p:ph idx="1"/>
          </p:nvPr>
        </p:nvSpPr>
        <p:spPr/>
        <p:txBody>
          <a:bodyPr/>
          <a:lstStyle/>
          <a:p>
            <a:r>
              <a:rPr lang="en-AU" dirty="0"/>
              <a:t>Brief </a:t>
            </a:r>
            <a:r>
              <a:rPr lang="en-AU" dirty="0">
                <a:solidFill>
                  <a:srgbClr val="FF0000"/>
                </a:solidFill>
              </a:rPr>
              <a:t>description</a:t>
            </a:r>
            <a:r>
              <a:rPr lang="en-AU" dirty="0"/>
              <a:t> of project: what’s it supposed to do?  who is it for?</a:t>
            </a:r>
          </a:p>
          <a:p>
            <a:pPr lvl="1"/>
            <a:r>
              <a:rPr lang="en-AU" dirty="0"/>
              <a:t> careful not to fall into </a:t>
            </a:r>
            <a:r>
              <a:rPr lang="en-AU" dirty="0" err="1"/>
              <a:t>adspeak</a:t>
            </a:r>
            <a:r>
              <a:rPr lang="en-AU" dirty="0"/>
              <a:t> – remember this document is to be read by your team</a:t>
            </a:r>
          </a:p>
          <a:p>
            <a:pPr lvl="1"/>
            <a:r>
              <a:rPr lang="en-AU" dirty="0"/>
              <a:t>focus on </a:t>
            </a:r>
            <a:r>
              <a:rPr lang="en-AU" i="1" dirty="0"/>
              <a:t>why</a:t>
            </a:r>
            <a:r>
              <a:rPr lang="en-AU" dirty="0"/>
              <a:t> the project is being developed, not on how or on its design – those are covered in other sections</a:t>
            </a:r>
          </a:p>
          <a:p>
            <a:pPr marL="457200" lvl="1" indent="0">
              <a:buNone/>
            </a:pPr>
            <a:endParaRPr lang="en-AU" dirty="0"/>
          </a:p>
          <a:p>
            <a:pPr lvl="1"/>
            <a:endParaRPr lang="en-AU" dirty="0"/>
          </a:p>
        </p:txBody>
      </p:sp>
    </p:spTree>
    <p:extLst>
      <p:ext uri="{BB962C8B-B14F-4D97-AF65-F5344CB8AC3E}">
        <p14:creationId xmlns:p14="http://schemas.microsoft.com/office/powerpoint/2010/main" val="705171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List the deliverables</a:t>
            </a:r>
          </a:p>
        </p:txBody>
      </p:sp>
      <p:sp>
        <p:nvSpPr>
          <p:cNvPr id="3" name="Content Placeholder 2"/>
          <p:cNvSpPr>
            <a:spLocks noGrp="1"/>
          </p:cNvSpPr>
          <p:nvPr>
            <p:ph idx="1"/>
          </p:nvPr>
        </p:nvSpPr>
        <p:spPr/>
        <p:txBody>
          <a:bodyPr>
            <a:normAutofit/>
          </a:bodyPr>
          <a:lstStyle/>
          <a:p>
            <a:r>
              <a:rPr lang="en-AU" dirty="0"/>
              <a:t>What are you planning to hand over, and when?</a:t>
            </a:r>
          </a:p>
          <a:p>
            <a:pPr lvl="1"/>
            <a:r>
              <a:rPr lang="en-AU" dirty="0"/>
              <a:t>if your deadlines change, e.g. because you’ve renegotiated or because the requirements have changed, make sure you keep this up to date</a:t>
            </a:r>
          </a:p>
          <a:p>
            <a:pPr lvl="1"/>
            <a:r>
              <a:rPr lang="en-AU" dirty="0"/>
              <a:t>should include both external</a:t>
            </a:r>
            <a:br>
              <a:rPr lang="en-AU" dirty="0"/>
            </a:br>
            <a:r>
              <a:rPr lang="en-AU" dirty="0"/>
              <a:t>deliverables (stuff for clients/</a:t>
            </a:r>
            <a:br>
              <a:rPr lang="en-AU" dirty="0"/>
            </a:br>
            <a:r>
              <a:rPr lang="en-AU" dirty="0"/>
              <a:t>end users) and internal </a:t>
            </a:r>
            <a:br>
              <a:rPr lang="en-AU" dirty="0"/>
            </a:br>
            <a:r>
              <a:rPr lang="en-AU" dirty="0"/>
              <a:t>deliverables (stuff for your</a:t>
            </a:r>
            <a:br>
              <a:rPr lang="en-AU" dirty="0"/>
            </a:br>
            <a:r>
              <a:rPr lang="en-AU" dirty="0"/>
              <a:t>team, or other groups in your</a:t>
            </a:r>
            <a:br>
              <a:rPr lang="en-AU" dirty="0"/>
            </a:br>
            <a:r>
              <a:rPr lang="en-AU" dirty="0"/>
              <a:t>company)</a:t>
            </a:r>
          </a:p>
        </p:txBody>
      </p:sp>
      <p:pic>
        <p:nvPicPr>
          <p:cNvPr id="4" name="Picture 3" descr="imgre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8255" y="3662363"/>
            <a:ext cx="3289300" cy="2463800"/>
          </a:xfrm>
          <a:prstGeom prst="rect">
            <a:avLst/>
          </a:prstGeom>
        </p:spPr>
      </p:pic>
    </p:spTree>
    <p:extLst>
      <p:ext uri="{BB962C8B-B14F-4D97-AF65-F5344CB8AC3E}">
        <p14:creationId xmlns:p14="http://schemas.microsoft.com/office/powerpoint/2010/main" val="1753774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Explain how the project is organized</a:t>
            </a:r>
          </a:p>
        </p:txBody>
      </p:sp>
      <p:sp>
        <p:nvSpPr>
          <p:cNvPr id="3" name="Content Placeholder 2"/>
          <p:cNvSpPr>
            <a:spLocks noGrp="1"/>
          </p:cNvSpPr>
          <p:nvPr>
            <p:ph idx="1"/>
          </p:nvPr>
        </p:nvSpPr>
        <p:spPr/>
        <p:txBody>
          <a:bodyPr>
            <a:normAutofit fontScale="92500" lnSpcReduction="10000"/>
          </a:bodyPr>
          <a:lstStyle/>
          <a:p>
            <a:r>
              <a:rPr lang="en-AU" dirty="0"/>
              <a:t>Technical term: </a:t>
            </a:r>
            <a:r>
              <a:rPr lang="en-AU" dirty="0">
                <a:solidFill>
                  <a:srgbClr val="FF0000"/>
                </a:solidFill>
              </a:rPr>
              <a:t>project context</a:t>
            </a:r>
          </a:p>
          <a:p>
            <a:r>
              <a:rPr lang="en-AU" dirty="0"/>
              <a:t>What </a:t>
            </a:r>
            <a:r>
              <a:rPr lang="en-AU" dirty="0">
                <a:solidFill>
                  <a:srgbClr val="FF0000"/>
                </a:solidFill>
              </a:rPr>
              <a:t>process model </a:t>
            </a:r>
            <a:r>
              <a:rPr lang="en-AU" dirty="0"/>
              <a:t>will you use?  (e.g. Scrum, Unified Rational Process, Lean, Spiral)</a:t>
            </a:r>
          </a:p>
          <a:p>
            <a:pPr lvl="1"/>
            <a:r>
              <a:rPr lang="en-AU" dirty="0"/>
              <a:t>are you going to be tailoring it to your own circumstances?  if so, how?</a:t>
            </a:r>
          </a:p>
          <a:p>
            <a:pPr lvl="1"/>
            <a:r>
              <a:rPr lang="en-AU" dirty="0"/>
              <a:t>why did you select this model?</a:t>
            </a:r>
          </a:p>
          <a:p>
            <a:pPr lvl="1"/>
            <a:r>
              <a:rPr lang="en-AU" dirty="0"/>
              <a:t>give details, e.g. if you’re using Scrum, how </a:t>
            </a:r>
            <a:br>
              <a:rPr lang="en-AU" dirty="0"/>
            </a:br>
            <a:r>
              <a:rPr lang="en-AU" dirty="0"/>
              <a:t>long will the sprints be?</a:t>
            </a:r>
          </a:p>
          <a:p>
            <a:r>
              <a:rPr lang="en-AU" dirty="0"/>
              <a:t>What </a:t>
            </a:r>
            <a:r>
              <a:rPr lang="en-AU" dirty="0">
                <a:solidFill>
                  <a:srgbClr val="FF0000"/>
                </a:solidFill>
              </a:rPr>
              <a:t>tools and techniques </a:t>
            </a:r>
            <a:r>
              <a:rPr lang="en-AU" dirty="0"/>
              <a:t>are you  going</a:t>
            </a:r>
            <a:br>
              <a:rPr lang="en-AU" dirty="0"/>
            </a:br>
            <a:r>
              <a:rPr lang="en-AU" dirty="0"/>
              <a:t> to use?</a:t>
            </a:r>
          </a:p>
          <a:p>
            <a:pPr lvl="1"/>
            <a:r>
              <a:rPr lang="en-AU" dirty="0"/>
              <a:t>not just for programming, but for all other </a:t>
            </a:r>
            <a:br>
              <a:rPr lang="en-AU" dirty="0"/>
            </a:br>
            <a:r>
              <a:rPr lang="en-AU" dirty="0"/>
              <a:t>project activities</a:t>
            </a:r>
          </a:p>
          <a:p>
            <a:pPr lvl="1"/>
            <a:r>
              <a:rPr lang="en-AU" dirty="0"/>
              <a:t>analysis, design, testing, integration, etc.</a:t>
            </a:r>
          </a:p>
        </p:txBody>
      </p:sp>
      <p:pic>
        <p:nvPicPr>
          <p:cNvPr id="5" name="Picture 4"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3808" y="3428395"/>
            <a:ext cx="3176708" cy="1613566"/>
          </a:xfrm>
          <a:prstGeom prst="rect">
            <a:avLst/>
          </a:prstGeom>
        </p:spPr>
      </p:pic>
    </p:spTree>
    <p:extLst>
      <p:ext uri="{BB962C8B-B14F-4D97-AF65-F5344CB8AC3E}">
        <p14:creationId xmlns:p14="http://schemas.microsoft.com/office/powerpoint/2010/main" val="1794871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Project context, cont’d</a:t>
            </a:r>
          </a:p>
        </p:txBody>
      </p:sp>
      <p:sp>
        <p:nvSpPr>
          <p:cNvPr id="3" name="Content Placeholder 2"/>
          <p:cNvSpPr>
            <a:spLocks noGrp="1"/>
          </p:cNvSpPr>
          <p:nvPr>
            <p:ph idx="1"/>
          </p:nvPr>
        </p:nvSpPr>
        <p:spPr/>
        <p:txBody>
          <a:bodyPr>
            <a:normAutofit/>
          </a:bodyPr>
          <a:lstStyle/>
          <a:p>
            <a:r>
              <a:rPr lang="en-AU" dirty="0"/>
              <a:t>How will </a:t>
            </a:r>
            <a:r>
              <a:rPr lang="en-AU" dirty="0">
                <a:solidFill>
                  <a:srgbClr val="FF0000"/>
                </a:solidFill>
              </a:rPr>
              <a:t>your team </a:t>
            </a:r>
            <a:r>
              <a:rPr lang="en-AU" dirty="0"/>
              <a:t>be organized?</a:t>
            </a:r>
          </a:p>
          <a:p>
            <a:pPr lvl="1"/>
            <a:r>
              <a:rPr lang="en-AU" dirty="0"/>
              <a:t>who is responsible for what?</a:t>
            </a:r>
          </a:p>
          <a:p>
            <a:r>
              <a:rPr lang="en-AU" dirty="0"/>
              <a:t>What about </a:t>
            </a:r>
            <a:r>
              <a:rPr lang="en-AU" dirty="0">
                <a:solidFill>
                  <a:srgbClr val="FF0000"/>
                </a:solidFill>
              </a:rPr>
              <a:t>other groups</a:t>
            </a:r>
            <a:r>
              <a:rPr lang="en-AU" dirty="0"/>
              <a:t>?</a:t>
            </a:r>
          </a:p>
          <a:p>
            <a:pPr lvl="1"/>
            <a:r>
              <a:rPr lang="en-AU" dirty="0"/>
              <a:t>other teams in your company who you need to collaborate with</a:t>
            </a:r>
          </a:p>
          <a:p>
            <a:pPr lvl="1"/>
            <a:r>
              <a:rPr lang="en-AU" dirty="0"/>
              <a:t>clients and end users</a:t>
            </a:r>
          </a:p>
          <a:p>
            <a:pPr lvl="1"/>
            <a:r>
              <a:rPr lang="en-AU" dirty="0"/>
              <a:t>vendors and suppliers of the software and services you’re using</a:t>
            </a:r>
          </a:p>
          <a:p>
            <a:pPr lvl="1"/>
            <a:r>
              <a:rPr lang="en-AU" dirty="0"/>
              <a:t>need to know who they are, how to contact them, who’s responsible for dealing with them</a:t>
            </a:r>
          </a:p>
          <a:p>
            <a:pPr lvl="1"/>
            <a:endParaRPr lang="en-AU" dirty="0"/>
          </a:p>
          <a:p>
            <a:pPr lvl="1"/>
            <a:endParaRPr lang="en-AU" dirty="0"/>
          </a:p>
          <a:p>
            <a:pPr lvl="1"/>
            <a:endParaRPr lang="en-AU" dirty="0"/>
          </a:p>
        </p:txBody>
      </p:sp>
    </p:spTree>
    <p:extLst>
      <p:ext uri="{BB962C8B-B14F-4D97-AF65-F5344CB8AC3E}">
        <p14:creationId xmlns:p14="http://schemas.microsoft.com/office/powerpoint/2010/main" val="222224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Establish your vision</a:t>
            </a:r>
          </a:p>
        </p:txBody>
      </p:sp>
      <p:sp>
        <p:nvSpPr>
          <p:cNvPr id="3" name="Content Placeholder 2"/>
          <p:cNvSpPr>
            <a:spLocks noGrp="1"/>
          </p:cNvSpPr>
          <p:nvPr>
            <p:ph idx="1"/>
          </p:nvPr>
        </p:nvSpPr>
        <p:spPr/>
        <p:txBody>
          <a:bodyPr>
            <a:normAutofit fontScale="92500" lnSpcReduction="10000"/>
          </a:bodyPr>
          <a:lstStyle/>
          <a:p>
            <a:r>
              <a:rPr lang="en-AU" dirty="0"/>
              <a:t>First, you need to figure out what you’re building</a:t>
            </a:r>
          </a:p>
          <a:p>
            <a:pPr lvl="1"/>
            <a:r>
              <a:rPr lang="en-AU" dirty="0"/>
              <a:t>don’t want to try to spec out </a:t>
            </a:r>
            <a:r>
              <a:rPr lang="en-AU" i="1" dirty="0"/>
              <a:t>all</a:t>
            </a:r>
            <a:r>
              <a:rPr lang="en-AU" dirty="0"/>
              <a:t> requirements</a:t>
            </a:r>
          </a:p>
          <a:p>
            <a:pPr lvl="1"/>
            <a:r>
              <a:rPr lang="en-AU" dirty="0"/>
              <a:t>but do need to know the big picture</a:t>
            </a:r>
          </a:p>
          <a:p>
            <a:r>
              <a:rPr lang="en-AU" dirty="0"/>
              <a:t>You will be making decisions about requirements later on</a:t>
            </a:r>
          </a:p>
          <a:p>
            <a:pPr lvl="1"/>
            <a:r>
              <a:rPr lang="en-AU" dirty="0"/>
              <a:t>“should we implement feature, or is it out of scope?”</a:t>
            </a:r>
          </a:p>
          <a:p>
            <a:r>
              <a:rPr lang="en-AU" dirty="0"/>
              <a:t>Can’t make these decisions without having some idea of what the scope is</a:t>
            </a:r>
          </a:p>
          <a:p>
            <a:r>
              <a:rPr lang="en-AU" dirty="0"/>
              <a:t>One possible approach: write a brief </a:t>
            </a:r>
            <a:r>
              <a:rPr lang="en-AU" dirty="0">
                <a:solidFill>
                  <a:srgbClr val="FF0000"/>
                </a:solidFill>
              </a:rPr>
              <a:t>vision statement </a:t>
            </a:r>
            <a:r>
              <a:rPr lang="en-AU" dirty="0"/>
              <a:t>or </a:t>
            </a:r>
            <a:r>
              <a:rPr lang="en-AU" dirty="0">
                <a:solidFill>
                  <a:srgbClr val="FF0000"/>
                </a:solidFill>
              </a:rPr>
              <a:t>elevator pitch</a:t>
            </a:r>
            <a:r>
              <a:rPr lang="en-AU" dirty="0"/>
              <a:t> for your product</a:t>
            </a:r>
          </a:p>
          <a:p>
            <a:pPr lvl="1"/>
            <a:r>
              <a:rPr lang="en-AU" dirty="0"/>
              <a:t>“elevator pitch”: something you’d be able to say to an interested venture capitalist/potential client if you bumped into them in an elevator</a:t>
            </a:r>
          </a:p>
          <a:p>
            <a:pPr lvl="1"/>
            <a:r>
              <a:rPr lang="en-AU" dirty="0"/>
              <a:t>for our purposes, vision statements and elevator pitches are interchangeable</a:t>
            </a:r>
          </a:p>
          <a:p>
            <a:pPr lvl="1"/>
            <a:r>
              <a:rPr lang="en-AU" dirty="0"/>
              <a:t>they are both used to </a:t>
            </a:r>
            <a:r>
              <a:rPr lang="en-AU" dirty="0">
                <a:solidFill>
                  <a:srgbClr val="FF0000"/>
                </a:solidFill>
              </a:rPr>
              <a:t>clarify your project’s goals</a:t>
            </a:r>
          </a:p>
          <a:p>
            <a:pPr marL="457200" lvl="1" indent="0">
              <a:buNone/>
            </a:pPr>
            <a:endParaRPr lang="en-AU" dirty="0"/>
          </a:p>
          <a:p>
            <a:pPr lvl="1"/>
            <a:endParaRPr lang="en-AU" dirty="0"/>
          </a:p>
        </p:txBody>
      </p:sp>
    </p:spTree>
    <p:extLst>
      <p:ext uri="{BB962C8B-B14F-4D97-AF65-F5344CB8AC3E}">
        <p14:creationId xmlns:p14="http://schemas.microsoft.com/office/powerpoint/2010/main" val="2893911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Vision statements/elevator pitches</a:t>
            </a:r>
          </a:p>
        </p:txBody>
      </p:sp>
      <p:sp>
        <p:nvSpPr>
          <p:cNvPr id="3" name="Content Placeholder 2"/>
          <p:cNvSpPr>
            <a:spLocks noGrp="1"/>
          </p:cNvSpPr>
          <p:nvPr>
            <p:ph idx="1"/>
          </p:nvPr>
        </p:nvSpPr>
        <p:spPr/>
        <p:txBody>
          <a:bodyPr>
            <a:normAutofit fontScale="77500" lnSpcReduction="20000"/>
          </a:bodyPr>
          <a:lstStyle/>
          <a:p>
            <a:r>
              <a:rPr lang="en-AU" dirty="0"/>
              <a:t>Not the same as a </a:t>
            </a:r>
            <a:r>
              <a:rPr lang="en-AU" i="1" dirty="0"/>
              <a:t>mission statement</a:t>
            </a:r>
            <a:r>
              <a:rPr lang="en-AU" dirty="0"/>
              <a:t>; those are for the company as a whole</a:t>
            </a:r>
          </a:p>
          <a:p>
            <a:r>
              <a:rPr lang="en-AU" dirty="0"/>
              <a:t>Keep it brief: ideally, </a:t>
            </a:r>
            <a:r>
              <a:rPr lang="en-AU" dirty="0">
                <a:solidFill>
                  <a:srgbClr val="FF0000"/>
                </a:solidFill>
              </a:rPr>
              <a:t>one or two sentences</a:t>
            </a:r>
            <a:endParaRPr lang="en-AU" dirty="0"/>
          </a:p>
          <a:p>
            <a:r>
              <a:rPr lang="en-AU" dirty="0"/>
              <a:t>Should be understandable by all stakeholders in the project</a:t>
            </a:r>
          </a:p>
          <a:p>
            <a:pPr lvl="1"/>
            <a:r>
              <a:rPr lang="en-AU" dirty="0"/>
              <a:t>including senior management and clients, not just the team</a:t>
            </a:r>
          </a:p>
          <a:p>
            <a:r>
              <a:rPr lang="en-AU" dirty="0"/>
              <a:t>Be precise</a:t>
            </a:r>
          </a:p>
          <a:p>
            <a:pPr lvl="1"/>
            <a:r>
              <a:rPr lang="en-AU" i="1" dirty="0"/>
              <a:t>We will delight our customers… </a:t>
            </a:r>
          </a:p>
          <a:p>
            <a:pPr lvl="1"/>
            <a:r>
              <a:rPr lang="en-AU" i="1" dirty="0"/>
              <a:t>…</a:t>
            </a:r>
            <a:r>
              <a:rPr lang="en-AU" dirty="0"/>
              <a:t>by doing what?</a:t>
            </a:r>
            <a:endParaRPr lang="en-AU" i="1" dirty="0"/>
          </a:p>
          <a:p>
            <a:r>
              <a:rPr lang="en-AU" dirty="0"/>
              <a:t>Be specific</a:t>
            </a:r>
          </a:p>
          <a:p>
            <a:pPr lvl="1"/>
            <a:r>
              <a:rPr lang="en-AU" i="1" dirty="0"/>
              <a:t>We expect to make a profit</a:t>
            </a:r>
            <a:r>
              <a:rPr lang="en-AU" dirty="0"/>
              <a:t> </a:t>
            </a:r>
          </a:p>
          <a:p>
            <a:pPr lvl="1"/>
            <a:r>
              <a:rPr lang="en-AU" dirty="0"/>
              <a:t>this does not differentiate your project from any other project in history</a:t>
            </a:r>
            <a:endParaRPr lang="en-AU" i="1" dirty="0"/>
          </a:p>
          <a:p>
            <a:r>
              <a:rPr lang="en-AU" dirty="0"/>
              <a:t>…But don’t be </a:t>
            </a:r>
            <a:r>
              <a:rPr lang="en-AU" i="1" dirty="0"/>
              <a:t>too</a:t>
            </a:r>
            <a:r>
              <a:rPr lang="en-AU" dirty="0"/>
              <a:t> specific</a:t>
            </a:r>
          </a:p>
          <a:p>
            <a:pPr lvl="1"/>
            <a:r>
              <a:rPr lang="en-AU" i="1" dirty="0"/>
              <a:t>We will use Agile practices to implement a website using HTML5 and React.js over a MySQL back end…</a:t>
            </a:r>
          </a:p>
          <a:p>
            <a:pPr lvl="1"/>
            <a:r>
              <a:rPr lang="en-AU" dirty="0"/>
              <a:t>apart from being verbose, you might want to change this later</a:t>
            </a:r>
          </a:p>
          <a:p>
            <a:endParaRPr lang="en-AU" dirty="0"/>
          </a:p>
        </p:txBody>
      </p:sp>
    </p:spTree>
    <p:extLst>
      <p:ext uri="{BB962C8B-B14F-4D97-AF65-F5344CB8AC3E}">
        <p14:creationId xmlns:p14="http://schemas.microsoft.com/office/powerpoint/2010/main" val="2234574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Elevator pitch template</a:t>
            </a:r>
          </a:p>
        </p:txBody>
      </p:sp>
      <p:sp>
        <p:nvSpPr>
          <p:cNvPr id="3" name="Content Placeholder 2"/>
          <p:cNvSpPr>
            <a:spLocks noGrp="1"/>
          </p:cNvSpPr>
          <p:nvPr>
            <p:ph idx="1"/>
          </p:nvPr>
        </p:nvSpPr>
        <p:spPr>
          <a:xfrm>
            <a:off x="838200" y="1825625"/>
            <a:ext cx="10515600" cy="581244"/>
          </a:xfrm>
        </p:spPr>
        <p:txBody>
          <a:bodyPr/>
          <a:lstStyle/>
          <a:p>
            <a:r>
              <a:rPr lang="en-AU" dirty="0"/>
              <a:t>From Jonathan </a:t>
            </a:r>
            <a:r>
              <a:rPr lang="en-AU" dirty="0" err="1"/>
              <a:t>Rasmusson</a:t>
            </a:r>
            <a:r>
              <a:rPr lang="en-AU" dirty="0"/>
              <a:t>, </a:t>
            </a:r>
            <a:r>
              <a:rPr lang="en-AU" i="1" dirty="0"/>
              <a:t>The Agile Samurai:</a:t>
            </a:r>
          </a:p>
          <a:p>
            <a:pPr marL="0" indent="0">
              <a:buNone/>
            </a:pPr>
            <a:endParaRPr lang="en-AU" dirty="0"/>
          </a:p>
        </p:txBody>
      </p:sp>
      <p:sp>
        <p:nvSpPr>
          <p:cNvPr id="4" name="TextBox 3"/>
          <p:cNvSpPr txBox="1"/>
          <p:nvPr/>
        </p:nvSpPr>
        <p:spPr>
          <a:xfrm>
            <a:off x="838200" y="2406869"/>
            <a:ext cx="10515600" cy="2677656"/>
          </a:xfrm>
          <a:prstGeom prst="rect">
            <a:avLst/>
          </a:prstGeom>
          <a:solidFill>
            <a:schemeClr val="accent5">
              <a:lumMod val="20000"/>
              <a:lumOff val="80000"/>
            </a:schemeClr>
          </a:solidFill>
        </p:spPr>
        <p:txBody>
          <a:bodyPr wrap="square" rtlCol="0">
            <a:spAutoFit/>
          </a:bodyPr>
          <a:lstStyle/>
          <a:p>
            <a:r>
              <a:rPr lang="en-US" sz="2400" dirty="0">
                <a:latin typeface="Palatino Linotype" panose="02040502050505030304" pitchFamily="18" charset="0"/>
              </a:rPr>
              <a:t>For [</a:t>
            </a:r>
            <a:r>
              <a:rPr lang="en-US" sz="2400" i="1" dirty="0">
                <a:latin typeface="Palatino Linotype" panose="02040502050505030304" pitchFamily="18" charset="0"/>
              </a:rPr>
              <a:t>target customer</a:t>
            </a:r>
            <a:r>
              <a:rPr lang="en-US" sz="2400" dirty="0">
                <a:latin typeface="Palatino Linotype" panose="02040502050505030304" pitchFamily="18" charset="0"/>
              </a:rPr>
              <a:t>]</a:t>
            </a:r>
          </a:p>
          <a:p>
            <a:r>
              <a:rPr lang="en-US" sz="2400" dirty="0">
                <a:latin typeface="Palatino Linotype" panose="02040502050505030304" pitchFamily="18" charset="0"/>
              </a:rPr>
              <a:t>who [</a:t>
            </a:r>
            <a:r>
              <a:rPr lang="en-US" sz="2400" i="1" dirty="0">
                <a:latin typeface="Palatino Linotype" panose="02040502050505030304" pitchFamily="18" charset="0"/>
              </a:rPr>
              <a:t>statement of need or opportunity</a:t>
            </a:r>
            <a:r>
              <a:rPr lang="en-US" sz="2400" dirty="0">
                <a:latin typeface="Palatino Linotype" panose="02040502050505030304" pitchFamily="18" charset="0"/>
              </a:rPr>
              <a:t>]</a:t>
            </a:r>
          </a:p>
          <a:p>
            <a:r>
              <a:rPr lang="en-US" sz="2400" dirty="0">
                <a:latin typeface="Palatino Linotype" panose="02040502050505030304" pitchFamily="18" charset="0"/>
              </a:rPr>
              <a:t>the [</a:t>
            </a:r>
            <a:r>
              <a:rPr lang="en-US" sz="2400" i="1" dirty="0">
                <a:latin typeface="Palatino Linotype" panose="02040502050505030304" pitchFamily="18" charset="0"/>
              </a:rPr>
              <a:t>product name</a:t>
            </a:r>
            <a:r>
              <a:rPr lang="en-US" sz="2400" dirty="0">
                <a:latin typeface="Palatino Linotype" panose="02040502050505030304" pitchFamily="18" charset="0"/>
              </a:rPr>
              <a:t>]</a:t>
            </a:r>
          </a:p>
          <a:p>
            <a:r>
              <a:rPr lang="en-US" sz="2400" dirty="0">
                <a:latin typeface="Palatino Linotype" panose="02040502050505030304" pitchFamily="18" charset="0"/>
              </a:rPr>
              <a:t>is a [</a:t>
            </a:r>
            <a:r>
              <a:rPr lang="en-US" sz="2400" i="1" dirty="0">
                <a:latin typeface="Palatino Linotype" panose="02040502050505030304" pitchFamily="18" charset="0"/>
              </a:rPr>
              <a:t>product category</a:t>
            </a:r>
            <a:r>
              <a:rPr lang="en-US" sz="2400" dirty="0">
                <a:latin typeface="Palatino Linotype" panose="02040502050505030304" pitchFamily="18" charset="0"/>
              </a:rPr>
              <a:t>]</a:t>
            </a:r>
          </a:p>
          <a:p>
            <a:r>
              <a:rPr lang="en-US" sz="2400" dirty="0">
                <a:latin typeface="Palatino Linotype" panose="02040502050505030304" pitchFamily="18" charset="0"/>
              </a:rPr>
              <a:t>that [</a:t>
            </a:r>
            <a:r>
              <a:rPr lang="en-US" sz="2400" i="1" dirty="0">
                <a:latin typeface="Palatino Linotype" panose="02040502050505030304" pitchFamily="18" charset="0"/>
              </a:rPr>
              <a:t>key benefit, compelling reason to buy</a:t>
            </a:r>
            <a:r>
              <a:rPr lang="en-US" sz="2400" dirty="0">
                <a:latin typeface="Palatino Linotype" panose="02040502050505030304" pitchFamily="18" charset="0"/>
              </a:rPr>
              <a:t>].</a:t>
            </a:r>
          </a:p>
          <a:p>
            <a:r>
              <a:rPr lang="en-US" sz="2400" dirty="0">
                <a:latin typeface="Palatino Linotype" panose="02040502050505030304" pitchFamily="18" charset="0"/>
              </a:rPr>
              <a:t>Unlike [</a:t>
            </a:r>
            <a:r>
              <a:rPr lang="en-US" sz="2400" i="1" dirty="0">
                <a:latin typeface="Palatino Linotype" panose="02040502050505030304" pitchFamily="18" charset="0"/>
              </a:rPr>
              <a:t>primary competitive alternative</a:t>
            </a:r>
            <a:r>
              <a:rPr lang="en-US" sz="2400" dirty="0">
                <a:latin typeface="Palatino Linotype" panose="02040502050505030304" pitchFamily="18" charset="0"/>
              </a:rPr>
              <a:t>]</a:t>
            </a:r>
          </a:p>
          <a:p>
            <a:r>
              <a:rPr lang="en-US" sz="2400" dirty="0">
                <a:latin typeface="Palatino Linotype" panose="02040502050505030304" pitchFamily="18" charset="0"/>
              </a:rPr>
              <a:t>our product [</a:t>
            </a:r>
            <a:r>
              <a:rPr lang="en-US" sz="2400" i="1" dirty="0">
                <a:latin typeface="Palatino Linotype" panose="02040502050505030304" pitchFamily="18" charset="0"/>
              </a:rPr>
              <a:t>statement of primary differentiation</a:t>
            </a:r>
            <a:r>
              <a:rPr lang="en-US" sz="2400" dirty="0">
                <a:latin typeface="Palatino Linotype" panose="02040502050505030304" pitchFamily="18" charset="0"/>
              </a:rPr>
              <a:t>].</a:t>
            </a:r>
          </a:p>
        </p:txBody>
      </p:sp>
    </p:spTree>
    <p:extLst>
      <p:ext uri="{BB962C8B-B14F-4D97-AF65-F5344CB8AC3E}">
        <p14:creationId xmlns:p14="http://schemas.microsoft.com/office/powerpoint/2010/main" val="2861722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Elevator pitch example</a:t>
            </a:r>
          </a:p>
        </p:txBody>
      </p:sp>
      <p:sp>
        <p:nvSpPr>
          <p:cNvPr id="3" name="Content Placeholder 2"/>
          <p:cNvSpPr>
            <a:spLocks noGrp="1"/>
          </p:cNvSpPr>
          <p:nvPr>
            <p:ph idx="1"/>
          </p:nvPr>
        </p:nvSpPr>
        <p:spPr>
          <a:xfrm>
            <a:off x="838200" y="1825625"/>
            <a:ext cx="10515600" cy="581244"/>
          </a:xfrm>
        </p:spPr>
        <p:txBody>
          <a:bodyPr/>
          <a:lstStyle/>
          <a:p>
            <a:r>
              <a:rPr lang="en-AU" dirty="0"/>
              <a:t>From Jonathan </a:t>
            </a:r>
            <a:r>
              <a:rPr lang="en-AU" dirty="0" err="1"/>
              <a:t>Rasmusson</a:t>
            </a:r>
            <a:r>
              <a:rPr lang="en-AU" dirty="0"/>
              <a:t>, </a:t>
            </a:r>
            <a:r>
              <a:rPr lang="en-AU" i="1" dirty="0"/>
              <a:t>The Agile Samurai:</a:t>
            </a:r>
          </a:p>
          <a:p>
            <a:pPr marL="0" indent="0">
              <a:buNone/>
            </a:pPr>
            <a:endParaRPr lang="en-AU" dirty="0"/>
          </a:p>
        </p:txBody>
      </p:sp>
      <p:sp>
        <p:nvSpPr>
          <p:cNvPr id="4" name="TextBox 3"/>
          <p:cNvSpPr txBox="1"/>
          <p:nvPr/>
        </p:nvSpPr>
        <p:spPr>
          <a:xfrm>
            <a:off x="838200" y="2406869"/>
            <a:ext cx="10515600" cy="2677656"/>
          </a:xfrm>
          <a:prstGeom prst="rect">
            <a:avLst/>
          </a:prstGeom>
          <a:solidFill>
            <a:schemeClr val="accent5">
              <a:lumMod val="20000"/>
              <a:lumOff val="80000"/>
            </a:schemeClr>
          </a:solidFill>
        </p:spPr>
        <p:txBody>
          <a:bodyPr wrap="square" rtlCol="0">
            <a:spAutoFit/>
          </a:bodyPr>
          <a:lstStyle/>
          <a:p>
            <a:r>
              <a:rPr lang="en-US" sz="2400" dirty="0">
                <a:latin typeface="Palatino Linotype" panose="02040502050505030304" pitchFamily="18" charset="0"/>
              </a:rPr>
              <a:t>For </a:t>
            </a:r>
            <a:r>
              <a:rPr lang="en-US" sz="2400" i="1" dirty="0">
                <a:latin typeface="Palatino Linotype" panose="02040502050505030304" pitchFamily="18" charset="0"/>
              </a:rPr>
              <a:t>construction managers</a:t>
            </a:r>
            <a:endParaRPr lang="en-US" sz="2400" dirty="0">
              <a:latin typeface="Palatino Linotype" panose="02040502050505030304" pitchFamily="18" charset="0"/>
            </a:endParaRPr>
          </a:p>
          <a:p>
            <a:r>
              <a:rPr lang="en-US" sz="2400" dirty="0">
                <a:latin typeface="Palatino Linotype" panose="02040502050505030304" pitchFamily="18" charset="0"/>
              </a:rPr>
              <a:t>who </a:t>
            </a:r>
            <a:r>
              <a:rPr lang="en-US" sz="2400" i="1" dirty="0">
                <a:latin typeface="Palatino Linotype" panose="02040502050505030304" pitchFamily="18" charset="0"/>
              </a:rPr>
              <a:t>need to track what type of work is being done on the construction site</a:t>
            </a:r>
            <a:endParaRPr lang="en-US" sz="2400" dirty="0">
              <a:latin typeface="Palatino Linotype" panose="02040502050505030304" pitchFamily="18" charset="0"/>
            </a:endParaRPr>
          </a:p>
          <a:p>
            <a:r>
              <a:rPr lang="en-US" sz="2400" dirty="0">
                <a:latin typeface="Palatino Linotype" panose="02040502050505030304" pitchFamily="18" charset="0"/>
              </a:rPr>
              <a:t>the </a:t>
            </a:r>
            <a:r>
              <a:rPr lang="en-US" sz="2400" i="1" dirty="0">
                <a:latin typeface="Palatino Linotype" panose="02040502050505030304" pitchFamily="18" charset="0"/>
              </a:rPr>
              <a:t>CSWP</a:t>
            </a:r>
            <a:endParaRPr lang="en-US" sz="2400" dirty="0">
              <a:latin typeface="Palatino Linotype" panose="02040502050505030304" pitchFamily="18" charset="0"/>
            </a:endParaRPr>
          </a:p>
          <a:p>
            <a:r>
              <a:rPr lang="en-US" sz="2400" dirty="0">
                <a:latin typeface="Palatino Linotype" panose="02040502050505030304" pitchFamily="18" charset="0"/>
              </a:rPr>
              <a:t>is a </a:t>
            </a:r>
            <a:r>
              <a:rPr lang="en-US" sz="2400" i="1" dirty="0">
                <a:latin typeface="Palatino Linotype" panose="02040502050505030304" pitchFamily="18" charset="0"/>
              </a:rPr>
              <a:t>safety work permit system</a:t>
            </a:r>
            <a:r>
              <a:rPr lang="en-US" sz="2400" dirty="0">
                <a:latin typeface="Palatino Linotype" panose="02040502050505030304" pitchFamily="18" charset="0"/>
              </a:rPr>
              <a:t>,</a:t>
            </a:r>
          </a:p>
          <a:p>
            <a:r>
              <a:rPr lang="en-US" sz="2400" dirty="0">
                <a:latin typeface="Palatino Linotype" panose="02040502050505030304" pitchFamily="18" charset="0"/>
              </a:rPr>
              <a:t>that </a:t>
            </a:r>
            <a:r>
              <a:rPr lang="en-US" sz="2400" i="1" dirty="0">
                <a:latin typeface="Palatino Linotype" panose="02040502050505030304" pitchFamily="18" charset="0"/>
              </a:rPr>
              <a:t>creates, tracks and audits safety work permits</a:t>
            </a:r>
            <a:r>
              <a:rPr lang="en-US" sz="2400" dirty="0">
                <a:latin typeface="Palatino Linotype" panose="02040502050505030304" pitchFamily="18" charset="0"/>
              </a:rPr>
              <a:t>.</a:t>
            </a:r>
          </a:p>
          <a:p>
            <a:r>
              <a:rPr lang="en-US" sz="2400" dirty="0">
                <a:latin typeface="Palatino Linotype" panose="02040502050505030304" pitchFamily="18" charset="0"/>
              </a:rPr>
              <a:t>Unlike </a:t>
            </a:r>
            <a:r>
              <a:rPr lang="en-US" sz="2400" i="1" dirty="0">
                <a:latin typeface="Palatino Linotype" panose="02040502050505030304" pitchFamily="18" charset="0"/>
              </a:rPr>
              <a:t>the current paper-based system</a:t>
            </a:r>
            <a:endParaRPr lang="en-US" sz="2400" dirty="0">
              <a:latin typeface="Palatino Linotype" panose="02040502050505030304" pitchFamily="18" charset="0"/>
            </a:endParaRPr>
          </a:p>
          <a:p>
            <a:r>
              <a:rPr lang="en-US" sz="2400" dirty="0">
                <a:latin typeface="Palatino Linotype" panose="02040502050505030304" pitchFamily="18" charset="0"/>
              </a:rPr>
              <a:t>our product </a:t>
            </a:r>
            <a:r>
              <a:rPr lang="en-US" sz="2400" i="1" dirty="0">
                <a:latin typeface="Palatino Linotype" panose="02040502050505030304" pitchFamily="18" charset="0"/>
              </a:rPr>
              <a:t>is web based and can be accessed any time </a:t>
            </a:r>
            <a:r>
              <a:rPr lang="en-US" sz="2400" i="1">
                <a:latin typeface="Palatino Linotype" panose="02040502050505030304" pitchFamily="18" charset="0"/>
              </a:rPr>
              <a:t>from  anywhere</a:t>
            </a:r>
            <a:r>
              <a:rPr lang="en-US" sz="2400">
                <a:latin typeface="Palatino Linotype" panose="02040502050505030304" pitchFamily="18" charset="0"/>
              </a:rPr>
              <a:t>.</a:t>
            </a:r>
            <a:endParaRPr lang="en-US" sz="2400" dirty="0">
              <a:latin typeface="Palatino Linotype" panose="02040502050505030304" pitchFamily="18" charset="0"/>
            </a:endParaRPr>
          </a:p>
        </p:txBody>
      </p:sp>
    </p:spTree>
    <p:extLst>
      <p:ext uri="{BB962C8B-B14F-4D97-AF65-F5344CB8AC3E}">
        <p14:creationId xmlns:p14="http://schemas.microsoft.com/office/powerpoint/2010/main" val="1086454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Roles, responsibilities, and tasks</a:t>
            </a:r>
          </a:p>
        </p:txBody>
      </p:sp>
      <p:sp>
        <p:nvSpPr>
          <p:cNvPr id="3" name="Content Placeholder 2"/>
          <p:cNvSpPr>
            <a:spLocks noGrp="1"/>
          </p:cNvSpPr>
          <p:nvPr>
            <p:ph idx="1"/>
          </p:nvPr>
        </p:nvSpPr>
        <p:spPr/>
        <p:txBody>
          <a:bodyPr>
            <a:normAutofit/>
          </a:bodyPr>
          <a:lstStyle/>
          <a:p>
            <a:pPr>
              <a:buClr>
                <a:schemeClr val="tx1"/>
              </a:buClr>
            </a:pPr>
            <a:r>
              <a:rPr lang="en-AU" dirty="0"/>
              <a:t>Your </a:t>
            </a:r>
            <a:r>
              <a:rPr lang="en-AU" dirty="0">
                <a:solidFill>
                  <a:srgbClr val="FF0000"/>
                </a:solidFill>
              </a:rPr>
              <a:t>role</a:t>
            </a:r>
            <a:r>
              <a:rPr lang="en-AU" dirty="0"/>
              <a:t> is essentially a job title</a:t>
            </a:r>
          </a:p>
          <a:p>
            <a:pPr lvl="1"/>
            <a:r>
              <a:rPr lang="en-AU" dirty="0"/>
              <a:t>it’s possible to perform multiple roles on the same project</a:t>
            </a:r>
          </a:p>
          <a:p>
            <a:pPr lvl="1"/>
            <a:r>
              <a:rPr lang="en-AU" dirty="0"/>
              <a:t>common on cross-functional teams</a:t>
            </a:r>
          </a:p>
          <a:p>
            <a:pPr>
              <a:buClr>
                <a:schemeClr val="tx1"/>
              </a:buClr>
            </a:pPr>
            <a:r>
              <a:rPr lang="en-AU" dirty="0"/>
              <a:t>Your </a:t>
            </a:r>
            <a:r>
              <a:rPr lang="en-AU" dirty="0">
                <a:solidFill>
                  <a:srgbClr val="FF0000"/>
                </a:solidFill>
              </a:rPr>
              <a:t>responsibilities</a:t>
            </a:r>
            <a:r>
              <a:rPr lang="en-AU" dirty="0"/>
              <a:t> are the things you’re supposed to do, or ensure are done</a:t>
            </a:r>
          </a:p>
          <a:p>
            <a:pPr>
              <a:buClr>
                <a:schemeClr val="tx1"/>
              </a:buClr>
            </a:pPr>
            <a:r>
              <a:rPr lang="en-AU" dirty="0">
                <a:solidFill>
                  <a:srgbClr val="FF0000"/>
                </a:solidFill>
              </a:rPr>
              <a:t>Tasks </a:t>
            </a:r>
            <a:r>
              <a:rPr lang="en-AU" dirty="0"/>
              <a:t>are things that need to be done</a:t>
            </a:r>
          </a:p>
          <a:p>
            <a:pPr>
              <a:buClr>
                <a:schemeClr val="tx1"/>
              </a:buClr>
            </a:pPr>
            <a:r>
              <a:rPr lang="en-AU" dirty="0"/>
              <a:t>The Project Plan needs to define the role and responsibilities of each team member</a:t>
            </a:r>
          </a:p>
          <a:p>
            <a:pPr lvl="1">
              <a:buClr>
                <a:schemeClr val="tx1"/>
              </a:buClr>
            </a:pPr>
            <a:r>
              <a:rPr lang="en-AU" dirty="0"/>
              <a:t>it </a:t>
            </a:r>
            <a:r>
              <a:rPr lang="en-AU" i="1" dirty="0"/>
              <a:t>doesn’t</a:t>
            </a:r>
            <a:r>
              <a:rPr lang="en-AU" dirty="0"/>
              <a:t> need to specify which tasks each team member must do</a:t>
            </a:r>
          </a:p>
          <a:p>
            <a:pPr lvl="1">
              <a:buClr>
                <a:schemeClr val="tx1"/>
              </a:buClr>
            </a:pPr>
            <a:r>
              <a:rPr lang="en-AU" dirty="0"/>
              <a:t>it </a:t>
            </a:r>
            <a:r>
              <a:rPr lang="en-AU" i="1" dirty="0"/>
              <a:t>does</a:t>
            </a:r>
            <a:r>
              <a:rPr lang="en-AU" dirty="0"/>
              <a:t> need to say how tasks will be allocated and tracked</a:t>
            </a:r>
          </a:p>
        </p:txBody>
      </p:sp>
    </p:spTree>
    <p:extLst>
      <p:ext uri="{BB962C8B-B14F-4D97-AF65-F5344CB8AC3E}">
        <p14:creationId xmlns:p14="http://schemas.microsoft.com/office/powerpoint/2010/main" val="2478831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 this lecture…</a:t>
            </a:r>
          </a:p>
        </p:txBody>
      </p:sp>
      <p:sp>
        <p:nvSpPr>
          <p:cNvPr id="3" name="Content Placeholder 2"/>
          <p:cNvSpPr>
            <a:spLocks noGrp="1"/>
          </p:cNvSpPr>
          <p:nvPr>
            <p:ph idx="1"/>
          </p:nvPr>
        </p:nvSpPr>
        <p:spPr/>
        <p:txBody>
          <a:bodyPr/>
          <a:lstStyle/>
          <a:p>
            <a:r>
              <a:rPr lang="en-AU" dirty="0"/>
              <a:t>Project inception</a:t>
            </a:r>
          </a:p>
          <a:p>
            <a:pPr lvl="1"/>
            <a:r>
              <a:rPr lang="en-AU" dirty="0"/>
              <a:t>vision statements</a:t>
            </a:r>
          </a:p>
          <a:p>
            <a:pPr lvl="1"/>
            <a:endParaRPr lang="en-AU" dirty="0"/>
          </a:p>
        </p:txBody>
      </p:sp>
    </p:spTree>
    <p:extLst>
      <p:ext uri="{BB962C8B-B14F-4D97-AF65-F5344CB8AC3E}">
        <p14:creationId xmlns:p14="http://schemas.microsoft.com/office/powerpoint/2010/main" val="2339401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word about team structure</a:t>
            </a:r>
          </a:p>
        </p:txBody>
      </p:sp>
      <p:sp>
        <p:nvSpPr>
          <p:cNvPr id="3" name="Content Placeholder 2"/>
          <p:cNvSpPr>
            <a:spLocks noGrp="1"/>
          </p:cNvSpPr>
          <p:nvPr>
            <p:ph idx="1"/>
          </p:nvPr>
        </p:nvSpPr>
        <p:spPr/>
        <p:txBody>
          <a:bodyPr>
            <a:normAutofit fontScale="92500" lnSpcReduction="20000"/>
          </a:bodyPr>
          <a:lstStyle/>
          <a:p>
            <a:r>
              <a:rPr lang="en-AU" dirty="0"/>
              <a:t>Common problem with student teams: lack of structure</a:t>
            </a:r>
          </a:p>
          <a:p>
            <a:pPr lvl="1"/>
            <a:r>
              <a:rPr lang="en-AU" dirty="0"/>
              <a:t>“we will make decisions by consensus”</a:t>
            </a:r>
          </a:p>
          <a:p>
            <a:r>
              <a:rPr lang="en-AU" dirty="0"/>
              <a:t>Don’t want to boss other students around</a:t>
            </a:r>
          </a:p>
          <a:p>
            <a:r>
              <a:rPr lang="en-AU" dirty="0"/>
              <a:t>Don’t want too much to do</a:t>
            </a:r>
          </a:p>
          <a:p>
            <a:r>
              <a:rPr lang="en-AU" dirty="0"/>
              <a:t>But… don’t have a Scrum Master present to help achieve consensus</a:t>
            </a:r>
          </a:p>
          <a:p>
            <a:pPr lvl="1"/>
            <a:r>
              <a:rPr lang="en-AU" dirty="0"/>
              <a:t>so this approach doesn’t always work</a:t>
            </a:r>
          </a:p>
          <a:p>
            <a:r>
              <a:rPr lang="en-AU" dirty="0"/>
              <a:t>Problem: </a:t>
            </a:r>
            <a:r>
              <a:rPr lang="en-AU" dirty="0">
                <a:solidFill>
                  <a:srgbClr val="FF0000"/>
                </a:solidFill>
              </a:rPr>
              <a:t>if </a:t>
            </a:r>
            <a:r>
              <a:rPr lang="en-AU" i="1" dirty="0">
                <a:solidFill>
                  <a:srgbClr val="FF0000"/>
                </a:solidFill>
              </a:rPr>
              <a:t>everybody’s</a:t>
            </a:r>
            <a:r>
              <a:rPr lang="en-AU" dirty="0">
                <a:solidFill>
                  <a:srgbClr val="FF0000"/>
                </a:solidFill>
              </a:rPr>
              <a:t> responsible, then </a:t>
            </a:r>
            <a:r>
              <a:rPr lang="en-AU" i="1" dirty="0">
                <a:solidFill>
                  <a:srgbClr val="FF0000"/>
                </a:solidFill>
              </a:rPr>
              <a:t>nobody’s</a:t>
            </a:r>
            <a:r>
              <a:rPr lang="en-AU" dirty="0">
                <a:solidFill>
                  <a:srgbClr val="FF0000"/>
                </a:solidFill>
              </a:rPr>
              <a:t> responsible</a:t>
            </a:r>
          </a:p>
          <a:p>
            <a:r>
              <a:rPr lang="en-AU" dirty="0"/>
              <a:t>Don’t think of it as control, think of it as stepping up and taking responsibility</a:t>
            </a:r>
          </a:p>
          <a:p>
            <a:r>
              <a:rPr lang="en-AU" dirty="0"/>
              <a:t>Responsibility doesn’t mean you have to do it yourself, just that you have to make sure it’s done</a:t>
            </a:r>
          </a:p>
          <a:p>
            <a:endParaRPr lang="en-AU" dirty="0"/>
          </a:p>
        </p:txBody>
      </p:sp>
    </p:spTree>
    <p:extLst>
      <p:ext uri="{BB962C8B-B14F-4D97-AF65-F5344CB8AC3E}">
        <p14:creationId xmlns:p14="http://schemas.microsoft.com/office/powerpoint/2010/main" val="121696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Time and task management</a:t>
            </a:r>
          </a:p>
        </p:txBody>
      </p:sp>
      <p:sp>
        <p:nvSpPr>
          <p:cNvPr id="3" name="Content Placeholder 2"/>
          <p:cNvSpPr>
            <a:spLocks noGrp="1"/>
          </p:cNvSpPr>
          <p:nvPr>
            <p:ph idx="1"/>
          </p:nvPr>
        </p:nvSpPr>
        <p:spPr/>
        <p:txBody>
          <a:bodyPr/>
          <a:lstStyle/>
          <a:p>
            <a:r>
              <a:rPr lang="en-AU" dirty="0"/>
              <a:t>Time management</a:t>
            </a:r>
          </a:p>
          <a:p>
            <a:pPr lvl="1"/>
            <a:r>
              <a:rPr lang="en-AU" dirty="0"/>
              <a:t>how will you keep track of what the developers are spending time on?</a:t>
            </a:r>
          </a:p>
          <a:p>
            <a:pPr lvl="1"/>
            <a:r>
              <a:rPr lang="en-AU" dirty="0"/>
              <a:t>do you have standard working hours?  Maximum/minimum commitments? </a:t>
            </a:r>
          </a:p>
          <a:p>
            <a:r>
              <a:rPr lang="en-AU" dirty="0"/>
              <a:t>Task management</a:t>
            </a:r>
          </a:p>
          <a:p>
            <a:pPr lvl="1"/>
            <a:r>
              <a:rPr lang="en-AU" dirty="0"/>
              <a:t>how will you </a:t>
            </a:r>
            <a:r>
              <a:rPr lang="en-AU" dirty="0">
                <a:solidFill>
                  <a:srgbClr val="FF0000"/>
                </a:solidFill>
              </a:rPr>
              <a:t>decide</a:t>
            </a:r>
            <a:r>
              <a:rPr lang="en-AU" dirty="0"/>
              <a:t> who does what?</a:t>
            </a:r>
          </a:p>
          <a:p>
            <a:pPr lvl="1"/>
            <a:r>
              <a:rPr lang="en-AU" dirty="0"/>
              <a:t>how will you </a:t>
            </a:r>
            <a:r>
              <a:rPr lang="en-AU" dirty="0">
                <a:solidFill>
                  <a:srgbClr val="FF0000"/>
                </a:solidFill>
              </a:rPr>
              <a:t>keep track of </a:t>
            </a:r>
            <a:r>
              <a:rPr lang="en-AU" dirty="0"/>
              <a:t>who is working on what?</a:t>
            </a:r>
          </a:p>
          <a:p>
            <a:pPr lvl="2"/>
            <a:r>
              <a:rPr lang="en-AU" dirty="0"/>
              <a:t>for Scrum: where will your project/sprint backlogs live?</a:t>
            </a:r>
          </a:p>
        </p:txBody>
      </p:sp>
    </p:spTree>
    <p:extLst>
      <p:ext uri="{BB962C8B-B14F-4D97-AF65-F5344CB8AC3E}">
        <p14:creationId xmlns:p14="http://schemas.microsoft.com/office/powerpoint/2010/main" val="279668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track time and tasks</a:t>
            </a:r>
          </a:p>
        </p:txBody>
      </p:sp>
      <p:sp>
        <p:nvSpPr>
          <p:cNvPr id="3" name="Content Placeholder 2"/>
          <p:cNvSpPr>
            <a:spLocks noGrp="1"/>
          </p:cNvSpPr>
          <p:nvPr>
            <p:ph idx="1"/>
          </p:nvPr>
        </p:nvSpPr>
        <p:spPr/>
        <p:txBody>
          <a:bodyPr>
            <a:normAutofit lnSpcReduction="10000"/>
          </a:bodyPr>
          <a:lstStyle/>
          <a:p>
            <a:r>
              <a:rPr lang="en-US" dirty="0"/>
              <a:t>Make sure everything gets done</a:t>
            </a:r>
          </a:p>
          <a:p>
            <a:r>
              <a:rPr lang="en-US" dirty="0"/>
              <a:t>Get a better idea of how long things take you</a:t>
            </a:r>
          </a:p>
          <a:p>
            <a:pPr lvl="1"/>
            <a:r>
              <a:rPr lang="en-US" dirty="0"/>
              <a:t>help you improve at time estimation, which is known to be hard</a:t>
            </a:r>
          </a:p>
          <a:p>
            <a:r>
              <a:rPr lang="en-US" dirty="0"/>
              <a:t>Get some practice for industry</a:t>
            </a:r>
          </a:p>
          <a:p>
            <a:pPr lvl="1"/>
            <a:r>
              <a:rPr lang="en-US" dirty="0"/>
              <a:t>even salaried software engineers often have to fill in timesheets to keep track of which projects they’ve worked on</a:t>
            </a:r>
          </a:p>
          <a:p>
            <a:r>
              <a:rPr lang="en-US" dirty="0"/>
              <a:t>Resolve disputes</a:t>
            </a:r>
          </a:p>
          <a:p>
            <a:pPr lvl="1"/>
            <a:r>
              <a:rPr lang="en-US" dirty="0"/>
              <a:t>lets you prove that each team member is pulling their weight</a:t>
            </a:r>
          </a:p>
          <a:p>
            <a:pPr lvl="1"/>
            <a:r>
              <a:rPr lang="en-US" dirty="0"/>
              <a:t>gives everyone an incentive to do their fair share</a:t>
            </a:r>
          </a:p>
          <a:p>
            <a:pPr lvl="1"/>
            <a:r>
              <a:rPr lang="en-US" dirty="0"/>
              <a:t>in FIT2101, your markers can use your time logs if there’s any question about fairness of workload</a:t>
            </a:r>
          </a:p>
        </p:txBody>
      </p:sp>
    </p:spTree>
    <p:extLst>
      <p:ext uri="{BB962C8B-B14F-4D97-AF65-F5344CB8AC3E}">
        <p14:creationId xmlns:p14="http://schemas.microsoft.com/office/powerpoint/2010/main" val="372694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Architectural decisions</a:t>
            </a:r>
          </a:p>
        </p:txBody>
      </p:sp>
      <p:sp>
        <p:nvSpPr>
          <p:cNvPr id="3" name="Content Placeholder 2"/>
          <p:cNvSpPr>
            <a:spLocks noGrp="1"/>
          </p:cNvSpPr>
          <p:nvPr>
            <p:ph idx="1"/>
          </p:nvPr>
        </p:nvSpPr>
        <p:spPr/>
        <p:txBody>
          <a:bodyPr>
            <a:normAutofit fontScale="92500" lnSpcReduction="10000"/>
          </a:bodyPr>
          <a:lstStyle/>
          <a:p>
            <a:r>
              <a:rPr lang="en-AU" dirty="0"/>
              <a:t>Once you’ve decided what you’re building, you need to make some important decisions about how you’ll do it</a:t>
            </a:r>
          </a:p>
          <a:p>
            <a:r>
              <a:rPr lang="en-AU" dirty="0"/>
              <a:t>It’s not time to do a </a:t>
            </a:r>
            <a:r>
              <a:rPr lang="en-AU" i="1" dirty="0"/>
              <a:t>detailed</a:t>
            </a:r>
            <a:r>
              <a:rPr lang="en-AU" dirty="0"/>
              <a:t> architectural design yet; you’re only just beginning to think about requirements</a:t>
            </a:r>
          </a:p>
          <a:p>
            <a:pPr lvl="1"/>
            <a:r>
              <a:rPr lang="en-AU" dirty="0"/>
              <a:t>class-level/module-level details will change as you refactor anyway</a:t>
            </a:r>
          </a:p>
          <a:p>
            <a:r>
              <a:rPr lang="en-AU" dirty="0"/>
              <a:t>Still need to make some high-level decisions</a:t>
            </a:r>
          </a:p>
          <a:p>
            <a:pPr lvl="1"/>
            <a:r>
              <a:rPr lang="en-AU" dirty="0"/>
              <a:t>what language/s will we use?</a:t>
            </a:r>
          </a:p>
          <a:p>
            <a:pPr lvl="1"/>
            <a:r>
              <a:rPr lang="en-AU" dirty="0"/>
              <a:t>what tools?  will we need a database?</a:t>
            </a:r>
          </a:p>
          <a:p>
            <a:pPr lvl="1"/>
            <a:r>
              <a:rPr lang="en-AU" dirty="0"/>
              <a:t>what is our platform – mobile, desktop, web application?  </a:t>
            </a:r>
          </a:p>
          <a:p>
            <a:r>
              <a:rPr lang="en-AU" dirty="0"/>
              <a:t>These decisions are </a:t>
            </a:r>
            <a:r>
              <a:rPr lang="en-AU" dirty="0">
                <a:solidFill>
                  <a:srgbClr val="FF0000"/>
                </a:solidFill>
              </a:rPr>
              <a:t>very expensive </a:t>
            </a:r>
            <a:r>
              <a:rPr lang="en-AU" dirty="0"/>
              <a:t>to change during development</a:t>
            </a:r>
          </a:p>
          <a:p>
            <a:pPr lvl="1"/>
            <a:r>
              <a:rPr lang="en-AU" dirty="0"/>
              <a:t>so need to make them with care</a:t>
            </a:r>
          </a:p>
        </p:txBody>
      </p:sp>
    </p:spTree>
    <p:extLst>
      <p:ext uri="{BB962C8B-B14F-4D97-AF65-F5344CB8AC3E}">
        <p14:creationId xmlns:p14="http://schemas.microsoft.com/office/powerpoint/2010/main" val="3162788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Justifying your decisions</a:t>
            </a:r>
          </a:p>
        </p:txBody>
      </p:sp>
      <p:sp>
        <p:nvSpPr>
          <p:cNvPr id="3" name="Content Placeholder 2"/>
          <p:cNvSpPr>
            <a:spLocks noGrp="1"/>
          </p:cNvSpPr>
          <p:nvPr>
            <p:ph idx="1"/>
          </p:nvPr>
        </p:nvSpPr>
        <p:spPr/>
        <p:txBody>
          <a:bodyPr/>
          <a:lstStyle/>
          <a:p>
            <a:r>
              <a:rPr lang="en-AU" dirty="0"/>
              <a:t>Should write down your decisions and the reasoning behind them</a:t>
            </a:r>
          </a:p>
          <a:p>
            <a:pPr lvl="1"/>
            <a:r>
              <a:rPr lang="en-AU" dirty="0"/>
              <a:t>make sure everyone on the team understands them</a:t>
            </a:r>
          </a:p>
          <a:p>
            <a:pPr lvl="1"/>
            <a:r>
              <a:rPr lang="en-AU" dirty="0"/>
              <a:t>justify any purchasing to senior management</a:t>
            </a:r>
          </a:p>
          <a:p>
            <a:pPr lvl="1"/>
            <a:r>
              <a:rPr lang="en-AU" dirty="0"/>
              <a:t>if they </a:t>
            </a:r>
            <a:r>
              <a:rPr lang="en-AU" i="1" dirty="0"/>
              <a:t>do</a:t>
            </a:r>
            <a:r>
              <a:rPr lang="en-AU" dirty="0"/>
              <a:t> need to change later, you can prove to your client or manager that you did make a good decision based on what you knew at the time</a:t>
            </a:r>
          </a:p>
          <a:p>
            <a:r>
              <a:rPr lang="en-AU" dirty="0"/>
              <a:t>Can use a kind of report called an </a:t>
            </a:r>
            <a:r>
              <a:rPr lang="en-AU" dirty="0">
                <a:solidFill>
                  <a:srgbClr val="FF0000"/>
                </a:solidFill>
              </a:rPr>
              <a:t>analysis of alternatives</a:t>
            </a:r>
          </a:p>
          <a:p>
            <a:pPr lvl="1"/>
            <a:r>
              <a:rPr lang="en-AU" dirty="0"/>
              <a:t>not usually part of your Project Plan</a:t>
            </a:r>
          </a:p>
          <a:p>
            <a:pPr lvl="1"/>
            <a:r>
              <a:rPr lang="en-AU" dirty="0"/>
              <a:t>for your project, you’ll create one at the same time</a:t>
            </a:r>
          </a:p>
        </p:txBody>
      </p:sp>
    </p:spTree>
    <p:extLst>
      <p:ext uri="{BB962C8B-B14F-4D97-AF65-F5344CB8AC3E}">
        <p14:creationId xmlns:p14="http://schemas.microsoft.com/office/powerpoint/2010/main" val="33643019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alternatives</a:t>
            </a:r>
          </a:p>
        </p:txBody>
      </p:sp>
      <p:sp>
        <p:nvSpPr>
          <p:cNvPr id="3" name="Content Placeholder 2"/>
          <p:cNvSpPr>
            <a:spLocks noGrp="1"/>
          </p:cNvSpPr>
          <p:nvPr>
            <p:ph idx="1"/>
          </p:nvPr>
        </p:nvSpPr>
        <p:spPr/>
        <p:txBody>
          <a:bodyPr>
            <a:normAutofit fontScale="85000" lnSpcReduction="20000"/>
          </a:bodyPr>
          <a:lstStyle/>
          <a:p>
            <a:r>
              <a:rPr lang="en-US" dirty="0"/>
              <a:t>One-page summary (if long)</a:t>
            </a:r>
          </a:p>
          <a:p>
            <a:r>
              <a:rPr lang="en-US" dirty="0"/>
              <a:t>Glossary of terms (if needed)</a:t>
            </a:r>
          </a:p>
          <a:p>
            <a:pPr lvl="1"/>
            <a:r>
              <a:rPr lang="en-US" dirty="0"/>
              <a:t>or reference/hyperlink to team wiki, Google Doc, etc. </a:t>
            </a:r>
          </a:p>
          <a:p>
            <a:r>
              <a:rPr lang="en-US" dirty="0"/>
              <a:t>Terms of reference</a:t>
            </a:r>
          </a:p>
          <a:p>
            <a:pPr lvl="1"/>
            <a:r>
              <a:rPr lang="en-US" dirty="0"/>
              <a:t>what factors are you taking into consideration?</a:t>
            </a:r>
          </a:p>
          <a:p>
            <a:pPr lvl="1"/>
            <a:r>
              <a:rPr lang="en-US" dirty="0"/>
              <a:t>how important is each one?</a:t>
            </a:r>
          </a:p>
          <a:p>
            <a:pPr lvl="1"/>
            <a:r>
              <a:rPr lang="en-US" dirty="0"/>
              <a:t>which options are you considering?</a:t>
            </a:r>
          </a:p>
          <a:p>
            <a:r>
              <a:rPr lang="en-US" dirty="0"/>
              <a:t>Body</a:t>
            </a:r>
          </a:p>
          <a:p>
            <a:pPr lvl="1"/>
            <a:r>
              <a:rPr lang="en-US" dirty="0"/>
              <a:t>how does each option do against each of the factors?</a:t>
            </a:r>
          </a:p>
          <a:p>
            <a:pPr lvl="1"/>
            <a:r>
              <a:rPr lang="en-US" dirty="0"/>
              <a:t>did your investigations uncover anything else?</a:t>
            </a:r>
          </a:p>
          <a:p>
            <a:pPr lvl="1"/>
            <a:r>
              <a:rPr lang="en-US" dirty="0"/>
              <a:t>you might want to summarize this in a table</a:t>
            </a:r>
          </a:p>
          <a:p>
            <a:r>
              <a:rPr lang="en-US" dirty="0"/>
              <a:t>Recommendations</a:t>
            </a:r>
          </a:p>
          <a:p>
            <a:pPr lvl="1"/>
            <a:r>
              <a:rPr lang="en-US" dirty="0"/>
              <a:t>justify your choices by reference to the findings presented in the body</a:t>
            </a:r>
          </a:p>
          <a:p>
            <a:pPr marL="0" indent="0">
              <a:buNone/>
            </a:pPr>
            <a:endParaRPr lang="en-US" dirty="0"/>
          </a:p>
        </p:txBody>
      </p:sp>
    </p:spTree>
    <p:extLst>
      <p:ext uri="{BB962C8B-B14F-4D97-AF65-F5344CB8AC3E}">
        <p14:creationId xmlns:p14="http://schemas.microsoft.com/office/powerpoint/2010/main" val="43805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Terms of reference</a:t>
            </a:r>
          </a:p>
        </p:txBody>
      </p:sp>
      <p:sp>
        <p:nvSpPr>
          <p:cNvPr id="3" name="Content Placeholder 2"/>
          <p:cNvSpPr>
            <a:spLocks noGrp="1"/>
          </p:cNvSpPr>
          <p:nvPr>
            <p:ph idx="1"/>
          </p:nvPr>
        </p:nvSpPr>
        <p:spPr/>
        <p:txBody>
          <a:bodyPr>
            <a:normAutofit lnSpcReduction="10000"/>
          </a:bodyPr>
          <a:lstStyle/>
          <a:p>
            <a:r>
              <a:rPr lang="en-US" dirty="0"/>
              <a:t>What decision are you trying to support?</a:t>
            </a:r>
          </a:p>
          <a:p>
            <a:pPr lvl="1"/>
            <a:r>
              <a:rPr lang="en-US" dirty="0"/>
              <a:t>example: </a:t>
            </a:r>
            <a:r>
              <a:rPr lang="en-US" i="1" dirty="0"/>
              <a:t>we want to choose an IDE for all team members to use</a:t>
            </a:r>
          </a:p>
          <a:p>
            <a:r>
              <a:rPr lang="en-US" dirty="0"/>
              <a:t>What options have you identified?</a:t>
            </a:r>
          </a:p>
          <a:p>
            <a:pPr lvl="1"/>
            <a:r>
              <a:rPr lang="en-US" dirty="0"/>
              <a:t>example: </a:t>
            </a:r>
            <a:r>
              <a:rPr lang="en-US" i="1" dirty="0"/>
              <a:t>Atom, </a:t>
            </a:r>
            <a:r>
              <a:rPr lang="en-US" i="1" dirty="0" err="1"/>
              <a:t>PyCharm</a:t>
            </a:r>
            <a:r>
              <a:rPr lang="en-US" i="1" dirty="0"/>
              <a:t>, </a:t>
            </a:r>
            <a:r>
              <a:rPr lang="en-US" i="1" dirty="0" err="1"/>
              <a:t>PyDev</a:t>
            </a:r>
            <a:r>
              <a:rPr lang="en-US" i="1" dirty="0"/>
              <a:t>, Visual Studio</a:t>
            </a:r>
            <a:endParaRPr lang="en-US" dirty="0"/>
          </a:p>
          <a:p>
            <a:r>
              <a:rPr lang="en-US" dirty="0"/>
              <a:t>What are the </a:t>
            </a:r>
            <a:r>
              <a:rPr lang="en-US" dirty="0">
                <a:solidFill>
                  <a:srgbClr val="FF0000"/>
                </a:solidFill>
              </a:rPr>
              <a:t>criteria</a:t>
            </a:r>
            <a:r>
              <a:rPr lang="en-US" dirty="0"/>
              <a:t> on which you will base your recommendations?</a:t>
            </a:r>
          </a:p>
          <a:p>
            <a:pPr lvl="1"/>
            <a:r>
              <a:rPr lang="en-US" dirty="0"/>
              <a:t>e.g. if considering which IDE to use, you might consider: </a:t>
            </a:r>
          </a:p>
          <a:p>
            <a:pPr lvl="2"/>
            <a:r>
              <a:rPr lang="en-US" i="1" dirty="0"/>
              <a:t>cost</a:t>
            </a:r>
          </a:p>
          <a:p>
            <a:pPr lvl="2"/>
            <a:r>
              <a:rPr lang="en-US" i="1" dirty="0"/>
              <a:t>supported languages (must support Python; JavaScript/HTML nice to have)</a:t>
            </a:r>
          </a:p>
          <a:p>
            <a:pPr lvl="2"/>
            <a:r>
              <a:rPr lang="en-US" i="1" dirty="0" err="1"/>
              <a:t>licence</a:t>
            </a:r>
            <a:r>
              <a:rPr lang="en-US" i="1" dirty="0"/>
              <a:t> must allow commercial development</a:t>
            </a:r>
          </a:p>
          <a:p>
            <a:pPr lvl="2"/>
            <a:r>
              <a:rPr lang="en-US" i="1" dirty="0"/>
              <a:t>speed</a:t>
            </a:r>
          </a:p>
          <a:p>
            <a:pPr lvl="1"/>
            <a:r>
              <a:rPr lang="en-US" dirty="0"/>
              <a:t>in the body, you evaluate each option against each of these criteria</a:t>
            </a:r>
          </a:p>
        </p:txBody>
      </p:sp>
    </p:spTree>
    <p:extLst>
      <p:ext uri="{BB962C8B-B14F-4D97-AF65-F5344CB8AC3E}">
        <p14:creationId xmlns:p14="http://schemas.microsoft.com/office/powerpoint/2010/main" val="482372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Body</a:t>
            </a:r>
          </a:p>
        </p:txBody>
      </p:sp>
      <p:sp>
        <p:nvSpPr>
          <p:cNvPr id="3" name="Content Placeholder 2"/>
          <p:cNvSpPr>
            <a:spLocks noGrp="1"/>
          </p:cNvSpPr>
          <p:nvPr>
            <p:ph idx="1"/>
          </p:nvPr>
        </p:nvSpPr>
        <p:spPr/>
        <p:txBody>
          <a:bodyPr>
            <a:normAutofit fontScale="92500"/>
          </a:bodyPr>
          <a:lstStyle/>
          <a:p>
            <a:r>
              <a:rPr lang="en-US" dirty="0"/>
              <a:t>The body is where you present your evidence for and against each option</a:t>
            </a:r>
          </a:p>
          <a:p>
            <a:r>
              <a:rPr lang="en-US" dirty="0"/>
              <a:t>It  should list each option </a:t>
            </a:r>
            <a:r>
              <a:rPr lang="en-US" dirty="0">
                <a:solidFill>
                  <a:srgbClr val="FF0000"/>
                </a:solidFill>
              </a:rPr>
              <a:t>systematically</a:t>
            </a:r>
            <a:r>
              <a:rPr lang="en-US" dirty="0"/>
              <a:t> and compare relevant features</a:t>
            </a:r>
          </a:p>
          <a:p>
            <a:pPr lvl="1"/>
            <a:r>
              <a:rPr lang="en-US" i="1" dirty="0"/>
              <a:t>relevant</a:t>
            </a:r>
            <a:r>
              <a:rPr lang="en-US" dirty="0"/>
              <a:t> means </a:t>
            </a:r>
            <a:r>
              <a:rPr lang="en-US" i="1" dirty="0"/>
              <a:t>in the terms of reference</a:t>
            </a:r>
            <a:endParaRPr lang="en-US" dirty="0"/>
          </a:p>
          <a:p>
            <a:pPr lvl="1"/>
            <a:r>
              <a:rPr lang="en-US" dirty="0"/>
              <a:t>if it’s not in the terms of reference, that means you don’t care</a:t>
            </a:r>
          </a:p>
          <a:p>
            <a:r>
              <a:rPr lang="en-US" dirty="0"/>
              <a:t>Keep the body brief, factual, and to the point</a:t>
            </a:r>
          </a:p>
          <a:p>
            <a:pPr lvl="1"/>
            <a:r>
              <a:rPr lang="en-US" dirty="0"/>
              <a:t>if you’re offering an opinion rather than fact, make it clear that you are doing so</a:t>
            </a:r>
          </a:p>
          <a:p>
            <a:pPr lvl="1"/>
            <a:r>
              <a:rPr lang="en-US" dirty="0"/>
              <a:t>if you’ve got facts, back them up with sources</a:t>
            </a:r>
          </a:p>
          <a:p>
            <a:r>
              <a:rPr lang="en-US" dirty="0"/>
              <a:t>Note that you might need to expand your list of options as you research</a:t>
            </a:r>
          </a:p>
          <a:p>
            <a:pPr lvl="1"/>
            <a:r>
              <a:rPr lang="en-US" dirty="0"/>
              <a:t>e.g. </a:t>
            </a:r>
            <a:r>
              <a:rPr lang="en-US" dirty="0" err="1"/>
              <a:t>PyCharm</a:t>
            </a:r>
            <a:r>
              <a:rPr lang="en-US" dirty="0"/>
              <a:t> and Visual Studio both have Professional and Community Editions</a:t>
            </a:r>
          </a:p>
        </p:txBody>
      </p:sp>
    </p:spTree>
    <p:extLst>
      <p:ext uri="{BB962C8B-B14F-4D97-AF65-F5344CB8AC3E}">
        <p14:creationId xmlns:p14="http://schemas.microsoft.com/office/powerpoint/2010/main" val="2191720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a:t>
            </a:r>
          </a:p>
        </p:txBody>
      </p:sp>
      <p:sp>
        <p:nvSpPr>
          <p:cNvPr id="3" name="Content Placeholder 2"/>
          <p:cNvSpPr>
            <a:spLocks noGrp="1"/>
          </p:cNvSpPr>
          <p:nvPr>
            <p:ph idx="1"/>
          </p:nvPr>
        </p:nvSpPr>
        <p:spPr/>
        <p:txBody>
          <a:bodyPr>
            <a:normAutofit/>
          </a:bodyPr>
          <a:lstStyle/>
          <a:p>
            <a:r>
              <a:rPr lang="en-US" dirty="0"/>
              <a:t>Here, you tie it all together</a:t>
            </a:r>
          </a:p>
          <a:p>
            <a:pPr lvl="1"/>
            <a:r>
              <a:rPr lang="en-US" dirty="0"/>
              <a:t>the </a:t>
            </a:r>
            <a:r>
              <a:rPr lang="en-US" dirty="0">
                <a:solidFill>
                  <a:srgbClr val="FF0000"/>
                </a:solidFill>
              </a:rPr>
              <a:t>terms of reference </a:t>
            </a:r>
            <a:r>
              <a:rPr lang="en-US" dirty="0"/>
              <a:t>say what you consider important</a:t>
            </a:r>
          </a:p>
          <a:p>
            <a:pPr lvl="1"/>
            <a:r>
              <a:rPr lang="en-US" dirty="0"/>
              <a:t>the </a:t>
            </a:r>
            <a:r>
              <a:rPr lang="en-US" dirty="0">
                <a:solidFill>
                  <a:srgbClr val="FF0000"/>
                </a:solidFill>
              </a:rPr>
              <a:t>body</a:t>
            </a:r>
            <a:r>
              <a:rPr lang="en-US" dirty="0"/>
              <a:t> goes through the options and evaluates one each against the criteria established in the terms of reference</a:t>
            </a:r>
          </a:p>
          <a:p>
            <a:pPr lvl="1"/>
            <a:r>
              <a:rPr lang="en-US" dirty="0"/>
              <a:t>in the </a:t>
            </a:r>
            <a:r>
              <a:rPr lang="en-US" dirty="0">
                <a:solidFill>
                  <a:srgbClr val="FF0000"/>
                </a:solidFill>
              </a:rPr>
              <a:t>recommendations</a:t>
            </a:r>
            <a:r>
              <a:rPr lang="en-US" dirty="0"/>
              <a:t> section, you make it clear which option/s will satisfy the criteria the best</a:t>
            </a:r>
          </a:p>
          <a:p>
            <a:pPr lvl="1"/>
            <a:r>
              <a:rPr lang="en-US" dirty="0"/>
              <a:t>sometimes there will be a clear winner, other times there won’t </a:t>
            </a:r>
          </a:p>
          <a:p>
            <a:pPr lvl="2"/>
            <a:r>
              <a:rPr lang="en-US" dirty="0"/>
              <a:t>if there’s no clear winner, you need to help your readers decide</a:t>
            </a:r>
          </a:p>
        </p:txBody>
      </p:sp>
    </p:spTree>
    <p:extLst>
      <p:ext uri="{BB962C8B-B14F-4D97-AF65-F5344CB8AC3E}">
        <p14:creationId xmlns:p14="http://schemas.microsoft.com/office/powerpoint/2010/main" val="3739674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lstStyle/>
          <a:p>
            <a:endParaRPr lang="en-AU"/>
          </a:p>
        </p:txBody>
      </p:sp>
    </p:spTree>
    <p:extLst>
      <p:ext uri="{BB962C8B-B14F-4D97-AF65-F5344CB8AC3E}">
        <p14:creationId xmlns:p14="http://schemas.microsoft.com/office/powerpoint/2010/main" val="131587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Starting a new project</a:t>
            </a:r>
          </a:p>
        </p:txBody>
      </p:sp>
      <p:sp>
        <p:nvSpPr>
          <p:cNvPr id="3" name="Content Placeholder 2"/>
          <p:cNvSpPr>
            <a:spLocks noGrp="1"/>
          </p:cNvSpPr>
          <p:nvPr>
            <p:ph idx="1"/>
          </p:nvPr>
        </p:nvSpPr>
        <p:spPr>
          <a:xfrm>
            <a:off x="838200" y="4924425"/>
            <a:ext cx="10515600" cy="1252538"/>
          </a:xfrm>
        </p:spPr>
        <p:txBody>
          <a:bodyPr>
            <a:normAutofit fontScale="92500"/>
          </a:bodyPr>
          <a:lstStyle/>
          <a:p>
            <a:pPr marL="0" indent="0">
              <a:buNone/>
            </a:pPr>
            <a:r>
              <a:rPr lang="en-AU" dirty="0"/>
              <a:t>Most Agile methodologies are organized around iterative development, but in any project there are some details that need to be worked out at the start.  This initial work is sometimes called </a:t>
            </a:r>
            <a:r>
              <a:rPr lang="en-AU" dirty="0">
                <a:solidFill>
                  <a:srgbClr val="FF0000"/>
                </a:solidFill>
              </a:rPr>
              <a:t>inception</a:t>
            </a:r>
            <a:r>
              <a:rPr lang="en-AU" dirty="0"/>
              <a:t> (or </a:t>
            </a:r>
            <a:r>
              <a:rPr lang="en-AU" i="1" dirty="0"/>
              <a:t>iteration zero</a:t>
            </a:r>
            <a:r>
              <a:rPr lang="en-AU" dirty="0"/>
              <a:t>).</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595687" y="1471613"/>
            <a:ext cx="5000625" cy="3307705"/>
          </a:xfrm>
          <a:prstGeom prst="rect">
            <a:avLst/>
          </a:prstGeom>
        </p:spPr>
      </p:pic>
    </p:spTree>
    <p:extLst>
      <p:ext uri="{BB962C8B-B14F-4D97-AF65-F5344CB8AC3E}">
        <p14:creationId xmlns:p14="http://schemas.microsoft.com/office/powerpoint/2010/main" val="2370234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 happens during inception?</a:t>
            </a:r>
          </a:p>
        </p:txBody>
      </p:sp>
      <p:sp>
        <p:nvSpPr>
          <p:cNvPr id="3" name="Content Placeholder 2"/>
          <p:cNvSpPr>
            <a:spLocks noGrp="1"/>
          </p:cNvSpPr>
          <p:nvPr>
            <p:ph idx="1"/>
          </p:nvPr>
        </p:nvSpPr>
        <p:spPr/>
        <p:txBody>
          <a:bodyPr>
            <a:normAutofit lnSpcReduction="10000"/>
          </a:bodyPr>
          <a:lstStyle/>
          <a:p>
            <a:r>
              <a:rPr lang="en-AU" dirty="0"/>
              <a:t>Make decisions about how the project will proceed</a:t>
            </a:r>
          </a:p>
          <a:p>
            <a:pPr lvl="1"/>
            <a:r>
              <a:rPr lang="en-AU" dirty="0"/>
              <a:t>project scope</a:t>
            </a:r>
          </a:p>
          <a:p>
            <a:pPr lvl="1"/>
            <a:r>
              <a:rPr lang="en-AU" dirty="0"/>
              <a:t>initial architectural decisions</a:t>
            </a:r>
          </a:p>
          <a:p>
            <a:pPr lvl="1"/>
            <a:r>
              <a:rPr lang="en-AU" dirty="0"/>
              <a:t>process model</a:t>
            </a:r>
          </a:p>
          <a:p>
            <a:pPr lvl="1"/>
            <a:r>
              <a:rPr lang="en-AU" dirty="0"/>
              <a:t>definition of done</a:t>
            </a:r>
          </a:p>
          <a:p>
            <a:r>
              <a:rPr lang="en-AU" dirty="0"/>
              <a:t>Over the next few weeks we will look at how these decisions are made</a:t>
            </a:r>
          </a:p>
          <a:p>
            <a:r>
              <a:rPr lang="en-AU" dirty="0"/>
              <a:t>For Assignment 1, you will need to make and document these decisions for your project</a:t>
            </a:r>
          </a:p>
          <a:p>
            <a:pPr lvl="1"/>
            <a:r>
              <a:rPr lang="en-AU" dirty="0"/>
              <a:t>due end of Week 5</a:t>
            </a:r>
          </a:p>
          <a:p>
            <a:pPr lvl="1"/>
            <a:r>
              <a:rPr lang="en-AU" dirty="0"/>
              <a:t>so you will have three weeks to plan your project</a:t>
            </a:r>
          </a:p>
          <a:p>
            <a:pPr lvl="1"/>
            <a:endParaRPr lang="en-AU" dirty="0"/>
          </a:p>
        </p:txBody>
      </p:sp>
    </p:spTree>
    <p:extLst>
      <p:ext uri="{BB962C8B-B14F-4D97-AF65-F5344CB8AC3E}">
        <p14:creationId xmlns:p14="http://schemas.microsoft.com/office/powerpoint/2010/main" val="3014976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Planning in Agile</a:t>
            </a:r>
          </a:p>
        </p:txBody>
      </p:sp>
      <p:sp>
        <p:nvSpPr>
          <p:cNvPr id="3" name="Content Placeholder 2"/>
          <p:cNvSpPr>
            <a:spLocks noGrp="1"/>
          </p:cNvSpPr>
          <p:nvPr>
            <p:ph idx="1"/>
          </p:nvPr>
        </p:nvSpPr>
        <p:spPr/>
        <p:txBody>
          <a:bodyPr/>
          <a:lstStyle/>
          <a:p>
            <a:r>
              <a:rPr lang="en-AU" dirty="0"/>
              <a:t>The Agile manifesto says that </a:t>
            </a:r>
            <a:r>
              <a:rPr lang="en-AU" dirty="0" err="1"/>
              <a:t>Agilists</a:t>
            </a:r>
            <a:r>
              <a:rPr lang="en-AU" dirty="0"/>
              <a:t> should value “responding to change over following a plan”</a:t>
            </a:r>
          </a:p>
          <a:p>
            <a:r>
              <a:rPr lang="en-AU" dirty="0"/>
              <a:t>But inception seems to involve a lot of planning…</a:t>
            </a:r>
          </a:p>
          <a:p>
            <a:r>
              <a:rPr lang="en-AU" dirty="0"/>
              <a:t>What’s going on?</a:t>
            </a:r>
          </a:p>
        </p:txBody>
      </p:sp>
    </p:spTree>
    <p:extLst>
      <p:ext uri="{BB962C8B-B14F-4D97-AF65-F5344CB8AC3E}">
        <p14:creationId xmlns:p14="http://schemas.microsoft.com/office/powerpoint/2010/main" val="356832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Planning in Agile</a:t>
            </a:r>
          </a:p>
        </p:txBody>
      </p:sp>
      <p:sp>
        <p:nvSpPr>
          <p:cNvPr id="3" name="Content Placeholder 2"/>
          <p:cNvSpPr>
            <a:spLocks noGrp="1"/>
          </p:cNvSpPr>
          <p:nvPr>
            <p:ph idx="1"/>
          </p:nvPr>
        </p:nvSpPr>
        <p:spPr/>
        <p:txBody>
          <a:bodyPr/>
          <a:lstStyle/>
          <a:p>
            <a:r>
              <a:rPr lang="en-AU" dirty="0"/>
              <a:t>In most Agile projects, there isn’t a “big boss” who makes all the decisions</a:t>
            </a:r>
          </a:p>
          <a:p>
            <a:r>
              <a:rPr lang="en-AU" dirty="0"/>
              <a:t>Instead, the team discusses questions and comes to a consensus</a:t>
            </a:r>
          </a:p>
          <a:p>
            <a:r>
              <a:rPr lang="en-AU" dirty="0"/>
              <a:t>So it is </a:t>
            </a:r>
            <a:r>
              <a:rPr lang="en-AU" dirty="0">
                <a:solidFill>
                  <a:srgbClr val="FF0000"/>
                </a:solidFill>
              </a:rPr>
              <a:t>critically important </a:t>
            </a:r>
            <a:r>
              <a:rPr lang="en-AU" dirty="0"/>
              <a:t>that team members share an understanding of</a:t>
            </a:r>
          </a:p>
          <a:p>
            <a:pPr lvl="1"/>
            <a:r>
              <a:rPr lang="en-AU" dirty="0"/>
              <a:t>who the project is for</a:t>
            </a:r>
          </a:p>
          <a:p>
            <a:pPr lvl="1"/>
            <a:r>
              <a:rPr lang="en-AU" dirty="0"/>
              <a:t>what needs the project is supposed to meet</a:t>
            </a:r>
          </a:p>
          <a:p>
            <a:pPr lvl="1"/>
            <a:r>
              <a:rPr lang="en-AU" dirty="0"/>
              <a:t>how their teammates expect to interact to build the project</a:t>
            </a:r>
          </a:p>
          <a:p>
            <a:r>
              <a:rPr lang="en-AU" dirty="0"/>
              <a:t>It would be very risky to simply assume that everybody agrees on what needs to be done!</a:t>
            </a:r>
          </a:p>
        </p:txBody>
      </p:sp>
    </p:spTree>
    <p:extLst>
      <p:ext uri="{BB962C8B-B14F-4D97-AF65-F5344CB8AC3E}">
        <p14:creationId xmlns:p14="http://schemas.microsoft.com/office/powerpoint/2010/main" val="1614475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Thought experiment</a:t>
            </a:r>
          </a:p>
        </p:txBody>
      </p:sp>
      <p:sp>
        <p:nvSpPr>
          <p:cNvPr id="3" name="Content Placeholder 2"/>
          <p:cNvSpPr>
            <a:spLocks noGrp="1"/>
          </p:cNvSpPr>
          <p:nvPr>
            <p:ph idx="1"/>
          </p:nvPr>
        </p:nvSpPr>
        <p:spPr>
          <a:xfrm>
            <a:off x="1981201" y="1600201"/>
            <a:ext cx="5578281" cy="4525963"/>
          </a:xfrm>
        </p:spPr>
        <p:txBody>
          <a:bodyPr>
            <a:normAutofit/>
          </a:bodyPr>
          <a:lstStyle/>
          <a:p>
            <a:r>
              <a:rPr lang="en-US" dirty="0"/>
              <a:t>Time to consider what documentation of our organization might be necessary</a:t>
            </a:r>
          </a:p>
          <a:p>
            <a:r>
              <a:rPr lang="en-US" dirty="0"/>
              <a:t>Imagine you are joining a software development team.  What do you need to know?</a:t>
            </a:r>
          </a:p>
          <a:p>
            <a:pPr lvl="1"/>
            <a:r>
              <a:rPr lang="en-US" dirty="0"/>
              <a:t>who is everybody?</a:t>
            </a:r>
          </a:p>
          <a:p>
            <a:pPr lvl="1"/>
            <a:r>
              <a:rPr lang="en-US" dirty="0"/>
              <a:t>what do they do?</a:t>
            </a:r>
          </a:p>
          <a:p>
            <a:pPr lvl="1"/>
            <a:r>
              <a:rPr lang="en-US" dirty="0"/>
              <a:t>what should </a:t>
            </a:r>
            <a:r>
              <a:rPr lang="en-US" i="1" dirty="0"/>
              <a:t>I</a:t>
            </a:r>
            <a:r>
              <a:rPr lang="en-US" dirty="0"/>
              <a:t> be doing?</a:t>
            </a:r>
          </a:p>
          <a:p>
            <a:endParaRPr lang="en-US" dirty="0"/>
          </a:p>
        </p:txBody>
      </p:sp>
      <p:pic>
        <p:nvPicPr>
          <p:cNvPr id="4" name="Picture 3"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9481" y="2318359"/>
            <a:ext cx="2832100" cy="2870200"/>
          </a:xfrm>
          <a:prstGeom prst="rect">
            <a:avLst/>
          </a:prstGeom>
        </p:spPr>
      </p:pic>
    </p:spTree>
    <p:extLst>
      <p:ext uri="{BB962C8B-B14F-4D97-AF65-F5344CB8AC3E}">
        <p14:creationId xmlns:p14="http://schemas.microsoft.com/office/powerpoint/2010/main" val="180450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Project Plan</a:t>
            </a:r>
          </a:p>
        </p:txBody>
      </p:sp>
      <p:sp>
        <p:nvSpPr>
          <p:cNvPr id="3" name="Content Placeholder 2"/>
          <p:cNvSpPr>
            <a:spLocks noGrp="1"/>
          </p:cNvSpPr>
          <p:nvPr>
            <p:ph idx="1"/>
          </p:nvPr>
        </p:nvSpPr>
        <p:spPr/>
        <p:txBody>
          <a:bodyPr>
            <a:normAutofit/>
          </a:bodyPr>
          <a:lstStyle/>
          <a:p>
            <a:r>
              <a:rPr lang="en-AU" dirty="0"/>
              <a:t>Document that contains (or links to) the information your team needs to manage itself</a:t>
            </a:r>
          </a:p>
          <a:p>
            <a:r>
              <a:rPr lang="en-AU" dirty="0"/>
              <a:t>Usually an </a:t>
            </a:r>
            <a:r>
              <a:rPr lang="en-AU" i="1" dirty="0"/>
              <a:t>internal</a:t>
            </a:r>
            <a:r>
              <a:rPr lang="en-AU" dirty="0"/>
              <a:t> document</a:t>
            </a:r>
          </a:p>
          <a:p>
            <a:pPr lvl="1"/>
            <a:r>
              <a:rPr lang="en-AU" dirty="0"/>
              <a:t>written for the team itself</a:t>
            </a:r>
          </a:p>
          <a:p>
            <a:pPr lvl="1"/>
            <a:r>
              <a:rPr lang="en-AU" dirty="0"/>
              <a:t>not usually given to clients</a:t>
            </a:r>
          </a:p>
          <a:p>
            <a:pPr lvl="1"/>
            <a:r>
              <a:rPr lang="en-AU" dirty="0"/>
              <a:t>contains policies to be followed by everyone </a:t>
            </a:r>
          </a:p>
          <a:p>
            <a:pPr lvl="1"/>
            <a:r>
              <a:rPr lang="en-AU" dirty="0"/>
              <a:t>developed during project inception; controls the rest of the project</a:t>
            </a:r>
          </a:p>
          <a:p>
            <a:pPr lvl="1"/>
            <a:r>
              <a:rPr lang="en-AU" dirty="0"/>
              <a:t>good document to hand to a new starter</a:t>
            </a:r>
          </a:p>
          <a:p>
            <a:r>
              <a:rPr lang="en-AU" dirty="0"/>
              <a:t>Used in both Agile and traditional projects</a:t>
            </a:r>
          </a:p>
        </p:txBody>
      </p:sp>
    </p:spTree>
    <p:extLst>
      <p:ext uri="{BB962C8B-B14F-4D97-AF65-F5344CB8AC3E}">
        <p14:creationId xmlns:p14="http://schemas.microsoft.com/office/powerpoint/2010/main" val="1566231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What’s in a Project Plan?</a:t>
            </a:r>
          </a:p>
        </p:txBody>
      </p:sp>
      <p:sp>
        <p:nvSpPr>
          <p:cNvPr id="3" name="Content Placeholder 2"/>
          <p:cNvSpPr>
            <a:spLocks noGrp="1"/>
          </p:cNvSpPr>
          <p:nvPr>
            <p:ph idx="1"/>
          </p:nvPr>
        </p:nvSpPr>
        <p:spPr/>
        <p:txBody>
          <a:bodyPr>
            <a:normAutofit/>
          </a:bodyPr>
          <a:lstStyle/>
          <a:p>
            <a:r>
              <a:rPr lang="en-AU" dirty="0"/>
              <a:t>Info about the project</a:t>
            </a:r>
          </a:p>
          <a:p>
            <a:pPr lvl="1"/>
            <a:r>
              <a:rPr lang="en-AU" dirty="0"/>
              <a:t>what it is, who it’s for, what needs to be delivered and when</a:t>
            </a:r>
          </a:p>
          <a:p>
            <a:pPr lvl="1"/>
            <a:r>
              <a:rPr lang="en-AU" dirty="0"/>
              <a:t>other systems it needs to work with</a:t>
            </a:r>
          </a:p>
          <a:p>
            <a:pPr lvl="1"/>
            <a:r>
              <a:rPr lang="en-AU" dirty="0"/>
              <a:t>who to talk to in other organizations (e.g. client, vendors, etc.) and who’s responsible for talking to them</a:t>
            </a:r>
          </a:p>
          <a:p>
            <a:r>
              <a:rPr lang="en-AU" dirty="0"/>
              <a:t>Info about the team</a:t>
            </a:r>
          </a:p>
          <a:p>
            <a:pPr lvl="1"/>
            <a:r>
              <a:rPr lang="en-AU" dirty="0"/>
              <a:t>who’s on it</a:t>
            </a:r>
          </a:p>
          <a:p>
            <a:pPr lvl="1"/>
            <a:r>
              <a:rPr lang="en-AU" dirty="0"/>
              <a:t>roles, responsibilities, who’s in charge of what (if applicable)</a:t>
            </a:r>
          </a:p>
          <a:p>
            <a:pPr lvl="1"/>
            <a:r>
              <a:rPr lang="en-AU" dirty="0"/>
              <a:t>contact info</a:t>
            </a:r>
          </a:p>
        </p:txBody>
      </p:sp>
    </p:spTree>
    <p:extLst>
      <p:ext uri="{BB962C8B-B14F-4D97-AF65-F5344CB8AC3E}">
        <p14:creationId xmlns:p14="http://schemas.microsoft.com/office/powerpoint/2010/main" val="3224581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2083</Words>
  <Application>Microsoft Office PowerPoint</Application>
  <PresentationFormat>宽屏</PresentationFormat>
  <Paragraphs>242</Paragraphs>
  <Slides>29</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29</vt:i4>
      </vt:variant>
    </vt:vector>
  </HeadingPairs>
  <TitlesOfParts>
    <vt:vector size="35" baseType="lpstr">
      <vt:lpstr>Arial</vt:lpstr>
      <vt:lpstr>Calibri</vt:lpstr>
      <vt:lpstr>Calibri Light</vt:lpstr>
      <vt:lpstr>Palatino Linotype</vt:lpstr>
      <vt:lpstr>Wingdings</vt:lpstr>
      <vt:lpstr>Office Theme</vt:lpstr>
      <vt:lpstr>L03 – Planning your project</vt:lpstr>
      <vt:lpstr>In this lecture…</vt:lpstr>
      <vt:lpstr>Starting a new project</vt:lpstr>
      <vt:lpstr>What happens during inception?</vt:lpstr>
      <vt:lpstr>Planning in Agile</vt:lpstr>
      <vt:lpstr>Planning in Agile</vt:lpstr>
      <vt:lpstr>Thought experiment</vt:lpstr>
      <vt:lpstr>Project Plan</vt:lpstr>
      <vt:lpstr>What’s in a Project Plan?</vt:lpstr>
      <vt:lpstr>PowerPoint 演示文稿</vt:lpstr>
      <vt:lpstr>Begin with a summary</vt:lpstr>
      <vt:lpstr>List the deliverables</vt:lpstr>
      <vt:lpstr>Explain how the project is organized</vt:lpstr>
      <vt:lpstr>Project context, cont’d</vt:lpstr>
      <vt:lpstr>Establish your vision</vt:lpstr>
      <vt:lpstr>Vision statements/elevator pitches</vt:lpstr>
      <vt:lpstr>Elevator pitch template</vt:lpstr>
      <vt:lpstr>Elevator pitch example</vt:lpstr>
      <vt:lpstr>Roles, responsibilities, and tasks</vt:lpstr>
      <vt:lpstr>A word about team structure</vt:lpstr>
      <vt:lpstr>Time and task management</vt:lpstr>
      <vt:lpstr>Why track time and tasks</vt:lpstr>
      <vt:lpstr>Architectural decisions</vt:lpstr>
      <vt:lpstr>Justifying your decisions</vt:lpstr>
      <vt:lpstr>Analysis of alternatives</vt:lpstr>
      <vt:lpstr>Terms of reference</vt:lpstr>
      <vt:lpstr>Body</vt:lpstr>
      <vt:lpstr>Recommendations</vt:lpstr>
      <vt:lpstr>Summary</vt:lpstr>
    </vt:vector>
  </TitlesOfParts>
  <Company>Monash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LXX – Slide title</dc:title>
  <dc:creator>Robyn McNamara</dc:creator>
  <cp:lastModifiedBy>Xin Xia</cp:lastModifiedBy>
  <cp:revision>14</cp:revision>
  <dcterms:created xsi:type="dcterms:W3CDTF">2017-07-12T08:22:15Z</dcterms:created>
  <dcterms:modified xsi:type="dcterms:W3CDTF">2019-08-10T04:12:41Z</dcterms:modified>
</cp:coreProperties>
</file>